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 id="2147483724" r:id="rId5"/>
    <p:sldMasterId id="2147483736" r:id="rId6"/>
  </p:sldMasterIdLst>
  <p:notesMasterIdLst>
    <p:notesMasterId r:id="rId54"/>
  </p:notesMasterIdLst>
  <p:sldIdLst>
    <p:sldId id="256" r:id="rId7"/>
    <p:sldId id="259" r:id="rId8"/>
    <p:sldId id="480" r:id="rId9"/>
    <p:sldId id="402" r:id="rId10"/>
    <p:sldId id="481" r:id="rId11"/>
    <p:sldId id="464" r:id="rId12"/>
    <p:sldId id="473" r:id="rId13"/>
    <p:sldId id="478" r:id="rId14"/>
    <p:sldId id="308" r:id="rId15"/>
    <p:sldId id="258" r:id="rId16"/>
    <p:sldId id="299" r:id="rId17"/>
    <p:sldId id="292" r:id="rId18"/>
    <p:sldId id="278" r:id="rId19"/>
    <p:sldId id="313" r:id="rId20"/>
    <p:sldId id="314" r:id="rId21"/>
    <p:sldId id="319" r:id="rId22"/>
    <p:sldId id="401" r:id="rId23"/>
    <p:sldId id="398" r:id="rId24"/>
    <p:sldId id="263" r:id="rId25"/>
    <p:sldId id="318" r:id="rId26"/>
    <p:sldId id="320" r:id="rId27"/>
    <p:sldId id="316" r:id="rId28"/>
    <p:sldId id="322" r:id="rId29"/>
    <p:sldId id="396" r:id="rId30"/>
    <p:sldId id="397" r:id="rId31"/>
    <p:sldId id="312" r:id="rId32"/>
    <p:sldId id="281" r:id="rId33"/>
    <p:sldId id="289" r:id="rId34"/>
    <p:sldId id="293" r:id="rId35"/>
    <p:sldId id="465" r:id="rId36"/>
    <p:sldId id="404" r:id="rId37"/>
    <p:sldId id="261" r:id="rId38"/>
    <p:sldId id="275" r:id="rId39"/>
    <p:sldId id="466" r:id="rId40"/>
    <p:sldId id="284" r:id="rId41"/>
    <p:sldId id="276" r:id="rId42"/>
    <p:sldId id="277" r:id="rId43"/>
    <p:sldId id="287" r:id="rId44"/>
    <p:sldId id="474" r:id="rId45"/>
    <p:sldId id="400" r:id="rId46"/>
    <p:sldId id="468" r:id="rId47"/>
    <p:sldId id="304" r:id="rId48"/>
    <p:sldId id="310" r:id="rId49"/>
    <p:sldId id="469" r:id="rId50"/>
    <p:sldId id="467" r:id="rId51"/>
    <p:sldId id="471" r:id="rId52"/>
    <p:sldId id="476"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7A38FE-9BDE-430B-BCD3-61A62A4704B2}" v="251" dt="2023-08-31T22:09:24.6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2165" autoAdjust="0"/>
  </p:normalViewPr>
  <p:slideViewPr>
    <p:cSldViewPr snapToGrid="0" snapToObjects="1">
      <p:cViewPr varScale="1">
        <p:scale>
          <a:sx n="82" d="100"/>
          <a:sy n="82" d="100"/>
        </p:scale>
        <p:origin x="1402" y="72"/>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aig Tunnicliffe" userId="fabd7200-6d43-43df-8e9e-84aa0d93d691" providerId="ADAL" clId="{4B7A38FE-9BDE-430B-BCD3-61A62A4704B2}"/>
    <pc:docChg chg="undo custSel addSld delSld modSld sldOrd">
      <pc:chgData name="Craig Tunnicliffe" userId="fabd7200-6d43-43df-8e9e-84aa0d93d691" providerId="ADAL" clId="{4B7A38FE-9BDE-430B-BCD3-61A62A4704B2}" dt="2023-08-31T22:09:24.636" v="1752"/>
      <pc:docMkLst>
        <pc:docMk/>
      </pc:docMkLst>
      <pc:sldChg chg="modSp mod">
        <pc:chgData name="Craig Tunnicliffe" userId="fabd7200-6d43-43df-8e9e-84aa0d93d691" providerId="ADAL" clId="{4B7A38FE-9BDE-430B-BCD3-61A62A4704B2}" dt="2023-08-30T02:14:53.195" v="487" actId="14100"/>
        <pc:sldMkLst>
          <pc:docMk/>
          <pc:sldMk cId="3398047890" sldId="261"/>
        </pc:sldMkLst>
        <pc:spChg chg="mod">
          <ac:chgData name="Craig Tunnicliffe" userId="fabd7200-6d43-43df-8e9e-84aa0d93d691" providerId="ADAL" clId="{4B7A38FE-9BDE-430B-BCD3-61A62A4704B2}" dt="2023-08-30T02:14:53.195" v="487" actId="14100"/>
          <ac:spMkLst>
            <pc:docMk/>
            <pc:sldMk cId="3398047890" sldId="261"/>
            <ac:spMk id="2" creationId="{00000000-0000-0000-0000-000000000000}"/>
          </ac:spMkLst>
        </pc:spChg>
        <pc:spChg chg="mod">
          <ac:chgData name="Craig Tunnicliffe" userId="fabd7200-6d43-43df-8e9e-84aa0d93d691" providerId="ADAL" clId="{4B7A38FE-9BDE-430B-BCD3-61A62A4704B2}" dt="2023-08-30T02:13:24.824" v="474" actId="27636"/>
          <ac:spMkLst>
            <pc:docMk/>
            <pc:sldMk cId="3398047890" sldId="261"/>
            <ac:spMk id="3" creationId="{00000000-0000-0000-0000-000000000000}"/>
          </ac:spMkLst>
        </pc:spChg>
      </pc:sldChg>
      <pc:sldChg chg="ord">
        <pc:chgData name="Craig Tunnicliffe" userId="fabd7200-6d43-43df-8e9e-84aa0d93d691" providerId="ADAL" clId="{4B7A38FE-9BDE-430B-BCD3-61A62A4704B2}" dt="2023-08-30T05:44:06.298" v="1337"/>
        <pc:sldMkLst>
          <pc:docMk/>
          <pc:sldMk cId="3477153705" sldId="263"/>
        </pc:sldMkLst>
      </pc:sldChg>
      <pc:sldChg chg="modSp mod">
        <pc:chgData name="Craig Tunnicliffe" userId="fabd7200-6d43-43df-8e9e-84aa0d93d691" providerId="ADAL" clId="{4B7A38FE-9BDE-430B-BCD3-61A62A4704B2}" dt="2023-08-30T02:14:16.723" v="483" actId="27636"/>
        <pc:sldMkLst>
          <pc:docMk/>
          <pc:sldMk cId="1967509247" sldId="275"/>
        </pc:sldMkLst>
        <pc:spChg chg="mod">
          <ac:chgData name="Craig Tunnicliffe" userId="fabd7200-6d43-43df-8e9e-84aa0d93d691" providerId="ADAL" clId="{4B7A38FE-9BDE-430B-BCD3-61A62A4704B2}" dt="2023-08-30T02:14:16.723" v="483" actId="27636"/>
          <ac:spMkLst>
            <pc:docMk/>
            <pc:sldMk cId="1967509247" sldId="275"/>
            <ac:spMk id="2" creationId="{00000000-0000-0000-0000-000000000000}"/>
          </ac:spMkLst>
        </pc:spChg>
      </pc:sldChg>
      <pc:sldChg chg="addSp delSp modSp mod delAnim">
        <pc:chgData name="Craig Tunnicliffe" userId="fabd7200-6d43-43df-8e9e-84aa0d93d691" providerId="ADAL" clId="{4B7A38FE-9BDE-430B-BCD3-61A62A4704B2}" dt="2023-08-30T03:29:18.731" v="690" actId="1076"/>
        <pc:sldMkLst>
          <pc:docMk/>
          <pc:sldMk cId="3331501915" sldId="276"/>
        </pc:sldMkLst>
        <pc:spChg chg="mod">
          <ac:chgData name="Craig Tunnicliffe" userId="fabd7200-6d43-43df-8e9e-84aa0d93d691" providerId="ADAL" clId="{4B7A38FE-9BDE-430B-BCD3-61A62A4704B2}" dt="2023-08-30T03:24:30.279" v="668" actId="255"/>
          <ac:spMkLst>
            <pc:docMk/>
            <pc:sldMk cId="3331501915" sldId="276"/>
            <ac:spMk id="3" creationId="{00000000-0000-0000-0000-000000000000}"/>
          </ac:spMkLst>
        </pc:spChg>
        <pc:spChg chg="mod">
          <ac:chgData name="Craig Tunnicliffe" userId="fabd7200-6d43-43df-8e9e-84aa0d93d691" providerId="ADAL" clId="{4B7A38FE-9BDE-430B-BCD3-61A62A4704B2}" dt="2023-08-30T03:28:30.656" v="687" actId="122"/>
          <ac:spMkLst>
            <pc:docMk/>
            <pc:sldMk cId="3331501915" sldId="276"/>
            <ac:spMk id="5" creationId="{00000000-0000-0000-0000-000000000000}"/>
          </ac:spMkLst>
        </pc:spChg>
        <pc:spChg chg="mod">
          <ac:chgData name="Craig Tunnicliffe" userId="fabd7200-6d43-43df-8e9e-84aa0d93d691" providerId="ADAL" clId="{4B7A38FE-9BDE-430B-BCD3-61A62A4704B2}" dt="2023-08-30T03:27:40.869" v="677" actId="14100"/>
          <ac:spMkLst>
            <pc:docMk/>
            <pc:sldMk cId="3331501915" sldId="276"/>
            <ac:spMk id="7" creationId="{00000000-0000-0000-0000-000000000000}"/>
          </ac:spMkLst>
        </pc:spChg>
        <pc:spChg chg="mod">
          <ac:chgData name="Craig Tunnicliffe" userId="fabd7200-6d43-43df-8e9e-84aa0d93d691" providerId="ADAL" clId="{4B7A38FE-9BDE-430B-BCD3-61A62A4704B2}" dt="2023-08-30T03:27:49.848" v="679" actId="1076"/>
          <ac:spMkLst>
            <pc:docMk/>
            <pc:sldMk cId="3331501915" sldId="276"/>
            <ac:spMk id="9" creationId="{00000000-0000-0000-0000-000000000000}"/>
          </ac:spMkLst>
        </pc:spChg>
        <pc:spChg chg="mod">
          <ac:chgData name="Craig Tunnicliffe" userId="fabd7200-6d43-43df-8e9e-84aa0d93d691" providerId="ADAL" clId="{4B7A38FE-9BDE-430B-BCD3-61A62A4704B2}" dt="2023-08-30T03:27:55.896" v="680" actId="1076"/>
          <ac:spMkLst>
            <pc:docMk/>
            <pc:sldMk cId="3331501915" sldId="276"/>
            <ac:spMk id="10" creationId="{00000000-0000-0000-0000-000000000000}"/>
          </ac:spMkLst>
        </pc:spChg>
        <pc:spChg chg="mod">
          <ac:chgData name="Craig Tunnicliffe" userId="fabd7200-6d43-43df-8e9e-84aa0d93d691" providerId="ADAL" clId="{4B7A38FE-9BDE-430B-BCD3-61A62A4704B2}" dt="2023-08-30T03:27:59.816" v="681" actId="1076"/>
          <ac:spMkLst>
            <pc:docMk/>
            <pc:sldMk cId="3331501915" sldId="276"/>
            <ac:spMk id="11" creationId="{00000000-0000-0000-0000-000000000000}"/>
          </ac:spMkLst>
        </pc:spChg>
        <pc:spChg chg="mod">
          <ac:chgData name="Craig Tunnicliffe" userId="fabd7200-6d43-43df-8e9e-84aa0d93d691" providerId="ADAL" clId="{4B7A38FE-9BDE-430B-BCD3-61A62A4704B2}" dt="2023-08-30T03:27:30.181" v="676" actId="1076"/>
          <ac:spMkLst>
            <pc:docMk/>
            <pc:sldMk cId="3331501915" sldId="276"/>
            <ac:spMk id="15" creationId="{00000000-0000-0000-0000-000000000000}"/>
          </ac:spMkLst>
        </pc:spChg>
        <pc:spChg chg="mod">
          <ac:chgData name="Craig Tunnicliffe" userId="fabd7200-6d43-43df-8e9e-84aa0d93d691" providerId="ADAL" clId="{4B7A38FE-9BDE-430B-BCD3-61A62A4704B2}" dt="2023-08-30T03:27:46.752" v="678" actId="1076"/>
          <ac:spMkLst>
            <pc:docMk/>
            <pc:sldMk cId="3331501915" sldId="276"/>
            <ac:spMk id="16" creationId="{00000000-0000-0000-0000-000000000000}"/>
          </ac:spMkLst>
        </pc:spChg>
        <pc:spChg chg="mod">
          <ac:chgData name="Craig Tunnicliffe" userId="fabd7200-6d43-43df-8e9e-84aa0d93d691" providerId="ADAL" clId="{4B7A38FE-9BDE-430B-BCD3-61A62A4704B2}" dt="2023-08-30T03:28:17.158" v="684" actId="122"/>
          <ac:spMkLst>
            <pc:docMk/>
            <pc:sldMk cId="3331501915" sldId="276"/>
            <ac:spMk id="19" creationId="{00000000-0000-0000-0000-000000000000}"/>
          </ac:spMkLst>
        </pc:spChg>
        <pc:grpChg chg="mod">
          <ac:chgData name="Craig Tunnicliffe" userId="fabd7200-6d43-43df-8e9e-84aa0d93d691" providerId="ADAL" clId="{4B7A38FE-9BDE-430B-BCD3-61A62A4704B2}" dt="2023-08-30T03:29:00.082" v="688" actId="1076"/>
          <ac:grpSpMkLst>
            <pc:docMk/>
            <pc:sldMk cId="3331501915" sldId="276"/>
            <ac:grpSpMk id="18" creationId="{00000000-0000-0000-0000-000000000000}"/>
          </ac:grpSpMkLst>
        </pc:grpChg>
        <pc:picChg chg="del">
          <ac:chgData name="Craig Tunnicliffe" userId="fabd7200-6d43-43df-8e9e-84aa0d93d691" providerId="ADAL" clId="{4B7A38FE-9BDE-430B-BCD3-61A62A4704B2}" dt="2023-08-30T03:24:39.267" v="669" actId="478"/>
          <ac:picMkLst>
            <pc:docMk/>
            <pc:sldMk cId="3331501915" sldId="276"/>
            <ac:picMk id="2" creationId="{00000000-0000-0000-0000-000000000000}"/>
          </ac:picMkLst>
        </pc:picChg>
        <pc:picChg chg="add mod">
          <ac:chgData name="Craig Tunnicliffe" userId="fabd7200-6d43-43df-8e9e-84aa0d93d691" providerId="ADAL" clId="{4B7A38FE-9BDE-430B-BCD3-61A62A4704B2}" dt="2023-08-30T03:26:59.400" v="673" actId="1076"/>
          <ac:picMkLst>
            <pc:docMk/>
            <pc:sldMk cId="3331501915" sldId="276"/>
            <ac:picMk id="20" creationId="{B0AE87E1-896B-2853-42D2-1A672F10878F}"/>
          </ac:picMkLst>
        </pc:picChg>
        <pc:picChg chg="add mod">
          <ac:chgData name="Craig Tunnicliffe" userId="fabd7200-6d43-43df-8e9e-84aa0d93d691" providerId="ADAL" clId="{4B7A38FE-9BDE-430B-BCD3-61A62A4704B2}" dt="2023-08-30T03:29:18.731" v="690" actId="1076"/>
          <ac:picMkLst>
            <pc:docMk/>
            <pc:sldMk cId="3331501915" sldId="276"/>
            <ac:picMk id="21" creationId="{F7CE8177-3C18-2B2F-E3D6-9100634082A8}"/>
          </ac:picMkLst>
        </pc:picChg>
      </pc:sldChg>
      <pc:sldChg chg="modSp mod modAnim">
        <pc:chgData name="Craig Tunnicliffe" userId="fabd7200-6d43-43df-8e9e-84aa0d93d691" providerId="ADAL" clId="{4B7A38FE-9BDE-430B-BCD3-61A62A4704B2}" dt="2023-08-30T05:27:59.770" v="1229" actId="255"/>
        <pc:sldMkLst>
          <pc:docMk/>
          <pc:sldMk cId="697453577" sldId="278"/>
        </pc:sldMkLst>
        <pc:spChg chg="mod">
          <ac:chgData name="Craig Tunnicliffe" userId="fabd7200-6d43-43df-8e9e-84aa0d93d691" providerId="ADAL" clId="{4B7A38FE-9BDE-430B-BCD3-61A62A4704B2}" dt="2023-08-30T05:27:59.770" v="1229" actId="255"/>
          <ac:spMkLst>
            <pc:docMk/>
            <pc:sldMk cId="697453577" sldId="278"/>
            <ac:spMk id="2" creationId="{00000000-0000-0000-0000-000000000000}"/>
          </ac:spMkLst>
        </pc:spChg>
      </pc:sldChg>
      <pc:sldChg chg="modSp modAnim">
        <pc:chgData name="Craig Tunnicliffe" userId="fabd7200-6d43-43df-8e9e-84aa0d93d691" providerId="ADAL" clId="{4B7A38FE-9BDE-430B-BCD3-61A62A4704B2}" dt="2023-08-30T02:02:11.241" v="382" actId="20578"/>
        <pc:sldMkLst>
          <pc:docMk/>
          <pc:sldMk cId="2448498531" sldId="281"/>
        </pc:sldMkLst>
        <pc:spChg chg="mod">
          <ac:chgData name="Craig Tunnicliffe" userId="fabd7200-6d43-43df-8e9e-84aa0d93d691" providerId="ADAL" clId="{4B7A38FE-9BDE-430B-BCD3-61A62A4704B2}" dt="2023-08-30T02:02:11.241" v="382" actId="20578"/>
          <ac:spMkLst>
            <pc:docMk/>
            <pc:sldMk cId="2448498531" sldId="281"/>
            <ac:spMk id="2" creationId="{F8E44959-2AC4-45F3-A289-89AC4C53ECA4}"/>
          </ac:spMkLst>
        </pc:spChg>
      </pc:sldChg>
      <pc:sldChg chg="addSp delSp modSp mod delAnim modAnim">
        <pc:chgData name="Craig Tunnicliffe" userId="fabd7200-6d43-43df-8e9e-84aa0d93d691" providerId="ADAL" clId="{4B7A38FE-9BDE-430B-BCD3-61A62A4704B2}" dt="2023-08-30T05:43:03.760" v="1335"/>
        <pc:sldMkLst>
          <pc:docMk/>
          <pc:sldMk cId="469587336" sldId="284"/>
        </pc:sldMkLst>
        <pc:spChg chg="add mod">
          <ac:chgData name="Craig Tunnicliffe" userId="fabd7200-6d43-43df-8e9e-84aa0d93d691" providerId="ADAL" clId="{4B7A38FE-9BDE-430B-BCD3-61A62A4704B2}" dt="2023-08-30T03:23:06.626" v="661" actId="14100"/>
          <ac:spMkLst>
            <pc:docMk/>
            <pc:sldMk cId="469587336" sldId="284"/>
            <ac:spMk id="3" creationId="{47071E95-CBC6-6762-FD44-E6A2412558C9}"/>
          </ac:spMkLst>
        </pc:spChg>
        <pc:spChg chg="add mod">
          <ac:chgData name="Craig Tunnicliffe" userId="fabd7200-6d43-43df-8e9e-84aa0d93d691" providerId="ADAL" clId="{4B7A38FE-9BDE-430B-BCD3-61A62A4704B2}" dt="2023-08-30T03:23:22.018" v="663" actId="14100"/>
          <ac:spMkLst>
            <pc:docMk/>
            <pc:sldMk cId="469587336" sldId="284"/>
            <ac:spMk id="6" creationId="{C5B047D2-9079-C0B2-4DF8-3D8D02A21842}"/>
          </ac:spMkLst>
        </pc:spChg>
        <pc:spChg chg="add mod">
          <ac:chgData name="Craig Tunnicliffe" userId="fabd7200-6d43-43df-8e9e-84aa0d93d691" providerId="ADAL" clId="{4B7A38FE-9BDE-430B-BCD3-61A62A4704B2}" dt="2023-08-30T03:23:11.980" v="662" actId="14100"/>
          <ac:spMkLst>
            <pc:docMk/>
            <pc:sldMk cId="469587336" sldId="284"/>
            <ac:spMk id="7" creationId="{0D4532C3-DFCE-A955-16E7-07EA960C093D}"/>
          </ac:spMkLst>
        </pc:spChg>
        <pc:spChg chg="del mod topLvl">
          <ac:chgData name="Craig Tunnicliffe" userId="fabd7200-6d43-43df-8e9e-84aa0d93d691" providerId="ADAL" clId="{4B7A38FE-9BDE-430B-BCD3-61A62A4704B2}" dt="2023-08-30T03:18:42.108" v="628" actId="478"/>
          <ac:spMkLst>
            <pc:docMk/>
            <pc:sldMk cId="469587336" sldId="284"/>
            <ac:spMk id="10" creationId="{00000000-0000-0000-0000-000000000000}"/>
          </ac:spMkLst>
        </pc:spChg>
        <pc:spChg chg="del mod topLvl">
          <ac:chgData name="Craig Tunnicliffe" userId="fabd7200-6d43-43df-8e9e-84aa0d93d691" providerId="ADAL" clId="{4B7A38FE-9BDE-430B-BCD3-61A62A4704B2}" dt="2023-08-30T03:22:51.717" v="659" actId="478"/>
          <ac:spMkLst>
            <pc:docMk/>
            <pc:sldMk cId="469587336" sldId="284"/>
            <ac:spMk id="11" creationId="{00000000-0000-0000-0000-000000000000}"/>
          </ac:spMkLst>
        </pc:spChg>
        <pc:spChg chg="mod topLvl">
          <ac:chgData name="Craig Tunnicliffe" userId="fabd7200-6d43-43df-8e9e-84aa0d93d691" providerId="ADAL" clId="{4B7A38FE-9BDE-430B-BCD3-61A62A4704B2}" dt="2023-08-30T03:21:05.563" v="644" actId="21"/>
          <ac:spMkLst>
            <pc:docMk/>
            <pc:sldMk cId="469587336" sldId="284"/>
            <ac:spMk id="12" creationId="{00000000-0000-0000-0000-000000000000}"/>
          </ac:spMkLst>
        </pc:spChg>
        <pc:spChg chg="mod">
          <ac:chgData name="Craig Tunnicliffe" userId="fabd7200-6d43-43df-8e9e-84aa0d93d691" providerId="ADAL" clId="{4B7A38FE-9BDE-430B-BCD3-61A62A4704B2}" dt="2023-08-30T03:22:22.579" v="655" actId="21"/>
          <ac:spMkLst>
            <pc:docMk/>
            <pc:sldMk cId="469587336" sldId="284"/>
            <ac:spMk id="14" creationId="{00000000-0000-0000-0000-000000000000}"/>
          </ac:spMkLst>
        </pc:spChg>
        <pc:spChg chg="del topLvl">
          <ac:chgData name="Craig Tunnicliffe" userId="fabd7200-6d43-43df-8e9e-84aa0d93d691" providerId="ADAL" clId="{4B7A38FE-9BDE-430B-BCD3-61A62A4704B2}" dt="2023-08-30T03:17:50.767" v="624" actId="478"/>
          <ac:spMkLst>
            <pc:docMk/>
            <pc:sldMk cId="469587336" sldId="284"/>
            <ac:spMk id="15" creationId="{00000000-0000-0000-0000-000000000000}"/>
          </ac:spMkLst>
        </pc:spChg>
        <pc:grpChg chg="del mod">
          <ac:chgData name="Craig Tunnicliffe" userId="fabd7200-6d43-43df-8e9e-84aa0d93d691" providerId="ADAL" clId="{4B7A38FE-9BDE-430B-BCD3-61A62A4704B2}" dt="2023-08-30T03:18:42.108" v="628" actId="478"/>
          <ac:grpSpMkLst>
            <pc:docMk/>
            <pc:sldMk cId="469587336" sldId="284"/>
            <ac:grpSpMk id="16" creationId="{00000000-0000-0000-0000-000000000000}"/>
          </ac:grpSpMkLst>
        </pc:grpChg>
        <pc:grpChg chg="del">
          <ac:chgData name="Craig Tunnicliffe" userId="fabd7200-6d43-43df-8e9e-84aa0d93d691" providerId="ADAL" clId="{4B7A38FE-9BDE-430B-BCD3-61A62A4704B2}" dt="2023-08-30T03:17:50.767" v="624" actId="478"/>
          <ac:grpSpMkLst>
            <pc:docMk/>
            <pc:sldMk cId="469587336" sldId="284"/>
            <ac:grpSpMk id="17" creationId="{00000000-0000-0000-0000-000000000000}"/>
          </ac:grpSpMkLst>
        </pc:grpChg>
        <pc:grpChg chg="del mod">
          <ac:chgData name="Craig Tunnicliffe" userId="fabd7200-6d43-43df-8e9e-84aa0d93d691" providerId="ADAL" clId="{4B7A38FE-9BDE-430B-BCD3-61A62A4704B2}" dt="2023-08-30T03:22:48.884" v="658" actId="478"/>
          <ac:grpSpMkLst>
            <pc:docMk/>
            <pc:sldMk cId="469587336" sldId="284"/>
            <ac:grpSpMk id="19" creationId="{00000000-0000-0000-0000-000000000000}"/>
          </ac:grpSpMkLst>
        </pc:grpChg>
        <pc:graphicFrameChg chg="mod modGraphic">
          <ac:chgData name="Craig Tunnicliffe" userId="fabd7200-6d43-43df-8e9e-84aa0d93d691" providerId="ADAL" clId="{4B7A38FE-9BDE-430B-BCD3-61A62A4704B2}" dt="2023-08-30T03:31:54.496" v="720" actId="313"/>
          <ac:graphicFrameMkLst>
            <pc:docMk/>
            <pc:sldMk cId="469587336" sldId="284"/>
            <ac:graphicFrameMk id="4" creationId="{C9D4E4D6-046B-4334-8C61-F6FC4F62EFC3}"/>
          </ac:graphicFrameMkLst>
        </pc:graphicFrameChg>
        <pc:cxnChg chg="del">
          <ac:chgData name="Craig Tunnicliffe" userId="fabd7200-6d43-43df-8e9e-84aa0d93d691" providerId="ADAL" clId="{4B7A38FE-9BDE-430B-BCD3-61A62A4704B2}" dt="2023-08-30T03:19:38.452" v="636" actId="478"/>
          <ac:cxnSpMkLst>
            <pc:docMk/>
            <pc:sldMk cId="469587336" sldId="284"/>
            <ac:cxnSpMk id="5" creationId="{00000000-0000-0000-0000-000000000000}"/>
          </ac:cxnSpMkLst>
        </pc:cxnChg>
      </pc:sldChg>
      <pc:sldChg chg="addSp modSp mod modAnim">
        <pc:chgData name="Craig Tunnicliffe" userId="fabd7200-6d43-43df-8e9e-84aa0d93d691" providerId="ADAL" clId="{4B7A38FE-9BDE-430B-BCD3-61A62A4704B2}" dt="2023-08-30T05:22:48.419" v="1149" actId="1076"/>
        <pc:sldMkLst>
          <pc:docMk/>
          <pc:sldMk cId="3546903608" sldId="292"/>
        </pc:sldMkLst>
        <pc:spChg chg="mod">
          <ac:chgData name="Craig Tunnicliffe" userId="fabd7200-6d43-43df-8e9e-84aa0d93d691" providerId="ADAL" clId="{4B7A38FE-9BDE-430B-BCD3-61A62A4704B2}" dt="2023-08-30T05:00:53.196" v="1060" actId="5793"/>
          <ac:spMkLst>
            <pc:docMk/>
            <pc:sldMk cId="3546903608" sldId="292"/>
            <ac:spMk id="2" creationId="{00000000-0000-0000-0000-000000000000}"/>
          </ac:spMkLst>
        </pc:spChg>
        <pc:spChg chg="add mod">
          <ac:chgData name="Craig Tunnicliffe" userId="fabd7200-6d43-43df-8e9e-84aa0d93d691" providerId="ADAL" clId="{4B7A38FE-9BDE-430B-BCD3-61A62A4704B2}" dt="2023-08-30T05:10:34.033" v="1112" actId="122"/>
          <ac:spMkLst>
            <pc:docMk/>
            <pc:sldMk cId="3546903608" sldId="292"/>
            <ac:spMk id="13" creationId="{0D0B71C3-5FF5-80B0-6424-C158B94AFDDE}"/>
          </ac:spMkLst>
        </pc:spChg>
        <pc:picChg chg="add mod">
          <ac:chgData name="Craig Tunnicliffe" userId="fabd7200-6d43-43df-8e9e-84aa0d93d691" providerId="ADAL" clId="{4B7A38FE-9BDE-430B-BCD3-61A62A4704B2}" dt="2023-08-30T05:03:20.549" v="1066" actId="1076"/>
          <ac:picMkLst>
            <pc:docMk/>
            <pc:sldMk cId="3546903608" sldId="292"/>
            <ac:picMk id="7" creationId="{271D82CE-314E-7354-B72E-3824FF1E210A}"/>
          </ac:picMkLst>
        </pc:picChg>
        <pc:picChg chg="add mod">
          <ac:chgData name="Craig Tunnicliffe" userId="fabd7200-6d43-43df-8e9e-84aa0d93d691" providerId="ADAL" clId="{4B7A38FE-9BDE-430B-BCD3-61A62A4704B2}" dt="2023-08-30T05:13:57.094" v="1124" actId="1076"/>
          <ac:picMkLst>
            <pc:docMk/>
            <pc:sldMk cId="3546903608" sldId="292"/>
            <ac:picMk id="8" creationId="{88723D31-BE7D-E355-DCD4-CD2B3F79BCC7}"/>
          </ac:picMkLst>
        </pc:picChg>
        <pc:picChg chg="add mod">
          <ac:chgData name="Craig Tunnicliffe" userId="fabd7200-6d43-43df-8e9e-84aa0d93d691" providerId="ADAL" clId="{4B7A38FE-9BDE-430B-BCD3-61A62A4704B2}" dt="2023-08-30T05:14:20.746" v="1126" actId="1076"/>
          <ac:picMkLst>
            <pc:docMk/>
            <pc:sldMk cId="3546903608" sldId="292"/>
            <ac:picMk id="10" creationId="{BDDB1E0E-2270-FBD6-EC48-96265905DA00}"/>
          </ac:picMkLst>
        </pc:picChg>
        <pc:picChg chg="add mod">
          <ac:chgData name="Craig Tunnicliffe" userId="fabd7200-6d43-43df-8e9e-84aa0d93d691" providerId="ADAL" clId="{4B7A38FE-9BDE-430B-BCD3-61A62A4704B2}" dt="2023-08-30T05:14:31.745" v="1127" actId="1076"/>
          <ac:picMkLst>
            <pc:docMk/>
            <pc:sldMk cId="3546903608" sldId="292"/>
            <ac:picMk id="11" creationId="{FD74F375-18A7-16C8-0E3F-C7F35A6E31B4}"/>
          </ac:picMkLst>
        </pc:picChg>
        <pc:picChg chg="add mod">
          <ac:chgData name="Craig Tunnicliffe" userId="fabd7200-6d43-43df-8e9e-84aa0d93d691" providerId="ADAL" clId="{4B7A38FE-9BDE-430B-BCD3-61A62A4704B2}" dt="2023-08-30T05:14:05.518" v="1125" actId="1076"/>
          <ac:picMkLst>
            <pc:docMk/>
            <pc:sldMk cId="3546903608" sldId="292"/>
            <ac:picMk id="12" creationId="{E85533D2-9DB1-EBD2-AFD7-62916A97B960}"/>
          </ac:picMkLst>
        </pc:picChg>
        <pc:picChg chg="add mod">
          <ac:chgData name="Craig Tunnicliffe" userId="fabd7200-6d43-43df-8e9e-84aa0d93d691" providerId="ADAL" clId="{4B7A38FE-9BDE-430B-BCD3-61A62A4704B2}" dt="2023-08-30T05:22:48.419" v="1149" actId="1076"/>
          <ac:picMkLst>
            <pc:docMk/>
            <pc:sldMk cId="3546903608" sldId="292"/>
            <ac:picMk id="15" creationId="{D9F92504-EBC3-A10E-B955-3849AB7BC3DC}"/>
          </ac:picMkLst>
        </pc:picChg>
      </pc:sldChg>
      <pc:sldChg chg="modSp mod">
        <pc:chgData name="Craig Tunnicliffe" userId="fabd7200-6d43-43df-8e9e-84aa0d93d691" providerId="ADAL" clId="{4B7A38FE-9BDE-430B-BCD3-61A62A4704B2}" dt="2023-08-30T02:18:15.237" v="492" actId="6549"/>
        <pc:sldMkLst>
          <pc:docMk/>
          <pc:sldMk cId="375423883" sldId="304"/>
        </pc:sldMkLst>
        <pc:spChg chg="mod">
          <ac:chgData name="Craig Tunnicliffe" userId="fabd7200-6d43-43df-8e9e-84aa0d93d691" providerId="ADAL" clId="{4B7A38FE-9BDE-430B-BCD3-61A62A4704B2}" dt="2023-08-30T02:18:15.237" v="492" actId="6549"/>
          <ac:spMkLst>
            <pc:docMk/>
            <pc:sldMk cId="375423883" sldId="304"/>
            <ac:spMk id="2" creationId="{00000000-0000-0000-0000-000000000000}"/>
          </ac:spMkLst>
        </pc:spChg>
      </pc:sldChg>
      <pc:sldChg chg="modSp mod modAnim">
        <pc:chgData name="Craig Tunnicliffe" userId="fabd7200-6d43-43df-8e9e-84aa0d93d691" providerId="ADAL" clId="{4B7A38FE-9BDE-430B-BCD3-61A62A4704B2}" dt="2023-08-30T03:36:31.178" v="736" actId="20577"/>
        <pc:sldMkLst>
          <pc:docMk/>
          <pc:sldMk cId="905283266" sldId="310"/>
        </pc:sldMkLst>
        <pc:spChg chg="mod">
          <ac:chgData name="Craig Tunnicliffe" userId="fabd7200-6d43-43df-8e9e-84aa0d93d691" providerId="ADAL" clId="{4B7A38FE-9BDE-430B-BCD3-61A62A4704B2}" dt="2023-08-30T02:18:44.206" v="508" actId="20577"/>
          <ac:spMkLst>
            <pc:docMk/>
            <pc:sldMk cId="905283266" sldId="310"/>
            <ac:spMk id="2" creationId="{00000000-0000-0000-0000-000000000000}"/>
          </ac:spMkLst>
        </pc:spChg>
        <pc:spChg chg="mod">
          <ac:chgData name="Craig Tunnicliffe" userId="fabd7200-6d43-43df-8e9e-84aa0d93d691" providerId="ADAL" clId="{4B7A38FE-9BDE-430B-BCD3-61A62A4704B2}" dt="2023-08-30T03:36:31.178" v="736" actId="20577"/>
          <ac:spMkLst>
            <pc:docMk/>
            <pc:sldMk cId="905283266" sldId="310"/>
            <ac:spMk id="3" creationId="{00000000-0000-0000-0000-000000000000}"/>
          </ac:spMkLst>
        </pc:spChg>
      </pc:sldChg>
      <pc:sldChg chg="modSp modAnim">
        <pc:chgData name="Craig Tunnicliffe" userId="fabd7200-6d43-43df-8e9e-84aa0d93d691" providerId="ADAL" clId="{4B7A38FE-9BDE-430B-BCD3-61A62A4704B2}" dt="2023-08-30T02:01:21.656" v="381" actId="255"/>
        <pc:sldMkLst>
          <pc:docMk/>
          <pc:sldMk cId="1430197967" sldId="312"/>
        </pc:sldMkLst>
        <pc:spChg chg="mod">
          <ac:chgData name="Craig Tunnicliffe" userId="fabd7200-6d43-43df-8e9e-84aa0d93d691" providerId="ADAL" clId="{4B7A38FE-9BDE-430B-BCD3-61A62A4704B2}" dt="2023-08-30T02:01:21.656" v="381" actId="255"/>
          <ac:spMkLst>
            <pc:docMk/>
            <pc:sldMk cId="1430197967" sldId="312"/>
            <ac:spMk id="3" creationId="{359D03FC-76C6-40C4-942B-8DB5FF972CDE}"/>
          </ac:spMkLst>
        </pc:spChg>
      </pc:sldChg>
      <pc:sldChg chg="modSp">
        <pc:chgData name="Craig Tunnicliffe" userId="fabd7200-6d43-43df-8e9e-84aa0d93d691" providerId="ADAL" clId="{4B7A38FE-9BDE-430B-BCD3-61A62A4704B2}" dt="2023-08-30T01:57:41.073" v="372" actId="20577"/>
        <pc:sldMkLst>
          <pc:docMk/>
          <pc:sldMk cId="2968268416" sldId="319"/>
        </pc:sldMkLst>
        <pc:spChg chg="mod">
          <ac:chgData name="Craig Tunnicliffe" userId="fabd7200-6d43-43df-8e9e-84aa0d93d691" providerId="ADAL" clId="{4B7A38FE-9BDE-430B-BCD3-61A62A4704B2}" dt="2023-08-30T01:57:41.073" v="372" actId="20577"/>
          <ac:spMkLst>
            <pc:docMk/>
            <pc:sldMk cId="2968268416" sldId="319"/>
            <ac:spMk id="3" creationId="{93BAB9AF-3208-4005-BF50-15AF049B3873}"/>
          </ac:spMkLst>
        </pc:spChg>
      </pc:sldChg>
      <pc:sldChg chg="modSp del mod setBg">
        <pc:chgData name="Craig Tunnicliffe" userId="fabd7200-6d43-43df-8e9e-84aa0d93d691" providerId="ADAL" clId="{4B7A38FE-9BDE-430B-BCD3-61A62A4704B2}" dt="2023-08-30T01:41:56.761" v="274" actId="47"/>
        <pc:sldMkLst>
          <pc:docMk/>
          <pc:sldMk cId="3989426618" sldId="388"/>
        </pc:sldMkLst>
        <pc:spChg chg="mod">
          <ac:chgData name="Craig Tunnicliffe" userId="fabd7200-6d43-43df-8e9e-84aa0d93d691" providerId="ADAL" clId="{4B7A38FE-9BDE-430B-BCD3-61A62A4704B2}" dt="2023-08-30T01:19:59.798" v="197" actId="26606"/>
          <ac:spMkLst>
            <pc:docMk/>
            <pc:sldMk cId="3989426618" sldId="388"/>
            <ac:spMk id="2" creationId="{164058BC-B8B6-2512-4FE1-1339C20526E8}"/>
          </ac:spMkLst>
        </pc:spChg>
        <pc:graphicFrameChg chg="mod modGraphic">
          <ac:chgData name="Craig Tunnicliffe" userId="fabd7200-6d43-43df-8e9e-84aa0d93d691" providerId="ADAL" clId="{4B7A38FE-9BDE-430B-BCD3-61A62A4704B2}" dt="2023-08-30T01:19:59.798" v="197" actId="26606"/>
          <ac:graphicFrameMkLst>
            <pc:docMk/>
            <pc:sldMk cId="3989426618" sldId="388"/>
            <ac:graphicFrameMk id="5" creationId="{2CD79283-8B9E-1E49-852B-B6E56526BEEE}"/>
          </ac:graphicFrameMkLst>
        </pc:graphicFrameChg>
      </pc:sldChg>
      <pc:sldChg chg="modSp mod">
        <pc:chgData name="Craig Tunnicliffe" userId="fabd7200-6d43-43df-8e9e-84aa0d93d691" providerId="ADAL" clId="{4B7A38FE-9BDE-430B-BCD3-61A62A4704B2}" dt="2023-08-30T02:27:25.794" v="529"/>
        <pc:sldMkLst>
          <pc:docMk/>
          <pc:sldMk cId="1015149925" sldId="400"/>
        </pc:sldMkLst>
        <pc:spChg chg="mod">
          <ac:chgData name="Craig Tunnicliffe" userId="fabd7200-6d43-43df-8e9e-84aa0d93d691" providerId="ADAL" clId="{4B7A38FE-9BDE-430B-BCD3-61A62A4704B2}" dt="2023-08-30T02:27:20.424" v="525" actId="21"/>
          <ac:spMkLst>
            <pc:docMk/>
            <pc:sldMk cId="1015149925" sldId="400"/>
            <ac:spMk id="2" creationId="{483FD828-F5F1-41E8-B41A-4CC5A1FFF63A}"/>
          </ac:spMkLst>
        </pc:spChg>
        <pc:spChg chg="mod">
          <ac:chgData name="Craig Tunnicliffe" userId="fabd7200-6d43-43df-8e9e-84aa0d93d691" providerId="ADAL" clId="{4B7A38FE-9BDE-430B-BCD3-61A62A4704B2}" dt="2023-08-30T02:27:25.794" v="529"/>
          <ac:spMkLst>
            <pc:docMk/>
            <pc:sldMk cId="1015149925" sldId="400"/>
            <ac:spMk id="3" creationId="{049D2623-CFBD-4F27-8E82-09860EF30CBE}"/>
          </ac:spMkLst>
        </pc:spChg>
      </pc:sldChg>
      <pc:sldChg chg="addSp modSp mod setBg modAnim setClrOvrMap">
        <pc:chgData name="Craig Tunnicliffe" userId="fabd7200-6d43-43df-8e9e-84aa0d93d691" providerId="ADAL" clId="{4B7A38FE-9BDE-430B-BCD3-61A62A4704B2}" dt="2023-08-31T22:06:03.325" v="1736"/>
        <pc:sldMkLst>
          <pc:docMk/>
          <pc:sldMk cId="2271702227" sldId="402"/>
        </pc:sldMkLst>
        <pc:spChg chg="mod">
          <ac:chgData name="Craig Tunnicliffe" userId="fabd7200-6d43-43df-8e9e-84aa0d93d691" providerId="ADAL" clId="{4B7A38FE-9BDE-430B-BCD3-61A62A4704B2}" dt="2023-08-30T06:20:57.231" v="1677" actId="26606"/>
          <ac:spMkLst>
            <pc:docMk/>
            <pc:sldMk cId="2271702227" sldId="402"/>
            <ac:spMk id="2" creationId="{A0106E15-53F3-BE4B-C23A-0B3A26E21564}"/>
          </ac:spMkLst>
        </pc:spChg>
        <pc:spChg chg="mod">
          <ac:chgData name="Craig Tunnicliffe" userId="fabd7200-6d43-43df-8e9e-84aa0d93d691" providerId="ADAL" clId="{4B7A38FE-9BDE-430B-BCD3-61A62A4704B2}" dt="2023-08-30T06:30:55.475" v="1701" actId="27636"/>
          <ac:spMkLst>
            <pc:docMk/>
            <pc:sldMk cId="2271702227" sldId="402"/>
            <ac:spMk id="3" creationId="{644DA797-1F68-A88F-12A1-245140A444DD}"/>
          </ac:spMkLst>
        </pc:spChg>
        <pc:picChg chg="add">
          <ac:chgData name="Craig Tunnicliffe" userId="fabd7200-6d43-43df-8e9e-84aa0d93d691" providerId="ADAL" clId="{4B7A38FE-9BDE-430B-BCD3-61A62A4704B2}" dt="2023-08-30T06:20:57.231" v="1677" actId="26606"/>
          <ac:picMkLst>
            <pc:docMk/>
            <pc:sldMk cId="2271702227" sldId="402"/>
            <ac:picMk id="5" creationId="{787F4710-808B-C455-76C3-CD89AD907532}"/>
          </ac:picMkLst>
        </pc:picChg>
        <pc:cxnChg chg="add">
          <ac:chgData name="Craig Tunnicliffe" userId="fabd7200-6d43-43df-8e9e-84aa0d93d691" providerId="ADAL" clId="{4B7A38FE-9BDE-430B-BCD3-61A62A4704B2}" dt="2023-08-30T06:20:57.231" v="1677" actId="26606"/>
          <ac:cxnSpMkLst>
            <pc:docMk/>
            <pc:sldMk cId="2271702227" sldId="402"/>
            <ac:cxnSpMk id="9" creationId="{5ECB1430-5CD1-470D-8F0F-7EDE4C790297}"/>
          </ac:cxnSpMkLst>
        </pc:cxnChg>
      </pc:sldChg>
      <pc:sldChg chg="del">
        <pc:chgData name="Craig Tunnicliffe" userId="fabd7200-6d43-43df-8e9e-84aa0d93d691" providerId="ADAL" clId="{4B7A38FE-9BDE-430B-BCD3-61A62A4704B2}" dt="2023-08-30T01:41:59.997" v="275" actId="47"/>
        <pc:sldMkLst>
          <pc:docMk/>
          <pc:sldMk cId="3802509322" sldId="403"/>
        </pc:sldMkLst>
      </pc:sldChg>
      <pc:sldChg chg="addSp modSp mod setBg modAnim">
        <pc:chgData name="Craig Tunnicliffe" userId="fabd7200-6d43-43df-8e9e-84aa0d93d691" providerId="ADAL" clId="{4B7A38FE-9BDE-430B-BCD3-61A62A4704B2}" dt="2023-08-31T22:09:24.636" v="1752"/>
        <pc:sldMkLst>
          <pc:docMk/>
          <pc:sldMk cId="3573826180" sldId="404"/>
        </pc:sldMkLst>
        <pc:spChg chg="mod">
          <ac:chgData name="Craig Tunnicliffe" userId="fabd7200-6d43-43df-8e9e-84aa0d93d691" providerId="ADAL" clId="{4B7A38FE-9BDE-430B-BCD3-61A62A4704B2}" dt="2023-08-30T02:12:10.230" v="466" actId="26606"/>
          <ac:spMkLst>
            <pc:docMk/>
            <pc:sldMk cId="3573826180" sldId="404"/>
            <ac:spMk id="2" creationId="{9F394599-C920-937E-9638-AC4C8D4F2975}"/>
          </ac:spMkLst>
        </pc:spChg>
        <pc:spChg chg="mod">
          <ac:chgData name="Craig Tunnicliffe" userId="fabd7200-6d43-43df-8e9e-84aa0d93d691" providerId="ADAL" clId="{4B7A38FE-9BDE-430B-BCD3-61A62A4704B2}" dt="2023-08-31T22:06:38.747" v="1739" actId="14100"/>
          <ac:spMkLst>
            <pc:docMk/>
            <pc:sldMk cId="3573826180" sldId="404"/>
            <ac:spMk id="3" creationId="{87621A76-2144-98C3-5E4C-0F3A612E10A8}"/>
          </ac:spMkLst>
        </pc:spChg>
        <pc:spChg chg="add">
          <ac:chgData name="Craig Tunnicliffe" userId="fabd7200-6d43-43df-8e9e-84aa0d93d691" providerId="ADAL" clId="{4B7A38FE-9BDE-430B-BCD3-61A62A4704B2}" dt="2023-08-30T02:12:10.230" v="466" actId="26606"/>
          <ac:spMkLst>
            <pc:docMk/>
            <pc:sldMk cId="3573826180" sldId="404"/>
            <ac:spMk id="9" creationId="{6109556B-EAE9-4435-B409-0519F2CBDB14}"/>
          </ac:spMkLst>
        </pc:spChg>
        <pc:picChg chg="add">
          <ac:chgData name="Craig Tunnicliffe" userId="fabd7200-6d43-43df-8e9e-84aa0d93d691" providerId="ADAL" clId="{4B7A38FE-9BDE-430B-BCD3-61A62A4704B2}" dt="2023-08-30T02:12:10.230" v="466" actId="26606"/>
          <ac:picMkLst>
            <pc:docMk/>
            <pc:sldMk cId="3573826180" sldId="404"/>
            <ac:picMk id="5" creationId="{F57E5592-F84F-6AA4-35DC-85099FA59EA5}"/>
          </ac:picMkLst>
        </pc:picChg>
        <pc:picChg chg="add mod">
          <ac:chgData name="Craig Tunnicliffe" userId="fabd7200-6d43-43df-8e9e-84aa0d93d691" providerId="ADAL" clId="{4B7A38FE-9BDE-430B-BCD3-61A62A4704B2}" dt="2023-08-31T22:07:17.021" v="1744" actId="1076"/>
          <ac:picMkLst>
            <pc:docMk/>
            <pc:sldMk cId="3573826180" sldId="404"/>
            <ac:picMk id="6" creationId="{85473A92-3005-5FEC-8B9D-6E17E9EE7019}"/>
          </ac:picMkLst>
        </pc:picChg>
        <pc:picChg chg="add mod">
          <ac:chgData name="Craig Tunnicliffe" userId="fabd7200-6d43-43df-8e9e-84aa0d93d691" providerId="ADAL" clId="{4B7A38FE-9BDE-430B-BCD3-61A62A4704B2}" dt="2023-08-31T22:07:34.816" v="1747" actId="14100"/>
          <ac:picMkLst>
            <pc:docMk/>
            <pc:sldMk cId="3573826180" sldId="404"/>
            <ac:picMk id="8" creationId="{4BAD7A4A-80C2-A563-81A0-77CD8E2AB584}"/>
          </ac:picMkLst>
        </pc:picChg>
        <pc:picChg chg="add mod">
          <ac:chgData name="Craig Tunnicliffe" userId="fabd7200-6d43-43df-8e9e-84aa0d93d691" providerId="ADAL" clId="{4B7A38FE-9BDE-430B-BCD3-61A62A4704B2}" dt="2023-08-31T22:09:21.070" v="1751" actId="1076"/>
          <ac:picMkLst>
            <pc:docMk/>
            <pc:sldMk cId="3573826180" sldId="404"/>
            <ac:picMk id="12" creationId="{A86C6E1B-E5A7-0C36-9F51-66B2703794E8}"/>
          </ac:picMkLst>
        </pc:picChg>
        <pc:cxnChg chg="add">
          <ac:chgData name="Craig Tunnicliffe" userId="fabd7200-6d43-43df-8e9e-84aa0d93d691" providerId="ADAL" clId="{4B7A38FE-9BDE-430B-BCD3-61A62A4704B2}" dt="2023-08-30T02:12:10.230" v="466" actId="26606"/>
          <ac:cxnSpMkLst>
            <pc:docMk/>
            <pc:sldMk cId="3573826180" sldId="404"/>
            <ac:cxnSpMk id="11" creationId="{5814CCBE-423E-41B2-A9F3-82679F490EF4}"/>
          </ac:cxnSpMkLst>
        </pc:cxnChg>
      </pc:sldChg>
      <pc:sldChg chg="addSp modSp mod modAnim">
        <pc:chgData name="Craig Tunnicliffe" userId="fabd7200-6d43-43df-8e9e-84aa0d93d691" providerId="ADAL" clId="{4B7A38FE-9BDE-430B-BCD3-61A62A4704B2}" dt="2023-08-30T06:19:22.155" v="1676" actId="1076"/>
        <pc:sldMkLst>
          <pc:docMk/>
          <pc:sldMk cId="782019195" sldId="464"/>
        </pc:sldMkLst>
        <pc:picChg chg="add mod">
          <ac:chgData name="Craig Tunnicliffe" userId="fabd7200-6d43-43df-8e9e-84aa0d93d691" providerId="ADAL" clId="{4B7A38FE-9BDE-430B-BCD3-61A62A4704B2}" dt="2023-08-30T06:19:16.082" v="1675" actId="1076"/>
          <ac:picMkLst>
            <pc:docMk/>
            <pc:sldMk cId="782019195" sldId="464"/>
            <ac:picMk id="3" creationId="{3E776D98-2B45-ED30-A3A4-9600378D93A8}"/>
          </ac:picMkLst>
        </pc:picChg>
        <pc:picChg chg="mod">
          <ac:chgData name="Craig Tunnicliffe" userId="fabd7200-6d43-43df-8e9e-84aa0d93d691" providerId="ADAL" clId="{4B7A38FE-9BDE-430B-BCD3-61A62A4704B2}" dt="2023-08-30T06:19:22.155" v="1676" actId="1076"/>
          <ac:picMkLst>
            <pc:docMk/>
            <pc:sldMk cId="782019195" sldId="464"/>
            <ac:picMk id="5" creationId="{FF0BAC7B-6A1C-CD33-18F7-F8315BB6448B}"/>
          </ac:picMkLst>
        </pc:picChg>
        <pc:picChg chg="mod">
          <ac:chgData name="Craig Tunnicliffe" userId="fabd7200-6d43-43df-8e9e-84aa0d93d691" providerId="ADAL" clId="{4B7A38FE-9BDE-430B-BCD3-61A62A4704B2}" dt="2023-08-30T06:19:11.919" v="1674" actId="1076"/>
          <ac:picMkLst>
            <pc:docMk/>
            <pc:sldMk cId="782019195" sldId="464"/>
            <ac:picMk id="9" creationId="{2BE99D9E-6416-7612-F9BE-C68757345A59}"/>
          </ac:picMkLst>
        </pc:picChg>
        <pc:picChg chg="mod">
          <ac:chgData name="Craig Tunnicliffe" userId="fabd7200-6d43-43df-8e9e-84aa0d93d691" providerId="ADAL" clId="{4B7A38FE-9BDE-430B-BCD3-61A62A4704B2}" dt="2023-08-30T06:19:08.760" v="1673" actId="1076"/>
          <ac:picMkLst>
            <pc:docMk/>
            <pc:sldMk cId="782019195" sldId="464"/>
            <ac:picMk id="16" creationId="{2D3246B6-FB79-3A96-8178-2D5264EC4189}"/>
          </ac:picMkLst>
        </pc:picChg>
        <pc:picChg chg="mod">
          <ac:chgData name="Craig Tunnicliffe" userId="fabd7200-6d43-43df-8e9e-84aa0d93d691" providerId="ADAL" clId="{4B7A38FE-9BDE-430B-BCD3-61A62A4704B2}" dt="2023-08-30T06:19:05.880" v="1672" actId="1076"/>
          <ac:picMkLst>
            <pc:docMk/>
            <pc:sldMk cId="782019195" sldId="464"/>
            <ac:picMk id="17" creationId="{BA97089A-78E2-672D-D6F7-188F3F3B68BA}"/>
          </ac:picMkLst>
        </pc:picChg>
        <pc:picChg chg="mod">
          <ac:chgData name="Craig Tunnicliffe" userId="fabd7200-6d43-43df-8e9e-84aa0d93d691" providerId="ADAL" clId="{4B7A38FE-9BDE-430B-BCD3-61A62A4704B2}" dt="2023-08-30T06:19:00.233" v="1670" actId="1076"/>
          <ac:picMkLst>
            <pc:docMk/>
            <pc:sldMk cId="782019195" sldId="464"/>
            <ac:picMk id="18" creationId="{02E70A96-5145-A1BC-BAD4-011288A02B72}"/>
          </ac:picMkLst>
        </pc:picChg>
        <pc:picChg chg="mod">
          <ac:chgData name="Craig Tunnicliffe" userId="fabd7200-6d43-43df-8e9e-84aa0d93d691" providerId="ADAL" clId="{4B7A38FE-9BDE-430B-BCD3-61A62A4704B2}" dt="2023-08-30T06:18:57.463" v="1669" actId="1076"/>
          <ac:picMkLst>
            <pc:docMk/>
            <pc:sldMk cId="782019195" sldId="464"/>
            <ac:picMk id="19" creationId="{11BF562F-9BD4-D236-9CE9-41240F09D751}"/>
          </ac:picMkLst>
        </pc:picChg>
      </pc:sldChg>
      <pc:sldChg chg="addSp delSp modSp mod setBg">
        <pc:chgData name="Craig Tunnicliffe" userId="fabd7200-6d43-43df-8e9e-84aa0d93d691" providerId="ADAL" clId="{4B7A38FE-9BDE-430B-BCD3-61A62A4704B2}" dt="2023-08-30T03:59:59.628" v="935" actId="255"/>
        <pc:sldMkLst>
          <pc:docMk/>
          <pc:sldMk cId="1898357626" sldId="467"/>
        </pc:sldMkLst>
        <pc:spChg chg="mod">
          <ac:chgData name="Craig Tunnicliffe" userId="fabd7200-6d43-43df-8e9e-84aa0d93d691" providerId="ADAL" clId="{4B7A38FE-9BDE-430B-BCD3-61A62A4704B2}" dt="2023-08-30T03:58:24.027" v="925" actId="26606"/>
          <ac:spMkLst>
            <pc:docMk/>
            <pc:sldMk cId="1898357626" sldId="467"/>
            <ac:spMk id="2" creationId="{5EC60F0B-B414-EE5B-0F4D-FCDC929F6413}"/>
          </ac:spMkLst>
        </pc:spChg>
        <pc:spChg chg="mod ord">
          <ac:chgData name="Craig Tunnicliffe" userId="fabd7200-6d43-43df-8e9e-84aa0d93d691" providerId="ADAL" clId="{4B7A38FE-9BDE-430B-BCD3-61A62A4704B2}" dt="2023-08-30T03:59:59.628" v="935" actId="255"/>
          <ac:spMkLst>
            <pc:docMk/>
            <pc:sldMk cId="1898357626" sldId="467"/>
            <ac:spMk id="3" creationId="{40201996-EE05-41F3-F1AE-014F50EFF1E8}"/>
          </ac:spMkLst>
        </pc:spChg>
        <pc:spChg chg="add del">
          <ac:chgData name="Craig Tunnicliffe" userId="fabd7200-6d43-43df-8e9e-84aa0d93d691" providerId="ADAL" clId="{4B7A38FE-9BDE-430B-BCD3-61A62A4704B2}" dt="2023-08-30T03:58:03.202" v="924" actId="26606"/>
          <ac:spMkLst>
            <pc:docMk/>
            <pc:sldMk cId="1898357626" sldId="467"/>
            <ac:spMk id="11" creationId="{4038CB10-1F5C-4D54-9DF7-12586DE5B007}"/>
          </ac:spMkLst>
        </pc:spChg>
        <pc:spChg chg="add del">
          <ac:chgData name="Craig Tunnicliffe" userId="fabd7200-6d43-43df-8e9e-84aa0d93d691" providerId="ADAL" clId="{4B7A38FE-9BDE-430B-BCD3-61A62A4704B2}" dt="2023-08-30T03:46:07.922" v="749" actId="26606"/>
          <ac:spMkLst>
            <pc:docMk/>
            <pc:sldMk cId="1898357626" sldId="467"/>
            <ac:spMk id="12" creationId="{4038CB10-1F5C-4D54-9DF7-12586DE5B007}"/>
          </ac:spMkLst>
        </pc:spChg>
        <pc:spChg chg="add">
          <ac:chgData name="Craig Tunnicliffe" userId="fabd7200-6d43-43df-8e9e-84aa0d93d691" providerId="ADAL" clId="{4B7A38FE-9BDE-430B-BCD3-61A62A4704B2}" dt="2023-08-30T03:58:24.027" v="925" actId="26606"/>
          <ac:spMkLst>
            <pc:docMk/>
            <pc:sldMk cId="1898357626" sldId="467"/>
            <ac:spMk id="13" creationId="{27B7C6F6-4579-4D42-9857-ED1B2EE07B99}"/>
          </ac:spMkLst>
        </pc:spChg>
        <pc:spChg chg="add del">
          <ac:chgData name="Craig Tunnicliffe" userId="fabd7200-6d43-43df-8e9e-84aa0d93d691" providerId="ADAL" clId="{4B7A38FE-9BDE-430B-BCD3-61A62A4704B2}" dt="2023-08-30T03:46:07.922" v="749" actId="26606"/>
          <ac:spMkLst>
            <pc:docMk/>
            <pc:sldMk cId="1898357626" sldId="467"/>
            <ac:spMk id="14" creationId="{73ED6512-6858-4552-B699-9A97FE9A4EA2}"/>
          </ac:spMkLst>
        </pc:spChg>
        <pc:spChg chg="add">
          <ac:chgData name="Craig Tunnicliffe" userId="fabd7200-6d43-43df-8e9e-84aa0d93d691" providerId="ADAL" clId="{4B7A38FE-9BDE-430B-BCD3-61A62A4704B2}" dt="2023-08-30T03:58:24.027" v="925" actId="26606"/>
          <ac:spMkLst>
            <pc:docMk/>
            <pc:sldMk cId="1898357626" sldId="467"/>
            <ac:spMk id="15" creationId="{7E6D8249-E901-4E71-B15A-A7F5D7F7B0E1}"/>
          </ac:spMkLst>
        </pc:spChg>
        <pc:spChg chg="add del">
          <ac:chgData name="Craig Tunnicliffe" userId="fabd7200-6d43-43df-8e9e-84aa0d93d691" providerId="ADAL" clId="{4B7A38FE-9BDE-430B-BCD3-61A62A4704B2}" dt="2023-08-30T03:58:03.202" v="924" actId="26606"/>
          <ac:spMkLst>
            <pc:docMk/>
            <pc:sldMk cId="1898357626" sldId="467"/>
            <ac:spMk id="16" creationId="{73ED6512-6858-4552-B699-9A97FE9A4EA2}"/>
          </ac:spMkLst>
        </pc:spChg>
        <pc:picChg chg="add del mod">
          <ac:chgData name="Craig Tunnicliffe" userId="fabd7200-6d43-43df-8e9e-84aa0d93d691" providerId="ADAL" clId="{4B7A38FE-9BDE-430B-BCD3-61A62A4704B2}" dt="2023-08-30T03:44:54.473" v="744" actId="478"/>
          <ac:picMkLst>
            <pc:docMk/>
            <pc:sldMk cId="1898357626" sldId="467"/>
            <ac:picMk id="5" creationId="{A0B3BAE2-0793-3F9E-0570-698E5F0CD0B4}"/>
          </ac:picMkLst>
        </pc:picChg>
        <pc:picChg chg="add del mod">
          <ac:chgData name="Craig Tunnicliffe" userId="fabd7200-6d43-43df-8e9e-84aa0d93d691" providerId="ADAL" clId="{4B7A38FE-9BDE-430B-BCD3-61A62A4704B2}" dt="2023-08-30T03:57:09.084" v="912" actId="478"/>
          <ac:picMkLst>
            <pc:docMk/>
            <pc:sldMk cId="1898357626" sldId="467"/>
            <ac:picMk id="7" creationId="{6BCAAFCB-7C96-6FCC-A379-49060D31C508}"/>
          </ac:picMkLst>
        </pc:picChg>
        <pc:picChg chg="add mod">
          <ac:chgData name="Craig Tunnicliffe" userId="fabd7200-6d43-43df-8e9e-84aa0d93d691" providerId="ADAL" clId="{4B7A38FE-9BDE-430B-BCD3-61A62A4704B2}" dt="2023-08-30T03:58:24.027" v="925" actId="26606"/>
          <ac:picMkLst>
            <pc:docMk/>
            <pc:sldMk cId="1898357626" sldId="467"/>
            <ac:picMk id="9" creationId="{3EF3A1ED-552C-0855-89AA-12304FAF8570}"/>
          </ac:picMkLst>
        </pc:picChg>
      </pc:sldChg>
      <pc:sldChg chg="addSp delSp modSp new mod setBg modAnim">
        <pc:chgData name="Craig Tunnicliffe" userId="fabd7200-6d43-43df-8e9e-84aa0d93d691" providerId="ADAL" clId="{4B7A38FE-9BDE-430B-BCD3-61A62A4704B2}" dt="2023-08-30T03:35:51.596" v="729"/>
        <pc:sldMkLst>
          <pc:docMk/>
          <pc:sldMk cId="2182281026" sldId="468"/>
        </pc:sldMkLst>
        <pc:spChg chg="mod">
          <ac:chgData name="Craig Tunnicliffe" userId="fabd7200-6d43-43df-8e9e-84aa0d93d691" providerId="ADAL" clId="{4B7A38FE-9BDE-430B-BCD3-61A62A4704B2}" dt="2023-08-30T03:09:18.656" v="595" actId="1076"/>
          <ac:spMkLst>
            <pc:docMk/>
            <pc:sldMk cId="2182281026" sldId="468"/>
            <ac:spMk id="2" creationId="{2B038E58-39F0-A146-955F-7261CEA93997}"/>
          </ac:spMkLst>
        </pc:spChg>
        <pc:spChg chg="del mod">
          <ac:chgData name="Craig Tunnicliffe" userId="fabd7200-6d43-43df-8e9e-84aa0d93d691" providerId="ADAL" clId="{4B7A38FE-9BDE-430B-BCD3-61A62A4704B2}" dt="2023-08-30T03:08:51.121" v="592" actId="26606"/>
          <ac:spMkLst>
            <pc:docMk/>
            <pc:sldMk cId="2182281026" sldId="468"/>
            <ac:spMk id="3" creationId="{9D1954C9-8AA8-4405-94A1-3BFA98CB2866}"/>
          </ac:spMkLst>
        </pc:spChg>
        <pc:spChg chg="add del">
          <ac:chgData name="Craig Tunnicliffe" userId="fabd7200-6d43-43df-8e9e-84aa0d93d691" providerId="ADAL" clId="{4B7A38FE-9BDE-430B-BCD3-61A62A4704B2}" dt="2023-08-30T03:00:44.917" v="577" actId="26606"/>
          <ac:spMkLst>
            <pc:docMk/>
            <pc:sldMk cId="2182281026" sldId="468"/>
            <ac:spMk id="10" creationId="{81AEB8A9-B768-4E30-BA55-D919E6687343}"/>
          </ac:spMkLst>
        </pc:spChg>
        <pc:spChg chg="mod topLvl">
          <ac:chgData name="Craig Tunnicliffe" userId="fabd7200-6d43-43df-8e9e-84aa0d93d691" providerId="ADAL" clId="{4B7A38FE-9BDE-430B-BCD3-61A62A4704B2}" dt="2023-08-30T03:13:55.444" v="620" actId="165"/>
          <ac:spMkLst>
            <pc:docMk/>
            <pc:sldMk cId="2182281026" sldId="468"/>
            <ac:spMk id="12" creationId="{4DF7FEF1-0316-A7C5-FEB9-5613ECDFBB73}"/>
          </ac:spMkLst>
        </pc:spChg>
        <pc:spChg chg="mod topLvl">
          <ac:chgData name="Craig Tunnicliffe" userId="fabd7200-6d43-43df-8e9e-84aa0d93d691" providerId="ADAL" clId="{4B7A38FE-9BDE-430B-BCD3-61A62A4704B2}" dt="2023-08-30T03:13:55.444" v="620" actId="165"/>
          <ac:spMkLst>
            <pc:docMk/>
            <pc:sldMk cId="2182281026" sldId="468"/>
            <ac:spMk id="13" creationId="{20BD5D8D-45A8-7A48-B8B2-55F9E96DA26E}"/>
          </ac:spMkLst>
        </pc:spChg>
        <pc:spChg chg="mod topLvl">
          <ac:chgData name="Craig Tunnicliffe" userId="fabd7200-6d43-43df-8e9e-84aa0d93d691" providerId="ADAL" clId="{4B7A38FE-9BDE-430B-BCD3-61A62A4704B2}" dt="2023-08-30T03:13:55.444" v="620" actId="165"/>
          <ac:spMkLst>
            <pc:docMk/>
            <pc:sldMk cId="2182281026" sldId="468"/>
            <ac:spMk id="14" creationId="{8C1BC7EE-18DB-8E6E-6B8C-2F0B9FDF877D}"/>
          </ac:spMkLst>
        </pc:spChg>
        <pc:spChg chg="add del">
          <ac:chgData name="Craig Tunnicliffe" userId="fabd7200-6d43-43df-8e9e-84aa0d93d691" providerId="ADAL" clId="{4B7A38FE-9BDE-430B-BCD3-61A62A4704B2}" dt="2023-08-30T03:00:37.865" v="572" actId="26606"/>
          <ac:spMkLst>
            <pc:docMk/>
            <pc:sldMk cId="2182281026" sldId="468"/>
            <ac:spMk id="15" creationId="{57D175FC-84CC-4D12-A5E2-FA27D934E9CE}"/>
          </ac:spMkLst>
        </pc:spChg>
        <pc:spChg chg="mod topLvl">
          <ac:chgData name="Craig Tunnicliffe" userId="fabd7200-6d43-43df-8e9e-84aa0d93d691" providerId="ADAL" clId="{4B7A38FE-9BDE-430B-BCD3-61A62A4704B2}" dt="2023-08-30T03:13:55.444" v="620" actId="165"/>
          <ac:spMkLst>
            <pc:docMk/>
            <pc:sldMk cId="2182281026" sldId="468"/>
            <ac:spMk id="16" creationId="{31EF533E-FABF-7578-5BE0-3E1F111D2077}"/>
          </ac:spMkLst>
        </pc:spChg>
        <pc:spChg chg="mod topLvl">
          <ac:chgData name="Craig Tunnicliffe" userId="fabd7200-6d43-43df-8e9e-84aa0d93d691" providerId="ADAL" clId="{4B7A38FE-9BDE-430B-BCD3-61A62A4704B2}" dt="2023-08-30T03:13:55.444" v="620" actId="165"/>
          <ac:spMkLst>
            <pc:docMk/>
            <pc:sldMk cId="2182281026" sldId="468"/>
            <ac:spMk id="18" creationId="{6A233C52-B6E6-BA65-2E33-DD3499113B0A}"/>
          </ac:spMkLst>
        </pc:spChg>
        <pc:grpChg chg="del mod">
          <ac:chgData name="Craig Tunnicliffe" userId="fabd7200-6d43-43df-8e9e-84aa0d93d691" providerId="ADAL" clId="{4B7A38FE-9BDE-430B-BCD3-61A62A4704B2}" dt="2023-08-30T03:13:55.444" v="620" actId="165"/>
          <ac:grpSpMkLst>
            <pc:docMk/>
            <pc:sldMk cId="2182281026" sldId="468"/>
            <ac:grpSpMk id="9" creationId="{54B03227-B95F-96AF-E146-8B2DE61BD2A6}"/>
          </ac:grpSpMkLst>
        </pc:grpChg>
        <pc:graphicFrameChg chg="add del mod">
          <ac:chgData name="Craig Tunnicliffe" userId="fabd7200-6d43-43df-8e9e-84aa0d93d691" providerId="ADAL" clId="{4B7A38FE-9BDE-430B-BCD3-61A62A4704B2}" dt="2023-08-30T03:13:52.188" v="619" actId="18245"/>
          <ac:graphicFrameMkLst>
            <pc:docMk/>
            <pc:sldMk cId="2182281026" sldId="468"/>
            <ac:graphicFrameMk id="11" creationId="{596CFE34-E3D7-2B0C-4E87-654FDB9ACBBC}"/>
          </ac:graphicFrameMkLst>
        </pc:graphicFrameChg>
        <pc:picChg chg="add del mod ord">
          <ac:chgData name="Craig Tunnicliffe" userId="fabd7200-6d43-43df-8e9e-84aa0d93d691" providerId="ADAL" clId="{4B7A38FE-9BDE-430B-BCD3-61A62A4704B2}" dt="2023-08-30T03:00:43.124" v="576"/>
          <ac:picMkLst>
            <pc:docMk/>
            <pc:sldMk cId="2182281026" sldId="468"/>
            <ac:picMk id="4" creationId="{367F79A7-0B14-3BF2-B4A9-AFD589E8854B}"/>
          </ac:picMkLst>
        </pc:picChg>
        <pc:picChg chg="add del">
          <ac:chgData name="Craig Tunnicliffe" userId="fabd7200-6d43-43df-8e9e-84aa0d93d691" providerId="ADAL" clId="{4B7A38FE-9BDE-430B-BCD3-61A62A4704B2}" dt="2023-08-30T02:58:50.888" v="559" actId="21"/>
          <ac:picMkLst>
            <pc:docMk/>
            <pc:sldMk cId="2182281026" sldId="468"/>
            <ac:picMk id="5" creationId="{0ABFD070-975A-4D22-83F8-152320E684C2}"/>
          </ac:picMkLst>
        </pc:picChg>
        <pc:picChg chg="add del">
          <ac:chgData name="Craig Tunnicliffe" userId="fabd7200-6d43-43df-8e9e-84aa0d93d691" providerId="ADAL" clId="{4B7A38FE-9BDE-430B-BCD3-61A62A4704B2}" dt="2023-08-30T03:00:44.917" v="577" actId="26606"/>
          <ac:picMkLst>
            <pc:docMk/>
            <pc:sldMk cId="2182281026" sldId="468"/>
            <ac:picMk id="7" creationId="{C48D1384-95DF-7621-5873-963DBB77FEAE}"/>
          </ac:picMkLst>
        </pc:picChg>
        <pc:picChg chg="add del mod">
          <ac:chgData name="Craig Tunnicliffe" userId="fabd7200-6d43-43df-8e9e-84aa0d93d691" providerId="ADAL" clId="{4B7A38FE-9BDE-430B-BCD3-61A62A4704B2}" dt="2023-08-30T03:09:28.699" v="596" actId="21"/>
          <ac:picMkLst>
            <pc:docMk/>
            <pc:sldMk cId="2182281026" sldId="468"/>
            <ac:picMk id="8" creationId="{2D2DAFA2-0D4B-5273-4697-9BBAEA5F74AE}"/>
          </ac:picMkLst>
        </pc:picChg>
        <pc:picChg chg="add mod">
          <ac:chgData name="Craig Tunnicliffe" userId="fabd7200-6d43-43df-8e9e-84aa0d93d691" providerId="ADAL" clId="{4B7A38FE-9BDE-430B-BCD3-61A62A4704B2}" dt="2023-08-30T03:35:47.661" v="728" actId="1076"/>
          <ac:picMkLst>
            <pc:docMk/>
            <pc:sldMk cId="2182281026" sldId="468"/>
            <ac:picMk id="20" creationId="{E2A01DAA-9E91-E50C-3E4C-F59E37030D95}"/>
          </ac:picMkLst>
        </pc:picChg>
        <pc:cxnChg chg="add del">
          <ac:chgData name="Craig Tunnicliffe" userId="fabd7200-6d43-43df-8e9e-84aa0d93d691" providerId="ADAL" clId="{4B7A38FE-9BDE-430B-BCD3-61A62A4704B2}" dt="2023-08-30T03:00:37.865" v="572" actId="26606"/>
          <ac:cxnSpMkLst>
            <pc:docMk/>
            <pc:sldMk cId="2182281026" sldId="468"/>
            <ac:cxnSpMk id="17" creationId="{8AC38328-2D50-4DDB-BD20-28DE12E4996E}"/>
          </ac:cxnSpMkLst>
        </pc:cxnChg>
      </pc:sldChg>
      <pc:sldChg chg="addSp modSp new mod ord setBg">
        <pc:chgData name="Craig Tunnicliffe" userId="fabd7200-6d43-43df-8e9e-84aa0d93d691" providerId="ADAL" clId="{4B7A38FE-9BDE-430B-BCD3-61A62A4704B2}" dt="2023-08-30T03:43:10.283" v="740" actId="26606"/>
        <pc:sldMkLst>
          <pc:docMk/>
          <pc:sldMk cId="1726630823" sldId="469"/>
        </pc:sldMkLst>
        <pc:spChg chg="mod">
          <ac:chgData name="Craig Tunnicliffe" userId="fabd7200-6d43-43df-8e9e-84aa0d93d691" providerId="ADAL" clId="{4B7A38FE-9BDE-430B-BCD3-61A62A4704B2}" dt="2023-08-30T03:43:10.283" v="740" actId="26606"/>
          <ac:spMkLst>
            <pc:docMk/>
            <pc:sldMk cId="1726630823" sldId="469"/>
            <ac:spMk id="2" creationId="{687CFFEF-1B51-C60E-A1CA-5B59E9BAC272}"/>
          </ac:spMkLst>
        </pc:spChg>
        <pc:spChg chg="mod">
          <ac:chgData name="Craig Tunnicliffe" userId="fabd7200-6d43-43df-8e9e-84aa0d93d691" providerId="ADAL" clId="{4B7A38FE-9BDE-430B-BCD3-61A62A4704B2}" dt="2023-08-30T03:43:10.283" v="740" actId="26606"/>
          <ac:spMkLst>
            <pc:docMk/>
            <pc:sldMk cId="1726630823" sldId="469"/>
            <ac:spMk id="3" creationId="{D63B4911-777C-4DE2-F841-FA0609EE45CD}"/>
          </ac:spMkLst>
        </pc:spChg>
        <pc:spChg chg="add">
          <ac:chgData name="Craig Tunnicliffe" userId="fabd7200-6d43-43df-8e9e-84aa0d93d691" providerId="ADAL" clId="{4B7A38FE-9BDE-430B-BCD3-61A62A4704B2}" dt="2023-08-30T03:43:10.283" v="740" actId="26606"/>
          <ac:spMkLst>
            <pc:docMk/>
            <pc:sldMk cId="1726630823" sldId="469"/>
            <ac:spMk id="10" creationId="{6109556B-EAE9-4435-B409-0519F2CBDB14}"/>
          </ac:spMkLst>
        </pc:spChg>
        <pc:picChg chg="add mod">
          <ac:chgData name="Craig Tunnicliffe" userId="fabd7200-6d43-43df-8e9e-84aa0d93d691" providerId="ADAL" clId="{4B7A38FE-9BDE-430B-BCD3-61A62A4704B2}" dt="2023-08-30T03:43:10.283" v="740" actId="26606"/>
          <ac:picMkLst>
            <pc:docMk/>
            <pc:sldMk cId="1726630823" sldId="469"/>
            <ac:picMk id="5" creationId="{EEA21A95-4865-5DBB-4D9E-A999EC1BF782}"/>
          </ac:picMkLst>
        </pc:picChg>
        <pc:cxnChg chg="add">
          <ac:chgData name="Craig Tunnicliffe" userId="fabd7200-6d43-43df-8e9e-84aa0d93d691" providerId="ADAL" clId="{4B7A38FE-9BDE-430B-BCD3-61A62A4704B2}" dt="2023-08-30T03:43:10.283" v="740" actId="26606"/>
          <ac:cxnSpMkLst>
            <pc:docMk/>
            <pc:sldMk cId="1726630823" sldId="469"/>
            <ac:cxnSpMk id="12" creationId="{5814CCBE-423E-41B2-A9F3-82679F490EF4}"/>
          </ac:cxnSpMkLst>
        </pc:cxnChg>
      </pc:sldChg>
      <pc:sldChg chg="addSp delSp modSp new del mod">
        <pc:chgData name="Craig Tunnicliffe" userId="fabd7200-6d43-43df-8e9e-84aa0d93d691" providerId="ADAL" clId="{4B7A38FE-9BDE-430B-BCD3-61A62A4704B2}" dt="2023-08-30T03:33:33.525" v="721" actId="47"/>
        <pc:sldMkLst>
          <pc:docMk/>
          <pc:sldMk cId="1615235105" sldId="470"/>
        </pc:sldMkLst>
        <pc:spChg chg="del">
          <ac:chgData name="Craig Tunnicliffe" userId="fabd7200-6d43-43df-8e9e-84aa0d93d691" providerId="ADAL" clId="{4B7A38FE-9BDE-430B-BCD3-61A62A4704B2}" dt="2023-08-28T23:02:11.247" v="32" actId="478"/>
          <ac:spMkLst>
            <pc:docMk/>
            <pc:sldMk cId="1615235105" sldId="470"/>
            <ac:spMk id="2" creationId="{DA91E83D-18E4-865F-282C-B852E0986965}"/>
          </ac:spMkLst>
        </pc:spChg>
        <pc:spChg chg="add del mod">
          <ac:chgData name="Craig Tunnicliffe" userId="fabd7200-6d43-43df-8e9e-84aa0d93d691" providerId="ADAL" clId="{4B7A38FE-9BDE-430B-BCD3-61A62A4704B2}" dt="2023-08-28T23:07:19.719" v="155" actId="27636"/>
          <ac:spMkLst>
            <pc:docMk/>
            <pc:sldMk cId="1615235105" sldId="470"/>
            <ac:spMk id="3" creationId="{D653A548-C12D-5F4E-6CB8-6813AE9BDBBA}"/>
          </ac:spMkLst>
        </pc:spChg>
        <pc:spChg chg="add del mod">
          <ac:chgData name="Craig Tunnicliffe" userId="fabd7200-6d43-43df-8e9e-84aa0d93d691" providerId="ADAL" clId="{4B7A38FE-9BDE-430B-BCD3-61A62A4704B2}" dt="2023-08-28T23:02:05.499" v="30" actId="478"/>
          <ac:spMkLst>
            <pc:docMk/>
            <pc:sldMk cId="1615235105" sldId="470"/>
            <ac:spMk id="5" creationId="{9FA14AEE-AC45-F155-433B-A61E27CA5885}"/>
          </ac:spMkLst>
        </pc:spChg>
      </pc:sldChg>
      <pc:sldChg chg="addSp delSp modSp new mod setBg">
        <pc:chgData name="Craig Tunnicliffe" userId="fabd7200-6d43-43df-8e9e-84aa0d93d691" providerId="ADAL" clId="{4B7A38FE-9BDE-430B-BCD3-61A62A4704B2}" dt="2023-08-30T04:03:56.027" v="944"/>
        <pc:sldMkLst>
          <pc:docMk/>
          <pc:sldMk cId="2445095432" sldId="471"/>
        </pc:sldMkLst>
        <pc:spChg chg="mod">
          <ac:chgData name="Craig Tunnicliffe" userId="fabd7200-6d43-43df-8e9e-84aa0d93d691" providerId="ADAL" clId="{4B7A38FE-9BDE-430B-BCD3-61A62A4704B2}" dt="2023-08-28T23:08:17.130" v="167"/>
          <ac:spMkLst>
            <pc:docMk/>
            <pc:sldMk cId="2445095432" sldId="471"/>
            <ac:spMk id="2" creationId="{69A2F278-6B69-21DA-198E-778FF2A0B54F}"/>
          </ac:spMkLst>
        </pc:spChg>
        <pc:spChg chg="del">
          <ac:chgData name="Craig Tunnicliffe" userId="fabd7200-6d43-43df-8e9e-84aa0d93d691" providerId="ADAL" clId="{4B7A38FE-9BDE-430B-BCD3-61A62A4704B2}" dt="2023-08-28T23:07:36.239" v="160" actId="478"/>
          <ac:spMkLst>
            <pc:docMk/>
            <pc:sldMk cId="2445095432" sldId="471"/>
            <ac:spMk id="3" creationId="{EF649F75-7BDB-A05B-6DDA-824F3BC5099E}"/>
          </ac:spMkLst>
        </pc:spChg>
        <pc:spChg chg="mod">
          <ac:chgData name="Craig Tunnicliffe" userId="fabd7200-6d43-43df-8e9e-84aa0d93d691" providerId="ADAL" clId="{4B7A38FE-9BDE-430B-BCD3-61A62A4704B2}" dt="2023-08-28T23:09:44.719" v="177" actId="113"/>
          <ac:spMkLst>
            <pc:docMk/>
            <pc:sldMk cId="2445095432" sldId="471"/>
            <ac:spMk id="4" creationId="{17A00417-2FAD-9FCE-8D10-B70A972DA0B2}"/>
          </ac:spMkLst>
        </pc:spChg>
        <pc:spChg chg="del">
          <ac:chgData name="Craig Tunnicliffe" userId="fabd7200-6d43-43df-8e9e-84aa0d93d691" providerId="ADAL" clId="{4B7A38FE-9BDE-430B-BCD3-61A62A4704B2}" dt="2023-08-28T23:07:38.691" v="161" actId="478"/>
          <ac:spMkLst>
            <pc:docMk/>
            <pc:sldMk cId="2445095432" sldId="471"/>
            <ac:spMk id="5" creationId="{7EA131EE-F5F2-E0FA-0FB2-5E8BCCFF370A}"/>
          </ac:spMkLst>
        </pc:spChg>
        <pc:spChg chg="mod">
          <ac:chgData name="Craig Tunnicliffe" userId="fabd7200-6d43-43df-8e9e-84aa0d93d691" providerId="ADAL" clId="{4B7A38FE-9BDE-430B-BCD3-61A62A4704B2}" dt="2023-08-28T23:09:48.775" v="178" actId="113"/>
          <ac:spMkLst>
            <pc:docMk/>
            <pc:sldMk cId="2445095432" sldId="471"/>
            <ac:spMk id="6" creationId="{91220E51-5151-4AEC-E845-E4979343C8AA}"/>
          </ac:spMkLst>
        </pc:spChg>
        <pc:picChg chg="add del mod">
          <ac:chgData name="Craig Tunnicliffe" userId="fabd7200-6d43-43df-8e9e-84aa0d93d691" providerId="ADAL" clId="{4B7A38FE-9BDE-430B-BCD3-61A62A4704B2}" dt="2023-08-30T03:48:12.867" v="758" actId="478"/>
          <ac:picMkLst>
            <pc:docMk/>
            <pc:sldMk cId="2445095432" sldId="471"/>
            <ac:picMk id="5" creationId="{7B770714-38B1-B02C-AC34-C97DA4DAC4AB}"/>
          </ac:picMkLst>
        </pc:picChg>
        <pc:picChg chg="add del mod">
          <ac:chgData name="Craig Tunnicliffe" userId="fabd7200-6d43-43df-8e9e-84aa0d93d691" providerId="ADAL" clId="{4B7A38FE-9BDE-430B-BCD3-61A62A4704B2}" dt="2023-08-30T04:02:38.010" v="941" actId="478"/>
          <ac:picMkLst>
            <pc:docMk/>
            <pc:sldMk cId="2445095432" sldId="471"/>
            <ac:picMk id="8" creationId="{5BFEA347-9D5A-8E52-6714-5D6D269BEC39}"/>
          </ac:picMkLst>
        </pc:picChg>
      </pc:sldChg>
      <pc:sldChg chg="delSp modSp new del mod">
        <pc:chgData name="Craig Tunnicliffe" userId="fabd7200-6d43-43df-8e9e-84aa0d93d691" providerId="ADAL" clId="{4B7A38FE-9BDE-430B-BCD3-61A62A4704B2}" dt="2023-08-30T05:40:39.748" v="1315" actId="47"/>
        <pc:sldMkLst>
          <pc:docMk/>
          <pc:sldMk cId="1892851322" sldId="472"/>
        </pc:sldMkLst>
        <pc:spChg chg="mod">
          <ac:chgData name="Craig Tunnicliffe" userId="fabd7200-6d43-43df-8e9e-84aa0d93d691" providerId="ADAL" clId="{4B7A38FE-9BDE-430B-BCD3-61A62A4704B2}" dt="2023-08-30T05:39:55.835" v="1313" actId="21"/>
          <ac:spMkLst>
            <pc:docMk/>
            <pc:sldMk cId="1892851322" sldId="472"/>
            <ac:spMk id="2" creationId="{1CB911F0-A329-F4AA-680D-FC0DD8865CD7}"/>
          </ac:spMkLst>
        </pc:spChg>
        <pc:spChg chg="del">
          <ac:chgData name="Craig Tunnicliffe" userId="fabd7200-6d43-43df-8e9e-84aa0d93d691" providerId="ADAL" clId="{4B7A38FE-9BDE-430B-BCD3-61A62A4704B2}" dt="2023-08-30T01:14:21.296" v="183" actId="478"/>
          <ac:spMkLst>
            <pc:docMk/>
            <pc:sldMk cId="1892851322" sldId="472"/>
            <ac:spMk id="3" creationId="{BB8AFC60-EE53-D9D0-BC25-A4E2FAA566C7}"/>
          </ac:spMkLst>
        </pc:spChg>
      </pc:sldChg>
      <pc:sldChg chg="addSp modSp mod modAnim">
        <pc:chgData name="Craig Tunnicliffe" userId="fabd7200-6d43-43df-8e9e-84aa0d93d691" providerId="ADAL" clId="{4B7A38FE-9BDE-430B-BCD3-61A62A4704B2}" dt="2023-08-30T01:56:04.407" v="370"/>
        <pc:sldMkLst>
          <pc:docMk/>
          <pc:sldMk cId="1824453540" sldId="473"/>
        </pc:sldMkLst>
        <pc:spChg chg="mod">
          <ac:chgData name="Craig Tunnicliffe" userId="fabd7200-6d43-43df-8e9e-84aa0d93d691" providerId="ADAL" clId="{4B7A38FE-9BDE-430B-BCD3-61A62A4704B2}" dt="2023-08-30T01:41:51.335" v="273" actId="1076"/>
          <ac:spMkLst>
            <pc:docMk/>
            <pc:sldMk cId="1824453540" sldId="473"/>
            <ac:spMk id="2" creationId="{164058BC-B8B6-2512-4FE1-1339C20526E8}"/>
          </ac:spMkLst>
        </pc:spChg>
        <pc:spChg chg="mod">
          <ac:chgData name="Craig Tunnicliffe" userId="fabd7200-6d43-43df-8e9e-84aa0d93d691" providerId="ADAL" clId="{4B7A38FE-9BDE-430B-BCD3-61A62A4704B2}" dt="2023-08-30T01:38:14.667" v="246" actId="164"/>
          <ac:spMkLst>
            <pc:docMk/>
            <pc:sldMk cId="1824453540" sldId="473"/>
            <ac:spMk id="4" creationId="{EB571A8F-E336-F79C-9E4E-6BE62742439D}"/>
          </ac:spMkLst>
        </pc:spChg>
        <pc:spChg chg="mod">
          <ac:chgData name="Craig Tunnicliffe" userId="fabd7200-6d43-43df-8e9e-84aa0d93d691" providerId="ADAL" clId="{4B7A38FE-9BDE-430B-BCD3-61A62A4704B2}" dt="2023-08-30T01:38:14.667" v="246" actId="164"/>
          <ac:spMkLst>
            <pc:docMk/>
            <pc:sldMk cId="1824453540" sldId="473"/>
            <ac:spMk id="6" creationId="{E34C665B-E979-95EA-4323-BD3073CF1E94}"/>
          </ac:spMkLst>
        </pc:spChg>
        <pc:spChg chg="mod">
          <ac:chgData name="Craig Tunnicliffe" userId="fabd7200-6d43-43df-8e9e-84aa0d93d691" providerId="ADAL" clId="{4B7A38FE-9BDE-430B-BCD3-61A62A4704B2}" dt="2023-08-30T01:38:14.667" v="246" actId="164"/>
          <ac:spMkLst>
            <pc:docMk/>
            <pc:sldMk cId="1824453540" sldId="473"/>
            <ac:spMk id="7" creationId="{64A46F70-2F07-C74C-D2BC-9482D9917508}"/>
          </ac:spMkLst>
        </pc:spChg>
        <pc:spChg chg="mod">
          <ac:chgData name="Craig Tunnicliffe" userId="fabd7200-6d43-43df-8e9e-84aa0d93d691" providerId="ADAL" clId="{4B7A38FE-9BDE-430B-BCD3-61A62A4704B2}" dt="2023-08-30T01:38:42.542" v="251" actId="164"/>
          <ac:spMkLst>
            <pc:docMk/>
            <pc:sldMk cId="1824453540" sldId="473"/>
            <ac:spMk id="8" creationId="{C4057B95-9201-3583-7D2B-21A679642E5D}"/>
          </ac:spMkLst>
        </pc:spChg>
        <pc:spChg chg="mod">
          <ac:chgData name="Craig Tunnicliffe" userId="fabd7200-6d43-43df-8e9e-84aa0d93d691" providerId="ADAL" clId="{4B7A38FE-9BDE-430B-BCD3-61A62A4704B2}" dt="2023-08-30T01:38:42.542" v="251" actId="164"/>
          <ac:spMkLst>
            <pc:docMk/>
            <pc:sldMk cId="1824453540" sldId="473"/>
            <ac:spMk id="9" creationId="{F8807BB5-AF40-98AE-3E7D-7E2DFBECC7ED}"/>
          </ac:spMkLst>
        </pc:spChg>
        <pc:spChg chg="mod">
          <ac:chgData name="Craig Tunnicliffe" userId="fabd7200-6d43-43df-8e9e-84aa0d93d691" providerId="ADAL" clId="{4B7A38FE-9BDE-430B-BCD3-61A62A4704B2}" dt="2023-08-30T01:38:42.542" v="251" actId="164"/>
          <ac:spMkLst>
            <pc:docMk/>
            <pc:sldMk cId="1824453540" sldId="473"/>
            <ac:spMk id="10" creationId="{F738713F-7619-74CA-8C58-93EB52CBC4A5}"/>
          </ac:spMkLst>
        </pc:spChg>
        <pc:spChg chg="mod">
          <ac:chgData name="Craig Tunnicliffe" userId="fabd7200-6d43-43df-8e9e-84aa0d93d691" providerId="ADAL" clId="{4B7A38FE-9BDE-430B-BCD3-61A62A4704B2}" dt="2023-08-30T01:40:56.383" v="272" actId="164"/>
          <ac:spMkLst>
            <pc:docMk/>
            <pc:sldMk cId="1824453540" sldId="473"/>
            <ac:spMk id="14" creationId="{89E9F7AF-F1FB-062F-1FC1-4B8EB335016E}"/>
          </ac:spMkLst>
        </pc:spChg>
        <pc:spChg chg="mod">
          <ac:chgData name="Craig Tunnicliffe" userId="fabd7200-6d43-43df-8e9e-84aa0d93d691" providerId="ADAL" clId="{4B7A38FE-9BDE-430B-BCD3-61A62A4704B2}" dt="2023-08-30T01:40:56.383" v="272" actId="164"/>
          <ac:spMkLst>
            <pc:docMk/>
            <pc:sldMk cId="1824453540" sldId="473"/>
            <ac:spMk id="15" creationId="{3267F051-8D7F-7910-0F5D-3218DE0497C5}"/>
          </ac:spMkLst>
        </pc:spChg>
        <pc:spChg chg="mod">
          <ac:chgData name="Craig Tunnicliffe" userId="fabd7200-6d43-43df-8e9e-84aa0d93d691" providerId="ADAL" clId="{4B7A38FE-9BDE-430B-BCD3-61A62A4704B2}" dt="2023-08-30T01:40:56.383" v="272" actId="164"/>
          <ac:spMkLst>
            <pc:docMk/>
            <pc:sldMk cId="1824453540" sldId="473"/>
            <ac:spMk id="16" creationId="{F18E377A-1690-0819-DA19-245A4FEEB3C5}"/>
          </ac:spMkLst>
        </pc:spChg>
        <pc:spChg chg="mod">
          <ac:chgData name="Craig Tunnicliffe" userId="fabd7200-6d43-43df-8e9e-84aa0d93d691" providerId="ADAL" clId="{4B7A38FE-9BDE-430B-BCD3-61A62A4704B2}" dt="2023-08-30T01:51:33.876" v="286" actId="1076"/>
          <ac:spMkLst>
            <pc:docMk/>
            <pc:sldMk cId="1824453540" sldId="473"/>
            <ac:spMk id="17" creationId="{34603024-B46B-AB36-7F33-E85ED7B0F148}"/>
          </ac:spMkLst>
        </pc:spChg>
        <pc:spChg chg="mod">
          <ac:chgData name="Craig Tunnicliffe" userId="fabd7200-6d43-43df-8e9e-84aa0d93d691" providerId="ADAL" clId="{4B7A38FE-9BDE-430B-BCD3-61A62A4704B2}" dt="2023-08-30T01:51:47.327" v="288" actId="1076"/>
          <ac:spMkLst>
            <pc:docMk/>
            <pc:sldMk cId="1824453540" sldId="473"/>
            <ac:spMk id="18" creationId="{90955849-2F8F-C975-3171-8CDC31F60B6E}"/>
          </ac:spMkLst>
        </pc:spChg>
        <pc:spChg chg="mod">
          <ac:chgData name="Craig Tunnicliffe" userId="fabd7200-6d43-43df-8e9e-84aa0d93d691" providerId="ADAL" clId="{4B7A38FE-9BDE-430B-BCD3-61A62A4704B2}" dt="2023-08-30T01:51:40.292" v="287" actId="1076"/>
          <ac:spMkLst>
            <pc:docMk/>
            <pc:sldMk cId="1824453540" sldId="473"/>
            <ac:spMk id="19" creationId="{E1AB9584-94D8-5A18-DED9-7CA5D701F6AB}"/>
          </ac:spMkLst>
        </pc:spChg>
        <pc:spChg chg="mod">
          <ac:chgData name="Craig Tunnicliffe" userId="fabd7200-6d43-43df-8e9e-84aa0d93d691" providerId="ADAL" clId="{4B7A38FE-9BDE-430B-BCD3-61A62A4704B2}" dt="2023-08-30T01:52:43.177" v="330" actId="1076"/>
          <ac:spMkLst>
            <pc:docMk/>
            <pc:sldMk cId="1824453540" sldId="473"/>
            <ac:spMk id="20" creationId="{FFAB1E27-438E-2CB7-1D87-C72DB4A6B750}"/>
          </ac:spMkLst>
        </pc:spChg>
        <pc:spChg chg="mod">
          <ac:chgData name="Craig Tunnicliffe" userId="fabd7200-6d43-43df-8e9e-84aa0d93d691" providerId="ADAL" clId="{4B7A38FE-9BDE-430B-BCD3-61A62A4704B2}" dt="2023-08-30T01:53:19.736" v="332" actId="21"/>
          <ac:spMkLst>
            <pc:docMk/>
            <pc:sldMk cId="1824453540" sldId="473"/>
            <ac:spMk id="21" creationId="{B70E5A2C-275D-D7B2-2C13-7785F4AC480F}"/>
          </ac:spMkLst>
        </pc:spChg>
        <pc:spChg chg="add mod">
          <ac:chgData name="Craig Tunnicliffe" userId="fabd7200-6d43-43df-8e9e-84aa0d93d691" providerId="ADAL" clId="{4B7A38FE-9BDE-430B-BCD3-61A62A4704B2}" dt="2023-08-30T01:54:45.836" v="366" actId="14100"/>
          <ac:spMkLst>
            <pc:docMk/>
            <pc:sldMk cId="1824453540" sldId="473"/>
            <ac:spMk id="23" creationId="{CC701CD3-AFFE-0D57-B1F0-2F0AF757BB23}"/>
          </ac:spMkLst>
        </pc:spChg>
        <pc:grpChg chg="add mod">
          <ac:chgData name="Craig Tunnicliffe" userId="fabd7200-6d43-43df-8e9e-84aa0d93d691" providerId="ADAL" clId="{4B7A38FE-9BDE-430B-BCD3-61A62A4704B2}" dt="2023-08-30T01:51:19.626" v="284" actId="1076"/>
          <ac:grpSpMkLst>
            <pc:docMk/>
            <pc:sldMk cId="1824453540" sldId="473"/>
            <ac:grpSpMk id="3" creationId="{172D4184-B708-9655-BAC7-DBE516E24EB1}"/>
          </ac:grpSpMkLst>
        </pc:grpChg>
        <pc:grpChg chg="add mod">
          <ac:chgData name="Craig Tunnicliffe" userId="fabd7200-6d43-43df-8e9e-84aa0d93d691" providerId="ADAL" clId="{4B7A38FE-9BDE-430B-BCD3-61A62A4704B2}" dt="2023-08-30T01:51:26.665" v="285" actId="1076"/>
          <ac:grpSpMkLst>
            <pc:docMk/>
            <pc:sldMk cId="1824453540" sldId="473"/>
            <ac:grpSpMk id="5" creationId="{EB01986C-1689-CF50-6EF7-FF325C16326E}"/>
          </ac:grpSpMkLst>
        </pc:grpChg>
        <pc:grpChg chg="add mod">
          <ac:chgData name="Craig Tunnicliffe" userId="fabd7200-6d43-43df-8e9e-84aa0d93d691" providerId="ADAL" clId="{4B7A38FE-9BDE-430B-BCD3-61A62A4704B2}" dt="2023-08-30T01:40:26.882" v="266" actId="1076"/>
          <ac:grpSpMkLst>
            <pc:docMk/>
            <pc:sldMk cId="1824453540" sldId="473"/>
            <ac:grpSpMk id="11" creationId="{83BF8000-4928-4938-4D4F-4A71F4860EF7}"/>
          </ac:grpSpMkLst>
        </pc:grpChg>
        <pc:grpChg chg="add mod">
          <ac:chgData name="Craig Tunnicliffe" userId="fabd7200-6d43-43df-8e9e-84aa0d93d691" providerId="ADAL" clId="{4B7A38FE-9BDE-430B-BCD3-61A62A4704B2}" dt="2023-08-30T01:40:35.491" v="268" actId="1076"/>
          <ac:grpSpMkLst>
            <pc:docMk/>
            <pc:sldMk cId="1824453540" sldId="473"/>
            <ac:grpSpMk id="12" creationId="{521D06FC-8945-A7C6-78FD-A71C7F72B2BF}"/>
          </ac:grpSpMkLst>
        </pc:grpChg>
        <pc:grpChg chg="add mod">
          <ac:chgData name="Craig Tunnicliffe" userId="fabd7200-6d43-43df-8e9e-84aa0d93d691" providerId="ADAL" clId="{4B7A38FE-9BDE-430B-BCD3-61A62A4704B2}" dt="2023-08-30T01:40:56.383" v="272" actId="164"/>
          <ac:grpSpMkLst>
            <pc:docMk/>
            <pc:sldMk cId="1824453540" sldId="473"/>
            <ac:grpSpMk id="22" creationId="{683DE868-365E-95DF-C6A3-862A2CC7AC1E}"/>
          </ac:grpSpMkLst>
        </pc:grpChg>
      </pc:sldChg>
      <pc:sldChg chg="addSp delSp modSp new mod setBg setClrOvrMap">
        <pc:chgData name="Craig Tunnicliffe" userId="fabd7200-6d43-43df-8e9e-84aa0d93d691" providerId="ADAL" clId="{4B7A38FE-9BDE-430B-BCD3-61A62A4704B2}" dt="2023-08-30T03:13:03.070" v="618" actId="1076"/>
        <pc:sldMkLst>
          <pc:docMk/>
          <pc:sldMk cId="2879661406" sldId="474"/>
        </pc:sldMkLst>
        <pc:spChg chg="mod">
          <ac:chgData name="Craig Tunnicliffe" userId="fabd7200-6d43-43df-8e9e-84aa0d93d691" providerId="ADAL" clId="{4B7A38FE-9BDE-430B-BCD3-61A62A4704B2}" dt="2023-08-30T03:13:03.070" v="618" actId="1076"/>
          <ac:spMkLst>
            <pc:docMk/>
            <pc:sldMk cId="2879661406" sldId="474"/>
            <ac:spMk id="2" creationId="{F6F15903-FD3D-A9BE-3B99-36AF8FD130A4}"/>
          </ac:spMkLst>
        </pc:spChg>
        <pc:spChg chg="mod">
          <ac:chgData name="Craig Tunnicliffe" userId="fabd7200-6d43-43df-8e9e-84aa0d93d691" providerId="ADAL" clId="{4B7A38FE-9BDE-430B-BCD3-61A62A4704B2}" dt="2023-08-30T03:12:55.763" v="617" actId="27636"/>
          <ac:spMkLst>
            <pc:docMk/>
            <pc:sldMk cId="2879661406" sldId="474"/>
            <ac:spMk id="3" creationId="{2BE28108-F32E-22EF-14C7-BCC65B887116}"/>
          </ac:spMkLst>
        </pc:spChg>
        <pc:spChg chg="add del">
          <ac:chgData name="Craig Tunnicliffe" userId="fabd7200-6d43-43df-8e9e-84aa0d93d691" providerId="ADAL" clId="{4B7A38FE-9BDE-430B-BCD3-61A62A4704B2}" dt="2023-08-30T03:12:35.650" v="609" actId="26606"/>
          <ac:spMkLst>
            <pc:docMk/>
            <pc:sldMk cId="2879661406" sldId="474"/>
            <ac:spMk id="9" creationId="{6109556B-EAE9-4435-B409-0519F2CBDB14}"/>
          </ac:spMkLst>
        </pc:spChg>
        <pc:picChg chg="add mod ord">
          <ac:chgData name="Craig Tunnicliffe" userId="fabd7200-6d43-43df-8e9e-84aa0d93d691" providerId="ADAL" clId="{4B7A38FE-9BDE-430B-BCD3-61A62A4704B2}" dt="2023-08-30T03:12:35.650" v="609" actId="26606"/>
          <ac:picMkLst>
            <pc:docMk/>
            <pc:sldMk cId="2879661406" sldId="474"/>
            <ac:picMk id="5" creationId="{A5BB646B-7F0C-41D8-C978-A6383BBA86AA}"/>
          </ac:picMkLst>
        </pc:picChg>
        <pc:cxnChg chg="add del">
          <ac:chgData name="Craig Tunnicliffe" userId="fabd7200-6d43-43df-8e9e-84aa0d93d691" providerId="ADAL" clId="{4B7A38FE-9BDE-430B-BCD3-61A62A4704B2}" dt="2023-08-30T03:12:35.650" v="609" actId="26606"/>
          <ac:cxnSpMkLst>
            <pc:docMk/>
            <pc:sldMk cId="2879661406" sldId="474"/>
            <ac:cxnSpMk id="11" creationId="{5814CCBE-423E-41B2-A9F3-82679F490EF4}"/>
          </ac:cxnSpMkLst>
        </pc:cxnChg>
        <pc:cxnChg chg="add">
          <ac:chgData name="Craig Tunnicliffe" userId="fabd7200-6d43-43df-8e9e-84aa0d93d691" providerId="ADAL" clId="{4B7A38FE-9BDE-430B-BCD3-61A62A4704B2}" dt="2023-08-30T03:12:35.650" v="609" actId="26606"/>
          <ac:cxnSpMkLst>
            <pc:docMk/>
            <pc:sldMk cId="2879661406" sldId="474"/>
            <ac:cxnSpMk id="16" creationId="{FBC3B7EE-8632-4756-A078-1B3B0DF3B53E}"/>
          </ac:cxnSpMkLst>
        </pc:cxnChg>
      </pc:sldChg>
      <pc:sldChg chg="new del">
        <pc:chgData name="Craig Tunnicliffe" userId="fabd7200-6d43-43df-8e9e-84aa0d93d691" providerId="ADAL" clId="{4B7A38FE-9BDE-430B-BCD3-61A62A4704B2}" dt="2023-08-30T04:26:04.795" v="1047" actId="47"/>
        <pc:sldMkLst>
          <pc:docMk/>
          <pc:sldMk cId="3215040098" sldId="475"/>
        </pc:sldMkLst>
      </pc:sldChg>
      <pc:sldChg chg="addSp delSp modSp new mod setBg modAnim">
        <pc:chgData name="Craig Tunnicliffe" userId="fabd7200-6d43-43df-8e9e-84aa0d93d691" providerId="ADAL" clId="{4B7A38FE-9BDE-430B-BCD3-61A62A4704B2}" dt="2023-08-30T05:37:21.178" v="1311" actId="166"/>
        <pc:sldMkLst>
          <pc:docMk/>
          <pc:sldMk cId="433621047" sldId="476"/>
        </pc:sldMkLst>
        <pc:spChg chg="mod">
          <ac:chgData name="Craig Tunnicliffe" userId="fabd7200-6d43-43df-8e9e-84aa0d93d691" providerId="ADAL" clId="{4B7A38FE-9BDE-430B-BCD3-61A62A4704B2}" dt="2023-08-30T05:35:21.108" v="1297" actId="1076"/>
          <ac:spMkLst>
            <pc:docMk/>
            <pc:sldMk cId="433621047" sldId="476"/>
            <ac:spMk id="2" creationId="{FC1D7DB5-4C5F-6F54-B406-6100BA876923}"/>
          </ac:spMkLst>
        </pc:spChg>
        <pc:spChg chg="del">
          <ac:chgData name="Craig Tunnicliffe" userId="fabd7200-6d43-43df-8e9e-84aa0d93d691" providerId="ADAL" clId="{4B7A38FE-9BDE-430B-BCD3-61A62A4704B2}" dt="2023-08-30T04:04:54.084" v="958" actId="931"/>
          <ac:spMkLst>
            <pc:docMk/>
            <pc:sldMk cId="433621047" sldId="476"/>
            <ac:spMk id="3" creationId="{662A6E1E-5127-CA0F-125D-D8B8B54DEADF}"/>
          </ac:spMkLst>
        </pc:spChg>
        <pc:spChg chg="add del mod">
          <ac:chgData name="Craig Tunnicliffe" userId="fabd7200-6d43-43df-8e9e-84aa0d93d691" providerId="ADAL" clId="{4B7A38FE-9BDE-430B-BCD3-61A62A4704B2}" dt="2023-08-30T04:21:51.623" v="1025" actId="12084"/>
          <ac:spMkLst>
            <pc:docMk/>
            <pc:sldMk cId="433621047" sldId="476"/>
            <ac:spMk id="7" creationId="{070CD851-03A1-2EEE-BD65-8931FFAAA73E}"/>
          </ac:spMkLst>
        </pc:spChg>
        <pc:spChg chg="mod topLvl">
          <ac:chgData name="Craig Tunnicliffe" userId="fabd7200-6d43-43df-8e9e-84aa0d93d691" providerId="ADAL" clId="{4B7A38FE-9BDE-430B-BCD3-61A62A4704B2}" dt="2023-08-30T04:25:27.686" v="1044" actId="165"/>
          <ac:spMkLst>
            <pc:docMk/>
            <pc:sldMk cId="433621047" sldId="476"/>
            <ac:spMk id="11" creationId="{8BCF883D-786A-EFB7-4AF6-D3D96997964C}"/>
          </ac:spMkLst>
        </pc:spChg>
        <pc:spChg chg="mod topLvl">
          <ac:chgData name="Craig Tunnicliffe" userId="fabd7200-6d43-43df-8e9e-84aa0d93d691" providerId="ADAL" clId="{4B7A38FE-9BDE-430B-BCD3-61A62A4704B2}" dt="2023-08-30T05:35:32.968" v="1299" actId="1076"/>
          <ac:spMkLst>
            <pc:docMk/>
            <pc:sldMk cId="433621047" sldId="476"/>
            <ac:spMk id="12" creationId="{D7C5F11A-B644-B685-B3B1-B01CC1AA9CB0}"/>
          </ac:spMkLst>
        </pc:spChg>
        <pc:spChg chg="mod topLvl">
          <ac:chgData name="Craig Tunnicliffe" userId="fabd7200-6d43-43df-8e9e-84aa0d93d691" providerId="ADAL" clId="{4B7A38FE-9BDE-430B-BCD3-61A62A4704B2}" dt="2023-08-30T04:25:27.686" v="1044" actId="165"/>
          <ac:spMkLst>
            <pc:docMk/>
            <pc:sldMk cId="433621047" sldId="476"/>
            <ac:spMk id="13" creationId="{42DAFCB1-A93B-26C6-8BD4-A3745EE769B6}"/>
          </ac:spMkLst>
        </pc:spChg>
        <pc:spChg chg="mod topLvl">
          <ac:chgData name="Craig Tunnicliffe" userId="fabd7200-6d43-43df-8e9e-84aa0d93d691" providerId="ADAL" clId="{4B7A38FE-9BDE-430B-BCD3-61A62A4704B2}" dt="2023-08-30T05:35:35.862" v="1300" actId="1076"/>
          <ac:spMkLst>
            <pc:docMk/>
            <pc:sldMk cId="433621047" sldId="476"/>
            <ac:spMk id="14" creationId="{E591A8E3-F09E-D8B0-5AC2-7C85741EF10E}"/>
          </ac:spMkLst>
        </pc:spChg>
        <pc:spChg chg="mod topLvl">
          <ac:chgData name="Craig Tunnicliffe" userId="fabd7200-6d43-43df-8e9e-84aa0d93d691" providerId="ADAL" clId="{4B7A38FE-9BDE-430B-BCD3-61A62A4704B2}" dt="2023-08-30T04:25:27.686" v="1044" actId="165"/>
          <ac:spMkLst>
            <pc:docMk/>
            <pc:sldMk cId="433621047" sldId="476"/>
            <ac:spMk id="15" creationId="{4E276B72-E049-345C-C3B3-D6557F9729F6}"/>
          </ac:spMkLst>
        </pc:spChg>
        <pc:spChg chg="mod ord topLvl">
          <ac:chgData name="Craig Tunnicliffe" userId="fabd7200-6d43-43df-8e9e-84aa0d93d691" providerId="ADAL" clId="{4B7A38FE-9BDE-430B-BCD3-61A62A4704B2}" dt="2023-08-30T05:37:21.178" v="1311" actId="166"/>
          <ac:spMkLst>
            <pc:docMk/>
            <pc:sldMk cId="433621047" sldId="476"/>
            <ac:spMk id="16" creationId="{748390B8-DA4E-8C14-6AE5-DF04EDAF7EAA}"/>
          </ac:spMkLst>
        </pc:spChg>
        <pc:spChg chg="mod topLvl">
          <ac:chgData name="Craig Tunnicliffe" userId="fabd7200-6d43-43df-8e9e-84aa0d93d691" providerId="ADAL" clId="{4B7A38FE-9BDE-430B-BCD3-61A62A4704B2}" dt="2023-08-30T04:25:27.686" v="1044" actId="165"/>
          <ac:spMkLst>
            <pc:docMk/>
            <pc:sldMk cId="433621047" sldId="476"/>
            <ac:spMk id="17" creationId="{AA7EEBC8-085E-ACD8-2A15-7F65852B7CC4}"/>
          </ac:spMkLst>
        </pc:spChg>
        <pc:spChg chg="mod topLvl">
          <ac:chgData name="Craig Tunnicliffe" userId="fabd7200-6d43-43df-8e9e-84aa0d93d691" providerId="ADAL" clId="{4B7A38FE-9BDE-430B-BCD3-61A62A4704B2}" dt="2023-08-30T05:35:50.033" v="1302" actId="1076"/>
          <ac:spMkLst>
            <pc:docMk/>
            <pc:sldMk cId="433621047" sldId="476"/>
            <ac:spMk id="18" creationId="{611E393D-F888-87AA-70D0-94AEA8A7092A}"/>
          </ac:spMkLst>
        </pc:spChg>
        <pc:spChg chg="mod topLvl">
          <ac:chgData name="Craig Tunnicliffe" userId="fabd7200-6d43-43df-8e9e-84aa0d93d691" providerId="ADAL" clId="{4B7A38FE-9BDE-430B-BCD3-61A62A4704B2}" dt="2023-08-30T04:25:27.686" v="1044" actId="165"/>
          <ac:spMkLst>
            <pc:docMk/>
            <pc:sldMk cId="433621047" sldId="476"/>
            <ac:spMk id="19" creationId="{C4871C1E-A56E-8282-216E-04008DAA8456}"/>
          </ac:spMkLst>
        </pc:spChg>
        <pc:spChg chg="mod topLvl">
          <ac:chgData name="Craig Tunnicliffe" userId="fabd7200-6d43-43df-8e9e-84aa0d93d691" providerId="ADAL" clId="{4B7A38FE-9BDE-430B-BCD3-61A62A4704B2}" dt="2023-08-30T05:35:59.500" v="1303" actId="1076"/>
          <ac:spMkLst>
            <pc:docMk/>
            <pc:sldMk cId="433621047" sldId="476"/>
            <ac:spMk id="20" creationId="{8C62D983-B295-BC3F-2048-30DB24EA5EF9}"/>
          </ac:spMkLst>
        </pc:spChg>
        <pc:spChg chg="mod topLvl">
          <ac:chgData name="Craig Tunnicliffe" userId="fabd7200-6d43-43df-8e9e-84aa0d93d691" providerId="ADAL" clId="{4B7A38FE-9BDE-430B-BCD3-61A62A4704B2}" dt="2023-08-30T04:25:27.686" v="1044" actId="165"/>
          <ac:spMkLst>
            <pc:docMk/>
            <pc:sldMk cId="433621047" sldId="476"/>
            <ac:spMk id="21" creationId="{CF955B98-C854-DF16-D9A6-CC13484451B3}"/>
          </ac:spMkLst>
        </pc:spChg>
        <pc:spChg chg="mod ord topLvl">
          <ac:chgData name="Craig Tunnicliffe" userId="fabd7200-6d43-43df-8e9e-84aa0d93d691" providerId="ADAL" clId="{4B7A38FE-9BDE-430B-BCD3-61A62A4704B2}" dt="2023-08-30T05:36:57.443" v="1309" actId="167"/>
          <ac:spMkLst>
            <pc:docMk/>
            <pc:sldMk cId="433621047" sldId="476"/>
            <ac:spMk id="22" creationId="{148860C4-60BB-3DDE-F12A-DE5359D93379}"/>
          </ac:spMkLst>
        </pc:spChg>
        <pc:spChg chg="mod ord topLvl">
          <ac:chgData name="Craig Tunnicliffe" userId="fabd7200-6d43-43df-8e9e-84aa0d93d691" providerId="ADAL" clId="{4B7A38FE-9BDE-430B-BCD3-61A62A4704B2}" dt="2023-08-30T05:36:35.001" v="1307" actId="167"/>
          <ac:spMkLst>
            <pc:docMk/>
            <pc:sldMk cId="433621047" sldId="476"/>
            <ac:spMk id="23" creationId="{8A594D05-C3DD-8FCA-1DD7-DC54A53AC221}"/>
          </ac:spMkLst>
        </pc:spChg>
        <pc:spChg chg="mod topLvl">
          <ac:chgData name="Craig Tunnicliffe" userId="fabd7200-6d43-43df-8e9e-84aa0d93d691" providerId="ADAL" clId="{4B7A38FE-9BDE-430B-BCD3-61A62A4704B2}" dt="2023-08-30T05:36:07.603" v="1305" actId="1076"/>
          <ac:spMkLst>
            <pc:docMk/>
            <pc:sldMk cId="433621047" sldId="476"/>
            <ac:spMk id="24" creationId="{803A5EA9-9C5C-74DC-8590-F9FA3B43062F}"/>
          </ac:spMkLst>
        </pc:spChg>
        <pc:grpChg chg="del mod">
          <ac:chgData name="Craig Tunnicliffe" userId="fabd7200-6d43-43df-8e9e-84aa0d93d691" providerId="ADAL" clId="{4B7A38FE-9BDE-430B-BCD3-61A62A4704B2}" dt="2023-08-30T04:25:27.686" v="1044" actId="165"/>
          <ac:grpSpMkLst>
            <pc:docMk/>
            <pc:sldMk cId="433621047" sldId="476"/>
            <ac:grpSpMk id="10" creationId="{9852B761-ECCA-917C-3B5C-77D19360729F}"/>
          </ac:grpSpMkLst>
        </pc:grpChg>
        <pc:graphicFrameChg chg="add del mod">
          <ac:chgData name="Craig Tunnicliffe" userId="fabd7200-6d43-43df-8e9e-84aa0d93d691" providerId="ADAL" clId="{4B7A38FE-9BDE-430B-BCD3-61A62A4704B2}" dt="2023-08-30T04:17:01.541" v="1022" actId="12084"/>
          <ac:graphicFrameMkLst>
            <pc:docMk/>
            <pc:sldMk cId="433621047" sldId="476"/>
            <ac:graphicFrameMk id="8" creationId="{7F90DC31-4283-2180-7A19-FFE634A558B6}"/>
          </ac:graphicFrameMkLst>
        </pc:graphicFrameChg>
        <pc:graphicFrameChg chg="add del mod">
          <ac:chgData name="Craig Tunnicliffe" userId="fabd7200-6d43-43df-8e9e-84aa0d93d691" providerId="ADAL" clId="{4B7A38FE-9BDE-430B-BCD3-61A62A4704B2}" dt="2023-08-30T04:25:20.511" v="1043" actId="18245"/>
          <ac:graphicFrameMkLst>
            <pc:docMk/>
            <pc:sldMk cId="433621047" sldId="476"/>
            <ac:graphicFrameMk id="9" creationId="{86B735CA-719E-B3B0-7AA4-007B7A488BA9}"/>
          </ac:graphicFrameMkLst>
        </pc:graphicFrameChg>
        <pc:picChg chg="add del mod">
          <ac:chgData name="Craig Tunnicliffe" userId="fabd7200-6d43-43df-8e9e-84aa0d93d691" providerId="ADAL" clId="{4B7A38FE-9BDE-430B-BCD3-61A62A4704B2}" dt="2023-08-30T04:05:12.746" v="962" actId="478"/>
          <ac:picMkLst>
            <pc:docMk/>
            <pc:sldMk cId="433621047" sldId="476"/>
            <ac:picMk id="5" creationId="{7EEC4C67-11DD-03F9-8962-642D615AFC2E}"/>
          </ac:picMkLst>
        </pc:picChg>
      </pc:sldChg>
      <pc:sldChg chg="modSp new del mod">
        <pc:chgData name="Craig Tunnicliffe" userId="fabd7200-6d43-43df-8e9e-84aa0d93d691" providerId="ADAL" clId="{4B7A38FE-9BDE-430B-BCD3-61A62A4704B2}" dt="2023-08-30T05:42:21.481" v="1332" actId="47"/>
        <pc:sldMkLst>
          <pc:docMk/>
          <pc:sldMk cId="4198058275" sldId="477"/>
        </pc:sldMkLst>
        <pc:spChg chg="mod">
          <ac:chgData name="Craig Tunnicliffe" userId="fabd7200-6d43-43df-8e9e-84aa0d93d691" providerId="ADAL" clId="{4B7A38FE-9BDE-430B-BCD3-61A62A4704B2}" dt="2023-08-30T05:40:59.438" v="1316" actId="122"/>
          <ac:spMkLst>
            <pc:docMk/>
            <pc:sldMk cId="4198058275" sldId="477"/>
            <ac:spMk id="2" creationId="{E00B8DAE-9867-8A8B-D8A4-6AAEE96F3AAF}"/>
          </ac:spMkLst>
        </pc:spChg>
      </pc:sldChg>
      <pc:sldChg chg="addSp delSp modSp new mod setBg addAnim setClrOvrMap">
        <pc:chgData name="Craig Tunnicliffe" userId="fabd7200-6d43-43df-8e9e-84aa0d93d691" providerId="ADAL" clId="{4B7A38FE-9BDE-430B-BCD3-61A62A4704B2}" dt="2023-08-30T05:42:07.981" v="1331" actId="26606"/>
        <pc:sldMkLst>
          <pc:docMk/>
          <pc:sldMk cId="4151138733" sldId="478"/>
        </pc:sldMkLst>
        <pc:spChg chg="mod">
          <ac:chgData name="Craig Tunnicliffe" userId="fabd7200-6d43-43df-8e9e-84aa0d93d691" providerId="ADAL" clId="{4B7A38FE-9BDE-430B-BCD3-61A62A4704B2}" dt="2023-08-30T05:41:47.592" v="1328" actId="26606"/>
          <ac:spMkLst>
            <pc:docMk/>
            <pc:sldMk cId="4151138733" sldId="478"/>
            <ac:spMk id="2" creationId="{0EC17040-F6D7-CEE2-521C-7A5E6553A00E}"/>
          </ac:spMkLst>
        </pc:spChg>
        <pc:spChg chg="del mod">
          <ac:chgData name="Craig Tunnicliffe" userId="fabd7200-6d43-43df-8e9e-84aa0d93d691" providerId="ADAL" clId="{4B7A38FE-9BDE-430B-BCD3-61A62A4704B2}" dt="2023-08-30T05:41:56.086" v="1330" actId="478"/>
          <ac:spMkLst>
            <pc:docMk/>
            <pc:sldMk cId="4151138733" sldId="478"/>
            <ac:spMk id="3" creationId="{22A300D7-F01A-EFA5-050D-5063E8D785D2}"/>
          </ac:spMkLst>
        </pc:spChg>
        <pc:spChg chg="add del">
          <ac:chgData name="Craig Tunnicliffe" userId="fabd7200-6d43-43df-8e9e-84aa0d93d691" providerId="ADAL" clId="{4B7A38FE-9BDE-430B-BCD3-61A62A4704B2}" dt="2023-08-30T05:42:07.981" v="1331" actId="26606"/>
          <ac:spMkLst>
            <pc:docMk/>
            <pc:sldMk cId="4151138733" sldId="478"/>
            <ac:spMk id="9" creationId="{B8D726A5-7900-41B4-8D49-49B4A2010E7C}"/>
          </ac:spMkLst>
        </pc:spChg>
        <pc:spChg chg="add">
          <ac:chgData name="Craig Tunnicliffe" userId="fabd7200-6d43-43df-8e9e-84aa0d93d691" providerId="ADAL" clId="{4B7A38FE-9BDE-430B-BCD3-61A62A4704B2}" dt="2023-08-30T05:42:07.981" v="1331" actId="26606"/>
          <ac:spMkLst>
            <pc:docMk/>
            <pc:sldMk cId="4151138733" sldId="478"/>
            <ac:spMk id="16" creationId="{B8D726A5-7900-41B4-8D49-49B4A2010E7C}"/>
          </ac:spMkLst>
        </pc:spChg>
        <pc:picChg chg="add mod">
          <ac:chgData name="Craig Tunnicliffe" userId="fabd7200-6d43-43df-8e9e-84aa0d93d691" providerId="ADAL" clId="{4B7A38FE-9BDE-430B-BCD3-61A62A4704B2}" dt="2023-08-30T05:42:07.981" v="1331" actId="26606"/>
          <ac:picMkLst>
            <pc:docMk/>
            <pc:sldMk cId="4151138733" sldId="478"/>
            <ac:picMk id="5" creationId="{C34F4BA3-CCC5-95F8-90DE-5998D82D1B00}"/>
          </ac:picMkLst>
        </pc:picChg>
        <pc:cxnChg chg="add del">
          <ac:chgData name="Craig Tunnicliffe" userId="fabd7200-6d43-43df-8e9e-84aa0d93d691" providerId="ADAL" clId="{4B7A38FE-9BDE-430B-BCD3-61A62A4704B2}" dt="2023-08-30T05:42:07.981" v="1331" actId="26606"/>
          <ac:cxnSpMkLst>
            <pc:docMk/>
            <pc:sldMk cId="4151138733" sldId="478"/>
            <ac:cxnSpMk id="11" creationId="{46E49661-E258-450C-8150-A91A6B30D1CD}"/>
          </ac:cxnSpMkLst>
        </pc:cxnChg>
        <pc:cxnChg chg="add">
          <ac:chgData name="Craig Tunnicliffe" userId="fabd7200-6d43-43df-8e9e-84aa0d93d691" providerId="ADAL" clId="{4B7A38FE-9BDE-430B-BCD3-61A62A4704B2}" dt="2023-08-30T05:42:07.981" v="1331" actId="26606"/>
          <ac:cxnSpMkLst>
            <pc:docMk/>
            <pc:sldMk cId="4151138733" sldId="478"/>
            <ac:cxnSpMk id="18" creationId="{46E49661-E258-450C-8150-A91A6B30D1CD}"/>
          </ac:cxnSpMkLst>
        </pc:cxnChg>
      </pc:sldChg>
      <pc:sldChg chg="new del">
        <pc:chgData name="Craig Tunnicliffe" userId="fabd7200-6d43-43df-8e9e-84aa0d93d691" providerId="ADAL" clId="{4B7A38FE-9BDE-430B-BCD3-61A62A4704B2}" dt="2023-08-30T05:51:10.946" v="1389" actId="47"/>
        <pc:sldMkLst>
          <pc:docMk/>
          <pc:sldMk cId="333686240" sldId="479"/>
        </pc:sldMkLst>
      </pc:sldChg>
      <pc:sldChg chg="addSp modSp new mod modAnim">
        <pc:chgData name="Craig Tunnicliffe" userId="fabd7200-6d43-43df-8e9e-84aa0d93d691" providerId="ADAL" clId="{4B7A38FE-9BDE-430B-BCD3-61A62A4704B2}" dt="2023-08-30T06:26:56.179" v="1697" actId="1440"/>
        <pc:sldMkLst>
          <pc:docMk/>
          <pc:sldMk cId="3331672905" sldId="480"/>
        </pc:sldMkLst>
        <pc:spChg chg="mod">
          <ac:chgData name="Craig Tunnicliffe" userId="fabd7200-6d43-43df-8e9e-84aa0d93d691" providerId="ADAL" clId="{4B7A38FE-9BDE-430B-BCD3-61A62A4704B2}" dt="2023-08-30T06:26:36.510" v="1694" actId="1076"/>
          <ac:spMkLst>
            <pc:docMk/>
            <pc:sldMk cId="3331672905" sldId="480"/>
            <ac:spMk id="2" creationId="{3C947450-9F67-F797-87FD-A1842F7089B4}"/>
          </ac:spMkLst>
        </pc:spChg>
        <pc:spChg chg="mod">
          <ac:chgData name="Craig Tunnicliffe" userId="fabd7200-6d43-43df-8e9e-84aa0d93d691" providerId="ADAL" clId="{4B7A38FE-9BDE-430B-BCD3-61A62A4704B2}" dt="2023-08-30T06:26:20.868" v="1691" actId="21"/>
          <ac:spMkLst>
            <pc:docMk/>
            <pc:sldMk cId="3331672905" sldId="480"/>
            <ac:spMk id="3" creationId="{17337FE7-5C28-D1AE-E1B7-3C97E792FE2F}"/>
          </ac:spMkLst>
        </pc:spChg>
        <pc:picChg chg="add mod">
          <ac:chgData name="Craig Tunnicliffe" userId="fabd7200-6d43-43df-8e9e-84aa0d93d691" providerId="ADAL" clId="{4B7A38FE-9BDE-430B-BCD3-61A62A4704B2}" dt="2023-08-30T06:26:56.179" v="1697" actId="1440"/>
          <ac:picMkLst>
            <pc:docMk/>
            <pc:sldMk cId="3331672905" sldId="480"/>
            <ac:picMk id="4" creationId="{29A87180-76B1-7567-5E75-4606EB789C4D}"/>
          </ac:picMkLst>
        </pc:picChg>
      </pc:sldChg>
      <pc:sldChg chg="addSp delSp modSp new mod setBg addAnim setClrOvrMap">
        <pc:chgData name="Craig Tunnicliffe" userId="fabd7200-6d43-43df-8e9e-84aa0d93d691" providerId="ADAL" clId="{4B7A38FE-9BDE-430B-BCD3-61A62A4704B2}" dt="2023-08-31T22:05:45.582" v="1734"/>
        <pc:sldMkLst>
          <pc:docMk/>
          <pc:sldMk cId="4133222296" sldId="481"/>
        </pc:sldMkLst>
        <pc:spChg chg="mod ord">
          <ac:chgData name="Craig Tunnicliffe" userId="fabd7200-6d43-43df-8e9e-84aa0d93d691" providerId="ADAL" clId="{4B7A38FE-9BDE-430B-BCD3-61A62A4704B2}" dt="2023-08-31T22:05:45.581" v="1733" actId="26606"/>
          <ac:spMkLst>
            <pc:docMk/>
            <pc:sldMk cId="4133222296" sldId="481"/>
            <ac:spMk id="2" creationId="{A6338E2A-402F-2F17-F372-A9AD33830082}"/>
          </ac:spMkLst>
        </pc:spChg>
        <pc:spChg chg="del mod">
          <ac:chgData name="Craig Tunnicliffe" userId="fabd7200-6d43-43df-8e9e-84aa0d93d691" providerId="ADAL" clId="{4B7A38FE-9BDE-430B-BCD3-61A62A4704B2}" dt="2023-08-31T22:05:41.522" v="1732" actId="478"/>
          <ac:spMkLst>
            <pc:docMk/>
            <pc:sldMk cId="4133222296" sldId="481"/>
            <ac:spMk id="3" creationId="{0CADB24A-CBD7-39D5-E2F6-229E6968742B}"/>
          </ac:spMkLst>
        </pc:spChg>
        <pc:spChg chg="add del">
          <ac:chgData name="Craig Tunnicliffe" userId="fabd7200-6d43-43df-8e9e-84aa0d93d691" providerId="ADAL" clId="{4B7A38FE-9BDE-430B-BCD3-61A62A4704B2}" dt="2023-08-31T22:05:45.581" v="1733" actId="26606"/>
          <ac:spMkLst>
            <pc:docMk/>
            <pc:sldMk cId="4133222296" sldId="481"/>
            <ac:spMk id="9" creationId="{6109556B-EAE9-4435-B409-0519F2CBDB14}"/>
          </ac:spMkLst>
        </pc:spChg>
        <pc:spChg chg="add">
          <ac:chgData name="Craig Tunnicliffe" userId="fabd7200-6d43-43df-8e9e-84aa0d93d691" providerId="ADAL" clId="{4B7A38FE-9BDE-430B-BCD3-61A62A4704B2}" dt="2023-08-31T22:05:45.581" v="1733" actId="26606"/>
          <ac:spMkLst>
            <pc:docMk/>
            <pc:sldMk cId="4133222296" sldId="481"/>
            <ac:spMk id="16" creationId="{8CD2B798-7994-4548-A2BE-4AEF9C1A5FAE}"/>
          </ac:spMkLst>
        </pc:spChg>
        <pc:spChg chg="add">
          <ac:chgData name="Craig Tunnicliffe" userId="fabd7200-6d43-43df-8e9e-84aa0d93d691" providerId="ADAL" clId="{4B7A38FE-9BDE-430B-BCD3-61A62A4704B2}" dt="2023-08-31T22:05:45.581" v="1733" actId="26606"/>
          <ac:spMkLst>
            <pc:docMk/>
            <pc:sldMk cId="4133222296" sldId="481"/>
            <ac:spMk id="18" creationId="{E6162320-3B67-42BB-AF9D-939326E6489E}"/>
          </ac:spMkLst>
        </pc:spChg>
        <pc:spChg chg="add">
          <ac:chgData name="Craig Tunnicliffe" userId="fabd7200-6d43-43df-8e9e-84aa0d93d691" providerId="ADAL" clId="{4B7A38FE-9BDE-430B-BCD3-61A62A4704B2}" dt="2023-08-31T22:05:45.581" v="1733" actId="26606"/>
          <ac:spMkLst>
            <pc:docMk/>
            <pc:sldMk cId="4133222296" sldId="481"/>
            <ac:spMk id="22" creationId="{B8D726A5-7900-41B4-8D49-49B4A2010E7C}"/>
          </ac:spMkLst>
        </pc:spChg>
        <pc:picChg chg="add mod">
          <ac:chgData name="Craig Tunnicliffe" userId="fabd7200-6d43-43df-8e9e-84aa0d93d691" providerId="ADAL" clId="{4B7A38FE-9BDE-430B-BCD3-61A62A4704B2}" dt="2023-08-31T22:05:45.581" v="1733" actId="26606"/>
          <ac:picMkLst>
            <pc:docMk/>
            <pc:sldMk cId="4133222296" sldId="481"/>
            <ac:picMk id="5" creationId="{DB75B5FD-1D92-91DE-30F8-EBD30EDFEF14}"/>
          </ac:picMkLst>
        </pc:picChg>
        <pc:cxnChg chg="add del">
          <ac:chgData name="Craig Tunnicliffe" userId="fabd7200-6d43-43df-8e9e-84aa0d93d691" providerId="ADAL" clId="{4B7A38FE-9BDE-430B-BCD3-61A62A4704B2}" dt="2023-08-31T22:05:45.581" v="1733" actId="26606"/>
          <ac:cxnSpMkLst>
            <pc:docMk/>
            <pc:sldMk cId="4133222296" sldId="481"/>
            <ac:cxnSpMk id="11" creationId="{5814CCBE-423E-41B2-A9F3-82679F490EF4}"/>
          </ac:cxnSpMkLst>
        </pc:cxnChg>
        <pc:cxnChg chg="add">
          <ac:chgData name="Craig Tunnicliffe" userId="fabd7200-6d43-43df-8e9e-84aa0d93d691" providerId="ADAL" clId="{4B7A38FE-9BDE-430B-BCD3-61A62A4704B2}" dt="2023-08-31T22:05:45.581" v="1733" actId="26606"/>
          <ac:cxnSpMkLst>
            <pc:docMk/>
            <pc:sldMk cId="4133222296" sldId="481"/>
            <ac:cxnSpMk id="20" creationId="{6722E143-84C1-4F95-937C-78B92D2811CF}"/>
          </ac:cxnSpMkLst>
        </pc:cxnChg>
        <pc:cxnChg chg="add">
          <ac:chgData name="Craig Tunnicliffe" userId="fabd7200-6d43-43df-8e9e-84aa0d93d691" providerId="ADAL" clId="{4B7A38FE-9BDE-430B-BCD3-61A62A4704B2}" dt="2023-08-31T22:05:45.581" v="1733" actId="26606"/>
          <ac:cxnSpMkLst>
            <pc:docMk/>
            <pc:sldMk cId="4133222296" sldId="481"/>
            <ac:cxnSpMk id="24" creationId="{46E49661-E258-450C-8150-A91A6B30D1CD}"/>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ED0C51-9D01-44A5-ADCC-1173DD5FDD41}" type="datetimeFigureOut">
              <a:rPr lang="en-NZ" smtClean="0"/>
              <a:t>1/09/2023</a:t>
            </a:fld>
            <a:endParaRPr lang="en-N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85A3F9-66C9-4AFF-BA1D-35ED8D06F60D}" type="slidenum">
              <a:rPr lang="en-NZ" smtClean="0"/>
              <a:t>‹#›</a:t>
            </a:fld>
            <a:endParaRPr lang="en-NZ"/>
          </a:p>
        </p:txBody>
      </p:sp>
    </p:spTree>
    <p:extLst>
      <p:ext uri="{BB962C8B-B14F-4D97-AF65-F5344CB8AC3E}">
        <p14:creationId xmlns:p14="http://schemas.microsoft.com/office/powerpoint/2010/main" val="1967317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C</a:t>
            </a:r>
            <a:r>
              <a:rPr lang="en-NZ" baseline="0" dirty="0"/>
              <a:t> Tunnicliffe, 2013. adapted from an early power point. </a:t>
            </a:r>
            <a:endParaRPr lang="en-NZ" dirty="0"/>
          </a:p>
        </p:txBody>
      </p:sp>
      <p:sp>
        <p:nvSpPr>
          <p:cNvPr id="4" name="Slide Number Placeholder 3"/>
          <p:cNvSpPr>
            <a:spLocks noGrp="1"/>
          </p:cNvSpPr>
          <p:nvPr>
            <p:ph type="sldNum" sz="quarter" idx="10"/>
          </p:nvPr>
        </p:nvSpPr>
        <p:spPr/>
        <p:txBody>
          <a:bodyPr/>
          <a:lstStyle/>
          <a:p>
            <a:fld id="{8385A3F9-66C9-4AFF-BA1D-35ED8D06F60D}" type="slidenum">
              <a:rPr lang="en-NZ" smtClean="0"/>
              <a:t>1</a:t>
            </a:fld>
            <a:endParaRPr lang="en-NZ"/>
          </a:p>
        </p:txBody>
      </p:sp>
    </p:spTree>
    <p:extLst>
      <p:ext uri="{BB962C8B-B14F-4D97-AF65-F5344CB8AC3E}">
        <p14:creationId xmlns:p14="http://schemas.microsoft.com/office/powerpoint/2010/main" val="3206457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024042-E2A7-47DC-A139-116C407F1E50}"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464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Merton</a:t>
            </a:r>
            <a:r>
              <a:rPr lang="en-US" baseline="0" dirty="0"/>
              <a:t> suggest that society offers limed </a:t>
            </a:r>
            <a:r>
              <a:rPr lang="en-US" dirty="0"/>
              <a:t>paths to success</a:t>
            </a:r>
            <a:r>
              <a:rPr lang="en-US" baseline="0" dirty="0"/>
              <a:t>! Of interest to us here is what happens when people go outside the conventional avenues. These “deviants” or what Merton would term innovators while accepting societies approved goals, reject the approved means. Rather go through, they go around. Linked with gangs </a:t>
            </a:r>
            <a:r>
              <a:rPr lang="en-US" dirty="0"/>
              <a:t>they are more likely to use criminal means to obtain these goals.</a:t>
            </a:r>
            <a:endParaRPr lang="en-NZ"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B24C1E-A5E5-4FB9-81B4-46DB9F76D2C8}"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NZ"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8251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Merton</a:t>
            </a:r>
            <a:r>
              <a:rPr lang="en-US" baseline="0" dirty="0"/>
              <a:t> suggest that society offers limed </a:t>
            </a:r>
            <a:r>
              <a:rPr lang="en-US" dirty="0"/>
              <a:t>paths to success</a:t>
            </a:r>
            <a:r>
              <a:rPr lang="en-US" baseline="0" dirty="0"/>
              <a:t>! Of interest to us here is what happens when people go outside the conventional avenues. These “deviants” or what Merton would term innovators while accepting societies approved goals, reject the approved means. Rather go through, they go around. Linked with gangs </a:t>
            </a:r>
            <a:r>
              <a:rPr lang="en-US" dirty="0"/>
              <a:t>they are more likely to use criminal means to obtain these goals.</a:t>
            </a:r>
            <a:endParaRPr lang="en-NZ"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B24C1E-A5E5-4FB9-81B4-46DB9F76D2C8}"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NZ"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26CC716F-FB89-AC40-A549-FE8601D54B1A}" type="datetimeFigureOut">
              <a:rPr lang="en-US" smtClean="0"/>
              <a:pPr/>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8E805-FC50-2143-B9BC-114FAE3780CE}" type="slidenum">
              <a:rPr lang="en-US" smtClean="0"/>
              <a:pPr/>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6813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CC716F-FB89-AC40-A549-FE8601D54B1A}" type="datetimeFigureOut">
              <a:rPr lang="en-US" smtClean="0"/>
              <a:pPr/>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8E805-FC50-2143-B9BC-114FAE3780CE}" type="slidenum">
              <a:rPr lang="en-US" smtClean="0"/>
              <a:pPr/>
              <a:t>‹#›</a:t>
            </a:fld>
            <a:endParaRPr lang="en-US"/>
          </a:p>
        </p:txBody>
      </p:sp>
    </p:spTree>
    <p:extLst>
      <p:ext uri="{BB962C8B-B14F-4D97-AF65-F5344CB8AC3E}">
        <p14:creationId xmlns:p14="http://schemas.microsoft.com/office/powerpoint/2010/main" val="3135291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CC716F-FB89-AC40-A549-FE8601D54B1A}" type="datetimeFigureOut">
              <a:rPr lang="en-US" smtClean="0"/>
              <a:pPr/>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8E805-FC50-2143-B9BC-114FAE3780CE}" type="slidenum">
              <a:rPr lang="en-US" smtClean="0"/>
              <a:pPr/>
              <a:t>‹#›</a:t>
            </a:fld>
            <a:endParaRPr lang="en-US"/>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43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3750" spc="15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35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99BCA6D3-E948-4A7C-A603-E14155DF7918}" type="datetimeFigureOut">
              <a:rPr lang="en-NZ" smtClean="0"/>
              <a:t>1/09/2023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7176638-0302-4451-833C-4C2D25BFE6A8}" type="slidenum">
              <a:rPr lang="en-NZ" smtClean="0"/>
              <a:t>‹#›</a:t>
            </a:fld>
            <a:endParaRPr lang="en-NZ"/>
          </a:p>
        </p:txBody>
      </p:sp>
      <p:sp>
        <p:nvSpPr>
          <p:cNvPr id="13" name="Rectangle 12"/>
          <p:cNvSpPr/>
          <p:nvPr/>
        </p:nvSpPr>
        <p:spPr>
          <a:xfrm>
            <a:off x="0" y="1"/>
            <a:ext cx="9144000" cy="4572001"/>
          </a:xfrm>
          <a:prstGeom prst="rect">
            <a:avLst/>
          </a:prstGeom>
          <a:blipFill dpi="0" rotWithShape="1">
            <a:blip r:embed="rId2">
              <a:duotone>
                <a:schemeClr val="accent2">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799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BCA6D3-E948-4A7C-A603-E14155DF7918}" type="datetimeFigureOut">
              <a:rPr lang="en-NZ" smtClean="0"/>
              <a:t>1/09/2023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7176638-0302-4451-833C-4C2D25BFE6A8}" type="slidenum">
              <a:rPr lang="en-NZ" smtClean="0"/>
              <a:t>‹#›</a:t>
            </a:fld>
            <a:endParaRPr lang="en-NZ"/>
          </a:p>
        </p:txBody>
      </p:sp>
    </p:spTree>
    <p:extLst>
      <p:ext uri="{BB962C8B-B14F-4D97-AF65-F5344CB8AC3E}">
        <p14:creationId xmlns:p14="http://schemas.microsoft.com/office/powerpoint/2010/main" val="699402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7"/>
            <a:ext cx="5829300" cy="1463040"/>
          </a:xfrm>
        </p:spPr>
        <p:txBody>
          <a:bodyPr anchor="ctr">
            <a:normAutofit/>
          </a:bodyPr>
          <a:lstStyle>
            <a:lvl1pPr algn="r">
              <a:defRPr sz="3750" b="0" spc="15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BCA6D3-E948-4A7C-A603-E14155DF7918}" type="datetimeFigureOut">
              <a:rPr lang="en-NZ" smtClean="0"/>
              <a:t>1/09/2023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7176638-0302-4451-833C-4C2D25BFE6A8}" type="slidenum">
              <a:rPr lang="en-NZ" smtClean="0"/>
              <a:t>‹#›</a:t>
            </a:fld>
            <a:endParaRPr lang="en-NZ"/>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0"/>
            <a:ext cx="9144000" cy="4572000"/>
          </a:xfrm>
          <a:prstGeom prst="rect">
            <a:avLst/>
          </a:prstGeom>
          <a:blipFill dpi="0" rotWithShape="1">
            <a:blip r:embed="rId2">
              <a:duotone>
                <a:schemeClr val="accent1">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39824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BCA6D3-E948-4A7C-A603-E14155DF7918}" type="datetimeFigureOut">
              <a:rPr lang="en-NZ" smtClean="0"/>
              <a:t>1/09/2023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27176638-0302-4451-833C-4C2D25BFE6A8}" type="slidenum">
              <a:rPr lang="en-NZ" smtClean="0"/>
              <a:t>‹#›</a:t>
            </a:fld>
            <a:endParaRPr lang="en-NZ"/>
          </a:p>
        </p:txBody>
      </p:sp>
    </p:spTree>
    <p:extLst>
      <p:ext uri="{BB962C8B-B14F-4D97-AF65-F5344CB8AC3E}">
        <p14:creationId xmlns:p14="http://schemas.microsoft.com/office/powerpoint/2010/main" val="3420523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1725" b="0" cap="none" baseline="0">
                <a:solidFill>
                  <a:schemeClr val="accent2"/>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1725" b="0" kern="1200" cap="none" baseline="0" dirty="0">
                <a:solidFill>
                  <a:schemeClr val="accent2"/>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a:t>Click to edit Master text styles</a:t>
            </a:r>
          </a:p>
        </p:txBody>
      </p:sp>
      <p:sp>
        <p:nvSpPr>
          <p:cNvPr id="6" name="Content Placeholder 5"/>
          <p:cNvSpPr>
            <a:spLocks noGrp="1"/>
          </p:cNvSpPr>
          <p:nvPr>
            <p:ph sz="quarter" idx="4"/>
          </p:nvPr>
        </p:nvSpPr>
        <p:spPr>
          <a:xfrm>
            <a:off x="449316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BCA6D3-E948-4A7C-A603-E14155DF7918}" type="datetimeFigureOut">
              <a:rPr lang="en-NZ" smtClean="0"/>
              <a:t>1/09/2023</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27176638-0302-4451-833C-4C2D25BFE6A8}" type="slidenum">
              <a:rPr lang="en-NZ" smtClean="0"/>
              <a:t>‹#›</a:t>
            </a:fld>
            <a:endParaRPr lang="en-NZ"/>
          </a:p>
        </p:txBody>
      </p:sp>
    </p:spTree>
    <p:extLst>
      <p:ext uri="{BB962C8B-B14F-4D97-AF65-F5344CB8AC3E}">
        <p14:creationId xmlns:p14="http://schemas.microsoft.com/office/powerpoint/2010/main" val="2535464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9BCA6D3-E948-4A7C-A603-E14155DF7918}" type="datetimeFigureOut">
              <a:rPr lang="en-NZ" smtClean="0"/>
              <a:t>1/09/2023</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27176638-0302-4451-833C-4C2D25BFE6A8}" type="slidenum">
              <a:rPr lang="en-NZ" smtClean="0"/>
              <a:t>‹#›</a:t>
            </a:fld>
            <a:endParaRPr lang="en-NZ"/>
          </a:p>
        </p:txBody>
      </p:sp>
    </p:spTree>
    <p:extLst>
      <p:ext uri="{BB962C8B-B14F-4D97-AF65-F5344CB8AC3E}">
        <p14:creationId xmlns:p14="http://schemas.microsoft.com/office/powerpoint/2010/main" val="3251883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BCA6D3-E948-4A7C-A603-E14155DF7918}" type="datetimeFigureOut">
              <a:rPr lang="en-NZ" smtClean="0"/>
              <a:t>1/09/2023</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27176638-0302-4451-833C-4C2D25BFE6A8}" type="slidenum">
              <a:rPr lang="en-NZ" smtClean="0"/>
              <a:t>‹#›</a:t>
            </a:fld>
            <a:endParaRPr lang="en-NZ"/>
          </a:p>
        </p:txBody>
      </p:sp>
    </p:spTree>
    <p:extLst>
      <p:ext uri="{BB962C8B-B14F-4D97-AF65-F5344CB8AC3E}">
        <p14:creationId xmlns:p14="http://schemas.microsoft.com/office/powerpoint/2010/main" val="101656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9BCA6D3-E948-4A7C-A603-E14155DF7918}" type="datetimeFigureOut">
              <a:rPr lang="en-NZ" smtClean="0"/>
              <a:t>1/09/2023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27176638-0302-4451-833C-4C2D25BFE6A8}" type="slidenum">
              <a:rPr lang="en-NZ" smtClean="0"/>
              <a:t>‹#›</a:t>
            </a:fld>
            <a:endParaRPr lang="en-NZ"/>
          </a:p>
        </p:txBody>
      </p:sp>
    </p:spTree>
    <p:extLst>
      <p:ext uri="{BB962C8B-B14F-4D97-AF65-F5344CB8AC3E}">
        <p14:creationId xmlns:p14="http://schemas.microsoft.com/office/powerpoint/2010/main" val="1925703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CC716F-FB89-AC40-A549-FE8601D54B1A}" type="datetimeFigureOut">
              <a:rPr lang="en-US" smtClean="0"/>
              <a:pPr/>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8E805-FC50-2143-B9BC-114FAE3780CE}" type="slidenum">
              <a:rPr lang="en-US" smtClean="0"/>
              <a:pPr/>
              <a:t>‹#›</a:t>
            </a:fld>
            <a:endParaRPr lang="en-US"/>
          </a:p>
        </p:txBody>
      </p:sp>
    </p:spTree>
    <p:extLst>
      <p:ext uri="{BB962C8B-B14F-4D97-AF65-F5344CB8AC3E}">
        <p14:creationId xmlns:p14="http://schemas.microsoft.com/office/powerpoint/2010/main" val="1418078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3750" spc="15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2">
              <a:lumMod val="60000"/>
              <a:lumOff val="40000"/>
            </a:schemeClr>
          </a:solidFill>
        </p:spPr>
        <p:txBody>
          <a:bodyPr lIns="457200" tIns="365760" rIns="45720" bIns="4572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9BCA6D3-E948-4A7C-A603-E14155DF7918}" type="datetimeFigureOut">
              <a:rPr lang="en-NZ" smtClean="0"/>
              <a:t>1/09/2023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27176638-0302-4451-833C-4C2D25BFE6A8}" type="slidenum">
              <a:rPr lang="en-NZ" smtClean="0"/>
              <a:t>‹#›</a:t>
            </a:fld>
            <a:endParaRPr lang="en-NZ"/>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534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BCA6D3-E948-4A7C-A603-E14155DF7918}" type="datetimeFigureOut">
              <a:rPr lang="en-NZ" smtClean="0"/>
              <a:t>1/09/2023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7176638-0302-4451-833C-4C2D25BFE6A8}" type="slidenum">
              <a:rPr lang="en-NZ" smtClean="0"/>
              <a:t>‹#›</a:t>
            </a:fld>
            <a:endParaRPr lang="en-NZ"/>
          </a:p>
        </p:txBody>
      </p:sp>
    </p:spTree>
    <p:extLst>
      <p:ext uri="{BB962C8B-B14F-4D97-AF65-F5344CB8AC3E}">
        <p14:creationId xmlns:p14="http://schemas.microsoft.com/office/powerpoint/2010/main" val="1985250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BCA6D3-E948-4A7C-A603-E14155DF7918}" type="datetimeFigureOut">
              <a:rPr lang="en-NZ" smtClean="0"/>
              <a:t>1/09/2023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7176638-0302-4451-833C-4C2D25BFE6A8}" type="slidenum">
              <a:rPr lang="en-NZ" smtClean="0"/>
              <a:t>‹#›</a:t>
            </a:fld>
            <a:endParaRPr lang="en-NZ"/>
          </a:p>
        </p:txBody>
      </p:sp>
      <p:cxnSp>
        <p:nvCxnSpPr>
          <p:cNvPr id="8" name="Straight Connector 7"/>
          <p:cNvCxnSpPr/>
          <p:nvPr/>
        </p:nvCxnSpPr>
        <p:spPr>
          <a:xfrm rot="5400000" flipV="1">
            <a:off x="7543800" y="17356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005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a:xfrm>
            <a:off x="0" y="1"/>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
            <a:ext cx="9144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3750" spc="15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35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D20F9FE0-CB4E-4CE0-A520-9C8A5AFFD7A4}" type="datetimeFigureOut">
              <a:rPr lang="en-NZ" smtClean="0"/>
              <a:t>1/09/2023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5C660EA-725C-4E69-87A3-884D1AB8D2BD}" type="slidenum">
              <a:rPr lang="en-NZ" smtClean="0"/>
              <a:t>‹#›</a:t>
            </a:fld>
            <a:endParaRPr lang="en-NZ"/>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518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0F9FE0-CB4E-4CE0-A520-9C8A5AFFD7A4}" type="datetimeFigureOut">
              <a:rPr lang="en-NZ" smtClean="0"/>
              <a:t>1/09/2023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5C660EA-725C-4E69-87A3-884D1AB8D2BD}" type="slidenum">
              <a:rPr lang="en-NZ" smtClean="0"/>
              <a:t>‹#›</a:t>
            </a:fld>
            <a:endParaRPr lang="en-NZ"/>
          </a:p>
        </p:txBody>
      </p:sp>
    </p:spTree>
    <p:extLst>
      <p:ext uri="{BB962C8B-B14F-4D97-AF65-F5344CB8AC3E}">
        <p14:creationId xmlns:p14="http://schemas.microsoft.com/office/powerpoint/2010/main" val="2922814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1"/>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
            <a:ext cx="9144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3750" b="0" spc="15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0F9FE0-CB4E-4CE0-A520-9C8A5AFFD7A4}" type="datetimeFigureOut">
              <a:rPr lang="en-NZ" smtClean="0"/>
              <a:t>1/09/2023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5C660EA-725C-4E69-87A3-884D1AB8D2BD}" type="slidenum">
              <a:rPr lang="en-NZ" smtClean="0"/>
              <a:t>‹#›</a:t>
            </a:fld>
            <a:endParaRPr lang="en-NZ"/>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0485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0F9FE0-CB4E-4CE0-A520-9C8A5AFFD7A4}" type="datetimeFigureOut">
              <a:rPr lang="en-NZ" smtClean="0"/>
              <a:t>1/09/2023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5C660EA-725C-4E69-87A3-884D1AB8D2BD}" type="slidenum">
              <a:rPr lang="en-NZ" smtClean="0"/>
              <a:t>‹#›</a:t>
            </a:fld>
            <a:endParaRPr lang="en-NZ"/>
          </a:p>
        </p:txBody>
      </p:sp>
    </p:spTree>
    <p:extLst>
      <p:ext uri="{BB962C8B-B14F-4D97-AF65-F5344CB8AC3E}">
        <p14:creationId xmlns:p14="http://schemas.microsoft.com/office/powerpoint/2010/main" val="493922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1725"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1725"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a:t>Click to edit Master text styles</a:t>
            </a:r>
          </a:p>
        </p:txBody>
      </p:sp>
      <p:sp>
        <p:nvSpPr>
          <p:cNvPr id="6" name="Content Placeholder 5"/>
          <p:cNvSpPr>
            <a:spLocks noGrp="1"/>
          </p:cNvSpPr>
          <p:nvPr>
            <p:ph sz="quarter" idx="4"/>
          </p:nvPr>
        </p:nvSpPr>
        <p:spPr>
          <a:xfrm>
            <a:off x="449316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0F9FE0-CB4E-4CE0-A520-9C8A5AFFD7A4}" type="datetimeFigureOut">
              <a:rPr lang="en-NZ" smtClean="0"/>
              <a:t>1/09/2023</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E5C660EA-725C-4E69-87A3-884D1AB8D2BD}" type="slidenum">
              <a:rPr lang="en-NZ" smtClean="0"/>
              <a:t>‹#›</a:t>
            </a:fld>
            <a:endParaRPr lang="en-NZ"/>
          </a:p>
        </p:txBody>
      </p:sp>
    </p:spTree>
    <p:extLst>
      <p:ext uri="{BB962C8B-B14F-4D97-AF65-F5344CB8AC3E}">
        <p14:creationId xmlns:p14="http://schemas.microsoft.com/office/powerpoint/2010/main" val="236027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0F9FE0-CB4E-4CE0-A520-9C8A5AFFD7A4}" type="datetimeFigureOut">
              <a:rPr lang="en-NZ" smtClean="0"/>
              <a:t>1/09/2023</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E5C660EA-725C-4E69-87A3-884D1AB8D2BD}" type="slidenum">
              <a:rPr lang="en-NZ" smtClean="0"/>
              <a:t>‹#›</a:t>
            </a:fld>
            <a:endParaRPr lang="en-NZ"/>
          </a:p>
        </p:txBody>
      </p:sp>
    </p:spTree>
    <p:extLst>
      <p:ext uri="{BB962C8B-B14F-4D97-AF65-F5344CB8AC3E}">
        <p14:creationId xmlns:p14="http://schemas.microsoft.com/office/powerpoint/2010/main" val="6797786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0F9FE0-CB4E-4CE0-A520-9C8A5AFFD7A4}" type="datetimeFigureOut">
              <a:rPr lang="en-NZ" smtClean="0"/>
              <a:t>1/09/2023</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E5C660EA-725C-4E69-87A3-884D1AB8D2BD}" type="slidenum">
              <a:rPr lang="en-NZ" smtClean="0"/>
              <a:t>‹#›</a:t>
            </a:fld>
            <a:endParaRPr lang="en-NZ"/>
          </a:p>
        </p:txBody>
      </p:sp>
    </p:spTree>
    <p:extLst>
      <p:ext uri="{BB962C8B-B14F-4D97-AF65-F5344CB8AC3E}">
        <p14:creationId xmlns:p14="http://schemas.microsoft.com/office/powerpoint/2010/main" val="2859189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CC716F-FB89-AC40-A549-FE8601D54B1A}" type="datetimeFigureOut">
              <a:rPr lang="en-US" smtClean="0"/>
              <a:pPr/>
              <a:t>9/1/2023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8E805-FC50-2143-B9BC-114FAE3780CE}" type="slidenum">
              <a:rPr lang="en-US" smtClean="0"/>
              <a:pPr/>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3096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20F9FE0-CB4E-4CE0-A520-9C8A5AFFD7A4}" type="datetimeFigureOut">
              <a:rPr lang="en-NZ" smtClean="0"/>
              <a:t>1/09/2023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5C660EA-725C-4E69-87A3-884D1AB8D2BD}" type="slidenum">
              <a:rPr lang="en-NZ" smtClean="0"/>
              <a:t>‹#›</a:t>
            </a:fld>
            <a:endParaRPr lang="en-NZ"/>
          </a:p>
        </p:txBody>
      </p:sp>
    </p:spTree>
    <p:extLst>
      <p:ext uri="{BB962C8B-B14F-4D97-AF65-F5344CB8AC3E}">
        <p14:creationId xmlns:p14="http://schemas.microsoft.com/office/powerpoint/2010/main" val="18328453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3750" spc="15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20F9FE0-CB4E-4CE0-A520-9C8A5AFFD7A4}" type="datetimeFigureOut">
              <a:rPr lang="en-NZ" smtClean="0"/>
              <a:t>1/09/2023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5C660EA-725C-4E69-87A3-884D1AB8D2BD}" type="slidenum">
              <a:rPr lang="en-NZ" smtClean="0"/>
              <a:t>‹#›</a:t>
            </a:fld>
            <a:endParaRPr lang="en-NZ"/>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06811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0F9FE0-CB4E-4CE0-A520-9C8A5AFFD7A4}" type="datetimeFigureOut">
              <a:rPr lang="en-NZ" smtClean="0"/>
              <a:t>1/09/2023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5C660EA-725C-4E69-87A3-884D1AB8D2BD}" type="slidenum">
              <a:rPr lang="en-NZ" smtClean="0"/>
              <a:t>‹#›</a:t>
            </a:fld>
            <a:endParaRPr lang="en-NZ"/>
          </a:p>
        </p:txBody>
      </p:sp>
    </p:spTree>
    <p:extLst>
      <p:ext uri="{BB962C8B-B14F-4D97-AF65-F5344CB8AC3E}">
        <p14:creationId xmlns:p14="http://schemas.microsoft.com/office/powerpoint/2010/main" val="34319790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0F9FE0-CB4E-4CE0-A520-9C8A5AFFD7A4}" type="datetimeFigureOut">
              <a:rPr lang="en-NZ" smtClean="0"/>
              <a:t>1/09/2023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5C660EA-725C-4E69-87A3-884D1AB8D2BD}" type="slidenum">
              <a:rPr lang="en-NZ" smtClean="0"/>
              <a:t>‹#›</a:t>
            </a:fld>
            <a:endParaRPr lang="en-NZ"/>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421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CC716F-FB89-AC40-A549-FE8601D54B1A}" type="datetimeFigureOut">
              <a:rPr lang="en-US" smtClean="0"/>
              <a:pPr/>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8E805-FC50-2143-B9BC-114FAE3780CE}" type="slidenum">
              <a:rPr lang="en-US" smtClean="0"/>
              <a:pPr/>
              <a:t>‹#›</a:t>
            </a:fld>
            <a:endParaRPr lang="en-US"/>
          </a:p>
        </p:txBody>
      </p:sp>
    </p:spTree>
    <p:extLst>
      <p:ext uri="{BB962C8B-B14F-4D97-AF65-F5344CB8AC3E}">
        <p14:creationId xmlns:p14="http://schemas.microsoft.com/office/powerpoint/2010/main" val="4245715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CC716F-FB89-AC40-A549-FE8601D54B1A}" type="datetimeFigureOut">
              <a:rPr lang="en-US" smtClean="0"/>
              <a:pPr/>
              <a:t>9/1/2023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68E805-FC50-2143-B9BC-114FAE3780CE}" type="slidenum">
              <a:rPr lang="en-US" smtClean="0"/>
              <a:pPr/>
              <a:t>‹#›</a:t>
            </a:fld>
            <a:endParaRPr lang="en-US"/>
          </a:p>
        </p:txBody>
      </p:sp>
    </p:spTree>
    <p:extLst>
      <p:ext uri="{BB962C8B-B14F-4D97-AF65-F5344CB8AC3E}">
        <p14:creationId xmlns:p14="http://schemas.microsoft.com/office/powerpoint/2010/main" val="3869184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CC716F-FB89-AC40-A549-FE8601D54B1A}" type="datetimeFigureOut">
              <a:rPr lang="en-US" smtClean="0"/>
              <a:pPr/>
              <a:t>9/1/2023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68E805-FC50-2143-B9BC-114FAE3780CE}" type="slidenum">
              <a:rPr lang="en-US" smtClean="0"/>
              <a:pPr/>
              <a:t>‹#›</a:t>
            </a:fld>
            <a:endParaRPr lang="en-US"/>
          </a:p>
        </p:txBody>
      </p:sp>
    </p:spTree>
    <p:extLst>
      <p:ext uri="{BB962C8B-B14F-4D97-AF65-F5344CB8AC3E}">
        <p14:creationId xmlns:p14="http://schemas.microsoft.com/office/powerpoint/2010/main" val="1277708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CC716F-FB89-AC40-A549-FE8601D54B1A}" type="datetimeFigureOut">
              <a:rPr lang="en-US" smtClean="0"/>
              <a:pPr/>
              <a:t>9/1/2023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68E805-FC50-2143-B9BC-114FAE3780CE}" type="slidenum">
              <a:rPr lang="en-US" smtClean="0"/>
              <a:pPr/>
              <a:t>‹#›</a:t>
            </a:fld>
            <a:endParaRPr lang="en-US"/>
          </a:p>
        </p:txBody>
      </p:sp>
    </p:spTree>
    <p:extLst>
      <p:ext uri="{BB962C8B-B14F-4D97-AF65-F5344CB8AC3E}">
        <p14:creationId xmlns:p14="http://schemas.microsoft.com/office/powerpoint/2010/main" val="1135959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CC716F-FB89-AC40-A549-FE8601D54B1A}" type="datetimeFigureOut">
              <a:rPr lang="en-US" smtClean="0"/>
              <a:pPr/>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8E805-FC50-2143-B9BC-114FAE3780CE}" type="slidenum">
              <a:rPr lang="en-US" smtClean="0"/>
              <a:pPr/>
              <a:t>‹#›</a:t>
            </a:fld>
            <a:endParaRPr lang="en-US"/>
          </a:p>
        </p:txBody>
      </p:sp>
    </p:spTree>
    <p:extLst>
      <p:ext uri="{BB962C8B-B14F-4D97-AF65-F5344CB8AC3E}">
        <p14:creationId xmlns:p14="http://schemas.microsoft.com/office/powerpoint/2010/main" val="2383761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6CC716F-FB89-AC40-A549-FE8601D54B1A}" type="datetimeFigureOut">
              <a:rPr lang="en-US" smtClean="0"/>
              <a:pPr/>
              <a:t>9/1/2023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8E805-FC50-2143-B9BC-114FAE3780CE}" type="slidenum">
              <a:rPr lang="en-US" smtClean="0"/>
              <a:pPr/>
              <a:t>‹#›</a:t>
            </a:fld>
            <a:endParaRPr lang="en-US"/>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018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6CC716F-FB89-AC40-A549-FE8601D54B1A}" type="datetimeFigureOut">
              <a:rPr lang="en-US" smtClean="0"/>
              <a:pPr/>
              <a:t>9/1/2023</a:t>
            </a:fld>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868E805-FC50-2143-B9BC-114FAE3780CE}" type="slidenum">
              <a:rPr lang="en-US" smtClean="0"/>
              <a:pPr/>
              <a:t>‹#›</a:t>
            </a:fld>
            <a:endParaRPr lang="en-US"/>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1073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99BCA6D3-E948-4A7C-A603-E14155DF7918}" type="datetimeFigureOut">
              <a:rPr lang="en-NZ" smtClean="0"/>
              <a:t>1/09/2023</a:t>
            </a:fld>
            <a:endParaRPr lang="en-NZ" dirty="0"/>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endParaRPr lang="en-NZ" dirty="0"/>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27176638-0302-4451-833C-4C2D25BFE6A8}" type="slidenum">
              <a:rPr lang="en-NZ" smtClean="0"/>
              <a:t>‹#›</a:t>
            </a:fld>
            <a:endParaRPr lang="en-NZ" dirty="0"/>
          </a:p>
        </p:txBody>
      </p:sp>
      <p:cxnSp>
        <p:nvCxnSpPr>
          <p:cNvPr id="8" name="Straight Connector 7"/>
          <p:cNvCxnSpPr/>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27999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2"/>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2"/>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2"/>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1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D20F9FE0-CB4E-4CE0-A520-9C8A5AFFD7A4}" type="datetimeFigureOut">
              <a:rPr lang="en-NZ" smtClean="0"/>
              <a:t>1/09/2023</a:t>
            </a:fld>
            <a:endParaRPr lang="en-NZ"/>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endParaRPr lang="en-NZ"/>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E5C660EA-725C-4E69-87A3-884D1AB8D2BD}" type="slidenum">
              <a:rPr lang="en-NZ" smtClean="0"/>
              <a:t>‹#›</a:t>
            </a:fld>
            <a:endParaRPr lang="en-NZ"/>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76292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7yoKTI2Q8D0?feature=oembed"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image" Target="../media/image11.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B8D726A5-7900-41B4-8D49-49B4A2010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red and yellow ladybugs&#10;&#10;Description automatically generated with low confidence">
            <a:extLst>
              <a:ext uri="{FF2B5EF4-FFF2-40B4-BE49-F238E27FC236}">
                <a16:creationId xmlns:a16="http://schemas.microsoft.com/office/drawing/2014/main" id="{6562799A-FF8F-41C2-B790-7AA6E513D12F}"/>
              </a:ext>
            </a:extLst>
          </p:cNvPr>
          <p:cNvPicPr>
            <a:picLocks noChangeAspect="1"/>
          </p:cNvPicPr>
          <p:nvPr/>
        </p:nvPicPr>
        <p:blipFill rotWithShape="1">
          <a:blip r:embed="rId3">
            <a:alphaModFix amt="45000"/>
          </a:blip>
          <a:srcRect l="7805" r="11881" b="-2"/>
          <a:stretch/>
        </p:blipFill>
        <p:spPr>
          <a:xfrm>
            <a:off x="20" y="-1"/>
            <a:ext cx="9141694" cy="6858000"/>
          </a:xfrm>
          <a:prstGeom prst="rect">
            <a:avLst/>
          </a:prstGeom>
        </p:spPr>
      </p:pic>
      <p:sp>
        <p:nvSpPr>
          <p:cNvPr id="2" name="Title 1"/>
          <p:cNvSpPr>
            <a:spLocks noGrp="1"/>
          </p:cNvSpPr>
          <p:nvPr>
            <p:ph type="ctrTitle"/>
          </p:nvPr>
        </p:nvSpPr>
        <p:spPr>
          <a:xfrm>
            <a:off x="482600" y="643467"/>
            <a:ext cx="5373505" cy="5571066"/>
          </a:xfrm>
        </p:spPr>
        <p:txBody>
          <a:bodyPr>
            <a:normAutofit/>
          </a:bodyPr>
          <a:lstStyle/>
          <a:p>
            <a:r>
              <a:rPr lang="en-US" sz="5700" dirty="0">
                <a:solidFill>
                  <a:schemeClr val="tx1"/>
                </a:solidFill>
              </a:rPr>
              <a:t>DEVIANCE</a:t>
            </a:r>
          </a:p>
        </p:txBody>
      </p:sp>
      <p:sp>
        <p:nvSpPr>
          <p:cNvPr id="3" name="Subtitle 2"/>
          <p:cNvSpPr>
            <a:spLocks noGrp="1"/>
          </p:cNvSpPr>
          <p:nvPr>
            <p:ph type="subTitle" idx="1"/>
          </p:nvPr>
        </p:nvSpPr>
        <p:spPr>
          <a:xfrm>
            <a:off x="6338706" y="643467"/>
            <a:ext cx="2322694" cy="5571066"/>
          </a:xfrm>
        </p:spPr>
        <p:txBody>
          <a:bodyPr>
            <a:normAutofit/>
          </a:bodyPr>
          <a:lstStyle/>
          <a:p>
            <a:r>
              <a:rPr lang="en-NZ" sz="1700" dirty="0">
                <a:solidFill>
                  <a:schemeClr val="tx1"/>
                </a:solidFill>
              </a:rPr>
              <a:t>CSTU5170 - Sociology for Social Practice: Inequality and Social Change</a:t>
            </a:r>
            <a:endParaRPr lang="en-US" sz="1700" dirty="0">
              <a:solidFill>
                <a:schemeClr val="tx1"/>
              </a:solidFill>
            </a:endParaRPr>
          </a:p>
        </p:txBody>
      </p:sp>
      <p:cxnSp>
        <p:nvCxnSpPr>
          <p:cNvPr id="16" name="Straight Connector 12">
            <a:extLst>
              <a:ext uri="{FF2B5EF4-FFF2-40B4-BE49-F238E27FC236}">
                <a16:creationId xmlns:a16="http://schemas.microsoft.com/office/drawing/2014/main" id="{46E49661-E258-450C-8150-A91A6B30D1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4703"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372376" y="4922213"/>
            <a:ext cx="184731" cy="369332"/>
          </a:xfrm>
          <a:prstGeom prst="rect">
            <a:avLst/>
          </a:prstGeom>
        </p:spPr>
        <p:txBody>
          <a:bodyPr wrap="none">
            <a:spAutoFit/>
          </a:bodyPr>
          <a:lstStyle/>
          <a:p>
            <a:endParaRPr lang="en-NZ" dirty="0"/>
          </a:p>
        </p:txBody>
      </p:sp>
    </p:spTree>
    <p:extLst>
      <p:ext uri="{BB962C8B-B14F-4D97-AF65-F5344CB8AC3E}">
        <p14:creationId xmlns:p14="http://schemas.microsoft.com/office/powerpoint/2010/main" val="255383428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F3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3192" y="4767072"/>
            <a:ext cx="4945641" cy="1625210"/>
          </a:xfrm>
        </p:spPr>
        <p:txBody>
          <a:bodyPr>
            <a:normAutofit/>
          </a:bodyPr>
          <a:lstStyle/>
          <a:p>
            <a:pPr algn="r"/>
            <a:r>
              <a:rPr lang="en-US">
                <a:solidFill>
                  <a:srgbClr val="FFFFFF"/>
                </a:solidFill>
              </a:rPr>
              <a:t>Remember norms?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3336" b="-2"/>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21989" y="917725"/>
            <a:ext cx="2568554" cy="4852362"/>
          </a:xfrm>
        </p:spPr>
        <p:txBody>
          <a:bodyPr anchor="ctr">
            <a:normAutofit fontScale="92500" lnSpcReduction="10000"/>
          </a:bodyPr>
          <a:lstStyle/>
          <a:p>
            <a:pPr marL="0" indent="0">
              <a:buNone/>
            </a:pPr>
            <a:r>
              <a:rPr lang="en-US" dirty="0">
                <a:solidFill>
                  <a:srgbClr val="FFFFFF"/>
                </a:solidFill>
              </a:rPr>
              <a:t>Norms are the (usually) unwritten rules that govern behavior. </a:t>
            </a:r>
          </a:p>
          <a:p>
            <a:pPr marL="0" indent="0">
              <a:buNone/>
            </a:pPr>
            <a:endParaRPr lang="en-US" dirty="0">
              <a:solidFill>
                <a:srgbClr val="FFFFFF"/>
              </a:solidFill>
            </a:endParaRPr>
          </a:p>
          <a:p>
            <a:pPr marL="457200" indent="-457200"/>
            <a:r>
              <a:rPr lang="en-US" dirty="0">
                <a:solidFill>
                  <a:srgbClr val="FFFFFF"/>
                </a:solidFill>
              </a:rPr>
              <a:t>Social norms</a:t>
            </a:r>
          </a:p>
          <a:p>
            <a:pPr marL="630936" lvl="1" indent="-457200"/>
            <a:r>
              <a:rPr lang="en-US" dirty="0">
                <a:solidFill>
                  <a:srgbClr val="FFFFFF"/>
                </a:solidFill>
              </a:rPr>
              <a:t>(coffee is ok)</a:t>
            </a:r>
          </a:p>
          <a:p>
            <a:pPr marL="457200" indent="-457200"/>
            <a:r>
              <a:rPr lang="en-US" dirty="0">
                <a:solidFill>
                  <a:srgbClr val="FFFFFF"/>
                </a:solidFill>
              </a:rPr>
              <a:t>Religious norms</a:t>
            </a:r>
          </a:p>
          <a:p>
            <a:pPr marL="457200" indent="-457200"/>
            <a:r>
              <a:rPr lang="en-US" dirty="0">
                <a:solidFill>
                  <a:srgbClr val="FFFFFF"/>
                </a:solidFill>
              </a:rPr>
              <a:t>Cultural norms</a:t>
            </a:r>
          </a:p>
          <a:p>
            <a:pPr marL="457200" indent="-457200"/>
            <a:r>
              <a:rPr lang="en-US" dirty="0">
                <a:solidFill>
                  <a:srgbClr val="FFFFFF"/>
                </a:solidFill>
              </a:rPr>
              <a:t>Whanau and family norms</a:t>
            </a:r>
          </a:p>
          <a:p>
            <a:pPr marL="457200" indent="-457200"/>
            <a:r>
              <a:rPr lang="en-US" dirty="0">
                <a:solidFill>
                  <a:srgbClr val="FFFFFF"/>
                </a:solidFill>
              </a:rPr>
              <a:t>Group norms</a:t>
            </a:r>
          </a:p>
          <a:p>
            <a:pPr marL="457200" indent="-457200"/>
            <a:r>
              <a:rPr lang="en-US" dirty="0">
                <a:solidFill>
                  <a:srgbClr val="FFFFFF"/>
                </a:solidFill>
              </a:rPr>
              <a:t>Sub-group norms</a:t>
            </a:r>
          </a:p>
          <a:p>
            <a:pPr marL="457200" indent="-457200"/>
            <a:r>
              <a:rPr lang="en-US" dirty="0">
                <a:solidFill>
                  <a:srgbClr val="FFFFFF"/>
                </a:solidFill>
              </a:rPr>
              <a:t>Friendship norms</a:t>
            </a:r>
          </a:p>
        </p:txBody>
      </p:sp>
    </p:spTree>
    <p:extLst>
      <p:ext uri="{BB962C8B-B14F-4D97-AF65-F5344CB8AC3E}">
        <p14:creationId xmlns:p14="http://schemas.microsoft.com/office/powerpoint/2010/main" val="155354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37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3192" y="4767072"/>
            <a:ext cx="4945641" cy="1625210"/>
          </a:xfrm>
        </p:spPr>
        <p:txBody>
          <a:bodyPr>
            <a:normAutofit/>
          </a:bodyPr>
          <a:lstStyle/>
          <a:p>
            <a:pPr algn="r"/>
            <a:r>
              <a:rPr lang="en-NZ">
                <a:solidFill>
                  <a:srgbClr val="FFFFFF"/>
                </a:solidFill>
              </a:rPr>
              <a:t>Defining terms: Deviance</a:t>
            </a:r>
          </a:p>
        </p:txBody>
      </p:sp>
      <p:pic>
        <p:nvPicPr>
          <p:cNvPr id="10" name="Picture 9" descr="A goldfish jumping out of a bowl of water&#10;&#10;Description automatically generated with medium confidence">
            <a:extLst>
              <a:ext uri="{FF2B5EF4-FFF2-40B4-BE49-F238E27FC236}">
                <a16:creationId xmlns:a16="http://schemas.microsoft.com/office/drawing/2014/main" id="{4B6CF3FE-FEEF-4489-B64D-C9BD33419FBE}"/>
              </a:ext>
            </a:extLst>
          </p:cNvPr>
          <p:cNvPicPr>
            <a:picLocks noChangeAspect="1"/>
          </p:cNvPicPr>
          <p:nvPr/>
        </p:nvPicPr>
        <p:blipFill rotWithShape="1">
          <a:blip r:embed="rId2"/>
          <a:srcRect r="16228" b="2"/>
          <a:stretch/>
        </p:blipFill>
        <p:spPr>
          <a:xfrm>
            <a:off x="245660" y="321733"/>
            <a:ext cx="5293729" cy="4107392"/>
          </a:xfrm>
          <a:prstGeom prst="rect">
            <a:avLst/>
          </a:prstGeom>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646630" y="508000"/>
            <a:ext cx="3251709" cy="5770879"/>
          </a:xfrm>
        </p:spPr>
        <p:txBody>
          <a:bodyPr anchor="ctr">
            <a:normAutofit/>
          </a:bodyPr>
          <a:lstStyle/>
          <a:p>
            <a:r>
              <a:rPr lang="en-NZ" dirty="0">
                <a:solidFill>
                  <a:srgbClr val="FFFFFF"/>
                </a:solidFill>
              </a:rPr>
              <a:t>Norms are a feature of all social situations. </a:t>
            </a:r>
          </a:p>
          <a:p>
            <a:r>
              <a:rPr lang="en-NZ" b="1" dirty="0">
                <a:solidFill>
                  <a:srgbClr val="FFFFFF"/>
                </a:solidFill>
              </a:rPr>
              <a:t>Deviance arises where norms are violated. </a:t>
            </a:r>
          </a:p>
          <a:p>
            <a:r>
              <a:rPr lang="en-NZ" dirty="0">
                <a:solidFill>
                  <a:srgbClr val="FFFFFF"/>
                </a:solidFill>
              </a:rPr>
              <a:t>This means that deviance can exist and operate in many different spaces. </a:t>
            </a:r>
          </a:p>
          <a:p>
            <a:pPr marL="128016" lvl="1" indent="0">
              <a:buNone/>
            </a:pPr>
            <a:endParaRPr lang="en-NZ" sz="2000" dirty="0">
              <a:solidFill>
                <a:srgbClr val="FFFFFF"/>
              </a:solidFill>
            </a:endParaRPr>
          </a:p>
          <a:p>
            <a:pPr marL="128016" lvl="1" indent="0">
              <a:buNone/>
            </a:pPr>
            <a:r>
              <a:rPr lang="en-NZ" sz="2000" dirty="0">
                <a:solidFill>
                  <a:srgbClr val="FFFFFF"/>
                </a:solidFill>
              </a:rPr>
              <a:t>Not all deviance is viewed or responded to in the same way.</a:t>
            </a:r>
          </a:p>
          <a:p>
            <a:pPr marL="128016" lvl="1" indent="0">
              <a:buNone/>
            </a:pPr>
            <a:r>
              <a:rPr lang="en-NZ" sz="2000" dirty="0">
                <a:solidFill>
                  <a:srgbClr val="FFFFFF"/>
                </a:solidFill>
              </a:rPr>
              <a:t>Some deviance is met with mild social reaction and some with severe social reactions/sanctions/</a:t>
            </a:r>
          </a:p>
          <a:p>
            <a:pPr marL="128016" lvl="1" indent="0">
              <a:buNone/>
            </a:pPr>
            <a:r>
              <a:rPr lang="en-NZ" sz="2000" dirty="0">
                <a:solidFill>
                  <a:srgbClr val="FFFFFF"/>
                </a:solidFill>
              </a:rPr>
              <a:t>punishments   </a:t>
            </a:r>
          </a:p>
          <a:p>
            <a:endParaRPr lang="en-NZ" sz="1700" dirty="0">
              <a:solidFill>
                <a:srgbClr val="FFFFFF"/>
              </a:solidFill>
            </a:endParaRPr>
          </a:p>
        </p:txBody>
      </p:sp>
    </p:spTree>
    <p:extLst>
      <p:ext uri="{BB962C8B-B14F-4D97-AF65-F5344CB8AC3E}">
        <p14:creationId xmlns:p14="http://schemas.microsoft.com/office/powerpoint/2010/main" val="410197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Deviance IN History </a:t>
            </a:r>
          </a:p>
        </p:txBody>
      </p:sp>
      <p:sp>
        <p:nvSpPr>
          <p:cNvPr id="3" name="Content Placeholder 2"/>
          <p:cNvSpPr>
            <a:spLocks noGrp="1"/>
          </p:cNvSpPr>
          <p:nvPr>
            <p:ph idx="1"/>
          </p:nvPr>
        </p:nvSpPr>
        <p:spPr>
          <a:xfrm>
            <a:off x="768095" y="1981200"/>
            <a:ext cx="7290055" cy="4023360"/>
          </a:xfrm>
        </p:spPr>
        <p:txBody>
          <a:bodyPr>
            <a:normAutofit/>
          </a:bodyPr>
          <a:lstStyle/>
          <a:p>
            <a:r>
              <a:rPr lang="en-NZ" sz="2400" dirty="0"/>
              <a:t>What is considered deviance in one cultural context may not be seen as such in another cultural context. </a:t>
            </a:r>
          </a:p>
          <a:p>
            <a:r>
              <a:rPr lang="en-NZ" sz="2400" dirty="0"/>
              <a:t>Historically certain attributes or behaviours were seen as deviant but are now not. </a:t>
            </a:r>
          </a:p>
          <a:p>
            <a:r>
              <a:rPr lang="en-NZ" sz="2400" dirty="0"/>
              <a:t>Also behaviours that were considered normal historically are now seen as deviant. </a:t>
            </a:r>
          </a:p>
          <a:p>
            <a:endParaRPr lang="en-NZ" dirty="0"/>
          </a:p>
          <a:p>
            <a:endParaRPr lang="en-NZ"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051" y="1769873"/>
            <a:ext cx="8455933" cy="4023360"/>
          </a:xfrm>
          <a:prstGeom prst="rect">
            <a:avLst/>
          </a:prstGeom>
        </p:spPr>
      </p:pic>
      <p:sp>
        <p:nvSpPr>
          <p:cNvPr id="5" name="Rectangle 4"/>
          <p:cNvSpPr/>
          <p:nvPr/>
        </p:nvSpPr>
        <p:spPr>
          <a:xfrm>
            <a:off x="6229757" y="3792331"/>
            <a:ext cx="2749227" cy="1961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6" descr="Old woman pointing forward">
            <a:extLst>
              <a:ext uri="{FF2B5EF4-FFF2-40B4-BE49-F238E27FC236}">
                <a16:creationId xmlns:a16="http://schemas.microsoft.com/office/drawing/2014/main" id="{271D82CE-314E-7354-B72E-3824FF1E210A}"/>
              </a:ext>
            </a:extLst>
          </p:cNvPr>
          <p:cNvPicPr>
            <a:picLocks noChangeAspect="1"/>
          </p:cNvPicPr>
          <p:nvPr/>
        </p:nvPicPr>
        <p:blipFill>
          <a:blip r:embed="rId3"/>
          <a:stretch>
            <a:fillRect/>
          </a:stretch>
        </p:blipFill>
        <p:spPr>
          <a:xfrm>
            <a:off x="2805723" y="2344785"/>
            <a:ext cx="950879" cy="1849408"/>
          </a:xfrm>
          <a:prstGeom prst="rect">
            <a:avLst/>
          </a:prstGeom>
        </p:spPr>
      </p:pic>
      <p:pic>
        <p:nvPicPr>
          <p:cNvPr id="8" name="Picture 7">
            <a:extLst>
              <a:ext uri="{FF2B5EF4-FFF2-40B4-BE49-F238E27FC236}">
                <a16:creationId xmlns:a16="http://schemas.microsoft.com/office/drawing/2014/main" id="{88723D31-BE7D-E355-DCD4-CD2B3F79BCC7}"/>
              </a:ext>
            </a:extLst>
          </p:cNvPr>
          <p:cNvPicPr>
            <a:picLocks noChangeAspect="1"/>
          </p:cNvPicPr>
          <p:nvPr/>
        </p:nvPicPr>
        <p:blipFill>
          <a:blip r:embed="rId4"/>
          <a:stretch>
            <a:fillRect/>
          </a:stretch>
        </p:blipFill>
        <p:spPr>
          <a:xfrm>
            <a:off x="8058150" y="2657380"/>
            <a:ext cx="951058" cy="1847248"/>
          </a:xfrm>
          <a:prstGeom prst="rect">
            <a:avLst/>
          </a:prstGeom>
        </p:spPr>
      </p:pic>
      <p:pic>
        <p:nvPicPr>
          <p:cNvPr id="10" name="Picture 9" descr="Old woman pointing up">
            <a:extLst>
              <a:ext uri="{FF2B5EF4-FFF2-40B4-BE49-F238E27FC236}">
                <a16:creationId xmlns:a16="http://schemas.microsoft.com/office/drawing/2014/main" id="{BDDB1E0E-2270-FBD6-EC48-96265905DA00}"/>
              </a:ext>
            </a:extLst>
          </p:cNvPr>
          <p:cNvPicPr>
            <a:picLocks noChangeAspect="1"/>
          </p:cNvPicPr>
          <p:nvPr/>
        </p:nvPicPr>
        <p:blipFill>
          <a:blip r:embed="rId5"/>
          <a:stretch>
            <a:fillRect/>
          </a:stretch>
        </p:blipFill>
        <p:spPr>
          <a:xfrm>
            <a:off x="4313844" y="2504296"/>
            <a:ext cx="650013" cy="1849408"/>
          </a:xfrm>
          <a:prstGeom prst="rect">
            <a:avLst/>
          </a:prstGeom>
        </p:spPr>
      </p:pic>
      <p:pic>
        <p:nvPicPr>
          <p:cNvPr id="11" name="Picture 10">
            <a:extLst>
              <a:ext uri="{FF2B5EF4-FFF2-40B4-BE49-F238E27FC236}">
                <a16:creationId xmlns:a16="http://schemas.microsoft.com/office/drawing/2014/main" id="{FD74F375-18A7-16C8-0E3F-C7F35A6E31B4}"/>
              </a:ext>
            </a:extLst>
          </p:cNvPr>
          <p:cNvPicPr>
            <a:picLocks noChangeAspect="1"/>
          </p:cNvPicPr>
          <p:nvPr/>
        </p:nvPicPr>
        <p:blipFill>
          <a:blip r:embed="rId6"/>
          <a:stretch>
            <a:fillRect/>
          </a:stretch>
        </p:blipFill>
        <p:spPr>
          <a:xfrm>
            <a:off x="1428929" y="4535133"/>
            <a:ext cx="652329" cy="1847248"/>
          </a:xfrm>
          <a:prstGeom prst="rect">
            <a:avLst/>
          </a:prstGeom>
        </p:spPr>
      </p:pic>
      <p:pic>
        <p:nvPicPr>
          <p:cNvPr id="12" name="Picture 11">
            <a:extLst>
              <a:ext uri="{FF2B5EF4-FFF2-40B4-BE49-F238E27FC236}">
                <a16:creationId xmlns:a16="http://schemas.microsoft.com/office/drawing/2014/main" id="{E85533D2-9DB1-EBD2-AFD7-62916A97B960}"/>
              </a:ext>
            </a:extLst>
          </p:cNvPr>
          <p:cNvPicPr>
            <a:picLocks noChangeAspect="1"/>
          </p:cNvPicPr>
          <p:nvPr/>
        </p:nvPicPr>
        <p:blipFill>
          <a:blip r:embed="rId4"/>
          <a:stretch>
            <a:fillRect/>
          </a:stretch>
        </p:blipFill>
        <p:spPr>
          <a:xfrm>
            <a:off x="5455284" y="4446792"/>
            <a:ext cx="951058" cy="1847248"/>
          </a:xfrm>
          <a:prstGeom prst="rect">
            <a:avLst/>
          </a:prstGeom>
        </p:spPr>
      </p:pic>
      <p:sp>
        <p:nvSpPr>
          <p:cNvPr id="13" name="TextBox 12">
            <a:extLst>
              <a:ext uri="{FF2B5EF4-FFF2-40B4-BE49-F238E27FC236}">
                <a16:creationId xmlns:a16="http://schemas.microsoft.com/office/drawing/2014/main" id="{0D0B71C3-5FF5-80B0-6424-C158B94AFDDE}"/>
              </a:ext>
            </a:extLst>
          </p:cNvPr>
          <p:cNvSpPr txBox="1"/>
          <p:nvPr/>
        </p:nvSpPr>
        <p:spPr>
          <a:xfrm>
            <a:off x="6569425" y="4123627"/>
            <a:ext cx="1925898" cy="646331"/>
          </a:xfrm>
          <a:prstGeom prst="rect">
            <a:avLst/>
          </a:prstGeom>
          <a:noFill/>
        </p:spPr>
        <p:txBody>
          <a:bodyPr wrap="square" rtlCol="0">
            <a:spAutoFit/>
          </a:bodyPr>
          <a:lstStyle/>
          <a:p>
            <a:pPr algn="ctr"/>
            <a:r>
              <a:rPr lang="en-NZ" dirty="0"/>
              <a:t>What do you think it is?</a:t>
            </a:r>
          </a:p>
        </p:txBody>
      </p:sp>
      <p:pic>
        <p:nvPicPr>
          <p:cNvPr id="15" name="Picture 14" descr="Old woman hand on forehead">
            <a:extLst>
              <a:ext uri="{FF2B5EF4-FFF2-40B4-BE49-F238E27FC236}">
                <a16:creationId xmlns:a16="http://schemas.microsoft.com/office/drawing/2014/main" id="{D9F92504-EBC3-A10E-B955-3849AB7BC3DC}"/>
              </a:ext>
            </a:extLst>
          </p:cNvPr>
          <p:cNvPicPr>
            <a:picLocks noChangeAspect="1"/>
          </p:cNvPicPr>
          <p:nvPr/>
        </p:nvPicPr>
        <p:blipFill>
          <a:blip r:embed="rId7"/>
          <a:stretch>
            <a:fillRect/>
          </a:stretch>
        </p:blipFill>
        <p:spPr>
          <a:xfrm>
            <a:off x="8445393" y="5267208"/>
            <a:ext cx="774460" cy="1904560"/>
          </a:xfrm>
          <a:prstGeom prst="rect">
            <a:avLst/>
          </a:prstGeom>
        </p:spPr>
      </p:pic>
    </p:spTree>
    <p:extLst>
      <p:ext uri="{BB962C8B-B14F-4D97-AF65-F5344CB8AC3E}">
        <p14:creationId xmlns:p14="http://schemas.microsoft.com/office/powerpoint/2010/main" val="354690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5"/>
                                        </p:tgtEl>
                                      </p:cBhvr>
                                    </p:animEffect>
                                    <p:set>
                                      <p:cBhvr>
                                        <p:cTn id="75" dur="1" fill="hold">
                                          <p:stCondLst>
                                            <p:cond delay="499"/>
                                          </p:stCondLst>
                                        </p:cTn>
                                        <p:tgtEl>
                                          <p:spTgt spid="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0" presetClass="path" presetSubtype="0" accel="50000" decel="50000" fill="hold" nodeType="clickEffect">
                                  <p:stCondLst>
                                    <p:cond delay="0"/>
                                  </p:stCondLst>
                                  <p:childTnLst>
                                    <p:animMotion origin="layout" path="M -0.04878 -0.04884 L -0.04878 -0.04861 C -0.05989 -0.05486 -0.0717 -0.05949 -0.08212 -0.06713 C -0.08594 -0.06967 -0.08958 -0.07268 -0.09323 -0.075 C -0.09774 -0.078 -0.10243 -0.08055 -0.10694 -0.0831 C -0.11736 -0.08865 -0.1184 -0.08703 -0.12656 -0.09675 C -0.1283 -0.09861 -0.12934 -0.10138 -0.1309 -0.10347 C -0.13281 -0.10625 -0.13489 -0.10879 -0.13698 -0.11157 C -0.13889 -0.11759 -0.14097 -0.12361 -0.14288 -0.12963 C -0.14531 -0.13773 -0.14965 -0.1537 -0.14965 -0.15347 C -0.15 -0.15925 -0.15104 -0.16504 -0.15052 -0.17083 C -0.1493 -0.1875 -0.14635 -0.18912 -0.14201 -0.2037 C -0.14045 -0.20925 -0.13941 -0.21527 -0.13767 -0.22083 C -0.13611 -0.22662 -0.1309 -0.24189 -0.12743 -0.2449 C -0.12656 -0.2456 -0.12569 -0.24606 -0.125 -0.24699 C -0.12205 -0.25092 -0.11823 -0.2581 -0.11475 -0.2618 C -0.10903 -0.26782 -0.10989 -0.26296 -0.10364 -0.27222 C -0.09965 -0.27777 -0.09687 -0.28449 -0.09323 -0.29027 C -0.09201 -0.29236 -0.09028 -0.29398 -0.08906 -0.29606 C -0.08628 -0.30046 -0.0842 -0.30555 -0.08142 -0.30972 C -0.07934 -0.3125 -0.07673 -0.31435 -0.07448 -0.31666 C -0.07274 -0.31851 -0.071 -0.32037 -0.06944 -0.32222 C -0.0684 -0.32338 -0.06753 -0.3243 -0.06684 -0.32569 C -0.06528 -0.32893 -0.06389 -0.33263 -0.0625 -0.33588 C -0.06788 -0.36296 -0.06545 -0.35694 -0.08212 -0.38958 C -0.08594 -0.39675 -0.08854 -0.40509 -0.09323 -0.41111 C -0.10295 -0.42338 -0.12413 -0.43171 -0.13524 -0.4375 C -0.13941 -0.44189 -0.14305 -0.44814 -0.14809 -0.45115 C -0.15173 -0.45324 -0.15607 -0.45138 -0.15989 -0.45231 C -0.16597 -0.45324 -0.17187 -0.45532 -0.17795 -0.45671 C -0.18455 -0.45648 -0.19097 -0.45555 -0.19757 -0.45555 C -0.20816 -0.45578 -0.21875 -0.45925 -0.22916 -0.45787 C -0.24253 -0.45625 -0.26857 -0.44652 -0.26857 -0.44629 C -0.27378 -0.44189 -0.27864 -0.43703 -0.28385 -0.43287 C -0.28802 -0.42939 -0.29288 -0.42754 -0.2967 -0.42361 C -0.30573 -0.41435 -0.30989 -0.40115 -0.31545 -0.38842 C -0.31701 -0.38125 -0.31892 -0.37407 -0.31979 -0.36666 C -0.321 -0.35601 -0.32118 -0.33425 -0.31892 -0.32338 C -0.31632 -0.31064 -0.31267 -0.29814 -0.30868 -0.28588 C -0.30139 -0.26319 -0.2993 -0.2574 -0.28212 -0.24583 C -0.27344 -0.24004 -0.26423 -0.23564 -0.25486 -0.23217 C -0.24201 -0.22777 -0.2125 -0.22476 -0.1993 -0.22314 C -0.16232 -0.23194 -0.17552 -0.22314 -0.15659 -0.23912 C -0.15399 -0.25208 -0.14965 -0.26458 -0.14878 -0.27777 C -0.14705 -0.30486 -0.15191 -0.32662 -0.16163 -0.34953 C -0.17118 -0.37199 -0.18107 -0.39166 -0.1993 -0.40208 C -0.21614 -0.41157 -0.20694 -0.40763 -0.22656 -0.41342 C -0.23437 -0.41111 -0.24253 -0.41111 -0.24965 -0.40671 C -0.26719 -0.39606 -0.27153 -0.38333 -0.28212 -0.36435 C -0.28437 -0.35578 -0.28958 -0.34745 -0.28906 -0.33819 C -0.28819 -0.32129 -0.28559 -0.30347 -0.27882 -0.28935 C -0.26719 -0.26504 -0.22274 -0.26713 -0.21128 -0.26527 C -0.20347 -0.26713 -0.19583 -0.26851 -0.18819 -0.27106 C -0.18628 -0.27152 -0.18368 -0.27199 -0.18298 -0.27453 C -0.1809 -0.2831 -0.18125 -0.29259 -0.18055 -0.30185 C -0.18906 -0.32129 -0.19566 -0.34838 -0.21632 -0.35185 L -0.25486 -0.34513 C -0.25659 -0.34166 -0.25972 -0.33888 -0.25989 -0.33472 C -0.26319 -0.30578 -0.2585 -0.30648 -0.24653 -0.28472 C -0.22743 -0.28703 -0.20764 -0.28287 -0.18993 -0.29143 C -0.18437 -0.29421 -0.18559 -0.30671 -0.18646 -0.31435 C -0.18837 -0.32963 -0.20607 -0.34467 -0.21302 -0.35185 C -0.21632 -0.35115 -0.22048 -0.35254 -0.22326 -0.34953 C -0.23594 -0.33657 -0.23628 -0.32407 -0.24028 -0.30509 C -0.23715 -0.29768 -0.23489 -0.28472 -0.225 -0.28935 C -0.22257 -0.29027 -0.22326 -0.29537 -0.22239 -0.29838 C -0.22291 -0.29976 -0.22291 -0.30208 -0.22413 -0.303 C -0.23611 -0.3118 -0.23698 -0.29583 -0.24479 -0.2824 C -0.24479 -0.27824 -0.24757 -0.27291 -0.24566 -0.2699 C -0.23698 -0.25787 -0.21996 -0.2625 -0.21041 -0.26296 C -0.20781 -0.26504 -0.20364 -0.26504 -0.20278 -0.26875 C -0.19826 -0.28518 -0.21528 -0.3 -0.22239 -0.30416 C -0.23333 -0.31041 -0.24566 -0.31157 -0.25746 -0.3155 C -0.26302 -0.31435 -0.26927 -0.3155 -0.27465 -0.31203 C -0.29479 -0.29884 -0.32257 -0.26898 -0.33594 -0.2449 C -0.36024 -0.20185 -0.38212 -0.15625 -0.40434 -0.11157 C -0.46649 0.01343 -0.4592 0.00186 -0.50607 0.08912 C -0.51284 0.10162 -0.521 0.1132 -0.52656 0.12662 C -0.54236 0.16482 -0.54097 0.16829 -0.56337 0.19746 C -0.56909 0.20487 -0.57482 0.21343 -0.58212 0.21783 C -0.5868 0.22061 -0.59236 0.21783 -0.59757 0.21783 L -0.94184 0.07547 L -0.91962 0.01737 " pathEditMode="relative" rAng="0" ptsTypes="AAAAAAAAAAAAAAAAAAAAAAAAAAAAAAAAAAAAAAAAAAAAAAAAAAAAAAAAAAAAAAAAAAAAAAAAAAAAAAAAAAA">
                                      <p:cBhvr>
                                        <p:cTn id="83" dur="2000" fill="hold"/>
                                        <p:tgtEl>
                                          <p:spTgt spid="15"/>
                                        </p:tgtEl>
                                        <p:attrNameLst>
                                          <p:attrName>ppt_x</p:attrName>
                                          <p:attrName>ppt_y</p:attrName>
                                        </p:attrNameLst>
                                      </p:cBhvr>
                                      <p:rCtr x="-44653" y="-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mpty speech bubbles">
            <a:extLst>
              <a:ext uri="{FF2B5EF4-FFF2-40B4-BE49-F238E27FC236}">
                <a16:creationId xmlns:a16="http://schemas.microsoft.com/office/drawing/2014/main" id="{C16D025A-6077-4EDA-9673-C6E3CECC440B}"/>
              </a:ext>
            </a:extLst>
          </p:cNvPr>
          <p:cNvPicPr>
            <a:picLocks noChangeAspect="1"/>
          </p:cNvPicPr>
          <p:nvPr/>
        </p:nvPicPr>
        <p:blipFill rotWithShape="1">
          <a:blip r:embed="rId2">
            <a:alphaModFix amt="25000"/>
          </a:blip>
          <a:srcRect l="9747" r="1252" b="-1"/>
          <a:stretch/>
        </p:blipFill>
        <p:spPr>
          <a:xfrm>
            <a:off x="20" y="10"/>
            <a:ext cx="9143980" cy="6857990"/>
          </a:xfrm>
          <a:prstGeom prst="rect">
            <a:avLst/>
          </a:prstGeom>
        </p:spPr>
      </p:pic>
      <p:sp>
        <p:nvSpPr>
          <p:cNvPr id="3" name="Title 2"/>
          <p:cNvSpPr>
            <a:spLocks noGrp="1"/>
          </p:cNvSpPr>
          <p:nvPr>
            <p:ph type="title"/>
          </p:nvPr>
        </p:nvSpPr>
        <p:spPr>
          <a:xfrm>
            <a:off x="768096" y="585216"/>
            <a:ext cx="7290054" cy="1499616"/>
          </a:xfrm>
        </p:spPr>
        <p:txBody>
          <a:bodyPr>
            <a:normAutofit/>
          </a:bodyPr>
          <a:lstStyle/>
          <a:p>
            <a:r>
              <a:rPr lang="en-NZ" dirty="0">
                <a:solidFill>
                  <a:srgbClr val="FFFFFF"/>
                </a:solidFill>
              </a:rPr>
              <a:t>In groups. </a:t>
            </a:r>
          </a:p>
        </p:txBody>
      </p:sp>
      <p:cxnSp>
        <p:nvCxnSpPr>
          <p:cNvPr id="9" name="Straight Connector 8">
            <a:extLst>
              <a:ext uri="{FF2B5EF4-FFF2-40B4-BE49-F238E27FC236}">
                <a16:creationId xmlns:a16="http://schemas.microsoft.com/office/drawing/2014/main" id="{FBC3B7EE-8632-4756-A078-1B3B0DF3B5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768096" y="2286000"/>
            <a:ext cx="7290054" cy="4023360"/>
          </a:xfrm>
        </p:spPr>
        <p:txBody>
          <a:bodyPr>
            <a:normAutofit/>
          </a:bodyPr>
          <a:lstStyle/>
          <a:p>
            <a:r>
              <a:rPr lang="en-NZ" sz="2800" dirty="0">
                <a:solidFill>
                  <a:srgbClr val="FFFFFF"/>
                </a:solidFill>
              </a:rPr>
              <a:t>Think about your own experience of deviance</a:t>
            </a:r>
          </a:p>
          <a:p>
            <a:r>
              <a:rPr lang="en-NZ" sz="2800" dirty="0">
                <a:solidFill>
                  <a:srgbClr val="FFFFFF"/>
                </a:solidFill>
              </a:rPr>
              <a:t>Have you, or anyone you know, gone against some type of norm? </a:t>
            </a:r>
          </a:p>
          <a:p>
            <a:pPr lvl="1"/>
            <a:r>
              <a:rPr lang="en-NZ" sz="2800" dirty="0">
                <a:solidFill>
                  <a:srgbClr val="FFFFFF"/>
                </a:solidFill>
              </a:rPr>
              <a:t>Who defined the norm?</a:t>
            </a:r>
          </a:p>
          <a:p>
            <a:pPr lvl="1"/>
            <a:r>
              <a:rPr lang="en-NZ" sz="2800" dirty="0">
                <a:solidFill>
                  <a:srgbClr val="FFFFFF"/>
                </a:solidFill>
              </a:rPr>
              <a:t>What were the consequences of breaking this norm? </a:t>
            </a:r>
          </a:p>
          <a:p>
            <a:pPr lvl="1"/>
            <a:r>
              <a:rPr lang="en-NZ" sz="2800" dirty="0">
                <a:solidFill>
                  <a:srgbClr val="FFFFFF"/>
                </a:solidFill>
              </a:rPr>
              <a:t>What kind of norm was it? Family, social group, gender, </a:t>
            </a:r>
          </a:p>
        </p:txBody>
      </p:sp>
    </p:spTree>
    <p:extLst>
      <p:ext uri="{BB962C8B-B14F-4D97-AF65-F5344CB8AC3E}">
        <p14:creationId xmlns:p14="http://schemas.microsoft.com/office/powerpoint/2010/main" val="6974535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12"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cxnSp>
        <p:nvCxnSpPr>
          <p:cNvPr id="14" name="Straight Connector 13">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B8D726A5-7900-41B4-8D49-49B4A2010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lasses on top of a book">
            <a:extLst>
              <a:ext uri="{FF2B5EF4-FFF2-40B4-BE49-F238E27FC236}">
                <a16:creationId xmlns:a16="http://schemas.microsoft.com/office/drawing/2014/main" id="{07EFB8AF-7B78-40A5-BEC0-ED48AB338478}"/>
              </a:ext>
            </a:extLst>
          </p:cNvPr>
          <p:cNvPicPr>
            <a:picLocks noChangeAspect="1"/>
          </p:cNvPicPr>
          <p:nvPr/>
        </p:nvPicPr>
        <p:blipFill rotWithShape="1">
          <a:blip r:embed="rId2">
            <a:alphaModFix amt="45000"/>
          </a:blip>
          <a:srcRect r="11688" b="-1"/>
          <a:stretch/>
        </p:blipFill>
        <p:spPr>
          <a:xfrm>
            <a:off x="20" y="-1"/>
            <a:ext cx="9141694" cy="6858000"/>
          </a:xfrm>
          <a:prstGeom prst="rect">
            <a:avLst/>
          </a:prstGeom>
        </p:spPr>
      </p:pic>
      <p:sp>
        <p:nvSpPr>
          <p:cNvPr id="2" name="Title 1">
            <a:extLst>
              <a:ext uri="{FF2B5EF4-FFF2-40B4-BE49-F238E27FC236}">
                <a16:creationId xmlns:a16="http://schemas.microsoft.com/office/drawing/2014/main" id="{0D6A42B4-94C7-49F8-9371-C95CC54708D3}"/>
              </a:ext>
            </a:extLst>
          </p:cNvPr>
          <p:cNvSpPr>
            <a:spLocks noGrp="1"/>
          </p:cNvSpPr>
          <p:nvPr>
            <p:ph type="title"/>
          </p:nvPr>
        </p:nvSpPr>
        <p:spPr>
          <a:xfrm>
            <a:off x="482600" y="643467"/>
            <a:ext cx="5373505" cy="5571066"/>
          </a:xfrm>
        </p:spPr>
        <p:txBody>
          <a:bodyPr vert="horz" lIns="91440" tIns="45720" rIns="91440" bIns="45720" rtlCol="0" anchor="ctr">
            <a:normAutofit/>
          </a:bodyPr>
          <a:lstStyle/>
          <a:p>
            <a:pPr algn="r"/>
            <a:r>
              <a:rPr lang="en-US" sz="5700" kern="1200" cap="all" spc="200" baseline="0">
                <a:solidFill>
                  <a:schemeClr val="tx1"/>
                </a:solidFill>
                <a:latin typeface="+mj-lt"/>
                <a:ea typeface="+mj-ea"/>
                <a:cs typeface="+mj-cs"/>
              </a:rPr>
              <a:t>Why study deviance? </a:t>
            </a:r>
          </a:p>
        </p:txBody>
      </p:sp>
      <p:cxnSp>
        <p:nvCxnSpPr>
          <p:cNvPr id="18" name="Straight Connector 17">
            <a:extLst>
              <a:ext uri="{FF2B5EF4-FFF2-40B4-BE49-F238E27FC236}">
                <a16:creationId xmlns:a16="http://schemas.microsoft.com/office/drawing/2014/main" id="{46E49661-E258-450C-8150-A91A6B30D1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4703"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24844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AF10D0-900A-4837-94A3-6785271224FC}"/>
              </a:ext>
            </a:extLst>
          </p:cNvPr>
          <p:cNvSpPr>
            <a:spLocks noGrp="1"/>
          </p:cNvSpPr>
          <p:nvPr>
            <p:ph type="title"/>
          </p:nvPr>
        </p:nvSpPr>
        <p:spPr>
          <a:xfrm>
            <a:off x="393192" y="4767072"/>
            <a:ext cx="4945641" cy="1625210"/>
          </a:xfrm>
        </p:spPr>
        <p:txBody>
          <a:bodyPr>
            <a:normAutofit/>
          </a:bodyPr>
          <a:lstStyle/>
          <a:p>
            <a:pPr algn="r"/>
            <a:r>
              <a:rPr lang="en-NZ">
                <a:solidFill>
                  <a:srgbClr val="FFFFFF"/>
                </a:solidFill>
              </a:rPr>
              <a:t>Why study deviance? </a:t>
            </a:r>
          </a:p>
        </p:txBody>
      </p:sp>
      <p:pic>
        <p:nvPicPr>
          <p:cNvPr id="5" name="Picture 4" descr="A picture containing text, clipart&#10;&#10;Description automatically generated">
            <a:extLst>
              <a:ext uri="{FF2B5EF4-FFF2-40B4-BE49-F238E27FC236}">
                <a16:creationId xmlns:a16="http://schemas.microsoft.com/office/drawing/2014/main" id="{32EABC5E-89BE-4335-BBB5-D36C99F5E6B3}"/>
              </a:ext>
            </a:extLst>
          </p:cNvPr>
          <p:cNvPicPr>
            <a:picLocks noChangeAspect="1"/>
          </p:cNvPicPr>
          <p:nvPr/>
        </p:nvPicPr>
        <p:blipFill rotWithShape="1">
          <a:blip r:embed="rId2"/>
          <a:srcRect l="8873" r="16052" b="-2"/>
          <a:stretch/>
        </p:blipFill>
        <p:spPr>
          <a:xfrm>
            <a:off x="245660" y="321733"/>
            <a:ext cx="5293729" cy="4107392"/>
          </a:xfrm>
          <a:prstGeom prst="rect">
            <a:avLst/>
          </a:prstGeom>
        </p:spPr>
      </p:pic>
      <p:sp>
        <p:nvSpPr>
          <p:cNvPr id="24" name="Rectangle 2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ABB3D3D-CFFD-4B4D-8582-5600DB983E6D}"/>
              </a:ext>
            </a:extLst>
          </p:cNvPr>
          <p:cNvSpPr>
            <a:spLocks noGrp="1"/>
          </p:cNvSpPr>
          <p:nvPr>
            <p:ph idx="1"/>
          </p:nvPr>
        </p:nvSpPr>
        <p:spPr>
          <a:xfrm>
            <a:off x="5650990" y="616374"/>
            <a:ext cx="3247349" cy="6070548"/>
          </a:xfrm>
        </p:spPr>
        <p:txBody>
          <a:bodyPr anchor="ctr">
            <a:normAutofit/>
          </a:bodyPr>
          <a:lstStyle/>
          <a:p>
            <a:r>
              <a:rPr lang="en-NZ" sz="1800" dirty="0">
                <a:solidFill>
                  <a:srgbClr val="FFFFFF"/>
                </a:solidFill>
              </a:rPr>
              <a:t>Because it highlights the taken for granted</a:t>
            </a:r>
          </a:p>
          <a:p>
            <a:r>
              <a:rPr lang="en-NZ" sz="1800" dirty="0">
                <a:solidFill>
                  <a:srgbClr val="FFFFFF"/>
                </a:solidFill>
              </a:rPr>
              <a:t>Deviance from accepted </a:t>
            </a:r>
            <a:r>
              <a:rPr lang="en-NZ" sz="1800" b="1" dirty="0">
                <a:solidFill>
                  <a:srgbClr val="FFFFFF"/>
                </a:solidFill>
              </a:rPr>
              <a:t>social norms </a:t>
            </a:r>
            <a:r>
              <a:rPr lang="en-NZ" sz="1800" dirty="0">
                <a:solidFill>
                  <a:srgbClr val="FFFFFF"/>
                </a:solidFill>
              </a:rPr>
              <a:t>is inevitable </a:t>
            </a:r>
          </a:p>
          <a:p>
            <a:r>
              <a:rPr lang="en-NZ" sz="1800" dirty="0">
                <a:solidFill>
                  <a:srgbClr val="FFFFFF"/>
                </a:solidFill>
              </a:rPr>
              <a:t>Studying deviance helps us understand how society is shaped. </a:t>
            </a:r>
          </a:p>
          <a:p>
            <a:r>
              <a:rPr lang="en-NZ" sz="1800" dirty="0">
                <a:solidFill>
                  <a:srgbClr val="FFFFFF"/>
                </a:solidFill>
              </a:rPr>
              <a:t>How social structures and social institutions are formed (for example a social institution like the justice system as a response to deviance) </a:t>
            </a:r>
          </a:p>
          <a:p>
            <a:r>
              <a:rPr lang="en-NZ" sz="1800" dirty="0">
                <a:solidFill>
                  <a:srgbClr val="FFFFFF"/>
                </a:solidFill>
              </a:rPr>
              <a:t>Deviance shapes societies (i.e. it has social influence). It does this by both challenging social stability and social cohesion </a:t>
            </a:r>
            <a:r>
              <a:rPr lang="en-NZ" sz="1800" b="1" dirty="0">
                <a:solidFill>
                  <a:srgbClr val="FFFFFF"/>
                </a:solidFill>
              </a:rPr>
              <a:t>and</a:t>
            </a:r>
            <a:r>
              <a:rPr lang="en-NZ" sz="1800" dirty="0">
                <a:solidFill>
                  <a:srgbClr val="FFFFFF"/>
                </a:solidFill>
              </a:rPr>
              <a:t> reinforcing social stability and social cohesion (e.g. law abiding vs. criminal). </a:t>
            </a:r>
          </a:p>
          <a:p>
            <a:endParaRPr lang="en-NZ" sz="1400" dirty="0">
              <a:solidFill>
                <a:srgbClr val="FFFFFF"/>
              </a:solidFill>
            </a:endParaRPr>
          </a:p>
          <a:p>
            <a:endParaRPr lang="en-NZ" sz="1400" dirty="0">
              <a:solidFill>
                <a:srgbClr val="FFFFFF"/>
              </a:solidFill>
            </a:endParaRPr>
          </a:p>
        </p:txBody>
      </p:sp>
    </p:spTree>
    <p:extLst>
      <p:ext uri="{BB962C8B-B14F-4D97-AF65-F5344CB8AC3E}">
        <p14:creationId xmlns:p14="http://schemas.microsoft.com/office/powerpoint/2010/main" val="275035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A0DA4B-76B5-4AEE-B46A-71AB4DCD439C}"/>
              </a:ext>
            </a:extLst>
          </p:cNvPr>
          <p:cNvSpPr>
            <a:spLocks noGrp="1"/>
          </p:cNvSpPr>
          <p:nvPr>
            <p:ph type="title"/>
          </p:nvPr>
        </p:nvSpPr>
        <p:spPr>
          <a:xfrm>
            <a:off x="393192" y="4767072"/>
            <a:ext cx="4945641" cy="1625210"/>
          </a:xfrm>
        </p:spPr>
        <p:txBody>
          <a:bodyPr>
            <a:normAutofit/>
          </a:bodyPr>
          <a:lstStyle/>
          <a:p>
            <a:pPr algn="r"/>
            <a:r>
              <a:rPr lang="en-NZ" dirty="0">
                <a:solidFill>
                  <a:srgbClr val="FFFFFF"/>
                </a:solidFill>
              </a:rPr>
              <a:t>Why study deviance? </a:t>
            </a:r>
            <a:endParaRPr lang="en-NZ">
              <a:solidFill>
                <a:srgbClr val="FFFFFF"/>
              </a:solidFill>
            </a:endParaRPr>
          </a:p>
        </p:txBody>
      </p:sp>
      <p:pic>
        <p:nvPicPr>
          <p:cNvPr id="5" name="Picture 4" descr="A picture containing text, player&#10;&#10;Description automatically generated">
            <a:extLst>
              <a:ext uri="{FF2B5EF4-FFF2-40B4-BE49-F238E27FC236}">
                <a16:creationId xmlns:a16="http://schemas.microsoft.com/office/drawing/2014/main" id="{147F47C7-604D-49CA-88DB-FE6231F60159}"/>
              </a:ext>
            </a:extLst>
          </p:cNvPr>
          <p:cNvPicPr>
            <a:picLocks noChangeAspect="1"/>
          </p:cNvPicPr>
          <p:nvPr/>
        </p:nvPicPr>
        <p:blipFill rotWithShape="1">
          <a:blip r:embed="rId2"/>
          <a:srcRect l="3469" r="10498" b="-3"/>
          <a:stretch/>
        </p:blipFill>
        <p:spPr>
          <a:xfrm>
            <a:off x="245660" y="321733"/>
            <a:ext cx="5293729"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3BAB9AF-3208-4005-BF50-15AF049B3873}"/>
              </a:ext>
            </a:extLst>
          </p:cNvPr>
          <p:cNvSpPr>
            <a:spLocks noGrp="1"/>
          </p:cNvSpPr>
          <p:nvPr>
            <p:ph idx="1"/>
          </p:nvPr>
        </p:nvSpPr>
        <p:spPr>
          <a:xfrm>
            <a:off x="5686922" y="477520"/>
            <a:ext cx="3211417" cy="5914761"/>
          </a:xfrm>
        </p:spPr>
        <p:txBody>
          <a:bodyPr anchor="ctr">
            <a:normAutofit lnSpcReduction="10000"/>
          </a:bodyPr>
          <a:lstStyle/>
          <a:p>
            <a:r>
              <a:rPr lang="en-NZ" sz="1800" dirty="0">
                <a:solidFill>
                  <a:srgbClr val="FFFFFF"/>
                </a:solidFill>
              </a:rPr>
              <a:t>Studying deviance means that we have to ask:</a:t>
            </a:r>
          </a:p>
          <a:p>
            <a:r>
              <a:rPr lang="en-NZ" sz="1800" dirty="0">
                <a:solidFill>
                  <a:srgbClr val="FFFFFF"/>
                </a:solidFill>
              </a:rPr>
              <a:t>How do societies create a moral code?</a:t>
            </a:r>
          </a:p>
          <a:p>
            <a:r>
              <a:rPr lang="en-NZ" sz="1800" dirty="0">
                <a:solidFill>
                  <a:srgbClr val="FFFFFF"/>
                </a:solidFill>
              </a:rPr>
              <a:t>How do societies construct the rules that say “yes” to this, and “no” to that. </a:t>
            </a:r>
          </a:p>
          <a:p>
            <a:r>
              <a:rPr lang="en-NZ" sz="1800" dirty="0">
                <a:solidFill>
                  <a:srgbClr val="FFFFFF"/>
                </a:solidFill>
              </a:rPr>
              <a:t>What gets labelled as deviant? And why?</a:t>
            </a:r>
          </a:p>
          <a:p>
            <a:r>
              <a:rPr lang="en-NZ" sz="1800" dirty="0">
                <a:solidFill>
                  <a:srgbClr val="FFFFFF"/>
                </a:solidFill>
              </a:rPr>
              <a:t>Who gets labelled deviant? And why?</a:t>
            </a:r>
          </a:p>
          <a:p>
            <a:r>
              <a:rPr lang="en-NZ" sz="1800" dirty="0">
                <a:solidFill>
                  <a:srgbClr val="FFFFFF"/>
                </a:solidFill>
              </a:rPr>
              <a:t>How does society respond to deviance?</a:t>
            </a:r>
          </a:p>
          <a:p>
            <a:r>
              <a:rPr lang="en-NZ" sz="1800" dirty="0">
                <a:solidFill>
                  <a:srgbClr val="FFFFFF"/>
                </a:solidFill>
              </a:rPr>
              <a:t>How is deviance controlled or policed? </a:t>
            </a:r>
          </a:p>
          <a:p>
            <a:r>
              <a:rPr lang="en-NZ" sz="1800" dirty="0">
                <a:solidFill>
                  <a:srgbClr val="FFFFFF"/>
                </a:solidFill>
              </a:rPr>
              <a:t>This means we need to look at both deviance and social control and how deviance becomes deviant </a:t>
            </a:r>
          </a:p>
          <a:p>
            <a:endParaRPr lang="en-NZ" sz="1300" dirty="0">
              <a:solidFill>
                <a:srgbClr val="FFFFFF"/>
              </a:solidFill>
            </a:endParaRPr>
          </a:p>
        </p:txBody>
      </p:sp>
    </p:spTree>
    <p:extLst>
      <p:ext uri="{BB962C8B-B14F-4D97-AF65-F5344CB8AC3E}">
        <p14:creationId xmlns:p14="http://schemas.microsoft.com/office/powerpoint/2010/main" val="296826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A0DA4B-76B5-4AEE-B46A-71AB4DCD439C}"/>
              </a:ext>
            </a:extLst>
          </p:cNvPr>
          <p:cNvSpPr>
            <a:spLocks noGrp="1"/>
          </p:cNvSpPr>
          <p:nvPr>
            <p:ph type="title"/>
          </p:nvPr>
        </p:nvSpPr>
        <p:spPr>
          <a:xfrm>
            <a:off x="393192" y="4767072"/>
            <a:ext cx="4945641" cy="1625210"/>
          </a:xfrm>
        </p:spPr>
        <p:txBody>
          <a:bodyPr>
            <a:normAutofit/>
          </a:bodyPr>
          <a:lstStyle/>
          <a:p>
            <a:pPr algn="r"/>
            <a:r>
              <a:rPr lang="en-NZ" dirty="0">
                <a:solidFill>
                  <a:srgbClr val="FFFFFF"/>
                </a:solidFill>
              </a:rPr>
              <a:t>Why study deviance? </a:t>
            </a:r>
            <a:endParaRPr lang="en-NZ">
              <a:solidFill>
                <a:srgbClr val="FFFFFF"/>
              </a:solidFill>
            </a:endParaRPr>
          </a:p>
        </p:txBody>
      </p:sp>
      <p:pic>
        <p:nvPicPr>
          <p:cNvPr id="5" name="Picture 4">
            <a:extLst>
              <a:ext uri="{FF2B5EF4-FFF2-40B4-BE49-F238E27FC236}">
                <a16:creationId xmlns:a16="http://schemas.microsoft.com/office/drawing/2014/main" id="{147F47C7-604D-49CA-88DB-FE6231F60159}"/>
              </a:ext>
            </a:extLst>
          </p:cNvPr>
          <p:cNvPicPr>
            <a:picLocks noChangeAspect="1"/>
          </p:cNvPicPr>
          <p:nvPr/>
        </p:nvPicPr>
        <p:blipFill>
          <a:blip r:embed="rId2"/>
          <a:srcRect l="2776" r="2776"/>
          <a:stretch/>
        </p:blipFill>
        <p:spPr>
          <a:xfrm>
            <a:off x="245660" y="321733"/>
            <a:ext cx="5293729"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3BAB9AF-3208-4005-BF50-15AF049B3873}"/>
              </a:ext>
            </a:extLst>
          </p:cNvPr>
          <p:cNvSpPr>
            <a:spLocks noGrp="1"/>
          </p:cNvSpPr>
          <p:nvPr>
            <p:ph idx="1"/>
          </p:nvPr>
        </p:nvSpPr>
        <p:spPr>
          <a:xfrm>
            <a:off x="5686922" y="917724"/>
            <a:ext cx="3063886" cy="5371315"/>
          </a:xfrm>
        </p:spPr>
        <p:txBody>
          <a:bodyPr anchor="ctr">
            <a:normAutofit/>
          </a:bodyPr>
          <a:lstStyle/>
          <a:p>
            <a:r>
              <a:rPr lang="en-NZ" dirty="0">
                <a:solidFill>
                  <a:srgbClr val="FFFFFF"/>
                </a:solidFill>
              </a:rPr>
              <a:t>How is society kept in Control? </a:t>
            </a:r>
          </a:p>
          <a:p>
            <a:r>
              <a:rPr lang="en-NZ" dirty="0">
                <a:solidFill>
                  <a:srgbClr val="FFFFFF"/>
                </a:solidFill>
              </a:rPr>
              <a:t>What forms of control exist? </a:t>
            </a:r>
          </a:p>
          <a:p>
            <a:r>
              <a:rPr lang="en-NZ" dirty="0">
                <a:solidFill>
                  <a:srgbClr val="FFFFFF"/>
                </a:solidFill>
              </a:rPr>
              <a:t>What are the punishments/rewards used to maintain control?  </a:t>
            </a:r>
          </a:p>
          <a:p>
            <a:r>
              <a:rPr lang="en-NZ" dirty="0">
                <a:solidFill>
                  <a:srgbClr val="FFFFFF"/>
                </a:solidFill>
              </a:rPr>
              <a:t>Why do we conform? </a:t>
            </a:r>
          </a:p>
          <a:p>
            <a:r>
              <a:rPr lang="en-NZ" dirty="0">
                <a:solidFill>
                  <a:srgbClr val="FFFFFF"/>
                </a:solidFill>
              </a:rPr>
              <a:t>How are we socialised to follow the rules?</a:t>
            </a:r>
          </a:p>
          <a:p>
            <a:r>
              <a:rPr lang="en-NZ" dirty="0">
                <a:solidFill>
                  <a:srgbClr val="FFFFFF"/>
                </a:solidFill>
              </a:rPr>
              <a:t>Who gets to make the rules?</a:t>
            </a:r>
          </a:p>
          <a:p>
            <a:r>
              <a:rPr lang="en-NZ" dirty="0">
                <a:solidFill>
                  <a:srgbClr val="FFFFFF"/>
                </a:solidFill>
              </a:rPr>
              <a:t>Who benefits?</a:t>
            </a:r>
          </a:p>
          <a:p>
            <a:r>
              <a:rPr lang="en-NZ" dirty="0">
                <a:solidFill>
                  <a:srgbClr val="FFFFFF"/>
                </a:solidFill>
              </a:rPr>
              <a:t>Who is marginalised?</a:t>
            </a:r>
          </a:p>
          <a:p>
            <a:r>
              <a:rPr lang="en-NZ" dirty="0">
                <a:solidFill>
                  <a:srgbClr val="FFFFFF"/>
                </a:solidFill>
              </a:rPr>
              <a:t>What kinds of Power are operating?</a:t>
            </a:r>
            <a:r>
              <a:rPr lang="en-NZ" sz="1300" dirty="0">
                <a:solidFill>
                  <a:srgbClr val="FFFFFF"/>
                </a:solidFill>
              </a:rPr>
              <a:t> </a:t>
            </a:r>
          </a:p>
        </p:txBody>
      </p:sp>
    </p:spTree>
    <p:extLst>
      <p:ext uri="{BB962C8B-B14F-4D97-AF65-F5344CB8AC3E}">
        <p14:creationId xmlns:p14="http://schemas.microsoft.com/office/powerpoint/2010/main" val="259682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12"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cxnSp>
        <p:nvCxnSpPr>
          <p:cNvPr id="14" name="Straight Connector 13">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C411DB08-1669-426B-BBEB-FAD285EF8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544"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29E4219-121F-4CD1-AA58-24746CD29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78E24C-0E6A-4C8C-9130-E2960EE9513E}"/>
              </a:ext>
            </a:extLst>
          </p:cNvPr>
          <p:cNvSpPr>
            <a:spLocks noGrp="1"/>
          </p:cNvSpPr>
          <p:nvPr>
            <p:ph type="title"/>
          </p:nvPr>
        </p:nvSpPr>
        <p:spPr>
          <a:xfrm>
            <a:off x="475707" y="640080"/>
            <a:ext cx="3156492" cy="3034857"/>
          </a:xfrm>
        </p:spPr>
        <p:txBody>
          <a:bodyPr vert="horz" lIns="91440" tIns="45720" rIns="91440" bIns="45720" rtlCol="0" anchor="b">
            <a:normAutofit/>
          </a:bodyPr>
          <a:lstStyle/>
          <a:p>
            <a:pPr algn="r"/>
            <a:r>
              <a:rPr lang="en-US" sz="3800" kern="1200" cap="all" spc="200" baseline="0">
                <a:solidFill>
                  <a:srgbClr val="FFFFFF"/>
                </a:solidFill>
                <a:latin typeface="+mj-lt"/>
                <a:ea typeface="+mj-ea"/>
                <a:cs typeface="+mj-cs"/>
              </a:rPr>
              <a:t>Why study deviance?</a:t>
            </a:r>
          </a:p>
        </p:txBody>
      </p:sp>
      <p:sp>
        <p:nvSpPr>
          <p:cNvPr id="3" name="Content Placeholder 2">
            <a:extLst>
              <a:ext uri="{FF2B5EF4-FFF2-40B4-BE49-F238E27FC236}">
                <a16:creationId xmlns:a16="http://schemas.microsoft.com/office/drawing/2014/main" id="{3DF090C2-2AC2-4F16-8D10-9DAD29865548}"/>
              </a:ext>
            </a:extLst>
          </p:cNvPr>
          <p:cNvSpPr>
            <a:spLocks noGrp="1"/>
          </p:cNvSpPr>
          <p:nvPr>
            <p:ph idx="1"/>
          </p:nvPr>
        </p:nvSpPr>
        <p:spPr>
          <a:xfrm>
            <a:off x="479190" y="3849539"/>
            <a:ext cx="3153009" cy="2359417"/>
          </a:xfrm>
        </p:spPr>
        <p:txBody>
          <a:bodyPr vert="horz" lIns="91440" tIns="45720" rIns="91440" bIns="45720" rtlCol="0" anchor="t">
            <a:normAutofit/>
          </a:bodyPr>
          <a:lstStyle/>
          <a:p>
            <a:pPr marL="0" indent="0" algn="r">
              <a:lnSpc>
                <a:spcPct val="100000"/>
              </a:lnSpc>
              <a:spcBef>
                <a:spcPts val="0"/>
              </a:spcBef>
              <a:buNone/>
            </a:pPr>
            <a:r>
              <a:rPr lang="en-US" sz="2400" dirty="0">
                <a:solidFill>
                  <a:srgbClr val="FFFFFF"/>
                </a:solidFill>
              </a:rPr>
              <a:t>Because as social practitioners we need to ask are we agents of control or agents of change? </a:t>
            </a:r>
          </a:p>
        </p:txBody>
      </p:sp>
      <p:cxnSp>
        <p:nvCxnSpPr>
          <p:cNvPr id="20" name="Straight Connector 19">
            <a:extLst>
              <a:ext uri="{FF2B5EF4-FFF2-40B4-BE49-F238E27FC236}">
                <a16:creationId xmlns:a16="http://schemas.microsoft.com/office/drawing/2014/main" id="{52F50912-06FD-4216-BAD3-21050F59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009" y="3765314"/>
            <a:ext cx="294894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Text&#10;&#10;Description automatically generated">
            <a:extLst>
              <a:ext uri="{FF2B5EF4-FFF2-40B4-BE49-F238E27FC236}">
                <a16:creationId xmlns:a16="http://schemas.microsoft.com/office/drawing/2014/main" id="{CDE4B937-D518-4817-A5D6-30DCA1D6E992}"/>
              </a:ext>
            </a:extLst>
          </p:cNvPr>
          <p:cNvPicPr>
            <a:picLocks noChangeAspect="1"/>
          </p:cNvPicPr>
          <p:nvPr/>
        </p:nvPicPr>
        <p:blipFill>
          <a:blip r:embed="rId2"/>
          <a:stretch>
            <a:fillRect/>
          </a:stretch>
        </p:blipFill>
        <p:spPr>
          <a:xfrm>
            <a:off x="4572000" y="1868353"/>
            <a:ext cx="4094602" cy="3122269"/>
          </a:xfrm>
          <a:prstGeom prst="rect">
            <a:avLst/>
          </a:prstGeom>
        </p:spPr>
      </p:pic>
    </p:spTree>
    <p:extLst>
      <p:ext uri="{BB962C8B-B14F-4D97-AF65-F5344CB8AC3E}">
        <p14:creationId xmlns:p14="http://schemas.microsoft.com/office/powerpoint/2010/main" val="252104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4550113" cy="1499616"/>
          </a:xfrm>
        </p:spPr>
        <p:txBody>
          <a:bodyPr>
            <a:normAutofit/>
          </a:bodyPr>
          <a:lstStyle/>
          <a:p>
            <a:r>
              <a:rPr lang="en-US" dirty="0"/>
              <a:t>“Deviant” SOCIAL MOVEMENTS</a:t>
            </a:r>
          </a:p>
        </p:txBody>
      </p:sp>
      <p:sp>
        <p:nvSpPr>
          <p:cNvPr id="3" name="Content Placeholder 2"/>
          <p:cNvSpPr>
            <a:spLocks noGrp="1"/>
          </p:cNvSpPr>
          <p:nvPr>
            <p:ph idx="1"/>
          </p:nvPr>
        </p:nvSpPr>
        <p:spPr>
          <a:xfrm>
            <a:off x="768096" y="2286000"/>
            <a:ext cx="4550113" cy="4023360"/>
          </a:xfrm>
        </p:spPr>
        <p:txBody>
          <a:bodyPr>
            <a:normAutofit/>
          </a:bodyPr>
          <a:lstStyle/>
          <a:p>
            <a:r>
              <a:rPr lang="en-US" sz="1700" dirty="0"/>
              <a:t>Civil rights movement – 1960s</a:t>
            </a:r>
          </a:p>
          <a:p>
            <a:r>
              <a:rPr lang="en-US" sz="1700" dirty="0"/>
              <a:t>Anti- war against </a:t>
            </a:r>
            <a:r>
              <a:rPr lang="en-US" sz="1700" dirty="0" err="1"/>
              <a:t>vietnam</a:t>
            </a:r>
            <a:r>
              <a:rPr lang="en-US" sz="1700" dirty="0"/>
              <a:t> 1970s</a:t>
            </a:r>
          </a:p>
          <a:p>
            <a:r>
              <a:rPr lang="en-US" sz="1700" dirty="0"/>
              <a:t>Women’s liberation movement – 1960s</a:t>
            </a:r>
          </a:p>
          <a:p>
            <a:r>
              <a:rPr lang="en-US" sz="1700" dirty="0"/>
              <a:t>ANTI-NUCLEAR CAMPAIGN (1940s)-NZ 1980s </a:t>
            </a:r>
          </a:p>
          <a:p>
            <a:r>
              <a:rPr lang="en-US" sz="1700" dirty="0"/>
              <a:t>Green (environmental) movement  1970s to present</a:t>
            </a:r>
          </a:p>
          <a:p>
            <a:r>
              <a:rPr lang="en-US" sz="1700" dirty="0"/>
              <a:t>Homosexual law reform (1980s) - </a:t>
            </a:r>
            <a:r>
              <a:rPr lang="en-NZ" sz="1700" dirty="0"/>
              <a:t>The Homosexual Law Reform Act 1986</a:t>
            </a:r>
            <a:endParaRPr lang="en-US" sz="1700" dirty="0"/>
          </a:p>
          <a:p>
            <a:r>
              <a:rPr lang="en-US" sz="1700" dirty="0"/>
              <a:t>Land protest/protection (on going) –e.g. 1975 land march, </a:t>
            </a:r>
            <a:r>
              <a:rPr lang="en-NZ" sz="1700" b="1" dirty="0" err="1"/>
              <a:t>Ihumātao</a:t>
            </a:r>
            <a:r>
              <a:rPr lang="en-NZ" sz="1700" b="1" dirty="0"/>
              <a:t> 2016</a:t>
            </a:r>
          </a:p>
          <a:p>
            <a:endParaRPr lang="en-US" sz="1700" dirty="0"/>
          </a:p>
          <a:p>
            <a:endParaRPr lang="en-US" sz="1700" dirty="0"/>
          </a:p>
          <a:p>
            <a:endParaRPr lang="en-US" sz="1700" dirty="0"/>
          </a:p>
          <a:p>
            <a:endParaRPr lang="en-US" sz="17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8561" r="5814"/>
          <a:stretch/>
        </p:blipFill>
        <p:spPr>
          <a:xfrm>
            <a:off x="5664199" y="10"/>
            <a:ext cx="3479800" cy="228599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4375"/>
          <a:stretch/>
        </p:blipFill>
        <p:spPr>
          <a:xfrm>
            <a:off x="5664199" y="2286000"/>
            <a:ext cx="3479800" cy="2286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20" r="13674"/>
          <a:stretch/>
        </p:blipFill>
        <p:spPr>
          <a:xfrm>
            <a:off x="5664199" y="4572001"/>
            <a:ext cx="3479801" cy="2286000"/>
          </a:xfrm>
          <a:prstGeom prst="rect">
            <a:avLst/>
          </a:prstGeom>
        </p:spPr>
      </p:pic>
    </p:spTree>
    <p:extLst>
      <p:ext uri="{BB962C8B-B14F-4D97-AF65-F5344CB8AC3E}">
        <p14:creationId xmlns:p14="http://schemas.microsoft.com/office/powerpoint/2010/main" val="347715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12"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cxnSp>
        <p:nvCxnSpPr>
          <p:cNvPr id="14" name="Straight Connector 13">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B8D726A5-7900-41B4-8D49-49B4A2010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4C0032-272B-24A9-573A-A85EC064284F}"/>
              </a:ext>
            </a:extLst>
          </p:cNvPr>
          <p:cNvPicPr>
            <a:picLocks noChangeAspect="1"/>
          </p:cNvPicPr>
          <p:nvPr/>
        </p:nvPicPr>
        <p:blipFill rotWithShape="1">
          <a:blip r:embed="rId3">
            <a:alphaModFix amt="45000"/>
          </a:blip>
          <a:srcRect l="18275" r="31738"/>
          <a:stretch/>
        </p:blipFill>
        <p:spPr>
          <a:xfrm>
            <a:off x="20" y="-1"/>
            <a:ext cx="9141694" cy="6858000"/>
          </a:xfrm>
          <a:prstGeom prst="rect">
            <a:avLst/>
          </a:prstGeom>
        </p:spPr>
      </p:pic>
      <p:sp>
        <p:nvSpPr>
          <p:cNvPr id="4" name="TextBox 4"/>
          <p:cNvSpPr txBox="1">
            <a:spLocks noGrp="1" noChangeArrowheads="1"/>
          </p:cNvSpPr>
          <p:nvPr>
            <p:ph type="title"/>
          </p:nvPr>
        </p:nvSpPr>
        <p:spPr bwMode="auto">
          <a:xfrm>
            <a:off x="482600" y="643467"/>
            <a:ext cx="5373505" cy="557106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9pPr>
          </a:lstStyle>
          <a:p>
            <a:pPr>
              <a:spcBef>
                <a:spcPct val="0"/>
              </a:spcBef>
              <a:spcAft>
                <a:spcPct val="0"/>
              </a:spcAft>
              <a:buClrTx/>
              <a:buNone/>
            </a:pPr>
            <a:r>
              <a:rPr lang="en-US" altLang="en-US" sz="5700" kern="1200" cap="all" spc="200" baseline="0">
                <a:latin typeface="+mj-lt"/>
                <a:ea typeface="+mj-ea"/>
                <a:cs typeface="+mj-cs"/>
              </a:rPr>
              <a:t>Karakia | MANAWA MAI</a:t>
            </a:r>
          </a:p>
        </p:txBody>
      </p:sp>
      <p:sp>
        <p:nvSpPr>
          <p:cNvPr id="3" name="Text Placeholder 2"/>
          <p:cNvSpPr>
            <a:spLocks noGrp="1"/>
          </p:cNvSpPr>
          <p:nvPr>
            <p:ph type="body" idx="1"/>
          </p:nvPr>
        </p:nvSpPr>
        <p:spPr>
          <a:xfrm>
            <a:off x="6338706" y="643467"/>
            <a:ext cx="2322694" cy="5571066"/>
          </a:xfrm>
        </p:spPr>
        <p:txBody>
          <a:bodyPr vert="horz" lIns="91440" tIns="45720" rIns="91440" bIns="45720" rtlCol="0" anchor="ctr">
            <a:normAutofit/>
          </a:bodyPr>
          <a:lstStyle/>
          <a:p>
            <a:pPr>
              <a:lnSpc>
                <a:spcPct val="90000"/>
              </a:lnSpc>
            </a:pPr>
            <a:r>
              <a:rPr lang="en-US" sz="1700">
                <a:solidFill>
                  <a:schemeClr val="tx1"/>
                </a:solidFill>
              </a:rPr>
              <a:t>Manawa mai te mauri nuku</a:t>
            </a:r>
          </a:p>
          <a:p>
            <a:pPr>
              <a:lnSpc>
                <a:spcPct val="90000"/>
              </a:lnSpc>
            </a:pPr>
            <a:r>
              <a:rPr lang="en-US" sz="1700">
                <a:solidFill>
                  <a:schemeClr val="tx1"/>
                </a:solidFill>
              </a:rPr>
              <a:t>Manawa mai te mauri rangi</a:t>
            </a:r>
          </a:p>
          <a:p>
            <a:pPr>
              <a:lnSpc>
                <a:spcPct val="90000"/>
              </a:lnSpc>
            </a:pPr>
            <a:r>
              <a:rPr lang="en-US" sz="1700">
                <a:solidFill>
                  <a:schemeClr val="tx1"/>
                </a:solidFill>
              </a:rPr>
              <a:t>Ko te mauri kai au</a:t>
            </a:r>
          </a:p>
          <a:p>
            <a:pPr>
              <a:lnSpc>
                <a:spcPct val="90000"/>
              </a:lnSpc>
            </a:pPr>
            <a:r>
              <a:rPr lang="en-US" sz="1700">
                <a:solidFill>
                  <a:schemeClr val="tx1"/>
                </a:solidFill>
              </a:rPr>
              <a:t>He mauri tipua</a:t>
            </a:r>
          </a:p>
          <a:p>
            <a:pPr>
              <a:lnSpc>
                <a:spcPct val="90000"/>
              </a:lnSpc>
            </a:pPr>
            <a:r>
              <a:rPr lang="en-US" sz="1700">
                <a:solidFill>
                  <a:schemeClr val="tx1"/>
                </a:solidFill>
              </a:rPr>
              <a:t>Ka pakaru mai te po</a:t>
            </a:r>
          </a:p>
          <a:p>
            <a:pPr>
              <a:lnSpc>
                <a:spcPct val="90000"/>
              </a:lnSpc>
            </a:pPr>
            <a:r>
              <a:rPr lang="en-US" sz="1700">
                <a:solidFill>
                  <a:schemeClr val="tx1"/>
                </a:solidFill>
              </a:rPr>
              <a:t>Tau mai te mauri</a:t>
            </a:r>
          </a:p>
          <a:p>
            <a:pPr>
              <a:lnSpc>
                <a:spcPct val="90000"/>
              </a:lnSpc>
            </a:pPr>
            <a:r>
              <a:rPr lang="en-US" sz="1700">
                <a:solidFill>
                  <a:schemeClr val="tx1"/>
                </a:solidFill>
              </a:rPr>
              <a:t>Haumi e, hui e, taiki e</a:t>
            </a:r>
          </a:p>
          <a:p>
            <a:pPr>
              <a:lnSpc>
                <a:spcPct val="90000"/>
              </a:lnSpc>
            </a:pPr>
            <a:endParaRPr lang="en-US" sz="1700">
              <a:solidFill>
                <a:schemeClr val="tx1"/>
              </a:solidFill>
            </a:endParaRPr>
          </a:p>
          <a:p>
            <a:pPr>
              <a:lnSpc>
                <a:spcPct val="90000"/>
              </a:lnSpc>
            </a:pPr>
            <a:endParaRPr lang="en-US" sz="1700">
              <a:solidFill>
                <a:schemeClr val="tx1"/>
              </a:solidFill>
            </a:endParaRPr>
          </a:p>
          <a:p>
            <a:pPr>
              <a:lnSpc>
                <a:spcPct val="90000"/>
              </a:lnSpc>
            </a:pPr>
            <a:r>
              <a:rPr lang="en-US" sz="1700">
                <a:solidFill>
                  <a:schemeClr val="tx1"/>
                </a:solidFill>
              </a:rPr>
              <a:t>Embrace the life force of the earth, embrace the life force of the sky</a:t>
            </a:r>
          </a:p>
          <a:p>
            <a:pPr>
              <a:lnSpc>
                <a:spcPct val="90000"/>
              </a:lnSpc>
            </a:pPr>
            <a:r>
              <a:rPr lang="en-US" sz="1700">
                <a:solidFill>
                  <a:schemeClr val="tx1"/>
                </a:solidFill>
              </a:rPr>
              <a:t>The life force I have fathered is powerful, and shatters all darkness</a:t>
            </a:r>
          </a:p>
          <a:p>
            <a:pPr>
              <a:lnSpc>
                <a:spcPct val="90000"/>
              </a:lnSpc>
            </a:pPr>
            <a:r>
              <a:rPr lang="en-US" sz="1700">
                <a:solidFill>
                  <a:schemeClr val="tx1"/>
                </a:solidFill>
              </a:rPr>
              <a:t>Come great life force, </a:t>
            </a:r>
          </a:p>
          <a:p>
            <a:pPr>
              <a:lnSpc>
                <a:spcPct val="90000"/>
              </a:lnSpc>
            </a:pPr>
            <a:r>
              <a:rPr lang="en-US" sz="1700">
                <a:solidFill>
                  <a:schemeClr val="tx1"/>
                </a:solidFill>
              </a:rPr>
              <a:t>Join it, gather it, it is done</a:t>
            </a:r>
          </a:p>
          <a:p>
            <a:pPr>
              <a:lnSpc>
                <a:spcPct val="90000"/>
              </a:lnSpc>
            </a:pPr>
            <a:endParaRPr lang="en-US" sz="1700">
              <a:solidFill>
                <a:schemeClr val="tx1"/>
              </a:solidFill>
            </a:endParaRPr>
          </a:p>
          <a:p>
            <a:pPr>
              <a:lnSpc>
                <a:spcPct val="90000"/>
              </a:lnSpc>
            </a:pPr>
            <a:endParaRPr lang="en-US" sz="1700">
              <a:solidFill>
                <a:schemeClr val="tx1"/>
              </a:solidFill>
            </a:endParaRPr>
          </a:p>
        </p:txBody>
      </p:sp>
      <p:cxnSp>
        <p:nvCxnSpPr>
          <p:cNvPr id="7" name="Straight Connector 17">
            <a:extLst>
              <a:ext uri="{FF2B5EF4-FFF2-40B4-BE49-F238E27FC236}">
                <a16:creationId xmlns:a16="http://schemas.microsoft.com/office/drawing/2014/main" id="{46E49661-E258-450C-8150-A91A6B30D1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4703"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10549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4E96C-F950-4348-BFCA-EA29F3F082B9}"/>
              </a:ext>
            </a:extLst>
          </p:cNvPr>
          <p:cNvSpPr>
            <a:spLocks noGrp="1"/>
          </p:cNvSpPr>
          <p:nvPr>
            <p:ph type="title"/>
          </p:nvPr>
        </p:nvSpPr>
        <p:spPr>
          <a:xfrm>
            <a:off x="768096" y="585216"/>
            <a:ext cx="6013704" cy="1499616"/>
          </a:xfrm>
        </p:spPr>
        <p:txBody>
          <a:bodyPr>
            <a:normAutofit/>
          </a:bodyPr>
          <a:lstStyle/>
          <a:p>
            <a:r>
              <a:rPr lang="en-NZ" dirty="0"/>
              <a:t>Defining Terms: The deviant </a:t>
            </a:r>
          </a:p>
        </p:txBody>
      </p:sp>
      <p:sp>
        <p:nvSpPr>
          <p:cNvPr id="3" name="Content Placeholder 2">
            <a:extLst>
              <a:ext uri="{FF2B5EF4-FFF2-40B4-BE49-F238E27FC236}">
                <a16:creationId xmlns:a16="http://schemas.microsoft.com/office/drawing/2014/main" id="{4918C76F-3619-43FA-82ED-DCA32866DC1E}"/>
              </a:ext>
            </a:extLst>
          </p:cNvPr>
          <p:cNvSpPr>
            <a:spLocks noGrp="1"/>
          </p:cNvSpPr>
          <p:nvPr>
            <p:ph idx="1"/>
          </p:nvPr>
        </p:nvSpPr>
        <p:spPr>
          <a:xfrm>
            <a:off x="768096" y="2286000"/>
            <a:ext cx="6013703" cy="4023360"/>
          </a:xfrm>
        </p:spPr>
        <p:txBody>
          <a:bodyPr>
            <a:noAutofit/>
          </a:bodyPr>
          <a:lstStyle/>
          <a:p>
            <a:r>
              <a:rPr lang="en-NZ" sz="2400" dirty="0"/>
              <a:t>For sociology the creation of “the deviant” is recognised as a social process. </a:t>
            </a:r>
          </a:p>
          <a:p>
            <a:r>
              <a:rPr lang="en-NZ" sz="2400" dirty="0"/>
              <a:t>This can be a process that effects the individual or a particular group</a:t>
            </a:r>
          </a:p>
          <a:p>
            <a:r>
              <a:rPr lang="en-NZ" sz="2400" dirty="0"/>
              <a:t>The deviant is not born; instead deviant (as a social category) means that someone (or some group) has been labelled as an “outsider” by those with sufficient power to make this negative judgement stick?</a:t>
            </a:r>
          </a:p>
          <a:p>
            <a:r>
              <a:rPr lang="en-NZ" sz="2400" dirty="0"/>
              <a:t>Who has this power? </a:t>
            </a:r>
          </a:p>
          <a:p>
            <a:r>
              <a:rPr lang="en-NZ" sz="2400" dirty="0"/>
              <a:t> </a:t>
            </a:r>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325601"/>
            <a:ext cx="171519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7511" y="4394539"/>
            <a:ext cx="171519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484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0" y="-2"/>
            <a:ext cx="3052451"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0FFC1C-0304-447C-878F-183E4D963833}"/>
              </a:ext>
            </a:extLst>
          </p:cNvPr>
          <p:cNvSpPr>
            <a:spLocks noGrp="1"/>
          </p:cNvSpPr>
          <p:nvPr>
            <p:ph type="title"/>
          </p:nvPr>
        </p:nvSpPr>
        <p:spPr>
          <a:xfrm>
            <a:off x="232529" y="640080"/>
            <a:ext cx="2572391" cy="5613236"/>
          </a:xfrm>
        </p:spPr>
        <p:txBody>
          <a:bodyPr anchor="ctr">
            <a:normAutofit/>
          </a:bodyPr>
          <a:lstStyle/>
          <a:p>
            <a:r>
              <a:rPr lang="en-NZ">
                <a:solidFill>
                  <a:srgbClr val="FFFFFF"/>
                </a:solidFill>
              </a:rPr>
              <a:t>The Deviant </a:t>
            </a:r>
          </a:p>
        </p:txBody>
      </p:sp>
      <p:sp>
        <p:nvSpPr>
          <p:cNvPr id="3" name="Content Placeholder 2">
            <a:extLst>
              <a:ext uri="{FF2B5EF4-FFF2-40B4-BE49-F238E27FC236}">
                <a16:creationId xmlns:a16="http://schemas.microsoft.com/office/drawing/2014/main" id="{AE767B4C-0292-4B35-AD82-6E954C4D1C54}"/>
              </a:ext>
            </a:extLst>
          </p:cNvPr>
          <p:cNvSpPr>
            <a:spLocks noGrp="1"/>
          </p:cNvSpPr>
          <p:nvPr>
            <p:ph idx="1"/>
          </p:nvPr>
        </p:nvSpPr>
        <p:spPr>
          <a:xfrm>
            <a:off x="3241040" y="640080"/>
            <a:ext cx="5902960" cy="5613236"/>
          </a:xfrm>
        </p:spPr>
        <p:txBody>
          <a:bodyPr>
            <a:noAutofit/>
          </a:bodyPr>
          <a:lstStyle/>
          <a:p>
            <a:r>
              <a:rPr lang="en-NZ" sz="2400" dirty="0"/>
              <a:t>Receiving the label of deviant changes lives as it alters self image and affects relations with others. </a:t>
            </a:r>
          </a:p>
          <a:p>
            <a:r>
              <a:rPr lang="en-NZ" sz="2400" dirty="0"/>
              <a:t>Because options in personal and working life may be severely restricted those labelled are often secretive and careful in managing information about their negative status. </a:t>
            </a:r>
          </a:p>
          <a:p>
            <a:r>
              <a:rPr lang="en-NZ" sz="2400" dirty="0"/>
              <a:t>Once labelled deviants may be subject to many forms of </a:t>
            </a:r>
            <a:r>
              <a:rPr lang="en-NZ" sz="2400" b="1" dirty="0"/>
              <a:t>social control</a:t>
            </a:r>
            <a:r>
              <a:rPr lang="en-NZ" sz="2400" dirty="0"/>
              <a:t>; moral condemnation, ridicule, blame, shame, violent assault, banishment, imprisonment, fines, stigma, therapy, medication or even death. </a:t>
            </a:r>
          </a:p>
        </p:txBody>
      </p:sp>
      <p:pic>
        <p:nvPicPr>
          <p:cNvPr id="5" name="Picture 4" descr="Text&#10;&#10;Description automatically generated">
            <a:extLst>
              <a:ext uri="{FF2B5EF4-FFF2-40B4-BE49-F238E27FC236}">
                <a16:creationId xmlns:a16="http://schemas.microsoft.com/office/drawing/2014/main" id="{1E2576A9-9C70-43DA-A680-967A3AF9BF57}"/>
              </a:ext>
            </a:extLst>
          </p:cNvPr>
          <p:cNvPicPr>
            <a:picLocks noChangeAspect="1"/>
          </p:cNvPicPr>
          <p:nvPr/>
        </p:nvPicPr>
        <p:blipFill rotWithShape="1">
          <a:blip r:embed="rId2"/>
          <a:srcRect l="4098" r="3608"/>
          <a:stretch/>
        </p:blipFill>
        <p:spPr>
          <a:xfrm>
            <a:off x="143790" y="4084320"/>
            <a:ext cx="2749867" cy="2133600"/>
          </a:xfrm>
          <a:prstGeom prst="rect">
            <a:avLst/>
          </a:prstGeom>
        </p:spPr>
      </p:pic>
    </p:spTree>
    <p:extLst>
      <p:ext uri="{BB962C8B-B14F-4D97-AF65-F5344CB8AC3E}">
        <p14:creationId xmlns:p14="http://schemas.microsoft.com/office/powerpoint/2010/main" val="166790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A751E-CBA8-454F-AD4E-4DA05298092C}"/>
              </a:ext>
            </a:extLst>
          </p:cNvPr>
          <p:cNvSpPr>
            <a:spLocks noGrp="1"/>
          </p:cNvSpPr>
          <p:nvPr>
            <p:ph type="title"/>
          </p:nvPr>
        </p:nvSpPr>
        <p:spPr/>
        <p:txBody>
          <a:bodyPr/>
          <a:lstStyle/>
          <a:p>
            <a:r>
              <a:rPr lang="en-NZ" dirty="0"/>
              <a:t>Social control </a:t>
            </a:r>
          </a:p>
        </p:txBody>
      </p:sp>
      <p:sp>
        <p:nvSpPr>
          <p:cNvPr id="3" name="Content Placeholder 2">
            <a:extLst>
              <a:ext uri="{FF2B5EF4-FFF2-40B4-BE49-F238E27FC236}">
                <a16:creationId xmlns:a16="http://schemas.microsoft.com/office/drawing/2014/main" id="{AD97CF76-9A49-4B94-A0B2-9006356DFA39}"/>
              </a:ext>
            </a:extLst>
          </p:cNvPr>
          <p:cNvSpPr>
            <a:spLocks noGrp="1"/>
          </p:cNvSpPr>
          <p:nvPr>
            <p:ph idx="1"/>
          </p:nvPr>
        </p:nvSpPr>
        <p:spPr>
          <a:xfrm>
            <a:off x="768096" y="4185920"/>
            <a:ext cx="7290055" cy="2123440"/>
          </a:xfrm>
        </p:spPr>
        <p:txBody>
          <a:bodyPr>
            <a:normAutofit/>
          </a:bodyPr>
          <a:lstStyle/>
          <a:p>
            <a:endParaRPr lang="en-NZ" dirty="0"/>
          </a:p>
          <a:p>
            <a:endParaRPr lang="en-NZ" dirty="0"/>
          </a:p>
          <a:p>
            <a:endParaRPr lang="en-NZ" dirty="0"/>
          </a:p>
          <a:p>
            <a:endParaRPr lang="en-NZ" dirty="0"/>
          </a:p>
          <a:p>
            <a:endParaRPr lang="en-NZ" dirty="0"/>
          </a:p>
        </p:txBody>
      </p:sp>
      <p:sp>
        <p:nvSpPr>
          <p:cNvPr id="6" name="Oval 5">
            <a:extLst>
              <a:ext uri="{FF2B5EF4-FFF2-40B4-BE49-F238E27FC236}">
                <a16:creationId xmlns:a16="http://schemas.microsoft.com/office/drawing/2014/main" id="{D685C08C-68DA-4695-9333-57359B65E4EE}"/>
              </a:ext>
            </a:extLst>
          </p:cNvPr>
          <p:cNvSpPr/>
          <p:nvPr/>
        </p:nvSpPr>
        <p:spPr>
          <a:xfrm>
            <a:off x="546853" y="2084832"/>
            <a:ext cx="2477207" cy="23278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t>SOCIAL ORDER</a:t>
            </a:r>
          </a:p>
        </p:txBody>
      </p:sp>
      <p:sp>
        <p:nvSpPr>
          <p:cNvPr id="7" name="Rectangle 6">
            <a:extLst>
              <a:ext uri="{FF2B5EF4-FFF2-40B4-BE49-F238E27FC236}">
                <a16:creationId xmlns:a16="http://schemas.microsoft.com/office/drawing/2014/main" id="{B233B570-1BC1-4AF0-9B61-2D9636DA895B}"/>
              </a:ext>
            </a:extLst>
          </p:cNvPr>
          <p:cNvSpPr/>
          <p:nvPr/>
        </p:nvSpPr>
        <p:spPr>
          <a:xfrm>
            <a:off x="5189962" y="1798020"/>
            <a:ext cx="3185942" cy="81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t>FORMAL SOCIAL CONTROL</a:t>
            </a:r>
          </a:p>
          <a:p>
            <a:pPr algn="ctr"/>
            <a:r>
              <a:rPr lang="en-NZ" dirty="0"/>
              <a:t>Laws, Police, military, courts, surveillance </a:t>
            </a:r>
          </a:p>
        </p:txBody>
      </p:sp>
      <p:sp>
        <p:nvSpPr>
          <p:cNvPr id="8" name="Rectangle 7">
            <a:extLst>
              <a:ext uri="{FF2B5EF4-FFF2-40B4-BE49-F238E27FC236}">
                <a16:creationId xmlns:a16="http://schemas.microsoft.com/office/drawing/2014/main" id="{1B6DA23B-68CF-40A8-B638-63945B560747}"/>
              </a:ext>
            </a:extLst>
          </p:cNvPr>
          <p:cNvSpPr/>
          <p:nvPr/>
        </p:nvSpPr>
        <p:spPr>
          <a:xfrm>
            <a:off x="5164586" y="2998931"/>
            <a:ext cx="3211318" cy="81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t>INFORMAL SOCIAL CONTROL </a:t>
            </a:r>
          </a:p>
          <a:p>
            <a:pPr algn="ctr"/>
            <a:r>
              <a:rPr lang="en-NZ" dirty="0"/>
              <a:t>Norms, values, normative ideals </a:t>
            </a:r>
          </a:p>
        </p:txBody>
      </p:sp>
      <p:sp>
        <p:nvSpPr>
          <p:cNvPr id="9" name="Rectangle 8">
            <a:extLst>
              <a:ext uri="{FF2B5EF4-FFF2-40B4-BE49-F238E27FC236}">
                <a16:creationId xmlns:a16="http://schemas.microsoft.com/office/drawing/2014/main" id="{1FCC4AA6-6CE0-410A-BFCE-3A3A4A471EEA}"/>
              </a:ext>
            </a:extLst>
          </p:cNvPr>
          <p:cNvSpPr/>
          <p:nvPr/>
        </p:nvSpPr>
        <p:spPr>
          <a:xfrm>
            <a:off x="5177273" y="4206119"/>
            <a:ext cx="3419873" cy="10579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t>Cultural hegemony. “The manufacturing of consent”</a:t>
            </a:r>
          </a:p>
        </p:txBody>
      </p:sp>
      <p:sp>
        <p:nvSpPr>
          <p:cNvPr id="10" name="Arrow: Left 9">
            <a:extLst>
              <a:ext uri="{FF2B5EF4-FFF2-40B4-BE49-F238E27FC236}">
                <a16:creationId xmlns:a16="http://schemas.microsoft.com/office/drawing/2014/main" id="{7DD6F973-5114-4CA5-8EF3-0871802E00BA}"/>
              </a:ext>
            </a:extLst>
          </p:cNvPr>
          <p:cNvSpPr/>
          <p:nvPr/>
        </p:nvSpPr>
        <p:spPr>
          <a:xfrm rot="20716190">
            <a:off x="3354501" y="2068666"/>
            <a:ext cx="1480422"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Arrow: Left 10">
            <a:extLst>
              <a:ext uri="{FF2B5EF4-FFF2-40B4-BE49-F238E27FC236}">
                <a16:creationId xmlns:a16="http://schemas.microsoft.com/office/drawing/2014/main" id="{C13D7BDC-751F-414B-82AE-FEE865D0063E}"/>
              </a:ext>
            </a:extLst>
          </p:cNvPr>
          <p:cNvSpPr/>
          <p:nvPr/>
        </p:nvSpPr>
        <p:spPr>
          <a:xfrm>
            <a:off x="3354501" y="3107735"/>
            <a:ext cx="1480422"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Arrow: Left 11">
            <a:extLst>
              <a:ext uri="{FF2B5EF4-FFF2-40B4-BE49-F238E27FC236}">
                <a16:creationId xmlns:a16="http://schemas.microsoft.com/office/drawing/2014/main" id="{A999C5C8-FAA4-4394-A461-61E24984A0D5}"/>
              </a:ext>
            </a:extLst>
          </p:cNvPr>
          <p:cNvSpPr/>
          <p:nvPr/>
        </p:nvSpPr>
        <p:spPr>
          <a:xfrm rot="812876">
            <a:off x="3330243" y="4208450"/>
            <a:ext cx="1480422"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1028423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6D4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9FF84F-7367-49D0-864B-5AF8C6046468}"/>
              </a:ext>
            </a:extLst>
          </p:cNvPr>
          <p:cNvSpPr>
            <a:spLocks noGrp="1"/>
          </p:cNvSpPr>
          <p:nvPr>
            <p:ph type="title"/>
          </p:nvPr>
        </p:nvSpPr>
        <p:spPr>
          <a:xfrm>
            <a:off x="393192" y="4767072"/>
            <a:ext cx="4945641" cy="1625210"/>
          </a:xfrm>
        </p:spPr>
        <p:txBody>
          <a:bodyPr>
            <a:normAutofit/>
          </a:bodyPr>
          <a:lstStyle/>
          <a:p>
            <a:pPr algn="r"/>
            <a:r>
              <a:rPr lang="en-NZ" dirty="0">
                <a:solidFill>
                  <a:srgbClr val="FFFFFF"/>
                </a:solidFill>
              </a:rPr>
              <a:t>Maintaining control </a:t>
            </a:r>
          </a:p>
        </p:txBody>
      </p:sp>
      <p:pic>
        <p:nvPicPr>
          <p:cNvPr id="5" name="Picture 4" descr="A picture containing text, person, outdoor&#10;&#10;Description automatically generated">
            <a:extLst>
              <a:ext uri="{FF2B5EF4-FFF2-40B4-BE49-F238E27FC236}">
                <a16:creationId xmlns:a16="http://schemas.microsoft.com/office/drawing/2014/main" id="{81CA0B75-4789-4237-A565-F5DBA008C2B6}"/>
              </a:ext>
            </a:extLst>
          </p:cNvPr>
          <p:cNvPicPr>
            <a:picLocks noChangeAspect="1"/>
          </p:cNvPicPr>
          <p:nvPr/>
        </p:nvPicPr>
        <p:blipFill rotWithShape="1">
          <a:blip r:embed="rId2"/>
          <a:srcRect l="11105" r="16398"/>
          <a:stretch/>
        </p:blipFill>
        <p:spPr>
          <a:xfrm>
            <a:off x="245660" y="321733"/>
            <a:ext cx="5293729"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BC35DC2-68F3-4502-B33A-B5D1F37AA5FE}"/>
              </a:ext>
            </a:extLst>
          </p:cNvPr>
          <p:cNvSpPr>
            <a:spLocks noGrp="1"/>
          </p:cNvSpPr>
          <p:nvPr>
            <p:ph idx="1"/>
          </p:nvPr>
        </p:nvSpPr>
        <p:spPr>
          <a:xfrm>
            <a:off x="6021989" y="917725"/>
            <a:ext cx="2568554" cy="4852362"/>
          </a:xfrm>
        </p:spPr>
        <p:txBody>
          <a:bodyPr anchor="ctr">
            <a:normAutofit lnSpcReduction="10000"/>
          </a:bodyPr>
          <a:lstStyle/>
          <a:p>
            <a:r>
              <a:rPr lang="en-NZ" sz="2400" dirty="0">
                <a:solidFill>
                  <a:srgbClr val="FFFFFF"/>
                </a:solidFill>
              </a:rPr>
              <a:t>Social control can be maintained by the use of force (e.g. police and military) </a:t>
            </a:r>
          </a:p>
          <a:p>
            <a:r>
              <a:rPr lang="en-NZ" sz="2400" dirty="0">
                <a:solidFill>
                  <a:srgbClr val="FFFFFF"/>
                </a:solidFill>
              </a:rPr>
              <a:t>The state (or government) has the monopoly on the use of force</a:t>
            </a:r>
          </a:p>
          <a:p>
            <a:r>
              <a:rPr lang="en-NZ" sz="2400">
                <a:solidFill>
                  <a:srgbClr val="FFFFFF"/>
                </a:solidFill>
              </a:rPr>
              <a:t>i.e. Police </a:t>
            </a:r>
            <a:r>
              <a:rPr lang="en-NZ" sz="2400" dirty="0">
                <a:solidFill>
                  <a:srgbClr val="FFFFFF"/>
                </a:solidFill>
              </a:rPr>
              <a:t>and military </a:t>
            </a:r>
          </a:p>
          <a:p>
            <a:r>
              <a:rPr lang="en-NZ" sz="2400" dirty="0">
                <a:solidFill>
                  <a:srgbClr val="FFFFFF"/>
                </a:solidFill>
              </a:rPr>
              <a:t>This is domination (or control) by force. </a:t>
            </a:r>
          </a:p>
          <a:p>
            <a:endParaRPr lang="en-NZ" dirty="0">
              <a:solidFill>
                <a:srgbClr val="FFFFFF"/>
              </a:solidFill>
            </a:endParaRPr>
          </a:p>
        </p:txBody>
      </p:sp>
    </p:spTree>
    <p:extLst>
      <p:ext uri="{BB962C8B-B14F-4D97-AF65-F5344CB8AC3E}">
        <p14:creationId xmlns:p14="http://schemas.microsoft.com/office/powerpoint/2010/main" val="381235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293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B372F0-849F-4B3E-A665-A3A50C0971B1}"/>
              </a:ext>
            </a:extLst>
          </p:cNvPr>
          <p:cNvSpPr>
            <a:spLocks noGrp="1"/>
          </p:cNvSpPr>
          <p:nvPr>
            <p:ph type="title"/>
          </p:nvPr>
        </p:nvSpPr>
        <p:spPr>
          <a:xfrm>
            <a:off x="393192" y="4767072"/>
            <a:ext cx="4945641" cy="1625210"/>
          </a:xfrm>
        </p:spPr>
        <p:txBody>
          <a:bodyPr>
            <a:normAutofit fontScale="90000"/>
          </a:bodyPr>
          <a:lstStyle/>
          <a:p>
            <a:pPr algn="r"/>
            <a:r>
              <a:rPr lang="en-NZ" sz="4100" dirty="0">
                <a:solidFill>
                  <a:srgbClr val="FFFFFF"/>
                </a:solidFill>
              </a:rPr>
              <a:t>Maintaining control Ideology and Cultural Hegemony  </a:t>
            </a:r>
            <a:br>
              <a:rPr lang="en-NZ" sz="4100" dirty="0">
                <a:solidFill>
                  <a:srgbClr val="FFFFFF"/>
                </a:solidFill>
              </a:rPr>
            </a:br>
            <a:endParaRPr lang="en-NZ" sz="4100" dirty="0">
              <a:solidFill>
                <a:srgbClr val="FFFFFF"/>
              </a:solidFill>
            </a:endParaRPr>
          </a:p>
        </p:txBody>
      </p:sp>
      <p:pic>
        <p:nvPicPr>
          <p:cNvPr id="5" name="Picture 4" descr="A picture containing text, orange, transport, car&#10;&#10;Description automatically generated">
            <a:extLst>
              <a:ext uri="{FF2B5EF4-FFF2-40B4-BE49-F238E27FC236}">
                <a16:creationId xmlns:a16="http://schemas.microsoft.com/office/drawing/2014/main" id="{94ADFE2D-B863-4CE7-91B4-2B08D08B2743}"/>
              </a:ext>
            </a:extLst>
          </p:cNvPr>
          <p:cNvPicPr>
            <a:picLocks noChangeAspect="1"/>
          </p:cNvPicPr>
          <p:nvPr/>
        </p:nvPicPr>
        <p:blipFill rotWithShape="1">
          <a:blip r:embed="rId2"/>
          <a:srcRect t="7080" r="-2" b="15328"/>
          <a:stretch/>
        </p:blipFill>
        <p:spPr>
          <a:xfrm>
            <a:off x="245660" y="321733"/>
            <a:ext cx="5293729"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8297C55-03D1-40EA-8E87-E4897E83D6E9}"/>
              </a:ext>
            </a:extLst>
          </p:cNvPr>
          <p:cNvSpPr>
            <a:spLocks noGrp="1"/>
          </p:cNvSpPr>
          <p:nvPr>
            <p:ph idx="1"/>
          </p:nvPr>
        </p:nvSpPr>
        <p:spPr>
          <a:xfrm>
            <a:off x="5801360" y="917725"/>
            <a:ext cx="3096980" cy="4852362"/>
          </a:xfrm>
        </p:spPr>
        <p:txBody>
          <a:bodyPr anchor="ctr">
            <a:normAutofit lnSpcReduction="10000"/>
          </a:bodyPr>
          <a:lstStyle/>
          <a:p>
            <a:r>
              <a:rPr lang="en-NZ" sz="2400" dirty="0">
                <a:solidFill>
                  <a:srgbClr val="FFFFFF"/>
                </a:solidFill>
              </a:rPr>
              <a:t>Force is not needed if the dominant ideology is accepted by society.</a:t>
            </a:r>
          </a:p>
          <a:p>
            <a:r>
              <a:rPr lang="en-NZ" sz="2400" dirty="0">
                <a:solidFill>
                  <a:srgbClr val="FFFFFF"/>
                </a:solidFill>
              </a:rPr>
              <a:t>Gramsci identified cultural hegemony as the process (or set of processes) that created ideological acceptance.</a:t>
            </a:r>
          </a:p>
          <a:p>
            <a:r>
              <a:rPr lang="en-NZ" sz="2400" dirty="0">
                <a:solidFill>
                  <a:srgbClr val="FFFFFF"/>
                </a:solidFill>
              </a:rPr>
              <a:t>Following Marx, Gramsci saw the organisation of society as one that served the interests of the ruling class. </a:t>
            </a:r>
          </a:p>
          <a:p>
            <a:endParaRPr lang="en-NZ" dirty="0">
              <a:solidFill>
                <a:srgbClr val="FFFFFF"/>
              </a:solidFill>
            </a:endParaRPr>
          </a:p>
        </p:txBody>
      </p:sp>
    </p:spTree>
    <p:extLst>
      <p:ext uri="{BB962C8B-B14F-4D97-AF65-F5344CB8AC3E}">
        <p14:creationId xmlns:p14="http://schemas.microsoft.com/office/powerpoint/2010/main" val="202243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4382347"/>
            <a:ext cx="4266015"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B3950F-5EBA-44DB-B949-559F93716482}"/>
              </a:ext>
            </a:extLst>
          </p:cNvPr>
          <p:cNvSpPr>
            <a:spLocks noGrp="1"/>
          </p:cNvSpPr>
          <p:nvPr>
            <p:ph type="title"/>
          </p:nvPr>
        </p:nvSpPr>
        <p:spPr>
          <a:xfrm>
            <a:off x="429768" y="4608575"/>
            <a:ext cx="3931920" cy="1765715"/>
          </a:xfrm>
        </p:spPr>
        <p:txBody>
          <a:bodyPr>
            <a:normAutofit/>
          </a:bodyPr>
          <a:lstStyle/>
          <a:p>
            <a:pPr algn="r"/>
            <a:r>
              <a:rPr kumimoji="0" lang="en-NZ" sz="3800" b="0" i="0" u="none" strike="noStrike" kern="1200" cap="all" spc="100" normalizeH="0" baseline="0" noProof="0">
                <a:ln>
                  <a:noFill/>
                </a:ln>
                <a:solidFill>
                  <a:srgbClr val="FFFFFF"/>
                </a:solidFill>
                <a:effectLst/>
                <a:uLnTx/>
                <a:uFillTx/>
                <a:latin typeface="Tw Cen MT Condensed" panose="020B0606020104020203"/>
                <a:ea typeface="+mj-ea"/>
                <a:cs typeface="+mj-cs"/>
              </a:rPr>
              <a:t>Ideology and Cultural Hegemony</a:t>
            </a:r>
            <a:endParaRPr lang="en-NZ" sz="3800">
              <a:solidFill>
                <a:srgbClr val="FFFFFF"/>
              </a:solidFill>
            </a:endParaRPr>
          </a:p>
        </p:txBody>
      </p:sp>
      <p:sp>
        <p:nvSpPr>
          <p:cNvPr id="14" name="Rectangle 13">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2325" y="321732"/>
            <a:ext cx="4270376" cy="62145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0B5BAD6-1BC0-4543-90F7-178C8E57B770}"/>
              </a:ext>
            </a:extLst>
          </p:cNvPr>
          <p:cNvSpPr>
            <a:spLocks noGrp="1"/>
          </p:cNvSpPr>
          <p:nvPr>
            <p:ph idx="1"/>
          </p:nvPr>
        </p:nvSpPr>
        <p:spPr>
          <a:xfrm>
            <a:off x="4743619" y="480280"/>
            <a:ext cx="4065101" cy="6214534"/>
          </a:xfrm>
        </p:spPr>
        <p:txBody>
          <a:bodyPr anchor="ctr">
            <a:normAutofit/>
          </a:bodyPr>
          <a:lstStyle/>
          <a:p>
            <a:r>
              <a:rPr lang="en-NZ" dirty="0">
                <a:solidFill>
                  <a:srgbClr val="FFFFFF"/>
                </a:solidFill>
              </a:rPr>
              <a:t>It was through the institutions of society, institutions, such as religion, schooling and the media, that a particular view of the world was created. </a:t>
            </a:r>
          </a:p>
          <a:p>
            <a:r>
              <a:rPr lang="en-NZ" dirty="0">
                <a:solidFill>
                  <a:srgbClr val="FFFFFF"/>
                </a:solidFill>
              </a:rPr>
              <a:t>This one view or dominant narrative normalises the current order (the status quo) and excludes other alternatives. </a:t>
            </a:r>
          </a:p>
          <a:p>
            <a:r>
              <a:rPr lang="en-NZ" dirty="0">
                <a:solidFill>
                  <a:srgbClr val="FFFFFF"/>
                </a:solidFill>
              </a:rPr>
              <a:t>“It’s just how things are”, becomes common sense </a:t>
            </a:r>
          </a:p>
          <a:p>
            <a:r>
              <a:rPr lang="en-NZ" dirty="0">
                <a:solidFill>
                  <a:srgbClr val="FFFFFF"/>
                </a:solidFill>
              </a:rPr>
              <a:t>The dominant attitudes become internalised and accepted as “common sense” resulting in a false consciousness in the subordinated classes  (Ledwith, 2011).</a:t>
            </a:r>
          </a:p>
          <a:p>
            <a:r>
              <a:rPr lang="en-NZ" dirty="0">
                <a:solidFill>
                  <a:srgbClr val="FFFFFF"/>
                </a:solidFill>
              </a:rPr>
              <a:t>Rather than needing to be coerced (through force) into an acceptance of  the status quo, hegemony results in DOMINATION BY CONSENT</a:t>
            </a:r>
          </a:p>
          <a:p>
            <a:endParaRPr lang="en-NZ" sz="1600" dirty="0">
              <a:solidFill>
                <a:srgbClr val="FFFFFF"/>
              </a:solidFill>
            </a:endParaRPr>
          </a:p>
        </p:txBody>
      </p:sp>
      <p:pic>
        <p:nvPicPr>
          <p:cNvPr id="9" name="Picture 8" descr="A person wearing glasses&#10;&#10;Description automatically generated with medium confidence">
            <a:extLst>
              <a:ext uri="{FF2B5EF4-FFF2-40B4-BE49-F238E27FC236}">
                <a16:creationId xmlns:a16="http://schemas.microsoft.com/office/drawing/2014/main" id="{9DD666E3-33B9-47A3-95C7-F88996FFC3BA}"/>
              </a:ext>
            </a:extLst>
          </p:cNvPr>
          <p:cNvPicPr>
            <a:picLocks noChangeAspect="1"/>
          </p:cNvPicPr>
          <p:nvPr/>
        </p:nvPicPr>
        <p:blipFill>
          <a:blip r:embed="rId2"/>
          <a:stretch>
            <a:fillRect/>
          </a:stretch>
        </p:blipFill>
        <p:spPr>
          <a:xfrm>
            <a:off x="206226" y="321732"/>
            <a:ext cx="8610897" cy="4843630"/>
          </a:xfrm>
          <a:prstGeom prst="rect">
            <a:avLst/>
          </a:prstGeom>
        </p:spPr>
      </p:pic>
    </p:spTree>
    <p:extLst>
      <p:ext uri="{BB962C8B-B14F-4D97-AF65-F5344CB8AC3E}">
        <p14:creationId xmlns:p14="http://schemas.microsoft.com/office/powerpoint/2010/main" val="251841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4382347"/>
            <a:ext cx="4266015"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D5E94D-373A-44F6-990C-912C940BEE52}"/>
              </a:ext>
            </a:extLst>
          </p:cNvPr>
          <p:cNvSpPr>
            <a:spLocks noGrp="1"/>
          </p:cNvSpPr>
          <p:nvPr>
            <p:ph type="title"/>
          </p:nvPr>
        </p:nvSpPr>
        <p:spPr>
          <a:xfrm>
            <a:off x="429768" y="4608575"/>
            <a:ext cx="3931920" cy="1765715"/>
          </a:xfrm>
        </p:spPr>
        <p:txBody>
          <a:bodyPr>
            <a:normAutofit/>
          </a:bodyPr>
          <a:lstStyle/>
          <a:p>
            <a:pPr algn="r"/>
            <a:r>
              <a:rPr lang="en-NZ" sz="3800" dirty="0">
                <a:solidFill>
                  <a:srgbClr val="FFFFFF"/>
                </a:solidFill>
              </a:rPr>
              <a:t>From deviance to criminality </a:t>
            </a:r>
          </a:p>
        </p:txBody>
      </p:sp>
      <p:pic>
        <p:nvPicPr>
          <p:cNvPr id="5" name="Picture 4">
            <a:extLst>
              <a:ext uri="{FF2B5EF4-FFF2-40B4-BE49-F238E27FC236}">
                <a16:creationId xmlns:a16="http://schemas.microsoft.com/office/drawing/2014/main" id="{E55EC2F7-7731-4A28-B43D-BDFC24F18B9B}"/>
              </a:ext>
            </a:extLst>
          </p:cNvPr>
          <p:cNvPicPr>
            <a:picLocks noChangeAspect="1"/>
          </p:cNvPicPr>
          <p:nvPr/>
        </p:nvPicPr>
        <p:blipFill rotWithShape="1">
          <a:blip r:embed="rId2"/>
          <a:srcRect l="18117" r="8865" b="1"/>
          <a:stretch/>
        </p:blipFill>
        <p:spPr>
          <a:xfrm>
            <a:off x="245660" y="321733"/>
            <a:ext cx="4266015" cy="3899748"/>
          </a:xfrm>
          <a:prstGeom prst="rect">
            <a:avLst/>
          </a:prstGeom>
        </p:spPr>
      </p:pic>
      <p:sp>
        <p:nvSpPr>
          <p:cNvPr id="12" name="Rectangle 11">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2325" y="321732"/>
            <a:ext cx="4270376" cy="6214534"/>
          </a:xfrm>
          <a:prstGeom prst="rect">
            <a:avLst/>
          </a:prstGeom>
          <a:solidFill>
            <a:srgbClr val="714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9D03FC-76C6-40C4-942B-8DB5FF972CDE}"/>
              </a:ext>
            </a:extLst>
          </p:cNvPr>
          <p:cNvSpPr>
            <a:spLocks noGrp="1"/>
          </p:cNvSpPr>
          <p:nvPr>
            <p:ph idx="1"/>
          </p:nvPr>
        </p:nvSpPr>
        <p:spPr>
          <a:xfrm>
            <a:off x="4995798" y="974875"/>
            <a:ext cx="3543430" cy="4852362"/>
          </a:xfrm>
        </p:spPr>
        <p:txBody>
          <a:bodyPr anchor="ctr">
            <a:noAutofit/>
          </a:bodyPr>
          <a:lstStyle/>
          <a:p>
            <a:r>
              <a:rPr lang="en-NZ" sz="2400" dirty="0">
                <a:solidFill>
                  <a:srgbClr val="FFFFFF"/>
                </a:solidFill>
              </a:rPr>
              <a:t>From deviance to criminality </a:t>
            </a:r>
          </a:p>
          <a:p>
            <a:r>
              <a:rPr lang="en-NZ" sz="2400" dirty="0">
                <a:solidFill>
                  <a:srgbClr val="FFFFFF"/>
                </a:solidFill>
              </a:rPr>
              <a:t>Laws generally are created and embody the norms of a given society. </a:t>
            </a:r>
          </a:p>
          <a:p>
            <a:r>
              <a:rPr lang="en-NZ" sz="2400" dirty="0">
                <a:solidFill>
                  <a:srgbClr val="FFFFFF"/>
                </a:solidFill>
              </a:rPr>
              <a:t>Laws are codified norms. </a:t>
            </a:r>
          </a:p>
          <a:p>
            <a:r>
              <a:rPr lang="en-NZ" sz="2400" dirty="0">
                <a:solidFill>
                  <a:srgbClr val="FFFFFF"/>
                </a:solidFill>
              </a:rPr>
              <a:t>“certain behaviours are deemed so unacceptable that they are described in legal codes and a process involving police, security organisations, the judicial system and corrective or custodial institutions that seek to identify and punish offenders” </a:t>
            </a:r>
          </a:p>
        </p:txBody>
      </p:sp>
    </p:spTree>
    <p:extLst>
      <p:ext uri="{BB962C8B-B14F-4D97-AF65-F5344CB8AC3E}">
        <p14:creationId xmlns:p14="http://schemas.microsoft.com/office/powerpoint/2010/main" val="143019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32DC26D-8B9B-4CC1-B3CC-D3EA0FB16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duotone>
              <a:schemeClr val="bg2">
                <a:shade val="45000"/>
                <a:satMod val="135000"/>
              </a:schemeClr>
              <a:prstClr val="white"/>
            </a:duotone>
            <a:alphaModFix amt="35000"/>
            <a:extLst>
              <a:ext uri="{28A0092B-C50C-407E-A947-70E740481C1C}">
                <a14:useLocalDpi xmlns:a14="http://schemas.microsoft.com/office/drawing/2010/main" val="0"/>
              </a:ext>
            </a:extLst>
          </a:blip>
          <a:srcRect l="16058" r="21957"/>
          <a:stretch/>
        </p:blipFill>
        <p:spPr>
          <a:xfrm>
            <a:off x="20" y="-1"/>
            <a:ext cx="9141694" cy="6858000"/>
          </a:xfrm>
          <a:prstGeom prst="rect">
            <a:avLst/>
          </a:prstGeom>
        </p:spPr>
      </p:pic>
      <p:sp>
        <p:nvSpPr>
          <p:cNvPr id="3" name="Title 2">
            <a:extLst>
              <a:ext uri="{FF2B5EF4-FFF2-40B4-BE49-F238E27FC236}">
                <a16:creationId xmlns:a16="http://schemas.microsoft.com/office/drawing/2014/main" id="{0C5017EC-E8CA-417D-8680-774A3C2FC48F}"/>
              </a:ext>
            </a:extLst>
          </p:cNvPr>
          <p:cNvSpPr>
            <a:spLocks noGrp="1"/>
          </p:cNvSpPr>
          <p:nvPr>
            <p:ph type="title"/>
          </p:nvPr>
        </p:nvSpPr>
        <p:spPr>
          <a:xfrm>
            <a:off x="482600" y="643467"/>
            <a:ext cx="2763328" cy="5571066"/>
          </a:xfrm>
        </p:spPr>
        <p:txBody>
          <a:bodyPr>
            <a:normAutofit/>
          </a:bodyPr>
          <a:lstStyle/>
          <a:p>
            <a:pPr algn="r"/>
            <a:r>
              <a:rPr lang="en-US"/>
              <a:t>Main sociological approaches to deviance </a:t>
            </a:r>
            <a:endParaRPr lang="en-NZ"/>
          </a:p>
        </p:txBody>
      </p:sp>
      <p:cxnSp>
        <p:nvCxnSpPr>
          <p:cNvPr id="11" name="Straight Connector 10">
            <a:extLst>
              <a:ext uri="{FF2B5EF4-FFF2-40B4-BE49-F238E27FC236}">
                <a16:creationId xmlns:a16="http://schemas.microsoft.com/office/drawing/2014/main" id="{FBB7ADC3-53A0-44F2-914A-78CADAF33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87233" y="1828800"/>
            <a:ext cx="0" cy="3200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F8E44959-2AC4-45F3-A289-89AC4C53ECA4}"/>
              </a:ext>
            </a:extLst>
          </p:cNvPr>
          <p:cNvSpPr>
            <a:spLocks noGrp="1"/>
          </p:cNvSpPr>
          <p:nvPr>
            <p:ph idx="1"/>
          </p:nvPr>
        </p:nvSpPr>
        <p:spPr>
          <a:xfrm>
            <a:off x="3728528" y="643467"/>
            <a:ext cx="4930584" cy="5571066"/>
          </a:xfrm>
        </p:spPr>
        <p:txBody>
          <a:bodyPr anchor="ctr">
            <a:normAutofit/>
          </a:bodyPr>
          <a:lstStyle/>
          <a:p>
            <a:r>
              <a:rPr lang="en-US" dirty="0"/>
              <a:t>Conflict/Critical Theories </a:t>
            </a:r>
            <a:endParaRPr lang="en-NZ" dirty="0"/>
          </a:p>
          <a:p>
            <a:r>
              <a:rPr lang="en-US" dirty="0"/>
              <a:t>Structural functionalism</a:t>
            </a:r>
          </a:p>
          <a:p>
            <a:r>
              <a:rPr lang="en-US" dirty="0"/>
              <a:t>Symbolic interactionalism</a:t>
            </a:r>
          </a:p>
        </p:txBody>
      </p:sp>
    </p:spTree>
    <p:extLst>
      <p:ext uri="{BB962C8B-B14F-4D97-AF65-F5344CB8AC3E}">
        <p14:creationId xmlns:p14="http://schemas.microsoft.com/office/powerpoint/2010/main" val="24484985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199" cy="6858000"/>
          </a:xfrm>
          <a:prstGeom prst="rect">
            <a:avLst/>
          </a:prstGeom>
          <a:solidFill>
            <a:srgbClr val="6E3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6185D1-C1D2-44AA-9E8D-C314569BC2B5}"/>
              </a:ext>
            </a:extLst>
          </p:cNvPr>
          <p:cNvSpPr>
            <a:spLocks noGrp="1"/>
          </p:cNvSpPr>
          <p:nvPr>
            <p:ph type="title"/>
          </p:nvPr>
        </p:nvSpPr>
        <p:spPr>
          <a:xfrm>
            <a:off x="768096" y="585216"/>
            <a:ext cx="4505270" cy="1499616"/>
          </a:xfrm>
        </p:spPr>
        <p:txBody>
          <a:bodyPr>
            <a:normAutofit/>
          </a:bodyPr>
          <a:lstStyle/>
          <a:p>
            <a:r>
              <a:rPr lang="en-US">
                <a:solidFill>
                  <a:srgbClr val="FFFFFF"/>
                </a:solidFill>
              </a:rPr>
              <a:t>Critical perspective </a:t>
            </a:r>
            <a:endParaRPr lang="en-NZ">
              <a:solidFill>
                <a:srgbClr val="FFFFFF"/>
              </a:solidFill>
            </a:endParaRPr>
          </a:p>
        </p:txBody>
      </p:sp>
      <p:cxnSp>
        <p:nvCxnSpPr>
          <p:cNvPr id="11" name="Straight Connector 10">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5A6740B-DC34-46AF-A336-BFE6058C2702}"/>
              </a:ext>
            </a:extLst>
          </p:cNvPr>
          <p:cNvSpPr>
            <a:spLocks noGrp="1"/>
          </p:cNvSpPr>
          <p:nvPr>
            <p:ph idx="1"/>
          </p:nvPr>
        </p:nvSpPr>
        <p:spPr>
          <a:xfrm>
            <a:off x="768096" y="2286000"/>
            <a:ext cx="4505270" cy="4023360"/>
          </a:xfrm>
        </p:spPr>
        <p:txBody>
          <a:bodyPr>
            <a:normAutofit/>
          </a:bodyPr>
          <a:lstStyle/>
          <a:p>
            <a:r>
              <a:rPr lang="en-NZ" sz="1400">
                <a:solidFill>
                  <a:srgbClr val="FFFFFF"/>
                </a:solidFill>
              </a:rPr>
              <a:t>Marxists argue that the law expresses and reflects the interest of the ruling classes</a:t>
            </a:r>
          </a:p>
          <a:p>
            <a:r>
              <a:rPr lang="en-NZ" sz="1400">
                <a:solidFill>
                  <a:srgbClr val="FFFFFF"/>
                </a:solidFill>
              </a:rPr>
              <a:t>Crime is seen as largely as the product of capitalism, with criminality and anti-social behaviour indicative of the contradictions and problems inherent within capitalism</a:t>
            </a:r>
            <a:endParaRPr lang="en-US" sz="1400">
              <a:solidFill>
                <a:srgbClr val="FFFFFF"/>
              </a:solidFill>
            </a:endParaRPr>
          </a:p>
          <a:p>
            <a:r>
              <a:rPr lang="en-US" sz="1400">
                <a:solidFill>
                  <a:srgbClr val="FFFFFF"/>
                </a:solidFill>
              </a:rPr>
              <a:t>A struggle over material resources and economic wellbeing</a:t>
            </a:r>
          </a:p>
          <a:p>
            <a:r>
              <a:rPr lang="en-US" sz="1400">
                <a:solidFill>
                  <a:srgbClr val="FFFFFF"/>
                </a:solidFill>
              </a:rPr>
              <a:t>Thus stigmatization and criminalization are to a</a:t>
            </a:r>
            <a:r>
              <a:rPr lang="en-NZ" sz="1400">
                <a:solidFill>
                  <a:srgbClr val="FFFFFF"/>
                </a:solidFill>
              </a:rPr>
              <a:t> </a:t>
            </a:r>
            <a:r>
              <a:rPr lang="en-US" sz="1400">
                <a:solidFill>
                  <a:srgbClr val="FFFFFF"/>
                </a:solidFill>
              </a:rPr>
              <a:t>substantial degree group (or class) conflict carried out in alternative form.</a:t>
            </a:r>
          </a:p>
          <a:p>
            <a:r>
              <a:rPr lang="en-NZ" sz="1400">
                <a:solidFill>
                  <a:srgbClr val="FFFFFF"/>
                </a:solidFill>
              </a:rPr>
              <a:t>Crime is seen and enforced as a working class problem. </a:t>
            </a:r>
            <a:endParaRPr lang="en-US" sz="1400">
              <a:solidFill>
                <a:srgbClr val="FFFFFF"/>
              </a:solidFill>
            </a:endParaRPr>
          </a:p>
          <a:p>
            <a:r>
              <a:rPr lang="en-US" sz="1400">
                <a:solidFill>
                  <a:srgbClr val="FFFFFF"/>
                </a:solidFill>
              </a:rPr>
              <a:t>Early Marxist approaches had stressed the capitalist nature of society and stated that criminality/offending reflected inequality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8781" r="4455"/>
          <a:stretch/>
        </p:blipFill>
        <p:spPr>
          <a:xfrm>
            <a:off x="5664199" y="10"/>
            <a:ext cx="3479801" cy="6857990"/>
          </a:xfrm>
          <a:prstGeom prst="rect">
            <a:avLst/>
          </a:prstGeom>
        </p:spPr>
      </p:pic>
    </p:spTree>
    <p:extLst>
      <p:ext uri="{BB962C8B-B14F-4D97-AF65-F5344CB8AC3E}">
        <p14:creationId xmlns:p14="http://schemas.microsoft.com/office/powerpoint/2010/main" val="181679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199" cy="6858000"/>
          </a:xfrm>
          <a:prstGeom prst="rect">
            <a:avLst/>
          </a:prstGeom>
          <a:solidFill>
            <a:srgbClr val="6E3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8096" y="585216"/>
            <a:ext cx="4505270" cy="1499616"/>
          </a:xfrm>
        </p:spPr>
        <p:txBody>
          <a:bodyPr>
            <a:normAutofit/>
          </a:bodyPr>
          <a:lstStyle/>
          <a:p>
            <a:r>
              <a:rPr lang="en-NZ">
                <a:solidFill>
                  <a:srgbClr val="FFFFFF"/>
                </a:solidFill>
              </a:rPr>
              <a:t>Critical perspective </a:t>
            </a:r>
          </a:p>
        </p:txBody>
      </p:sp>
      <p:cxnSp>
        <p:nvCxnSpPr>
          <p:cNvPr id="11" name="Straight Connector 10">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768096" y="2286000"/>
            <a:ext cx="4505270" cy="4023360"/>
          </a:xfrm>
        </p:spPr>
        <p:txBody>
          <a:bodyPr>
            <a:normAutofit/>
          </a:bodyPr>
          <a:lstStyle/>
          <a:p>
            <a:r>
              <a:rPr lang="en-US" sz="1700">
                <a:solidFill>
                  <a:srgbClr val="FFFFFF"/>
                </a:solidFill>
              </a:rPr>
              <a:t>This was further developed to look at the actual features of crime (i.e. who committed it, and who the victims are).</a:t>
            </a:r>
          </a:p>
          <a:p>
            <a:pPr lvl="1"/>
            <a:r>
              <a:rPr lang="en-US" sz="1700">
                <a:solidFill>
                  <a:srgbClr val="FFFFFF"/>
                </a:solidFill>
              </a:rPr>
              <a:t>This highlighted that crime often had a significant impact on working class, women, and ethnic minorities </a:t>
            </a:r>
          </a:p>
          <a:p>
            <a:pPr lvl="1"/>
            <a:r>
              <a:rPr lang="en-US" sz="1700">
                <a:solidFill>
                  <a:srgbClr val="FFFFFF"/>
                </a:solidFill>
              </a:rPr>
              <a:t>Crime was often inter-class with both offenders and victims being from the same class. </a:t>
            </a:r>
            <a:endParaRPr lang="en-NZ" sz="1700">
              <a:solidFill>
                <a:srgbClr val="FFFFFF"/>
              </a:solidFill>
            </a:endParaRPr>
          </a:p>
          <a:p>
            <a:r>
              <a:rPr lang="en-NZ" sz="1700">
                <a:solidFill>
                  <a:srgbClr val="FFFFFF"/>
                </a:solidFill>
              </a:rPr>
              <a:t>Left idealism. Crime is a rebellion against inequality</a:t>
            </a:r>
          </a:p>
          <a:p>
            <a:r>
              <a:rPr lang="en-NZ" sz="1700">
                <a:solidFill>
                  <a:srgbClr val="FFFFFF"/>
                </a:solidFill>
              </a:rPr>
              <a:t>Left realism. Crime is an issue. Crime may be connected to relative deprivation. More linked to marginalisation and lack of other means. Crime most effects the working class. </a:t>
            </a:r>
          </a:p>
          <a:p>
            <a:endParaRPr lang="en-NZ" sz="1700">
              <a:solidFill>
                <a:srgbClr val="FFFFFF"/>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8781" r="4455"/>
          <a:stretch/>
        </p:blipFill>
        <p:spPr>
          <a:xfrm>
            <a:off x="5664199" y="10"/>
            <a:ext cx="3479801" cy="6857990"/>
          </a:xfrm>
          <a:prstGeom prst="rect">
            <a:avLst/>
          </a:prstGeom>
        </p:spPr>
      </p:pic>
    </p:spTree>
    <p:extLst>
      <p:ext uri="{BB962C8B-B14F-4D97-AF65-F5344CB8AC3E}">
        <p14:creationId xmlns:p14="http://schemas.microsoft.com/office/powerpoint/2010/main" val="306521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47450-9F67-F797-87FD-A1842F7089B4}"/>
              </a:ext>
            </a:extLst>
          </p:cNvPr>
          <p:cNvSpPr>
            <a:spLocks noGrp="1"/>
          </p:cNvSpPr>
          <p:nvPr>
            <p:ph type="title"/>
          </p:nvPr>
        </p:nvSpPr>
        <p:spPr>
          <a:xfrm>
            <a:off x="768097" y="-7451"/>
            <a:ext cx="7290054" cy="1499616"/>
          </a:xfrm>
        </p:spPr>
        <p:txBody>
          <a:bodyPr>
            <a:normAutofit/>
          </a:bodyPr>
          <a:lstStyle/>
          <a:p>
            <a:r>
              <a:rPr kumimoji="0" lang="en-NZ" sz="2000" b="1" i="0" u="none" strike="noStrike" kern="1200" cap="none" spc="0" normalizeH="0" baseline="0" noProof="0" dirty="0">
                <a:ln>
                  <a:noFill/>
                </a:ln>
                <a:solidFill>
                  <a:prstClr val="black"/>
                </a:solidFill>
                <a:effectLst/>
                <a:uLnTx/>
                <a:uFillTx/>
                <a:latin typeface="Tw Cen MT" panose="020B0602020104020603"/>
                <a:ea typeface="+mn-ea"/>
                <a:cs typeface="+mn-cs"/>
              </a:rPr>
              <a:t>E </a:t>
            </a:r>
            <a:r>
              <a:rPr kumimoji="0" lang="en-NZ" sz="2000" b="1" i="0" u="none" strike="noStrike" kern="1200" cap="none" spc="0" normalizeH="0" baseline="0" noProof="0" dirty="0" err="1">
                <a:ln>
                  <a:noFill/>
                </a:ln>
                <a:solidFill>
                  <a:prstClr val="black"/>
                </a:solidFill>
                <a:effectLst/>
                <a:uLnTx/>
                <a:uFillTx/>
                <a:latin typeface="Tw Cen MT" panose="020B0602020104020603"/>
                <a:ea typeface="+mn-ea"/>
                <a:cs typeface="+mn-cs"/>
              </a:rPr>
              <a:t>Tū</a:t>
            </a:r>
            <a:r>
              <a:rPr kumimoji="0" lang="en-NZ" sz="2000" b="1" i="0" u="none" strike="noStrike" kern="1200" cap="none" spc="0" normalizeH="0" baseline="0" noProof="0" dirty="0">
                <a:ln>
                  <a:noFill/>
                </a:ln>
                <a:solidFill>
                  <a:prstClr val="black"/>
                </a:solidFill>
                <a:effectLst/>
                <a:uLnTx/>
                <a:uFillTx/>
                <a:latin typeface="Tw Cen MT" panose="020B0602020104020603"/>
                <a:ea typeface="+mn-ea"/>
                <a:cs typeface="+mn-cs"/>
              </a:rPr>
              <a:t> Tāngata - Stand Together | Winner of APRA NZ Best Children's Song 2022</a:t>
            </a:r>
            <a:endParaRPr lang="en-NZ" dirty="0"/>
          </a:p>
        </p:txBody>
      </p:sp>
      <p:sp>
        <p:nvSpPr>
          <p:cNvPr id="3" name="Content Placeholder 2">
            <a:extLst>
              <a:ext uri="{FF2B5EF4-FFF2-40B4-BE49-F238E27FC236}">
                <a16:creationId xmlns:a16="http://schemas.microsoft.com/office/drawing/2014/main" id="{17337FE7-5C28-D1AE-E1B7-3C97E792FE2F}"/>
              </a:ext>
            </a:extLst>
          </p:cNvPr>
          <p:cNvSpPr>
            <a:spLocks noGrp="1"/>
          </p:cNvSpPr>
          <p:nvPr>
            <p:ph idx="1"/>
          </p:nvPr>
        </p:nvSpPr>
        <p:spPr/>
        <p:txBody>
          <a:bodyPr/>
          <a:lstStyle/>
          <a:p>
            <a:br>
              <a:rPr lang="en-NZ" b="1" dirty="0"/>
            </a:br>
            <a:endParaRPr lang="en-NZ" dirty="0"/>
          </a:p>
          <a:p>
            <a:endParaRPr lang="en-NZ" dirty="0"/>
          </a:p>
        </p:txBody>
      </p:sp>
      <p:pic>
        <p:nvPicPr>
          <p:cNvPr id="4" name="Online Media 3" title="E Tū Tāngata - Stand Together | Winner of APRA NZ Best Children's Song 2022">
            <a:hlinkClick r:id="" action="ppaction://media"/>
            <a:extLst>
              <a:ext uri="{FF2B5EF4-FFF2-40B4-BE49-F238E27FC236}">
                <a16:creationId xmlns:a16="http://schemas.microsoft.com/office/drawing/2014/main" id="{29A87180-76B1-7567-5E75-4606EB789C4D}"/>
              </a:ext>
            </a:extLst>
          </p:cNvPr>
          <p:cNvPicPr>
            <a:picLocks noRot="1" noChangeAspect="1"/>
          </p:cNvPicPr>
          <p:nvPr>
            <a:videoFile r:link="rId1"/>
          </p:nvPr>
        </p:nvPicPr>
        <p:blipFill>
          <a:blip r:embed="rId3"/>
          <a:stretch>
            <a:fillRect/>
          </a:stretch>
        </p:blipFill>
        <p:spPr>
          <a:xfrm>
            <a:off x="250927" y="1109133"/>
            <a:ext cx="8777612" cy="4959350"/>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333167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32DC26D-8B9B-4CC1-B3CC-D3EA0FB16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adlock on computer motherboard">
            <a:extLst>
              <a:ext uri="{FF2B5EF4-FFF2-40B4-BE49-F238E27FC236}">
                <a16:creationId xmlns:a16="http://schemas.microsoft.com/office/drawing/2014/main" id="{6BD9806B-BA15-7877-5113-42F8A69346F5}"/>
              </a:ext>
            </a:extLst>
          </p:cNvPr>
          <p:cNvPicPr>
            <a:picLocks noChangeAspect="1"/>
          </p:cNvPicPr>
          <p:nvPr/>
        </p:nvPicPr>
        <p:blipFill rotWithShape="1">
          <a:blip r:embed="rId2">
            <a:duotone>
              <a:schemeClr val="bg2">
                <a:shade val="45000"/>
                <a:satMod val="135000"/>
              </a:schemeClr>
              <a:prstClr val="white"/>
            </a:duotone>
            <a:alphaModFix amt="35000"/>
          </a:blip>
          <a:srcRect r="11021" b="-2"/>
          <a:stretch/>
        </p:blipFill>
        <p:spPr>
          <a:xfrm>
            <a:off x="20" y="-1"/>
            <a:ext cx="9141694" cy="6858000"/>
          </a:xfrm>
          <a:prstGeom prst="rect">
            <a:avLst/>
          </a:prstGeom>
        </p:spPr>
      </p:pic>
      <p:sp>
        <p:nvSpPr>
          <p:cNvPr id="2" name="Title 1">
            <a:extLst>
              <a:ext uri="{FF2B5EF4-FFF2-40B4-BE49-F238E27FC236}">
                <a16:creationId xmlns:a16="http://schemas.microsoft.com/office/drawing/2014/main" id="{967EEB36-2CD0-77A5-43CD-18BCF7F977C4}"/>
              </a:ext>
            </a:extLst>
          </p:cNvPr>
          <p:cNvSpPr>
            <a:spLocks noGrp="1"/>
          </p:cNvSpPr>
          <p:nvPr>
            <p:ph type="title"/>
          </p:nvPr>
        </p:nvSpPr>
        <p:spPr>
          <a:xfrm>
            <a:off x="482600" y="643467"/>
            <a:ext cx="2763328" cy="5571066"/>
          </a:xfrm>
        </p:spPr>
        <p:txBody>
          <a:bodyPr>
            <a:normAutofit/>
          </a:bodyPr>
          <a:lstStyle/>
          <a:p>
            <a:pPr algn="r"/>
            <a:r>
              <a:rPr lang="en-NZ" dirty="0"/>
              <a:t>White collar VS Blue collar Crime </a:t>
            </a:r>
            <a:endParaRPr lang="en-NZ"/>
          </a:p>
        </p:txBody>
      </p:sp>
      <p:cxnSp>
        <p:nvCxnSpPr>
          <p:cNvPr id="11" name="Straight Connector 10">
            <a:extLst>
              <a:ext uri="{FF2B5EF4-FFF2-40B4-BE49-F238E27FC236}">
                <a16:creationId xmlns:a16="http://schemas.microsoft.com/office/drawing/2014/main" id="{FBB7ADC3-53A0-44F2-914A-78CADAF33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87233" y="1828800"/>
            <a:ext cx="0" cy="3200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C7F0B95-7A7B-93A2-8C64-9DBBEE4CB89D}"/>
              </a:ext>
            </a:extLst>
          </p:cNvPr>
          <p:cNvSpPr>
            <a:spLocks noGrp="1"/>
          </p:cNvSpPr>
          <p:nvPr>
            <p:ph idx="1"/>
          </p:nvPr>
        </p:nvSpPr>
        <p:spPr>
          <a:xfrm>
            <a:off x="3728528" y="643467"/>
            <a:ext cx="4930584" cy="5571066"/>
          </a:xfrm>
        </p:spPr>
        <p:txBody>
          <a:bodyPr anchor="ctr">
            <a:normAutofit/>
          </a:bodyPr>
          <a:lstStyle/>
          <a:p>
            <a:r>
              <a:rPr lang="en-NZ">
                <a:latin typeface="LiberationSerif"/>
              </a:rPr>
              <a:t>Burglary, a </a:t>
            </a:r>
            <a:r>
              <a:rPr lang="en-NZ" b="1">
                <a:latin typeface="LiberationSerif-Bold"/>
              </a:rPr>
              <a:t>blue-collar crime </a:t>
            </a:r>
            <a:r>
              <a:rPr lang="en-NZ">
                <a:latin typeface="LiberationSerif"/>
              </a:rPr>
              <a:t>generally committed by working-class males, has increased –</a:t>
            </a:r>
          </a:p>
          <a:p>
            <a:r>
              <a:rPr lang="en-NZ">
                <a:latin typeface="LiberationSerif"/>
              </a:rPr>
              <a:t>but so has fraud, typically a </a:t>
            </a:r>
            <a:r>
              <a:rPr lang="en-NZ" b="1">
                <a:latin typeface="LiberationSerif-Bold"/>
              </a:rPr>
              <a:t>white-collar crime</a:t>
            </a:r>
            <a:r>
              <a:rPr lang="en-NZ">
                <a:latin typeface="LiberationSerif"/>
              </a:rPr>
              <a:t>. </a:t>
            </a:r>
          </a:p>
          <a:p>
            <a:r>
              <a:rPr lang="en-NZ" dirty="0"/>
              <a:t>How are these seen by the public? The same or different? </a:t>
            </a:r>
          </a:p>
          <a:p>
            <a:r>
              <a:rPr lang="en-NZ" dirty="0"/>
              <a:t>Burglary vs embezzlement(think scam/fraud) (both  include loss of </a:t>
            </a:r>
            <a:r>
              <a:rPr lang="en-NZ" dirty="0" err="1"/>
              <a:t>assests</a:t>
            </a:r>
            <a:r>
              <a:rPr lang="en-NZ" dirty="0"/>
              <a:t> and wealth). </a:t>
            </a:r>
          </a:p>
        </p:txBody>
      </p:sp>
    </p:spTree>
    <p:extLst>
      <p:ext uri="{BB962C8B-B14F-4D97-AF65-F5344CB8AC3E}">
        <p14:creationId xmlns:p14="http://schemas.microsoft.com/office/powerpoint/2010/main" val="1296487742"/>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199" cy="6858000"/>
          </a:xfrm>
          <a:prstGeom prst="rect">
            <a:avLst/>
          </a:prstGeom>
          <a:solidFill>
            <a:srgbClr val="2B5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394599-C920-937E-9638-AC4C8D4F2975}"/>
              </a:ext>
            </a:extLst>
          </p:cNvPr>
          <p:cNvSpPr>
            <a:spLocks noGrp="1"/>
          </p:cNvSpPr>
          <p:nvPr>
            <p:ph type="title"/>
          </p:nvPr>
        </p:nvSpPr>
        <p:spPr>
          <a:xfrm>
            <a:off x="768096" y="585216"/>
            <a:ext cx="4505270" cy="1499616"/>
          </a:xfrm>
        </p:spPr>
        <p:txBody>
          <a:bodyPr>
            <a:normAutofit/>
          </a:bodyPr>
          <a:lstStyle/>
          <a:p>
            <a:r>
              <a:rPr lang="en-NZ">
                <a:solidFill>
                  <a:srgbClr val="FFFFFF"/>
                </a:solidFill>
              </a:rPr>
              <a:t>The social/economic context of crime</a:t>
            </a:r>
          </a:p>
        </p:txBody>
      </p:sp>
      <p:cxnSp>
        <p:nvCxnSpPr>
          <p:cNvPr id="11" name="Straight Connector 10">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7621A76-2144-98C3-5E4C-0F3A612E10A8}"/>
              </a:ext>
            </a:extLst>
          </p:cNvPr>
          <p:cNvSpPr>
            <a:spLocks noGrp="1"/>
          </p:cNvSpPr>
          <p:nvPr>
            <p:ph idx="1"/>
          </p:nvPr>
        </p:nvSpPr>
        <p:spPr>
          <a:xfrm>
            <a:off x="186611" y="2286000"/>
            <a:ext cx="5346441" cy="4023360"/>
          </a:xfrm>
        </p:spPr>
        <p:txBody>
          <a:bodyPr>
            <a:noAutofit/>
          </a:bodyPr>
          <a:lstStyle/>
          <a:p>
            <a:r>
              <a:rPr lang="en-NZ" dirty="0">
                <a:solidFill>
                  <a:srgbClr val="FFFFFF"/>
                </a:solidFill>
                <a:latin typeface="LiberationSerif"/>
              </a:rPr>
              <a:t>Economic rationalist policies appear to have contributed to an increase in certain criminal activities, and as the state has reduced the level of intervention in the market and the provision of universal welfare, so it has had to step up its social control activities.</a:t>
            </a:r>
          </a:p>
          <a:p>
            <a:r>
              <a:rPr lang="en-NZ" dirty="0">
                <a:solidFill>
                  <a:srgbClr val="FFFFFF"/>
                </a:solidFill>
                <a:latin typeface="LiberationSerif"/>
              </a:rPr>
              <a:t>Governments in New Zealand and elsewhere have minimised their responsibility for welfare and their level of intervention in economic activities, but have had to spend more as the costs of social control have increased, often dramatically.</a:t>
            </a:r>
          </a:p>
          <a:p>
            <a:r>
              <a:rPr lang="en-NZ" dirty="0">
                <a:solidFill>
                  <a:srgbClr val="FFFFFF"/>
                </a:solidFill>
                <a:latin typeface="LiberationSerif"/>
              </a:rPr>
              <a:t>Pay attention to an increase in talk from our politicians  in the run up to this election. </a:t>
            </a:r>
            <a:endParaRPr lang="en-NZ" dirty="0">
              <a:solidFill>
                <a:srgbClr val="FFFFFF"/>
              </a:solidFill>
            </a:endParaRPr>
          </a:p>
        </p:txBody>
      </p:sp>
      <p:pic>
        <p:nvPicPr>
          <p:cNvPr id="5" name="Picture 4" descr="Colourful carved figures of humans">
            <a:extLst>
              <a:ext uri="{FF2B5EF4-FFF2-40B4-BE49-F238E27FC236}">
                <a16:creationId xmlns:a16="http://schemas.microsoft.com/office/drawing/2014/main" id="{F57E5592-F84F-6AA4-35DC-85099FA59EA5}"/>
              </a:ext>
            </a:extLst>
          </p:cNvPr>
          <p:cNvPicPr>
            <a:picLocks noChangeAspect="1"/>
          </p:cNvPicPr>
          <p:nvPr/>
        </p:nvPicPr>
        <p:blipFill rotWithShape="1">
          <a:blip r:embed="rId2"/>
          <a:srcRect l="32040" r="31807" b="-1"/>
          <a:stretch/>
        </p:blipFill>
        <p:spPr>
          <a:xfrm>
            <a:off x="5664199" y="10"/>
            <a:ext cx="3479801" cy="6857990"/>
          </a:xfrm>
          <a:prstGeom prst="rect">
            <a:avLst/>
          </a:prstGeom>
        </p:spPr>
      </p:pic>
      <p:pic>
        <p:nvPicPr>
          <p:cNvPr id="6" name="Picture 5" descr="Two police officers in blue uniforms&#10;&#10;Description automatically generated">
            <a:extLst>
              <a:ext uri="{FF2B5EF4-FFF2-40B4-BE49-F238E27FC236}">
                <a16:creationId xmlns:a16="http://schemas.microsoft.com/office/drawing/2014/main" id="{85473A92-3005-5FEC-8B9D-6E17E9EE7019}"/>
              </a:ext>
            </a:extLst>
          </p:cNvPr>
          <p:cNvPicPr>
            <a:picLocks noChangeAspect="1"/>
          </p:cNvPicPr>
          <p:nvPr/>
        </p:nvPicPr>
        <p:blipFill>
          <a:blip r:embed="rId3"/>
          <a:stretch>
            <a:fillRect/>
          </a:stretch>
        </p:blipFill>
        <p:spPr>
          <a:xfrm>
            <a:off x="684163" y="480526"/>
            <a:ext cx="4589203" cy="4589203"/>
          </a:xfrm>
          <a:prstGeom prst="rect">
            <a:avLst/>
          </a:prstGeom>
        </p:spPr>
      </p:pic>
      <p:pic>
        <p:nvPicPr>
          <p:cNvPr id="8" name="Picture 7" descr="A person and person in suits&#10;&#10;Description automatically generated">
            <a:extLst>
              <a:ext uri="{FF2B5EF4-FFF2-40B4-BE49-F238E27FC236}">
                <a16:creationId xmlns:a16="http://schemas.microsoft.com/office/drawing/2014/main" id="{4BAD7A4A-80C2-A563-81A0-77CD8E2AB584}"/>
              </a:ext>
            </a:extLst>
          </p:cNvPr>
          <p:cNvPicPr>
            <a:picLocks noChangeAspect="1"/>
          </p:cNvPicPr>
          <p:nvPr/>
        </p:nvPicPr>
        <p:blipFill>
          <a:blip r:embed="rId4"/>
          <a:stretch>
            <a:fillRect/>
          </a:stretch>
        </p:blipFill>
        <p:spPr>
          <a:xfrm>
            <a:off x="3500437" y="125963"/>
            <a:ext cx="4374600" cy="4374600"/>
          </a:xfrm>
          <a:prstGeom prst="rect">
            <a:avLst/>
          </a:prstGeom>
        </p:spPr>
      </p:pic>
      <p:pic>
        <p:nvPicPr>
          <p:cNvPr id="12" name="Picture 11" descr="A person in a uniform with a letter on his forehead&#10;&#10;Description automatically generated">
            <a:extLst>
              <a:ext uri="{FF2B5EF4-FFF2-40B4-BE49-F238E27FC236}">
                <a16:creationId xmlns:a16="http://schemas.microsoft.com/office/drawing/2014/main" id="{A86C6E1B-E5A7-0C36-9F51-66B2703794E8}"/>
              </a:ext>
            </a:extLst>
          </p:cNvPr>
          <p:cNvPicPr>
            <a:picLocks noChangeAspect="1"/>
          </p:cNvPicPr>
          <p:nvPr/>
        </p:nvPicPr>
        <p:blipFill>
          <a:blip r:embed="rId5"/>
          <a:stretch>
            <a:fillRect/>
          </a:stretch>
        </p:blipFill>
        <p:spPr>
          <a:xfrm>
            <a:off x="457613" y="125963"/>
            <a:ext cx="3947448" cy="3042070"/>
          </a:xfrm>
          <a:prstGeom prst="rect">
            <a:avLst/>
          </a:prstGeom>
        </p:spPr>
      </p:pic>
    </p:spTree>
    <p:extLst>
      <p:ext uri="{BB962C8B-B14F-4D97-AF65-F5344CB8AC3E}">
        <p14:creationId xmlns:p14="http://schemas.microsoft.com/office/powerpoint/2010/main" val="357382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64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3192" y="4767072"/>
            <a:ext cx="5146197" cy="1625210"/>
          </a:xfrm>
        </p:spPr>
        <p:txBody>
          <a:bodyPr>
            <a:normAutofit/>
          </a:bodyPr>
          <a:lstStyle/>
          <a:p>
            <a:pPr algn="r"/>
            <a:r>
              <a:rPr lang="en-US" sz="4100" dirty="0">
                <a:solidFill>
                  <a:srgbClr val="FFFFFF"/>
                </a:solidFill>
              </a:rPr>
              <a:t>Structural functionalism: ANOMIE:</a:t>
            </a:r>
            <a:br>
              <a:rPr lang="en-US" sz="4100" dirty="0">
                <a:solidFill>
                  <a:srgbClr val="FFFFFF"/>
                </a:solidFill>
              </a:rPr>
            </a:br>
            <a:endParaRPr lang="en-US" sz="4100" dirty="0">
              <a:solidFill>
                <a:srgbClr val="FFFFFF"/>
              </a:solidFill>
            </a:endParaRPr>
          </a:p>
        </p:txBody>
      </p:sp>
      <p:pic>
        <p:nvPicPr>
          <p:cNvPr id="6" name="Picture 5">
            <a:extLst>
              <a:ext uri="{FF2B5EF4-FFF2-40B4-BE49-F238E27FC236}">
                <a16:creationId xmlns:a16="http://schemas.microsoft.com/office/drawing/2014/main" id="{E611E749-0362-47E7-9A35-C23C8A8E7283}"/>
              </a:ext>
            </a:extLst>
          </p:cNvPr>
          <p:cNvPicPr>
            <a:picLocks noChangeAspect="1"/>
          </p:cNvPicPr>
          <p:nvPr/>
        </p:nvPicPr>
        <p:blipFill rotWithShape="1">
          <a:blip r:embed="rId2"/>
          <a:srcRect r="14235" b="1"/>
          <a:stretch/>
        </p:blipFill>
        <p:spPr>
          <a:xfrm>
            <a:off x="245660" y="321733"/>
            <a:ext cx="5293729" cy="4107392"/>
          </a:xfrm>
          <a:prstGeom prst="rect">
            <a:avLst/>
          </a:prstGeom>
        </p:spPr>
      </p:pic>
      <p:sp>
        <p:nvSpPr>
          <p:cNvPr id="9"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686922" y="917724"/>
            <a:ext cx="3211418" cy="5618541"/>
          </a:xfrm>
        </p:spPr>
        <p:txBody>
          <a:bodyPr anchor="ctr">
            <a:normAutofit fontScale="92500" lnSpcReduction="10000"/>
          </a:bodyPr>
          <a:lstStyle/>
          <a:p>
            <a:pPr marL="0" indent="0">
              <a:buNone/>
            </a:pPr>
            <a:r>
              <a:rPr lang="en-US" dirty="0">
                <a:solidFill>
                  <a:srgbClr val="FFFFFF"/>
                </a:solidFill>
              </a:rPr>
              <a:t>Durkheim Studied rapid social change which led to anomie, a breakdown of social order.  </a:t>
            </a:r>
          </a:p>
          <a:p>
            <a:pPr marL="0" indent="0">
              <a:buNone/>
            </a:pPr>
            <a:r>
              <a:rPr lang="en-US" dirty="0">
                <a:solidFill>
                  <a:srgbClr val="FFFFFF"/>
                </a:solidFill>
              </a:rPr>
              <a:t>Shifted the focus from the deviant to the social system.</a:t>
            </a:r>
          </a:p>
          <a:p>
            <a:pPr marL="0" indent="0">
              <a:buNone/>
            </a:pPr>
            <a:r>
              <a:rPr lang="en-US" dirty="0">
                <a:solidFill>
                  <a:srgbClr val="FFFFFF"/>
                </a:solidFill>
              </a:rPr>
              <a:t>Every society needs deviance.  </a:t>
            </a:r>
          </a:p>
          <a:p>
            <a:pPr marL="0" indent="0">
              <a:buNone/>
            </a:pPr>
            <a:r>
              <a:rPr lang="en-US" dirty="0">
                <a:solidFill>
                  <a:srgbClr val="FFFFFF"/>
                </a:solidFill>
              </a:rPr>
              <a:t>It reinforces social solidarity and helps create a moral code of </a:t>
            </a:r>
            <a:r>
              <a:rPr lang="en-US" dirty="0" err="1">
                <a:solidFill>
                  <a:srgbClr val="FFFFFF"/>
                </a:solidFill>
              </a:rPr>
              <a:t>behaviour</a:t>
            </a:r>
            <a:r>
              <a:rPr lang="en-US" dirty="0">
                <a:solidFill>
                  <a:srgbClr val="FFFFFF"/>
                </a:solidFill>
              </a:rPr>
              <a:t>.</a:t>
            </a:r>
            <a:endParaRPr lang="en-NZ" dirty="0">
              <a:solidFill>
                <a:srgbClr val="FFFFFF"/>
              </a:solidFill>
            </a:endParaRPr>
          </a:p>
          <a:p>
            <a:pPr marL="0" indent="0">
              <a:buNone/>
            </a:pPr>
            <a:r>
              <a:rPr lang="en-NZ" dirty="0">
                <a:solidFill>
                  <a:srgbClr val="FFFFFF"/>
                </a:solidFill>
              </a:rPr>
              <a:t>Deviance can be seen as “functional” – (i.e. increasing solidarity within certain groups, of those who are in/okay, and rejecting those who are out/not ok). </a:t>
            </a:r>
          </a:p>
          <a:p>
            <a:pPr marL="0" indent="0">
              <a:buNone/>
            </a:pPr>
            <a:r>
              <a:rPr lang="en-NZ" dirty="0">
                <a:solidFill>
                  <a:srgbClr val="FFFFFF"/>
                </a:solidFill>
              </a:rPr>
              <a:t>Boundary setting, Group solidarity, Tension reduction, Innovation</a:t>
            </a:r>
          </a:p>
          <a:p>
            <a:endParaRPr lang="en-NZ" sz="1400" dirty="0">
              <a:solidFill>
                <a:srgbClr val="FFFFFF"/>
              </a:solidFill>
            </a:endParaRPr>
          </a:p>
          <a:p>
            <a:pPr marL="342900" indent="-342900"/>
            <a:endParaRPr lang="en-US" sz="1400" dirty="0">
              <a:solidFill>
                <a:srgbClr val="FFFFFF"/>
              </a:solidFill>
            </a:endParaRPr>
          </a:p>
          <a:p>
            <a:pPr marL="342900" indent="-342900"/>
            <a:endParaRPr lang="en-US" sz="1400" dirty="0">
              <a:solidFill>
                <a:srgbClr val="FFFFFF"/>
              </a:solidFill>
            </a:endParaRPr>
          </a:p>
          <a:p>
            <a:pPr marL="0" indent="0">
              <a:buNone/>
            </a:pPr>
            <a:endParaRPr lang="en-US" sz="1400" dirty="0">
              <a:solidFill>
                <a:srgbClr val="FFFFFF"/>
              </a:solidFill>
            </a:endParaRPr>
          </a:p>
        </p:txBody>
      </p:sp>
    </p:spTree>
    <p:extLst>
      <p:ext uri="{BB962C8B-B14F-4D97-AF65-F5344CB8AC3E}">
        <p14:creationId xmlns:p14="http://schemas.microsoft.com/office/powerpoint/2010/main" val="339804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73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393192" y="4767072"/>
            <a:ext cx="4945641" cy="1625210"/>
          </a:xfrm>
        </p:spPr>
        <p:txBody>
          <a:bodyPr>
            <a:normAutofit/>
          </a:bodyPr>
          <a:lstStyle/>
          <a:p>
            <a:pPr algn="r"/>
            <a:r>
              <a:rPr lang="en-NZ">
                <a:solidFill>
                  <a:srgbClr val="FFFFFF"/>
                </a:solidFill>
              </a:rPr>
              <a:t>Social Strain Theory</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915" r="18009" b="-2"/>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5812970" y="466530"/>
            <a:ext cx="2937837" cy="5925751"/>
          </a:xfrm>
        </p:spPr>
        <p:txBody>
          <a:bodyPr anchor="ctr">
            <a:normAutofit/>
          </a:bodyPr>
          <a:lstStyle/>
          <a:p>
            <a:r>
              <a:rPr lang="en-NZ" dirty="0">
                <a:solidFill>
                  <a:srgbClr val="FFFFFF"/>
                </a:solidFill>
              </a:rPr>
              <a:t>Merton drew from Durkheim’s idea of anomie.</a:t>
            </a:r>
          </a:p>
          <a:p>
            <a:r>
              <a:rPr lang="en-NZ" dirty="0">
                <a:solidFill>
                  <a:srgbClr val="FFFFFF"/>
                </a:solidFill>
              </a:rPr>
              <a:t>Defined Anomie as a structural contradiction between normative aspirations and the available goals and the means to obtain them</a:t>
            </a:r>
          </a:p>
          <a:p>
            <a:r>
              <a:rPr lang="en-NZ" dirty="0">
                <a:solidFill>
                  <a:srgbClr val="FFFFFF"/>
                </a:solidFill>
              </a:rPr>
              <a:t>Society proposes ideas of the good life (the </a:t>
            </a:r>
            <a:r>
              <a:rPr lang="en-NZ" dirty="0" err="1">
                <a:solidFill>
                  <a:srgbClr val="FFFFFF"/>
                </a:solidFill>
              </a:rPr>
              <a:t>the</a:t>
            </a:r>
            <a:r>
              <a:rPr lang="en-NZ" dirty="0">
                <a:solidFill>
                  <a:srgbClr val="FFFFFF"/>
                </a:solidFill>
              </a:rPr>
              <a:t> “Kiwi” dream). A job, a house, money, etc.</a:t>
            </a:r>
          </a:p>
          <a:p>
            <a:r>
              <a:rPr lang="en-NZ" dirty="0">
                <a:solidFill>
                  <a:srgbClr val="FFFFFF"/>
                </a:solidFill>
              </a:rPr>
              <a:t>Merton argued that because of structural inequality, the “dream”, for many, was impossible. </a:t>
            </a:r>
          </a:p>
          <a:p>
            <a:r>
              <a:rPr lang="en-NZ" dirty="0">
                <a:solidFill>
                  <a:srgbClr val="FFFFFF"/>
                </a:solidFill>
              </a:rPr>
              <a:t>This caused social strain</a:t>
            </a:r>
          </a:p>
          <a:p>
            <a:endParaRPr lang="en-NZ" sz="1700" dirty="0">
              <a:solidFill>
                <a:srgbClr val="FFFFFF"/>
              </a:solidFill>
            </a:endParaRPr>
          </a:p>
        </p:txBody>
      </p:sp>
    </p:spTree>
    <p:extLst>
      <p:ext uri="{BB962C8B-B14F-4D97-AF65-F5344CB8AC3E}">
        <p14:creationId xmlns:p14="http://schemas.microsoft.com/office/powerpoint/2010/main" val="196750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843632" y="1185096"/>
            <a:ext cx="1276703" cy="928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2915">
              <a:spcAft>
                <a:spcPts val="600"/>
              </a:spcAft>
            </a:pPr>
            <a:r>
              <a:rPr lang="en-US" sz="1114" kern="1200">
                <a:solidFill>
                  <a:prstClr val="white"/>
                </a:solidFill>
                <a:latin typeface="Arial Black" pitchFamily="34" charset="0"/>
                <a:ea typeface="+mn-ea"/>
                <a:cs typeface="+mn-cs"/>
              </a:rPr>
              <a:t>Education</a:t>
            </a:r>
            <a:endParaRPr lang="en-NZ" sz="825">
              <a:solidFill>
                <a:prstClr val="white"/>
              </a:solidFill>
              <a:latin typeface="Arial Black" pitchFamily="34" charset="0"/>
            </a:endParaRPr>
          </a:p>
        </p:txBody>
      </p:sp>
      <p:sp>
        <p:nvSpPr>
          <p:cNvPr id="7" name="7-Point Star 6"/>
          <p:cNvSpPr/>
          <p:nvPr/>
        </p:nvSpPr>
        <p:spPr>
          <a:xfrm>
            <a:off x="4739343" y="2423111"/>
            <a:ext cx="2321278" cy="247603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2915">
              <a:spcAft>
                <a:spcPts val="600"/>
              </a:spcAft>
            </a:pPr>
            <a:r>
              <a:rPr lang="en-US" sz="1823" kern="1200">
                <a:solidFill>
                  <a:prstClr val="white"/>
                </a:solidFill>
                <a:latin typeface="Tw Cen MT" panose="020B0602020104020603"/>
                <a:ea typeface="+mn-ea"/>
                <a:cs typeface="+mn-cs"/>
              </a:rPr>
              <a:t>Wealth, Status, Respect.</a:t>
            </a:r>
            <a:endParaRPr lang="en-NZ" sz="1350">
              <a:solidFill>
                <a:prstClr val="white"/>
              </a:solidFill>
              <a:latin typeface="Tw Cen MT" panose="020B0602020104020603"/>
            </a:endParaRPr>
          </a:p>
        </p:txBody>
      </p:sp>
      <p:sp>
        <p:nvSpPr>
          <p:cNvPr id="9" name="Right Arrow 8"/>
          <p:cNvSpPr/>
          <p:nvPr/>
        </p:nvSpPr>
        <p:spPr>
          <a:xfrm>
            <a:off x="1607987" y="1403296"/>
            <a:ext cx="993507" cy="492111"/>
          </a:xfrm>
          <a:prstGeom prst="rightArrow">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NZ" sz="1350" dirty="0">
              <a:solidFill>
                <a:prstClr val="white"/>
              </a:solidFill>
              <a:latin typeface="Tw Cen MT" panose="020B0602020104020603"/>
            </a:endParaRPr>
          </a:p>
        </p:txBody>
      </p:sp>
      <p:sp>
        <p:nvSpPr>
          <p:cNvPr id="10" name="Right Arrow 9"/>
          <p:cNvSpPr/>
          <p:nvPr/>
        </p:nvSpPr>
        <p:spPr>
          <a:xfrm>
            <a:off x="1598654" y="2718688"/>
            <a:ext cx="993507" cy="492111"/>
          </a:xfrm>
          <a:prstGeom prst="rightArrow">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NZ" sz="1350" dirty="0">
              <a:solidFill>
                <a:prstClr val="white"/>
              </a:solidFill>
              <a:latin typeface="Tw Cen MT" panose="020B0602020104020603"/>
            </a:endParaRPr>
          </a:p>
        </p:txBody>
      </p:sp>
      <p:sp>
        <p:nvSpPr>
          <p:cNvPr id="11" name="Right Arrow 10"/>
          <p:cNvSpPr/>
          <p:nvPr/>
        </p:nvSpPr>
        <p:spPr>
          <a:xfrm>
            <a:off x="1598654" y="4043269"/>
            <a:ext cx="993507" cy="492111"/>
          </a:xfrm>
          <a:prstGeom prst="rightArrow">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NZ" sz="1350" dirty="0">
              <a:solidFill>
                <a:prstClr val="white"/>
              </a:solidFill>
              <a:latin typeface="Tw Cen MT" panose="020B0602020104020603"/>
            </a:endParaRPr>
          </a:p>
        </p:txBody>
      </p:sp>
      <p:sp>
        <p:nvSpPr>
          <p:cNvPr id="12" name="Rectangle 11"/>
          <p:cNvSpPr/>
          <p:nvPr/>
        </p:nvSpPr>
        <p:spPr>
          <a:xfrm>
            <a:off x="2882320" y="2500487"/>
            <a:ext cx="1276703" cy="928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2915">
              <a:spcAft>
                <a:spcPts val="600"/>
              </a:spcAft>
            </a:pPr>
            <a:r>
              <a:rPr lang="en-US" sz="1114" kern="1200">
                <a:solidFill>
                  <a:prstClr val="white"/>
                </a:solidFill>
                <a:latin typeface="Arial Black" pitchFamily="34" charset="0"/>
                <a:ea typeface="+mn-ea"/>
                <a:cs typeface="+mn-cs"/>
              </a:rPr>
              <a:t>Employment</a:t>
            </a:r>
            <a:endParaRPr lang="en-NZ" sz="825">
              <a:solidFill>
                <a:prstClr val="white"/>
              </a:solidFill>
              <a:latin typeface="Arial Black" pitchFamily="34" charset="0"/>
            </a:endParaRPr>
          </a:p>
        </p:txBody>
      </p:sp>
      <p:sp>
        <p:nvSpPr>
          <p:cNvPr id="13" name="Rectangle 12"/>
          <p:cNvSpPr/>
          <p:nvPr/>
        </p:nvSpPr>
        <p:spPr>
          <a:xfrm>
            <a:off x="2882320" y="3893255"/>
            <a:ext cx="1276703" cy="928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2915">
              <a:spcAft>
                <a:spcPts val="600"/>
              </a:spcAft>
            </a:pPr>
            <a:r>
              <a:rPr lang="en-US" sz="1114" kern="1200">
                <a:solidFill>
                  <a:prstClr val="white"/>
                </a:solidFill>
                <a:latin typeface="Arial Black" pitchFamily="34" charset="0"/>
                <a:ea typeface="+mn-ea"/>
                <a:cs typeface="+mn-cs"/>
              </a:rPr>
              <a:t>Fame?</a:t>
            </a:r>
            <a:endParaRPr lang="en-NZ" sz="825">
              <a:solidFill>
                <a:prstClr val="white"/>
              </a:solidFill>
              <a:latin typeface="Arial Black" pitchFamily="34" charset="0"/>
            </a:endParaRPr>
          </a:p>
        </p:txBody>
      </p:sp>
      <p:sp>
        <p:nvSpPr>
          <p:cNvPr id="14" name="Rectangle 13"/>
          <p:cNvSpPr/>
          <p:nvPr/>
        </p:nvSpPr>
        <p:spPr>
          <a:xfrm>
            <a:off x="2882320" y="5286022"/>
            <a:ext cx="1276703" cy="9285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2915">
              <a:spcAft>
                <a:spcPts val="600"/>
              </a:spcAft>
            </a:pPr>
            <a:r>
              <a:rPr lang="en-US" sz="1114" kern="1200">
                <a:solidFill>
                  <a:prstClr val="white"/>
                </a:solidFill>
                <a:latin typeface="Arial Black" pitchFamily="34" charset="0"/>
                <a:ea typeface="+mn-ea"/>
                <a:cs typeface="+mn-cs"/>
              </a:rPr>
              <a:t>inheritance</a:t>
            </a:r>
            <a:endParaRPr lang="en-NZ" sz="825">
              <a:solidFill>
                <a:prstClr val="white"/>
              </a:solidFill>
              <a:latin typeface="Arial Black" pitchFamily="34" charset="0"/>
            </a:endParaRPr>
          </a:p>
        </p:txBody>
      </p:sp>
      <p:sp>
        <p:nvSpPr>
          <p:cNvPr id="15" name="TextBox 14"/>
          <p:cNvSpPr txBox="1"/>
          <p:nvPr/>
        </p:nvSpPr>
        <p:spPr>
          <a:xfrm>
            <a:off x="2185937" y="643466"/>
            <a:ext cx="3017662" cy="341632"/>
          </a:xfrm>
          <a:prstGeom prst="rect">
            <a:avLst/>
          </a:prstGeom>
          <a:noFill/>
        </p:spPr>
        <p:txBody>
          <a:bodyPr wrap="square" rtlCol="0">
            <a:spAutoFit/>
          </a:bodyPr>
          <a:lstStyle/>
          <a:p>
            <a:pPr defTabSz="462915">
              <a:spcAft>
                <a:spcPts val="600"/>
              </a:spcAft>
            </a:pPr>
            <a:r>
              <a:rPr lang="en-US" sz="1620" kern="1200" dirty="0">
                <a:solidFill>
                  <a:prstClr val="black"/>
                </a:solidFill>
                <a:latin typeface="Arial Black" pitchFamily="34" charset="0"/>
                <a:ea typeface="+mn-ea"/>
                <a:cs typeface="+mn-cs"/>
              </a:rPr>
              <a:t>Socially approved means</a:t>
            </a:r>
            <a:endParaRPr lang="en-NZ" sz="1200" dirty="0">
              <a:solidFill>
                <a:prstClr val="black"/>
              </a:solidFill>
              <a:latin typeface="Arial Black" pitchFamily="34" charset="0"/>
            </a:endParaRPr>
          </a:p>
        </p:txBody>
      </p:sp>
      <p:sp>
        <p:nvSpPr>
          <p:cNvPr id="16" name="TextBox 15"/>
          <p:cNvSpPr txBox="1"/>
          <p:nvPr/>
        </p:nvSpPr>
        <p:spPr>
          <a:xfrm>
            <a:off x="4584591" y="1958857"/>
            <a:ext cx="2872518" cy="341632"/>
          </a:xfrm>
          <a:prstGeom prst="rect">
            <a:avLst/>
          </a:prstGeom>
          <a:noFill/>
        </p:spPr>
        <p:txBody>
          <a:bodyPr wrap="none" rtlCol="0">
            <a:spAutoFit/>
          </a:bodyPr>
          <a:lstStyle/>
          <a:p>
            <a:pPr defTabSz="462915">
              <a:spcAft>
                <a:spcPts val="600"/>
              </a:spcAft>
            </a:pPr>
            <a:r>
              <a:rPr lang="en-US" sz="1620" kern="1200" dirty="0">
                <a:solidFill>
                  <a:prstClr val="black"/>
                </a:solidFill>
                <a:latin typeface="Arial Black" pitchFamily="34" charset="0"/>
                <a:ea typeface="+mn-ea"/>
                <a:cs typeface="+mn-cs"/>
              </a:rPr>
              <a:t>Socially approved goals</a:t>
            </a:r>
            <a:endParaRPr lang="en-NZ" sz="1200" dirty="0">
              <a:solidFill>
                <a:prstClr val="black"/>
              </a:solidFill>
              <a:latin typeface="Arial Black" pitchFamily="34" charset="0"/>
            </a:endParaRPr>
          </a:p>
        </p:txBody>
      </p:sp>
      <p:sp>
        <p:nvSpPr>
          <p:cNvPr id="6" name="Right Arrow 10">
            <a:extLst>
              <a:ext uri="{FF2B5EF4-FFF2-40B4-BE49-F238E27FC236}">
                <a16:creationId xmlns:a16="http://schemas.microsoft.com/office/drawing/2014/main" id="{BED8C177-C1CD-1273-6AF1-1C896C370D4B}"/>
              </a:ext>
            </a:extLst>
          </p:cNvPr>
          <p:cNvSpPr/>
          <p:nvPr/>
        </p:nvSpPr>
        <p:spPr>
          <a:xfrm>
            <a:off x="1630093" y="5504222"/>
            <a:ext cx="993507" cy="492111"/>
          </a:xfrm>
          <a:prstGeom prst="rightArrow">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NZ" sz="1350" dirty="0">
              <a:solidFill>
                <a:prstClr val="white"/>
              </a:solidFill>
              <a:latin typeface="Tw Cen MT" panose="020B0602020104020603"/>
            </a:endParaRPr>
          </a:p>
        </p:txBody>
      </p:sp>
    </p:spTree>
    <p:extLst>
      <p:ext uri="{BB962C8B-B14F-4D97-AF65-F5344CB8AC3E}">
        <p14:creationId xmlns:p14="http://schemas.microsoft.com/office/powerpoint/2010/main" val="212085788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P spid="11" grpId="0" animBg="1"/>
      <p:bldP spid="12" grpId="0" animBg="1"/>
      <p:bldP spid="13" grpId="0" animBg="1"/>
      <p:bldP spid="14" grpId="0" animBg="1"/>
      <p:bldP spid="15" grpId="0"/>
      <p:bldP spid="16" grpId="0"/>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52802-E45E-4E67-986D-35DC50BEA6C4}"/>
              </a:ext>
            </a:extLst>
          </p:cNvPr>
          <p:cNvSpPr>
            <a:spLocks noGrp="1"/>
          </p:cNvSpPr>
          <p:nvPr>
            <p:ph type="title"/>
          </p:nvPr>
        </p:nvSpPr>
        <p:spPr/>
        <p:txBody>
          <a:bodyPr/>
          <a:lstStyle/>
          <a:p>
            <a:r>
              <a:rPr lang="en-US" dirty="0"/>
              <a:t>adaptations to social strain</a:t>
            </a:r>
            <a:endParaRPr lang="en-NZ" dirty="0"/>
          </a:p>
        </p:txBody>
      </p:sp>
      <p:graphicFrame>
        <p:nvGraphicFramePr>
          <p:cNvPr id="4" name="Content Placeholder 3">
            <a:extLst>
              <a:ext uri="{FF2B5EF4-FFF2-40B4-BE49-F238E27FC236}">
                <a16:creationId xmlns:a16="http://schemas.microsoft.com/office/drawing/2014/main" id="{C9D4E4D6-046B-4334-8C61-F6FC4F62EFC3}"/>
              </a:ext>
            </a:extLst>
          </p:cNvPr>
          <p:cNvGraphicFramePr>
            <a:graphicFrameLocks noGrp="1"/>
          </p:cNvGraphicFramePr>
          <p:nvPr>
            <p:ph idx="1"/>
            <p:extLst>
              <p:ext uri="{D42A27DB-BD31-4B8C-83A1-F6EECF244321}">
                <p14:modId xmlns:p14="http://schemas.microsoft.com/office/powerpoint/2010/main" val="4279872615"/>
              </p:ext>
            </p:extLst>
          </p:nvPr>
        </p:nvGraphicFramePr>
        <p:xfrm>
          <a:off x="226058" y="2307470"/>
          <a:ext cx="5467350" cy="3207062"/>
        </p:xfrm>
        <a:graphic>
          <a:graphicData uri="http://schemas.openxmlformats.org/drawingml/2006/table">
            <a:tbl>
              <a:tblPr firstRow="1" bandRow="1">
                <a:tableStyleId>{5C22544A-7EE6-4342-B048-85BDC9FD1C3A}</a:tableStyleId>
              </a:tblPr>
              <a:tblGrid>
                <a:gridCol w="1822450">
                  <a:extLst>
                    <a:ext uri="{9D8B030D-6E8A-4147-A177-3AD203B41FA5}">
                      <a16:colId xmlns:a16="http://schemas.microsoft.com/office/drawing/2014/main" val="997519307"/>
                    </a:ext>
                  </a:extLst>
                </a:gridCol>
                <a:gridCol w="1822450">
                  <a:extLst>
                    <a:ext uri="{9D8B030D-6E8A-4147-A177-3AD203B41FA5}">
                      <a16:colId xmlns:a16="http://schemas.microsoft.com/office/drawing/2014/main" val="2353588830"/>
                    </a:ext>
                  </a:extLst>
                </a:gridCol>
                <a:gridCol w="1822450">
                  <a:extLst>
                    <a:ext uri="{9D8B030D-6E8A-4147-A177-3AD203B41FA5}">
                      <a16:colId xmlns:a16="http://schemas.microsoft.com/office/drawing/2014/main" val="3965285569"/>
                    </a:ext>
                  </a:extLst>
                </a:gridCol>
              </a:tblGrid>
              <a:tr h="1035362">
                <a:tc>
                  <a:txBody>
                    <a:bodyPr/>
                    <a:lstStyle/>
                    <a:p>
                      <a:endParaRPr lang="en-NZ" sz="1400" dirty="0"/>
                    </a:p>
                  </a:txBody>
                  <a:tcPr marL="63389" marR="63389" marT="34290" marB="34290"/>
                </a:tc>
                <a:tc>
                  <a:txBody>
                    <a:bodyPr/>
                    <a:lstStyle/>
                    <a:p>
                      <a:pPr defTabSz="462915">
                        <a:spcAft>
                          <a:spcPts val="600"/>
                        </a:spcAft>
                      </a:pPr>
                      <a:r>
                        <a:rPr lang="en-US" sz="1400" kern="1200" dirty="0">
                          <a:solidFill>
                            <a:prstClr val="black"/>
                          </a:solidFill>
                          <a:latin typeface="Arial Black" pitchFamily="34" charset="0"/>
                          <a:ea typeface="+mn-ea"/>
                          <a:cs typeface="+mn-cs"/>
                        </a:rPr>
                        <a:t>Accept Socially approved goals</a:t>
                      </a:r>
                      <a:endParaRPr lang="en-NZ" sz="1050" dirty="0">
                        <a:solidFill>
                          <a:prstClr val="black"/>
                        </a:solidFill>
                        <a:latin typeface="Arial Black" pitchFamily="34" charset="0"/>
                      </a:endParaRPr>
                    </a:p>
                  </a:txBody>
                  <a:tcPr marL="63389" marR="63389" marT="34290" marB="34290"/>
                </a:tc>
                <a:tc>
                  <a:txBody>
                    <a:bodyPr/>
                    <a:lstStyle/>
                    <a:p>
                      <a:pPr defTabSz="462915">
                        <a:spcAft>
                          <a:spcPts val="600"/>
                        </a:spcAft>
                      </a:pPr>
                      <a:r>
                        <a:rPr lang="en-US" sz="1400" kern="1200" dirty="0">
                          <a:solidFill>
                            <a:prstClr val="black"/>
                          </a:solidFill>
                          <a:latin typeface="Arial Black" pitchFamily="34" charset="0"/>
                          <a:ea typeface="+mn-ea"/>
                          <a:cs typeface="+mn-cs"/>
                        </a:rPr>
                        <a:t>Have access to socially approved means</a:t>
                      </a:r>
                      <a:endParaRPr lang="en-NZ" sz="1050" dirty="0">
                        <a:solidFill>
                          <a:prstClr val="black"/>
                        </a:solidFill>
                        <a:latin typeface="Arial Black" pitchFamily="34" charset="0"/>
                      </a:endParaRPr>
                    </a:p>
                  </a:txBody>
                  <a:tcPr marL="63389" marR="63389" marT="34290" marB="34290"/>
                </a:tc>
                <a:extLst>
                  <a:ext uri="{0D108BD9-81ED-4DB2-BD59-A6C34878D82A}">
                    <a16:rowId xmlns:a16="http://schemas.microsoft.com/office/drawing/2014/main" val="1781962594"/>
                  </a:ext>
                </a:extLst>
              </a:tr>
              <a:tr h="411918">
                <a:tc>
                  <a:txBody>
                    <a:bodyPr/>
                    <a:lstStyle/>
                    <a:p>
                      <a:r>
                        <a:rPr lang="en-US" sz="2400" dirty="0"/>
                        <a:t>Conformity</a:t>
                      </a:r>
                      <a:endParaRPr lang="en-NZ" sz="2400" dirty="0"/>
                    </a:p>
                  </a:txBody>
                  <a:tcPr marL="63389" marR="63389" marT="34290" marB="34290"/>
                </a:tc>
                <a:tc>
                  <a:txBody>
                    <a:bodyPr/>
                    <a:lstStyle/>
                    <a:p>
                      <a:r>
                        <a:rPr lang="en-US" sz="2400" dirty="0"/>
                        <a:t>+</a:t>
                      </a:r>
                      <a:endParaRPr lang="en-NZ" sz="2400" dirty="0"/>
                    </a:p>
                  </a:txBody>
                  <a:tcPr marL="63389" marR="63389" marT="34290" marB="34290"/>
                </a:tc>
                <a:tc>
                  <a:txBody>
                    <a:bodyPr/>
                    <a:lstStyle/>
                    <a:p>
                      <a:r>
                        <a:rPr lang="en-US" sz="2400" dirty="0"/>
                        <a:t>+</a:t>
                      </a:r>
                      <a:endParaRPr lang="en-NZ" sz="2400" dirty="0"/>
                    </a:p>
                  </a:txBody>
                  <a:tcPr marL="63389" marR="63389" marT="34290" marB="34290"/>
                </a:tc>
                <a:extLst>
                  <a:ext uri="{0D108BD9-81ED-4DB2-BD59-A6C34878D82A}">
                    <a16:rowId xmlns:a16="http://schemas.microsoft.com/office/drawing/2014/main" val="2862493653"/>
                  </a:ext>
                </a:extLst>
              </a:tr>
              <a:tr h="411918">
                <a:tc>
                  <a:txBody>
                    <a:bodyPr/>
                    <a:lstStyle/>
                    <a:p>
                      <a:r>
                        <a:rPr lang="en-US" sz="2400" dirty="0"/>
                        <a:t>Innovation</a:t>
                      </a:r>
                      <a:endParaRPr lang="en-NZ" sz="2400" dirty="0"/>
                    </a:p>
                  </a:txBody>
                  <a:tcPr marL="63389" marR="63389" marT="34290" marB="34290"/>
                </a:tc>
                <a:tc>
                  <a:txBody>
                    <a:bodyPr/>
                    <a:lstStyle/>
                    <a:p>
                      <a:r>
                        <a:rPr lang="en-US" sz="2400" dirty="0"/>
                        <a:t>+</a:t>
                      </a:r>
                      <a:endParaRPr lang="en-NZ" sz="2400" dirty="0"/>
                    </a:p>
                  </a:txBody>
                  <a:tcPr marL="63389" marR="63389" marT="34290" marB="34290"/>
                </a:tc>
                <a:tc>
                  <a:txBody>
                    <a:bodyPr/>
                    <a:lstStyle/>
                    <a:p>
                      <a:r>
                        <a:rPr lang="en-US" sz="2400" dirty="0"/>
                        <a:t>-</a:t>
                      </a:r>
                      <a:endParaRPr lang="en-NZ" sz="2400" dirty="0"/>
                    </a:p>
                  </a:txBody>
                  <a:tcPr marL="63389" marR="63389" marT="34290" marB="34290"/>
                </a:tc>
                <a:extLst>
                  <a:ext uri="{0D108BD9-81ED-4DB2-BD59-A6C34878D82A}">
                    <a16:rowId xmlns:a16="http://schemas.microsoft.com/office/drawing/2014/main" val="3426550355"/>
                  </a:ext>
                </a:extLst>
              </a:tr>
              <a:tr h="411918">
                <a:tc>
                  <a:txBody>
                    <a:bodyPr/>
                    <a:lstStyle/>
                    <a:p>
                      <a:r>
                        <a:rPr lang="en-US" sz="2400" dirty="0"/>
                        <a:t>Ritualism</a:t>
                      </a:r>
                      <a:endParaRPr lang="en-NZ" sz="2400" dirty="0"/>
                    </a:p>
                  </a:txBody>
                  <a:tcPr marL="63389" marR="63389" marT="34290" marB="34290"/>
                </a:tc>
                <a:tc>
                  <a:txBody>
                    <a:bodyPr/>
                    <a:lstStyle/>
                    <a:p>
                      <a:r>
                        <a:rPr lang="en-US" sz="2400" dirty="0"/>
                        <a:t>-</a:t>
                      </a:r>
                      <a:endParaRPr lang="en-NZ" sz="2400" dirty="0"/>
                    </a:p>
                  </a:txBody>
                  <a:tcPr marL="63389" marR="63389" marT="34290" marB="34290"/>
                </a:tc>
                <a:tc>
                  <a:txBody>
                    <a:bodyPr/>
                    <a:lstStyle/>
                    <a:p>
                      <a:r>
                        <a:rPr lang="en-US" sz="2400" dirty="0"/>
                        <a:t>+</a:t>
                      </a:r>
                      <a:endParaRPr lang="en-NZ" sz="2400" dirty="0"/>
                    </a:p>
                  </a:txBody>
                  <a:tcPr marL="63389" marR="63389" marT="34290" marB="34290"/>
                </a:tc>
                <a:extLst>
                  <a:ext uri="{0D108BD9-81ED-4DB2-BD59-A6C34878D82A}">
                    <a16:rowId xmlns:a16="http://schemas.microsoft.com/office/drawing/2014/main" val="1398455751"/>
                  </a:ext>
                </a:extLst>
              </a:tr>
              <a:tr h="411918">
                <a:tc>
                  <a:txBody>
                    <a:bodyPr/>
                    <a:lstStyle/>
                    <a:p>
                      <a:r>
                        <a:rPr lang="en-US" sz="2400" dirty="0"/>
                        <a:t>Retreatism</a:t>
                      </a:r>
                      <a:endParaRPr lang="en-NZ" sz="2400" dirty="0"/>
                    </a:p>
                  </a:txBody>
                  <a:tcPr marL="63389" marR="63389" marT="34290" marB="34290"/>
                </a:tc>
                <a:tc>
                  <a:txBody>
                    <a:bodyPr/>
                    <a:lstStyle/>
                    <a:p>
                      <a:r>
                        <a:rPr lang="en-US" sz="2400" dirty="0"/>
                        <a:t>-</a:t>
                      </a:r>
                      <a:endParaRPr lang="en-NZ" sz="2400" dirty="0"/>
                    </a:p>
                  </a:txBody>
                  <a:tcPr marL="63389" marR="63389" marT="34290" marB="34290"/>
                </a:tc>
                <a:tc>
                  <a:txBody>
                    <a:bodyPr/>
                    <a:lstStyle/>
                    <a:p>
                      <a:r>
                        <a:rPr lang="en-US" sz="2400" dirty="0"/>
                        <a:t>-</a:t>
                      </a:r>
                      <a:endParaRPr lang="en-NZ" sz="2400" dirty="0"/>
                    </a:p>
                  </a:txBody>
                  <a:tcPr marL="63389" marR="63389" marT="34290" marB="34290"/>
                </a:tc>
                <a:extLst>
                  <a:ext uri="{0D108BD9-81ED-4DB2-BD59-A6C34878D82A}">
                    <a16:rowId xmlns:a16="http://schemas.microsoft.com/office/drawing/2014/main" val="3695823118"/>
                  </a:ext>
                </a:extLst>
              </a:tr>
              <a:tr h="411918">
                <a:tc>
                  <a:txBody>
                    <a:bodyPr/>
                    <a:lstStyle/>
                    <a:p>
                      <a:r>
                        <a:rPr lang="en-US" sz="2400" dirty="0"/>
                        <a:t>Rebellion </a:t>
                      </a:r>
                      <a:endParaRPr lang="en-NZ" sz="2400" dirty="0"/>
                    </a:p>
                  </a:txBody>
                  <a:tcPr marL="63389" marR="63389" marT="34290" marB="34290"/>
                </a:tc>
                <a:tc>
                  <a:txBody>
                    <a:bodyPr/>
                    <a:lstStyle/>
                    <a:p>
                      <a:r>
                        <a:rPr lang="en-US" sz="2400" dirty="0"/>
                        <a:t>=/-</a:t>
                      </a:r>
                      <a:endParaRPr lang="en-NZ" sz="2400" dirty="0"/>
                    </a:p>
                  </a:txBody>
                  <a:tcPr marL="63389" marR="63389" marT="34290" marB="34290"/>
                </a:tc>
                <a:tc>
                  <a:txBody>
                    <a:bodyPr/>
                    <a:lstStyle/>
                    <a:p>
                      <a:r>
                        <a:rPr lang="en-US" sz="2400" dirty="0"/>
                        <a:t>+/-</a:t>
                      </a:r>
                      <a:endParaRPr lang="en-NZ" sz="2400" dirty="0"/>
                    </a:p>
                  </a:txBody>
                  <a:tcPr marL="63389" marR="63389" marT="34290" marB="34290"/>
                </a:tc>
                <a:extLst>
                  <a:ext uri="{0D108BD9-81ED-4DB2-BD59-A6C34878D82A}">
                    <a16:rowId xmlns:a16="http://schemas.microsoft.com/office/drawing/2014/main" val="1875652759"/>
                  </a:ext>
                </a:extLst>
              </a:tr>
            </a:tbl>
          </a:graphicData>
        </a:graphic>
      </p:graphicFrame>
      <p:sp>
        <p:nvSpPr>
          <p:cNvPr id="12" name="TextBox 11"/>
          <p:cNvSpPr txBox="1"/>
          <p:nvPr/>
        </p:nvSpPr>
        <p:spPr>
          <a:xfrm>
            <a:off x="230722" y="65690"/>
            <a:ext cx="2230515" cy="300082"/>
          </a:xfrm>
          <a:prstGeom prst="rect">
            <a:avLst/>
          </a:prstGeom>
          <a:solidFill>
            <a:schemeClr val="accent1">
              <a:lumMod val="20000"/>
              <a:lumOff val="80000"/>
            </a:schemeClr>
          </a:solidFill>
        </p:spPr>
        <p:txBody>
          <a:bodyPr wrap="square" rtlCol="0">
            <a:spAutoFit/>
          </a:bodyPr>
          <a:lstStyle/>
          <a:p>
            <a:pPr defTabSz="342900"/>
            <a:endParaRPr lang="en-NZ" sz="1350" dirty="0">
              <a:solidFill>
                <a:prstClr val="black"/>
              </a:solidFill>
              <a:latin typeface="Tw Cen MT" panose="020B0602020104020603"/>
            </a:endParaRPr>
          </a:p>
        </p:txBody>
      </p:sp>
      <p:sp>
        <p:nvSpPr>
          <p:cNvPr id="3" name="Speech Bubble: Rectangle 2">
            <a:extLst>
              <a:ext uri="{FF2B5EF4-FFF2-40B4-BE49-F238E27FC236}">
                <a16:creationId xmlns:a16="http://schemas.microsoft.com/office/drawing/2014/main" id="{47071E95-CBC6-6762-FD44-E6A2412558C9}"/>
              </a:ext>
            </a:extLst>
          </p:cNvPr>
          <p:cNvSpPr/>
          <p:nvPr/>
        </p:nvSpPr>
        <p:spPr>
          <a:xfrm>
            <a:off x="6410131" y="116073"/>
            <a:ext cx="2733869" cy="2437902"/>
          </a:xfrm>
          <a:prstGeom prst="wedgeRectCallout">
            <a:avLst>
              <a:gd name="adj1" fmla="val -110524"/>
              <a:gd name="adj2" fmla="val 125012"/>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defTabSz="342900"/>
            <a:r>
              <a:rPr lang="en-NZ" sz="1800">
                <a:solidFill>
                  <a:prstClr val="black"/>
                </a:solidFill>
                <a:latin typeface="Tw Cen MT" panose="020B0602020104020603"/>
              </a:rPr>
              <a:t>People who have access to the means, but aren’t really interested in the goals/aspiration. Appear to play by the rules, but are really just “going through the motions</a:t>
            </a:r>
            <a:endParaRPr lang="en-NZ" sz="1800" dirty="0">
              <a:solidFill>
                <a:prstClr val="black"/>
              </a:solidFill>
              <a:latin typeface="Tw Cen MT" panose="020B0602020104020603"/>
            </a:endParaRPr>
          </a:p>
        </p:txBody>
      </p:sp>
      <p:sp>
        <p:nvSpPr>
          <p:cNvPr id="6" name="Speech Bubble: Rectangle 5">
            <a:extLst>
              <a:ext uri="{FF2B5EF4-FFF2-40B4-BE49-F238E27FC236}">
                <a16:creationId xmlns:a16="http://schemas.microsoft.com/office/drawing/2014/main" id="{C5B047D2-9079-C0B2-4DF8-3D8D02A21842}"/>
              </a:ext>
            </a:extLst>
          </p:cNvPr>
          <p:cNvSpPr/>
          <p:nvPr/>
        </p:nvSpPr>
        <p:spPr>
          <a:xfrm>
            <a:off x="6410131" y="2447471"/>
            <a:ext cx="2733869" cy="2437902"/>
          </a:xfrm>
          <a:prstGeom prst="wedgeRectCallout">
            <a:avLst>
              <a:gd name="adj1" fmla="val -103357"/>
              <a:gd name="adj2" fmla="val 46552"/>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defTabSz="342900"/>
            <a:r>
              <a:rPr lang="en-NZ" sz="1800" dirty="0">
                <a:solidFill>
                  <a:prstClr val="black"/>
                </a:solidFill>
                <a:latin typeface="Tw Cen MT" panose="020B0602020104020603"/>
              </a:rPr>
              <a:t>Adapt to strain by detaching from society. They reject both the goals and the means (e.g. through self exclusion, drug use?)</a:t>
            </a:r>
          </a:p>
        </p:txBody>
      </p:sp>
      <p:sp>
        <p:nvSpPr>
          <p:cNvPr id="7" name="Speech Bubble: Rectangle 6">
            <a:extLst>
              <a:ext uri="{FF2B5EF4-FFF2-40B4-BE49-F238E27FC236}">
                <a16:creationId xmlns:a16="http://schemas.microsoft.com/office/drawing/2014/main" id="{0D4532C3-DFCE-A955-16E7-07EA960C093D}"/>
              </a:ext>
            </a:extLst>
          </p:cNvPr>
          <p:cNvSpPr/>
          <p:nvPr/>
        </p:nvSpPr>
        <p:spPr>
          <a:xfrm>
            <a:off x="6410131" y="4778869"/>
            <a:ext cx="2733869" cy="2079131"/>
          </a:xfrm>
          <a:prstGeom prst="wedgeRectCallout">
            <a:avLst>
              <a:gd name="adj1" fmla="val -98579"/>
              <a:gd name="adj2" fmla="val -28313"/>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defTabSz="342900"/>
            <a:r>
              <a:rPr lang="en-NZ" sz="1800" dirty="0">
                <a:solidFill>
                  <a:prstClr val="black"/>
                </a:solidFill>
                <a:latin typeface="Tw Cen MT" panose="020B0602020104020603"/>
              </a:rPr>
              <a:t>Rebels include heretics, revolutionaries, and political deviants. They seek a better path, replacing both the means and the goals</a:t>
            </a:r>
          </a:p>
        </p:txBody>
      </p:sp>
    </p:spTree>
    <p:extLst>
      <p:ext uri="{BB962C8B-B14F-4D97-AF65-F5344CB8AC3E}">
        <p14:creationId xmlns:p14="http://schemas.microsoft.com/office/powerpoint/2010/main" val="46958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71975" y="1257300"/>
            <a:ext cx="942975"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825" dirty="0">
                <a:solidFill>
                  <a:prstClr val="white"/>
                </a:solidFill>
                <a:latin typeface="Arial Black" pitchFamily="34" charset="0"/>
              </a:rPr>
              <a:t>Education</a:t>
            </a:r>
            <a:endParaRPr lang="en-NZ" sz="825" dirty="0">
              <a:solidFill>
                <a:prstClr val="white"/>
              </a:solidFill>
              <a:latin typeface="Arial Black" pitchFamily="34" charset="0"/>
            </a:endParaRPr>
          </a:p>
        </p:txBody>
      </p:sp>
      <p:sp>
        <p:nvSpPr>
          <p:cNvPr id="7" name="7-Point Star 6"/>
          <p:cNvSpPr/>
          <p:nvPr/>
        </p:nvSpPr>
        <p:spPr>
          <a:xfrm>
            <a:off x="5772150" y="1943100"/>
            <a:ext cx="2412788" cy="20574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350" dirty="0">
                <a:solidFill>
                  <a:prstClr val="white"/>
                </a:solidFill>
                <a:latin typeface="Tw Cen MT" panose="020B0602020104020603"/>
              </a:rPr>
              <a:t>Wealth, Status, Respect.</a:t>
            </a:r>
            <a:endParaRPr lang="en-NZ" sz="1350" dirty="0">
              <a:solidFill>
                <a:prstClr val="white"/>
              </a:solidFill>
              <a:latin typeface="Tw Cen MT" panose="020B0602020104020603"/>
            </a:endParaRPr>
          </a:p>
        </p:txBody>
      </p:sp>
      <p:sp>
        <p:nvSpPr>
          <p:cNvPr id="9" name="Right Arrow 8"/>
          <p:cNvSpPr/>
          <p:nvPr/>
        </p:nvSpPr>
        <p:spPr>
          <a:xfrm>
            <a:off x="3414713" y="1462544"/>
            <a:ext cx="733806" cy="363474"/>
          </a:xfrm>
          <a:prstGeom prst="rightArrow">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NZ" sz="1350" dirty="0">
              <a:solidFill>
                <a:prstClr val="white"/>
              </a:solidFill>
              <a:latin typeface="Tw Cen MT" panose="020B0602020104020603"/>
            </a:endParaRPr>
          </a:p>
        </p:txBody>
      </p:sp>
      <p:sp>
        <p:nvSpPr>
          <p:cNvPr id="10" name="Right Arrow 9"/>
          <p:cNvSpPr/>
          <p:nvPr/>
        </p:nvSpPr>
        <p:spPr>
          <a:xfrm>
            <a:off x="3414713" y="2362740"/>
            <a:ext cx="733806" cy="363474"/>
          </a:xfrm>
          <a:prstGeom prst="rightArrow">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NZ" sz="1350" dirty="0">
              <a:solidFill>
                <a:prstClr val="white"/>
              </a:solidFill>
              <a:latin typeface="Tw Cen MT" panose="020B0602020104020603"/>
            </a:endParaRPr>
          </a:p>
        </p:txBody>
      </p:sp>
      <p:sp>
        <p:nvSpPr>
          <p:cNvPr id="11" name="Right Arrow 10"/>
          <p:cNvSpPr/>
          <p:nvPr/>
        </p:nvSpPr>
        <p:spPr>
          <a:xfrm>
            <a:off x="3452432" y="3351280"/>
            <a:ext cx="733806" cy="363474"/>
          </a:xfrm>
          <a:prstGeom prst="rightArrow">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NZ" sz="1350" dirty="0">
              <a:solidFill>
                <a:prstClr val="white"/>
              </a:solidFill>
              <a:latin typeface="Tw Cen MT" panose="020B0602020104020603"/>
            </a:endParaRPr>
          </a:p>
        </p:txBody>
      </p:sp>
      <p:sp>
        <p:nvSpPr>
          <p:cNvPr id="12" name="Rectangle 11"/>
          <p:cNvSpPr/>
          <p:nvPr/>
        </p:nvSpPr>
        <p:spPr>
          <a:xfrm>
            <a:off x="4400550" y="2228850"/>
            <a:ext cx="942975"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825" dirty="0">
                <a:solidFill>
                  <a:prstClr val="white"/>
                </a:solidFill>
                <a:latin typeface="Arial Black" pitchFamily="34" charset="0"/>
              </a:rPr>
              <a:t>Employment</a:t>
            </a:r>
            <a:endParaRPr lang="en-NZ" sz="825" dirty="0">
              <a:solidFill>
                <a:prstClr val="white"/>
              </a:solidFill>
              <a:latin typeface="Arial Black" pitchFamily="34" charset="0"/>
            </a:endParaRPr>
          </a:p>
        </p:txBody>
      </p:sp>
      <p:sp>
        <p:nvSpPr>
          <p:cNvPr id="13" name="Rectangle 12"/>
          <p:cNvSpPr/>
          <p:nvPr/>
        </p:nvSpPr>
        <p:spPr>
          <a:xfrm>
            <a:off x="4400550" y="3257550"/>
            <a:ext cx="942975"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825" dirty="0">
                <a:solidFill>
                  <a:prstClr val="white"/>
                </a:solidFill>
                <a:latin typeface="Arial Black" pitchFamily="34" charset="0"/>
              </a:rPr>
              <a:t>Fame?</a:t>
            </a:r>
            <a:endParaRPr lang="en-NZ" sz="825" dirty="0">
              <a:solidFill>
                <a:prstClr val="white"/>
              </a:solidFill>
              <a:latin typeface="Arial Black" pitchFamily="34" charset="0"/>
            </a:endParaRPr>
          </a:p>
        </p:txBody>
      </p:sp>
      <p:sp>
        <p:nvSpPr>
          <p:cNvPr id="14" name="Rectangle 13"/>
          <p:cNvSpPr/>
          <p:nvPr/>
        </p:nvSpPr>
        <p:spPr>
          <a:xfrm>
            <a:off x="4400550" y="4286250"/>
            <a:ext cx="942975"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825" dirty="0">
                <a:solidFill>
                  <a:prstClr val="white"/>
                </a:solidFill>
                <a:latin typeface="Arial Black" pitchFamily="34" charset="0"/>
              </a:rPr>
              <a:t>inheritance</a:t>
            </a:r>
            <a:endParaRPr lang="en-NZ" sz="825" dirty="0">
              <a:solidFill>
                <a:prstClr val="white"/>
              </a:solidFill>
              <a:latin typeface="Arial Black" pitchFamily="34" charset="0"/>
            </a:endParaRPr>
          </a:p>
        </p:txBody>
      </p:sp>
      <p:sp>
        <p:nvSpPr>
          <p:cNvPr id="15" name="TextBox 14"/>
          <p:cNvSpPr txBox="1"/>
          <p:nvPr/>
        </p:nvSpPr>
        <p:spPr>
          <a:xfrm>
            <a:off x="3795903" y="301381"/>
            <a:ext cx="2228850" cy="461665"/>
          </a:xfrm>
          <a:prstGeom prst="rect">
            <a:avLst/>
          </a:prstGeom>
          <a:noFill/>
        </p:spPr>
        <p:txBody>
          <a:bodyPr wrap="square" rtlCol="0">
            <a:spAutoFit/>
          </a:bodyPr>
          <a:lstStyle/>
          <a:p>
            <a:pPr algn="ctr" defTabSz="342900"/>
            <a:r>
              <a:rPr lang="en-US" sz="1200" dirty="0">
                <a:solidFill>
                  <a:prstClr val="black"/>
                </a:solidFill>
                <a:latin typeface="Arial Black" pitchFamily="34" charset="0"/>
              </a:rPr>
              <a:t>Socially approved means</a:t>
            </a:r>
            <a:endParaRPr lang="en-NZ" sz="1200" dirty="0">
              <a:solidFill>
                <a:prstClr val="black"/>
              </a:solidFill>
              <a:latin typeface="Arial Black" pitchFamily="34" charset="0"/>
            </a:endParaRPr>
          </a:p>
        </p:txBody>
      </p:sp>
      <p:sp>
        <p:nvSpPr>
          <p:cNvPr id="16" name="TextBox 15"/>
          <p:cNvSpPr txBox="1"/>
          <p:nvPr/>
        </p:nvSpPr>
        <p:spPr>
          <a:xfrm>
            <a:off x="6357646" y="1581540"/>
            <a:ext cx="2184188" cy="276999"/>
          </a:xfrm>
          <a:prstGeom prst="rect">
            <a:avLst/>
          </a:prstGeom>
          <a:noFill/>
        </p:spPr>
        <p:txBody>
          <a:bodyPr wrap="none" rtlCol="0">
            <a:spAutoFit/>
          </a:bodyPr>
          <a:lstStyle/>
          <a:p>
            <a:pPr defTabSz="342900"/>
            <a:r>
              <a:rPr lang="en-US" sz="1200" dirty="0">
                <a:solidFill>
                  <a:prstClr val="black"/>
                </a:solidFill>
                <a:latin typeface="Arial Black" pitchFamily="34" charset="0"/>
              </a:rPr>
              <a:t>Socially approved goals</a:t>
            </a:r>
            <a:endParaRPr lang="en-NZ" sz="1200" dirty="0">
              <a:solidFill>
                <a:prstClr val="black"/>
              </a:solidFill>
              <a:latin typeface="Arial Black" pitchFamily="34" charset="0"/>
            </a:endParaRPr>
          </a:p>
        </p:txBody>
      </p:sp>
      <p:grpSp>
        <p:nvGrpSpPr>
          <p:cNvPr id="18" name="Group 17"/>
          <p:cNvGrpSpPr/>
          <p:nvPr/>
        </p:nvGrpSpPr>
        <p:grpSpPr>
          <a:xfrm>
            <a:off x="3543300" y="5143503"/>
            <a:ext cx="3600450" cy="679281"/>
            <a:chOff x="1752600" y="5791200"/>
            <a:chExt cx="4800600" cy="905708"/>
          </a:xfrm>
        </p:grpSpPr>
        <p:sp>
          <p:nvSpPr>
            <p:cNvPr id="17" name="TextBox 16"/>
            <p:cNvSpPr txBox="1"/>
            <p:nvPr/>
          </p:nvSpPr>
          <p:spPr>
            <a:xfrm>
              <a:off x="3276600" y="6019800"/>
              <a:ext cx="1568121" cy="677108"/>
            </a:xfrm>
            <a:prstGeom prst="rect">
              <a:avLst/>
            </a:prstGeom>
            <a:noFill/>
          </p:spPr>
          <p:txBody>
            <a:bodyPr wrap="none" rtlCol="0">
              <a:spAutoFit/>
            </a:bodyPr>
            <a:lstStyle/>
            <a:p>
              <a:pPr defTabSz="342900"/>
              <a:r>
                <a:rPr lang="en-US" sz="1350" dirty="0">
                  <a:solidFill>
                    <a:prstClr val="black"/>
                  </a:solidFill>
                  <a:latin typeface="Arial Black" pitchFamily="34" charset="0"/>
                </a:rPr>
                <a:t>Innovation</a:t>
              </a:r>
            </a:p>
            <a:p>
              <a:pPr defTabSz="342900"/>
              <a:endParaRPr lang="en-NZ" sz="1350" dirty="0">
                <a:solidFill>
                  <a:prstClr val="black"/>
                </a:solidFill>
                <a:latin typeface="Tw Cen MT" panose="020B0602020104020603"/>
              </a:endParaRPr>
            </a:p>
          </p:txBody>
        </p:sp>
        <p:sp>
          <p:nvSpPr>
            <p:cNvPr id="8" name="Curved Up Arrow 7"/>
            <p:cNvSpPr/>
            <p:nvPr/>
          </p:nvSpPr>
          <p:spPr>
            <a:xfrm>
              <a:off x="1752600" y="5791200"/>
              <a:ext cx="4800600" cy="731520"/>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NZ" sz="1350" dirty="0">
                <a:solidFill>
                  <a:prstClr val="black"/>
                </a:solidFill>
                <a:latin typeface="Tw Cen MT" panose="020B0602020104020603"/>
              </a:endParaRPr>
            </a:p>
          </p:txBody>
        </p:sp>
      </p:grpSp>
      <p:sp>
        <p:nvSpPr>
          <p:cNvPr id="3" name="Rectangle 2"/>
          <p:cNvSpPr/>
          <p:nvPr/>
        </p:nvSpPr>
        <p:spPr>
          <a:xfrm>
            <a:off x="214377" y="149365"/>
            <a:ext cx="2232662" cy="707886"/>
          </a:xfrm>
          <a:prstGeom prst="rect">
            <a:avLst/>
          </a:prstGeom>
        </p:spPr>
        <p:txBody>
          <a:bodyPr wrap="none">
            <a:spAutoFit/>
          </a:bodyPr>
          <a:lstStyle/>
          <a:p>
            <a:pPr defTabSz="342900"/>
            <a:r>
              <a:rPr lang="en-US" sz="4000" dirty="0">
                <a:solidFill>
                  <a:prstClr val="black"/>
                </a:solidFill>
                <a:latin typeface="Tw Cen MT" panose="020B0602020104020603"/>
              </a:rPr>
              <a:t>Innovation</a:t>
            </a:r>
            <a:endParaRPr lang="en-NZ" sz="4000" dirty="0">
              <a:solidFill>
                <a:prstClr val="black"/>
              </a:solidFill>
              <a:latin typeface="Tw Cen MT" panose="020B0602020104020603"/>
            </a:endParaRPr>
          </a:p>
        </p:txBody>
      </p:sp>
      <p:sp>
        <p:nvSpPr>
          <p:cNvPr id="5" name="TextBox 4"/>
          <p:cNvSpPr txBox="1"/>
          <p:nvPr/>
        </p:nvSpPr>
        <p:spPr>
          <a:xfrm>
            <a:off x="419878" y="1073020"/>
            <a:ext cx="2771379" cy="1323439"/>
          </a:xfrm>
          <a:prstGeom prst="rect">
            <a:avLst/>
          </a:prstGeom>
          <a:solidFill>
            <a:schemeClr val="accent1">
              <a:lumMod val="20000"/>
              <a:lumOff val="80000"/>
            </a:schemeClr>
          </a:solidFill>
        </p:spPr>
        <p:txBody>
          <a:bodyPr wrap="square" rtlCol="0">
            <a:spAutoFit/>
          </a:bodyPr>
          <a:lstStyle/>
          <a:p>
            <a:pPr algn="ctr" defTabSz="342900"/>
            <a:r>
              <a:rPr lang="en-NZ" sz="2000" dirty="0">
                <a:solidFill>
                  <a:prstClr val="black"/>
                </a:solidFill>
                <a:latin typeface="Tw Cen MT" panose="020B0602020104020603"/>
              </a:rPr>
              <a:t>For Merton innovation was the adaptation used by the traditional criminal.  </a:t>
            </a:r>
          </a:p>
        </p:txBody>
      </p:sp>
      <p:sp>
        <p:nvSpPr>
          <p:cNvPr id="19" name="TextBox 18"/>
          <p:cNvSpPr txBox="1"/>
          <p:nvPr/>
        </p:nvSpPr>
        <p:spPr>
          <a:xfrm>
            <a:off x="681135" y="4179028"/>
            <a:ext cx="2585570" cy="2246769"/>
          </a:xfrm>
          <a:prstGeom prst="rect">
            <a:avLst/>
          </a:prstGeom>
          <a:solidFill>
            <a:schemeClr val="accent1">
              <a:lumMod val="20000"/>
              <a:lumOff val="80000"/>
            </a:schemeClr>
          </a:solidFill>
        </p:spPr>
        <p:txBody>
          <a:bodyPr wrap="square" rtlCol="0">
            <a:spAutoFit/>
          </a:bodyPr>
          <a:lstStyle/>
          <a:p>
            <a:pPr algn="ctr" defTabSz="342900"/>
            <a:r>
              <a:rPr lang="en-NZ" sz="2000" dirty="0">
                <a:solidFill>
                  <a:prstClr val="black"/>
                </a:solidFill>
                <a:latin typeface="Tw Cen MT" panose="020B0602020104020603"/>
              </a:rPr>
              <a:t>This was more likely in societies that encourage everyone to strive to be number one, while not having the available means for all</a:t>
            </a:r>
          </a:p>
        </p:txBody>
      </p:sp>
      <p:pic>
        <p:nvPicPr>
          <p:cNvPr id="20" name="Graphic 19" descr="Angry face outline with solid fill">
            <a:extLst>
              <a:ext uri="{FF2B5EF4-FFF2-40B4-BE49-F238E27FC236}">
                <a16:creationId xmlns:a16="http://schemas.microsoft.com/office/drawing/2014/main" id="{B0AE87E1-896B-2853-42D2-1A672F1087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2960" y="2408789"/>
            <a:ext cx="1477415" cy="1477415"/>
          </a:xfrm>
          <a:prstGeom prst="rect">
            <a:avLst/>
          </a:prstGeom>
        </p:spPr>
      </p:pic>
      <p:pic>
        <p:nvPicPr>
          <p:cNvPr id="21" name="Picture 20">
            <a:extLst>
              <a:ext uri="{FF2B5EF4-FFF2-40B4-BE49-F238E27FC236}">
                <a16:creationId xmlns:a16="http://schemas.microsoft.com/office/drawing/2014/main" id="{F7CE8177-3C18-2B2F-E3D6-9100634082A8}"/>
              </a:ext>
            </a:extLst>
          </p:cNvPr>
          <p:cNvPicPr>
            <a:picLocks noChangeAspect="1"/>
          </p:cNvPicPr>
          <p:nvPr/>
        </p:nvPicPr>
        <p:blipFill>
          <a:blip r:embed="rId6"/>
          <a:stretch>
            <a:fillRect/>
          </a:stretch>
        </p:blipFill>
        <p:spPr>
          <a:xfrm>
            <a:off x="3428901" y="4414614"/>
            <a:ext cx="762066" cy="414564"/>
          </a:xfrm>
          <a:prstGeom prst="rect">
            <a:avLst/>
          </a:prstGeom>
        </p:spPr>
      </p:pic>
    </p:spTree>
    <p:extLst>
      <p:ext uri="{BB962C8B-B14F-4D97-AF65-F5344CB8AC3E}">
        <p14:creationId xmlns:p14="http://schemas.microsoft.com/office/powerpoint/2010/main" val="333150191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P spid="11" grpId="0" animBg="1"/>
      <p:bldP spid="12" grpId="0" animBg="1"/>
      <p:bldP spid="13" grpId="0" animBg="1"/>
      <p:bldP spid="14" grpId="0" animBg="1"/>
      <p:bldP spid="15" grpId="0"/>
      <p:bldP spid="16" grpId="0"/>
      <p:bldP spid="3" grpId="0"/>
      <p:bldP spid="5" grpId="0"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D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393192" y="4767072"/>
            <a:ext cx="4945641" cy="1625210"/>
          </a:xfrm>
        </p:spPr>
        <p:txBody>
          <a:bodyPr>
            <a:normAutofit/>
          </a:bodyPr>
          <a:lstStyle/>
          <a:p>
            <a:pPr algn="r"/>
            <a:r>
              <a:rPr lang="en-NZ" sz="4100">
                <a:solidFill>
                  <a:srgbClr val="FFFFFF"/>
                </a:solidFill>
              </a:rPr>
              <a:t>Subcultural theories (linked to functionalism)</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904" r="-1" b="-1"/>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6021989" y="917725"/>
            <a:ext cx="2568554" cy="4852362"/>
          </a:xfrm>
        </p:spPr>
        <p:txBody>
          <a:bodyPr anchor="ctr">
            <a:normAutofit/>
          </a:bodyPr>
          <a:lstStyle/>
          <a:p>
            <a:r>
              <a:rPr lang="en-NZ" sz="1400">
                <a:solidFill>
                  <a:srgbClr val="FFFFFF"/>
                </a:solidFill>
              </a:rPr>
              <a:t>Albert Cohen.</a:t>
            </a:r>
          </a:p>
          <a:p>
            <a:r>
              <a:rPr lang="en-NZ" sz="1400">
                <a:solidFill>
                  <a:srgbClr val="FFFFFF"/>
                </a:solidFill>
              </a:rPr>
              <a:t>Educational system focus.</a:t>
            </a:r>
          </a:p>
          <a:p>
            <a:r>
              <a:rPr lang="en-NZ" sz="1400">
                <a:solidFill>
                  <a:srgbClr val="FFFFFF"/>
                </a:solidFill>
              </a:rPr>
              <a:t>When working class individuals see the limited opportunities available (blocked) they develop “status frustration”. </a:t>
            </a:r>
          </a:p>
          <a:p>
            <a:r>
              <a:rPr lang="en-NZ" sz="1400">
                <a:solidFill>
                  <a:srgbClr val="FFFFFF"/>
                </a:solidFill>
              </a:rPr>
              <a:t>This results in the creation of a delinquent subculture </a:t>
            </a:r>
          </a:p>
          <a:p>
            <a:pPr marL="294894" lvl="1" indent="0">
              <a:buNone/>
            </a:pPr>
            <a:r>
              <a:rPr lang="en-NZ" sz="1400">
                <a:solidFill>
                  <a:srgbClr val="FFFFFF"/>
                </a:solidFill>
              </a:rPr>
              <a:t>	Often values “working class” values. </a:t>
            </a:r>
          </a:p>
          <a:p>
            <a:pPr marL="294894" lvl="1" indent="0">
              <a:buNone/>
            </a:pPr>
            <a:r>
              <a:rPr lang="en-NZ" sz="1400">
                <a:solidFill>
                  <a:srgbClr val="FFFFFF"/>
                </a:solidFill>
              </a:rPr>
              <a:t>	e.g. Toughness, excitement and smartness. </a:t>
            </a:r>
          </a:p>
          <a:p>
            <a:r>
              <a:rPr lang="en-NZ" sz="1400">
                <a:solidFill>
                  <a:srgbClr val="FFFFFF"/>
                </a:solidFill>
              </a:rPr>
              <a:t>Defined the possible subcultures as</a:t>
            </a:r>
          </a:p>
          <a:p>
            <a:pPr lvl="1"/>
            <a:r>
              <a:rPr lang="en-NZ" sz="1400">
                <a:solidFill>
                  <a:srgbClr val="FFFFFF"/>
                </a:solidFill>
              </a:rPr>
              <a:t>A criminal subculture</a:t>
            </a:r>
          </a:p>
          <a:p>
            <a:pPr lvl="1"/>
            <a:r>
              <a:rPr lang="en-NZ" sz="1400">
                <a:solidFill>
                  <a:srgbClr val="FFFFFF"/>
                </a:solidFill>
              </a:rPr>
              <a:t>A conflict subculture</a:t>
            </a:r>
          </a:p>
          <a:p>
            <a:pPr lvl="1"/>
            <a:r>
              <a:rPr lang="en-NZ" sz="1400">
                <a:solidFill>
                  <a:srgbClr val="FFFFFF"/>
                </a:solidFill>
              </a:rPr>
              <a:t>A retreatist or escapist subculture. </a:t>
            </a:r>
          </a:p>
        </p:txBody>
      </p:sp>
    </p:spTree>
    <p:extLst>
      <p:ext uri="{BB962C8B-B14F-4D97-AF65-F5344CB8AC3E}">
        <p14:creationId xmlns:p14="http://schemas.microsoft.com/office/powerpoint/2010/main" val="93127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6B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23D18A-D97C-41F1-B045-3EE6E40117A1}"/>
              </a:ext>
            </a:extLst>
          </p:cNvPr>
          <p:cNvSpPr>
            <a:spLocks noGrp="1"/>
          </p:cNvSpPr>
          <p:nvPr>
            <p:ph type="title"/>
          </p:nvPr>
        </p:nvSpPr>
        <p:spPr>
          <a:xfrm>
            <a:off x="393192" y="4767072"/>
            <a:ext cx="4945641" cy="1625210"/>
          </a:xfrm>
        </p:spPr>
        <p:txBody>
          <a:bodyPr>
            <a:normAutofit/>
          </a:bodyPr>
          <a:lstStyle/>
          <a:p>
            <a:pPr algn="r"/>
            <a:r>
              <a:rPr lang="en-NZ">
                <a:solidFill>
                  <a:srgbClr val="FFFFFF"/>
                </a:solidFill>
              </a:rPr>
              <a:t>Learning Perspective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2127" r="5376"/>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6A2B7A9-5594-4CFD-96E8-4C5923187C6A}"/>
              </a:ext>
            </a:extLst>
          </p:cNvPr>
          <p:cNvSpPr>
            <a:spLocks noGrp="1"/>
          </p:cNvSpPr>
          <p:nvPr>
            <p:ph idx="1"/>
          </p:nvPr>
        </p:nvSpPr>
        <p:spPr>
          <a:xfrm>
            <a:off x="6021989" y="917725"/>
            <a:ext cx="2568554" cy="4852362"/>
          </a:xfrm>
        </p:spPr>
        <p:txBody>
          <a:bodyPr anchor="ctr">
            <a:normAutofit lnSpcReduction="10000"/>
          </a:bodyPr>
          <a:lstStyle/>
          <a:p>
            <a:r>
              <a:rPr lang="en-US" sz="1300">
                <a:solidFill>
                  <a:srgbClr val="FFFFFF"/>
                </a:solidFill>
              </a:rPr>
              <a:t>Learning to be deviant </a:t>
            </a:r>
          </a:p>
          <a:p>
            <a:pPr lvl="1"/>
            <a:r>
              <a:rPr lang="en-US" sz="1300">
                <a:solidFill>
                  <a:srgbClr val="FFFFFF"/>
                </a:solidFill>
              </a:rPr>
              <a:t>Happens the same way we learn anything</a:t>
            </a:r>
          </a:p>
          <a:p>
            <a:pPr lvl="1"/>
            <a:r>
              <a:rPr lang="en-US" sz="1300">
                <a:solidFill>
                  <a:srgbClr val="FFFFFF"/>
                </a:solidFill>
              </a:rPr>
              <a:t>Sutherland (1978) “Learning the tricks of the trade”</a:t>
            </a:r>
          </a:p>
          <a:p>
            <a:pPr lvl="1"/>
            <a:r>
              <a:rPr lang="en-US" sz="1300">
                <a:solidFill>
                  <a:srgbClr val="FFFFFF"/>
                </a:solidFill>
              </a:rPr>
              <a:t>Such as how to crack a safe </a:t>
            </a:r>
          </a:p>
          <a:p>
            <a:pPr lvl="1"/>
            <a:r>
              <a:rPr lang="en-US" sz="1300">
                <a:solidFill>
                  <a:srgbClr val="FFFFFF"/>
                </a:solidFill>
              </a:rPr>
              <a:t>How to smoke Marijuana (Glaser, 1956).</a:t>
            </a:r>
          </a:p>
          <a:p>
            <a:pPr lvl="2"/>
            <a:r>
              <a:rPr lang="en-US" sz="1300">
                <a:solidFill>
                  <a:srgbClr val="FFFFFF"/>
                </a:solidFill>
              </a:rPr>
              <a:t>Complete the sentence </a:t>
            </a:r>
          </a:p>
          <a:p>
            <a:pPr lvl="2"/>
            <a:r>
              <a:rPr lang="en-US" sz="1300">
                <a:solidFill>
                  <a:srgbClr val="FFFFFF"/>
                </a:solidFill>
              </a:rPr>
              <a:t>Puff, puff-</a:t>
            </a:r>
          </a:p>
          <a:p>
            <a:pPr lvl="2"/>
            <a:r>
              <a:rPr lang="en-US" sz="1300">
                <a:solidFill>
                  <a:srgbClr val="FFFFFF"/>
                </a:solidFill>
              </a:rPr>
              <a:t>Pass</a:t>
            </a:r>
          </a:p>
          <a:p>
            <a:r>
              <a:rPr lang="en-US" sz="1300">
                <a:solidFill>
                  <a:srgbClr val="FFFFFF"/>
                </a:solidFill>
              </a:rPr>
              <a:t>This learning did not have to be face to face </a:t>
            </a:r>
          </a:p>
          <a:p>
            <a:r>
              <a:rPr lang="en-US" sz="1300">
                <a:solidFill>
                  <a:srgbClr val="FFFFFF"/>
                </a:solidFill>
              </a:rPr>
              <a:t>“role models” or “Celebreties” or characters we meet in the media, books, movies, T.V., internet etc. </a:t>
            </a:r>
          </a:p>
          <a:p>
            <a:r>
              <a:rPr lang="en-US" sz="1300">
                <a:solidFill>
                  <a:srgbClr val="FFFFFF"/>
                </a:solidFill>
              </a:rPr>
              <a:t>Critique: overly deterministic</a:t>
            </a:r>
          </a:p>
          <a:p>
            <a:r>
              <a:rPr lang="en-US" sz="1300">
                <a:solidFill>
                  <a:srgbClr val="FFFFFF"/>
                </a:solidFill>
              </a:rPr>
              <a:t>We can say NO</a:t>
            </a:r>
          </a:p>
          <a:p>
            <a:r>
              <a:rPr lang="en-US" sz="1300">
                <a:solidFill>
                  <a:srgbClr val="FFFFFF"/>
                </a:solidFill>
              </a:rPr>
              <a:t>…or can we? </a:t>
            </a:r>
            <a:endParaRPr lang="en-NZ" sz="1300">
              <a:solidFill>
                <a:srgbClr val="FFFFFF"/>
              </a:solidFill>
            </a:endParaRPr>
          </a:p>
        </p:txBody>
      </p:sp>
    </p:spTree>
    <p:extLst>
      <p:ext uri="{BB962C8B-B14F-4D97-AF65-F5344CB8AC3E}">
        <p14:creationId xmlns:p14="http://schemas.microsoft.com/office/powerpoint/2010/main" val="30642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Drawings on colourful paper">
            <a:extLst>
              <a:ext uri="{FF2B5EF4-FFF2-40B4-BE49-F238E27FC236}">
                <a16:creationId xmlns:a16="http://schemas.microsoft.com/office/drawing/2014/main" id="{A5BB646B-7F0C-41D8-C978-A6383BBA86AA}"/>
              </a:ext>
            </a:extLst>
          </p:cNvPr>
          <p:cNvPicPr>
            <a:picLocks noChangeAspect="1"/>
          </p:cNvPicPr>
          <p:nvPr/>
        </p:nvPicPr>
        <p:blipFill rotWithShape="1">
          <a:blip r:embed="rId2">
            <a:alphaModFix amt="25000"/>
          </a:blip>
          <a:srcRect r="10999" b="-1"/>
          <a:stretch/>
        </p:blipFill>
        <p:spPr>
          <a:xfrm>
            <a:off x="20" y="10"/>
            <a:ext cx="9143980" cy="6857990"/>
          </a:xfrm>
          <a:prstGeom prst="rect">
            <a:avLst/>
          </a:prstGeom>
        </p:spPr>
      </p:pic>
      <p:sp>
        <p:nvSpPr>
          <p:cNvPr id="2" name="Title 1">
            <a:extLst>
              <a:ext uri="{FF2B5EF4-FFF2-40B4-BE49-F238E27FC236}">
                <a16:creationId xmlns:a16="http://schemas.microsoft.com/office/drawing/2014/main" id="{F6F15903-FD3D-A9BE-3B99-36AF8FD130A4}"/>
              </a:ext>
            </a:extLst>
          </p:cNvPr>
          <p:cNvSpPr>
            <a:spLocks noGrp="1"/>
          </p:cNvSpPr>
          <p:nvPr>
            <p:ph type="title"/>
          </p:nvPr>
        </p:nvSpPr>
        <p:spPr>
          <a:xfrm>
            <a:off x="684121" y="111967"/>
            <a:ext cx="7290054" cy="1499616"/>
          </a:xfrm>
        </p:spPr>
        <p:txBody>
          <a:bodyPr>
            <a:normAutofit/>
          </a:bodyPr>
          <a:lstStyle/>
          <a:p>
            <a:r>
              <a:rPr lang="en-NZ" dirty="0">
                <a:solidFill>
                  <a:srgbClr val="FFFFFF"/>
                </a:solidFill>
              </a:rPr>
              <a:t>Symbolic interactionism</a:t>
            </a:r>
          </a:p>
        </p:txBody>
      </p:sp>
      <p:cxnSp>
        <p:nvCxnSpPr>
          <p:cNvPr id="16" name="Straight Connector 15">
            <a:extLst>
              <a:ext uri="{FF2B5EF4-FFF2-40B4-BE49-F238E27FC236}">
                <a16:creationId xmlns:a16="http://schemas.microsoft.com/office/drawing/2014/main" id="{FBC3B7EE-8632-4756-A078-1B3B0DF3B5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BE28108-F32E-22EF-14C7-BCC65B887116}"/>
              </a:ext>
            </a:extLst>
          </p:cNvPr>
          <p:cNvSpPr>
            <a:spLocks noGrp="1"/>
          </p:cNvSpPr>
          <p:nvPr>
            <p:ph idx="1"/>
          </p:nvPr>
        </p:nvSpPr>
        <p:spPr>
          <a:xfrm>
            <a:off x="298581" y="1819469"/>
            <a:ext cx="8920061" cy="4823927"/>
          </a:xfrm>
        </p:spPr>
        <p:txBody>
          <a:bodyPr>
            <a:normAutofit/>
          </a:bodyPr>
          <a:lstStyle/>
          <a:p>
            <a:r>
              <a:rPr lang="en-NZ" dirty="0">
                <a:solidFill>
                  <a:srgbClr val="FFFFFF"/>
                </a:solidFill>
              </a:rPr>
              <a:t>Symbolic interactionism is a sociological perspective and theoretical framework that focuses on how individuals and groups create and interpret symbols and meanings in their social interactions. Key ideas and concepts associated with symbolic interactionism include:</a:t>
            </a:r>
          </a:p>
          <a:p>
            <a:pPr>
              <a:buFont typeface="+mj-lt"/>
              <a:buAutoNum type="arabicPeriod"/>
            </a:pPr>
            <a:r>
              <a:rPr lang="en-NZ" b="1" dirty="0">
                <a:solidFill>
                  <a:srgbClr val="FFFFFF"/>
                </a:solidFill>
              </a:rPr>
              <a:t>Symbols</a:t>
            </a:r>
            <a:r>
              <a:rPr lang="en-NZ" dirty="0">
                <a:solidFill>
                  <a:srgbClr val="FFFFFF"/>
                </a:solidFill>
              </a:rPr>
              <a:t>: Symbols are words, gestures, objects, or any other meaningful elements that people use to represent and communicate with one another. These symbols carry shared meanings and are crucial for understanding social interactions.</a:t>
            </a:r>
          </a:p>
          <a:p>
            <a:pPr>
              <a:buFont typeface="+mj-lt"/>
              <a:buAutoNum type="arabicPeriod"/>
            </a:pPr>
            <a:r>
              <a:rPr lang="en-NZ" b="1" dirty="0">
                <a:solidFill>
                  <a:srgbClr val="FFFFFF"/>
                </a:solidFill>
              </a:rPr>
              <a:t>Meaning</a:t>
            </a:r>
            <a:r>
              <a:rPr lang="en-NZ" dirty="0">
                <a:solidFill>
                  <a:srgbClr val="FFFFFF"/>
                </a:solidFill>
              </a:rPr>
              <a:t>: Symbolic interactionism emphasizes that the meaning of symbols is not fixed; instead, it is constructed through social interactions. What a symbol represents can vary between individuals and groups, and meaning is often negotiated during communication.</a:t>
            </a:r>
          </a:p>
          <a:p>
            <a:pPr>
              <a:buFont typeface="+mj-lt"/>
              <a:buAutoNum type="arabicPeriod"/>
            </a:pPr>
            <a:r>
              <a:rPr lang="en-NZ" b="1" dirty="0">
                <a:solidFill>
                  <a:srgbClr val="FFFFFF"/>
                </a:solidFill>
              </a:rPr>
              <a:t>Interaction</a:t>
            </a:r>
            <a:r>
              <a:rPr lang="en-NZ" dirty="0">
                <a:solidFill>
                  <a:srgbClr val="FFFFFF"/>
                </a:solidFill>
              </a:rPr>
              <a:t>: The theory focuses on the importance of face-to-face and small-group interactions. It suggests that social life is built upon a series of interactions in which individuals engage with one another, interpreting symbols and adjusting their </a:t>
            </a:r>
            <a:r>
              <a:rPr lang="en-NZ" dirty="0" err="1">
                <a:solidFill>
                  <a:srgbClr val="FFFFFF"/>
                </a:solidFill>
              </a:rPr>
              <a:t>behavior</a:t>
            </a:r>
            <a:r>
              <a:rPr lang="en-NZ" dirty="0">
                <a:solidFill>
                  <a:srgbClr val="FFFFFF"/>
                </a:solidFill>
              </a:rPr>
              <a:t> based on the responses of others.</a:t>
            </a:r>
          </a:p>
          <a:p>
            <a:endParaRPr lang="en-NZ" sz="1600" dirty="0">
              <a:solidFill>
                <a:srgbClr val="FFFFFF"/>
              </a:solidFill>
            </a:endParaRPr>
          </a:p>
        </p:txBody>
      </p:sp>
    </p:spTree>
    <p:extLst>
      <p:ext uri="{BB962C8B-B14F-4D97-AF65-F5344CB8AC3E}">
        <p14:creationId xmlns:p14="http://schemas.microsoft.com/office/powerpoint/2010/main" val="287966140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Sticky notes on a wall">
            <a:extLst>
              <a:ext uri="{FF2B5EF4-FFF2-40B4-BE49-F238E27FC236}">
                <a16:creationId xmlns:a16="http://schemas.microsoft.com/office/drawing/2014/main" id="{787F4710-808B-C455-76C3-CD89AD907532}"/>
              </a:ext>
            </a:extLst>
          </p:cNvPr>
          <p:cNvPicPr>
            <a:picLocks noChangeAspect="1"/>
          </p:cNvPicPr>
          <p:nvPr/>
        </p:nvPicPr>
        <p:blipFill rotWithShape="1">
          <a:blip r:embed="rId2">
            <a:duotone>
              <a:prstClr val="black"/>
              <a:schemeClr val="tx2">
                <a:tint val="45000"/>
                <a:satMod val="400000"/>
              </a:schemeClr>
            </a:duotone>
            <a:alphaModFix amt="25000"/>
          </a:blip>
          <a:srcRect l="3369" r="3632" b="2"/>
          <a:stretch/>
        </p:blipFill>
        <p:spPr>
          <a:xfrm>
            <a:off x="20" y="10"/>
            <a:ext cx="9143980" cy="6857990"/>
          </a:xfrm>
          <a:prstGeom prst="rect">
            <a:avLst/>
          </a:prstGeom>
        </p:spPr>
      </p:pic>
      <p:sp>
        <p:nvSpPr>
          <p:cNvPr id="2" name="Title 1">
            <a:extLst>
              <a:ext uri="{FF2B5EF4-FFF2-40B4-BE49-F238E27FC236}">
                <a16:creationId xmlns:a16="http://schemas.microsoft.com/office/drawing/2014/main" id="{A0106E15-53F3-BE4B-C23A-0B3A26E21564}"/>
              </a:ext>
            </a:extLst>
          </p:cNvPr>
          <p:cNvSpPr>
            <a:spLocks noGrp="1"/>
          </p:cNvSpPr>
          <p:nvPr>
            <p:ph type="title"/>
          </p:nvPr>
        </p:nvSpPr>
        <p:spPr>
          <a:xfrm>
            <a:off x="768096" y="585216"/>
            <a:ext cx="7290054" cy="1499616"/>
          </a:xfrm>
        </p:spPr>
        <p:txBody>
          <a:bodyPr>
            <a:normAutofit/>
          </a:bodyPr>
          <a:lstStyle/>
          <a:p>
            <a:r>
              <a:rPr lang="en-NZ">
                <a:solidFill>
                  <a:schemeClr val="tx1"/>
                </a:solidFill>
              </a:rPr>
              <a:t>Agenda </a:t>
            </a:r>
          </a:p>
        </p:txBody>
      </p:sp>
      <p:cxnSp>
        <p:nvCxnSpPr>
          <p:cNvPr id="9" name="Straight Connector 8">
            <a:extLst>
              <a:ext uri="{FF2B5EF4-FFF2-40B4-BE49-F238E27FC236}">
                <a16:creationId xmlns:a16="http://schemas.microsoft.com/office/drawing/2014/main" id="{5ECB1430-5CD1-470D-8F0F-7EDE4C7902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44DA797-1F68-A88F-12A1-245140A444DD}"/>
              </a:ext>
            </a:extLst>
          </p:cNvPr>
          <p:cNvSpPr>
            <a:spLocks noGrp="1"/>
          </p:cNvSpPr>
          <p:nvPr>
            <p:ph idx="1"/>
          </p:nvPr>
        </p:nvSpPr>
        <p:spPr>
          <a:xfrm>
            <a:off x="768096" y="1828800"/>
            <a:ext cx="7290054" cy="4480560"/>
          </a:xfrm>
        </p:spPr>
        <p:txBody>
          <a:bodyPr>
            <a:normAutofit/>
          </a:bodyPr>
          <a:lstStyle/>
          <a:p>
            <a:r>
              <a:rPr lang="en-NZ" sz="2400" dirty="0"/>
              <a:t>Super-quick recap last week</a:t>
            </a:r>
          </a:p>
          <a:p>
            <a:r>
              <a:rPr lang="en-NZ" sz="2400" dirty="0"/>
              <a:t>Any class announcements? </a:t>
            </a:r>
          </a:p>
          <a:p>
            <a:r>
              <a:rPr lang="en-NZ" sz="2400" dirty="0"/>
              <a:t>Getting ready for the next assessment (learning advisors, library support?)</a:t>
            </a:r>
          </a:p>
          <a:p>
            <a:r>
              <a:rPr lang="en-NZ" sz="2400" dirty="0"/>
              <a:t>Everyone's favourite segment </a:t>
            </a:r>
          </a:p>
          <a:p>
            <a:r>
              <a:rPr lang="en-NZ" sz="2400" dirty="0"/>
              <a:t>Concept of the week! </a:t>
            </a:r>
          </a:p>
          <a:p>
            <a:r>
              <a:rPr lang="en-NZ" sz="2400" dirty="0"/>
              <a:t>Deviance </a:t>
            </a:r>
          </a:p>
          <a:p>
            <a:r>
              <a:rPr lang="en-NZ" sz="2400" dirty="0"/>
              <a:t>Deviance and Crime – sociological explanations </a:t>
            </a:r>
          </a:p>
          <a:p>
            <a:r>
              <a:rPr lang="en-NZ" sz="2400" dirty="0"/>
              <a:t>Homework </a:t>
            </a:r>
          </a:p>
          <a:p>
            <a:endParaRPr lang="en-NZ" dirty="0"/>
          </a:p>
        </p:txBody>
      </p:sp>
    </p:spTree>
    <p:extLst>
      <p:ext uri="{BB962C8B-B14F-4D97-AF65-F5344CB8AC3E}">
        <p14:creationId xmlns:p14="http://schemas.microsoft.com/office/powerpoint/2010/main" val="22717022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4382347"/>
            <a:ext cx="4266015"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3FD828-F5F1-41E8-B41A-4CC5A1FFF63A}"/>
              </a:ext>
            </a:extLst>
          </p:cNvPr>
          <p:cNvSpPr>
            <a:spLocks noGrp="1"/>
          </p:cNvSpPr>
          <p:nvPr>
            <p:ph type="title"/>
          </p:nvPr>
        </p:nvSpPr>
        <p:spPr>
          <a:xfrm>
            <a:off x="429768" y="4608575"/>
            <a:ext cx="3931920" cy="1765715"/>
          </a:xfrm>
        </p:spPr>
        <p:txBody>
          <a:bodyPr>
            <a:normAutofit/>
          </a:bodyPr>
          <a:lstStyle/>
          <a:p>
            <a:pPr algn="r"/>
            <a:r>
              <a:rPr lang="en-NZ" sz="3200" dirty="0">
                <a:solidFill>
                  <a:srgbClr val="FFFFFF"/>
                </a:solidFill>
              </a:rPr>
              <a:t>Symbolic interactionalism: </a:t>
            </a:r>
            <a:br>
              <a:rPr lang="en-NZ" sz="3200" dirty="0">
                <a:solidFill>
                  <a:srgbClr val="FFFFFF"/>
                </a:solidFill>
              </a:rPr>
            </a:br>
            <a:endParaRPr lang="en-NZ" sz="3200" dirty="0">
              <a:solidFill>
                <a:srgbClr val="FFFFFF"/>
              </a:solidFill>
            </a:endParaRPr>
          </a:p>
        </p:txBody>
      </p:sp>
      <p:pic>
        <p:nvPicPr>
          <p:cNvPr id="8" name="Picture 7">
            <a:extLst>
              <a:ext uri="{FF2B5EF4-FFF2-40B4-BE49-F238E27FC236}">
                <a16:creationId xmlns:a16="http://schemas.microsoft.com/office/drawing/2014/main" id="{29BE42A0-8EE7-48BD-B35E-E64633196D65}"/>
              </a:ext>
            </a:extLst>
          </p:cNvPr>
          <p:cNvPicPr>
            <a:picLocks noChangeAspect="1"/>
          </p:cNvPicPr>
          <p:nvPr/>
        </p:nvPicPr>
        <p:blipFill rotWithShape="1">
          <a:blip r:embed="rId2"/>
          <a:srcRect t="21790" r="-1" b="18691"/>
          <a:stretch/>
        </p:blipFill>
        <p:spPr>
          <a:xfrm>
            <a:off x="245660" y="321733"/>
            <a:ext cx="4266015" cy="3899748"/>
          </a:xfrm>
          <a:prstGeom prst="rect">
            <a:avLst/>
          </a:prstGeom>
        </p:spPr>
      </p:pic>
      <p:sp>
        <p:nvSpPr>
          <p:cNvPr id="15" name="Rectangle 14">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2325" y="321732"/>
            <a:ext cx="4270376" cy="62145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49D2623-CFBD-4F27-8E82-09860EF30CBE}"/>
              </a:ext>
            </a:extLst>
          </p:cNvPr>
          <p:cNvSpPr>
            <a:spLocks noGrp="1"/>
          </p:cNvSpPr>
          <p:nvPr>
            <p:ph idx="1"/>
          </p:nvPr>
        </p:nvSpPr>
        <p:spPr>
          <a:xfrm>
            <a:off x="4995798" y="974875"/>
            <a:ext cx="3543430" cy="4852362"/>
          </a:xfrm>
        </p:spPr>
        <p:txBody>
          <a:bodyPr anchor="ctr">
            <a:normAutofit lnSpcReduction="10000"/>
          </a:bodyPr>
          <a:lstStyle/>
          <a:p>
            <a:r>
              <a:rPr lang="en-NZ" sz="1800" dirty="0">
                <a:solidFill>
                  <a:srgbClr val="FFFFFF"/>
                </a:solidFill>
              </a:rPr>
              <a:t>Symbolic interactionalism: </a:t>
            </a:r>
            <a:br>
              <a:rPr lang="en-NZ" sz="1800" dirty="0">
                <a:solidFill>
                  <a:srgbClr val="FFFFFF"/>
                </a:solidFill>
              </a:rPr>
            </a:br>
            <a:r>
              <a:rPr lang="en-NZ" sz="1800" dirty="0">
                <a:solidFill>
                  <a:srgbClr val="FFFFFF"/>
                </a:solidFill>
              </a:rPr>
              <a:t>and deviance: The social reaction perspective</a:t>
            </a:r>
            <a:endParaRPr lang="en-NZ" sz="1700" dirty="0">
              <a:solidFill>
                <a:srgbClr val="FFFFFF"/>
              </a:solidFill>
            </a:endParaRPr>
          </a:p>
          <a:p>
            <a:r>
              <a:rPr lang="en-NZ" sz="1700" dirty="0">
                <a:solidFill>
                  <a:srgbClr val="FFFFFF"/>
                </a:solidFill>
              </a:rPr>
              <a:t>Takes the position that behaviours themselves are not weird, bad, sick or deviant but only become so when reacted negatively to others. </a:t>
            </a:r>
          </a:p>
          <a:p>
            <a:r>
              <a:rPr lang="en-NZ" sz="1700" dirty="0">
                <a:solidFill>
                  <a:srgbClr val="FFFFFF"/>
                </a:solidFill>
              </a:rPr>
              <a:t>The focus therefore becomes one not only about deviance but also about social control. </a:t>
            </a:r>
          </a:p>
          <a:p>
            <a:r>
              <a:rPr lang="en-NZ" sz="1700" dirty="0">
                <a:solidFill>
                  <a:srgbClr val="FFFFFF"/>
                </a:solidFill>
              </a:rPr>
              <a:t>This perspective looks at the socio-historic context of deviance and the response to it. Changes in ideas about who and what is deviant, and changes in ideas about what to do about this deviance. </a:t>
            </a:r>
          </a:p>
          <a:p>
            <a:r>
              <a:rPr lang="en-NZ" sz="1700" dirty="0">
                <a:solidFill>
                  <a:srgbClr val="FFFFFF"/>
                </a:solidFill>
              </a:rPr>
              <a:t>It focuses attention on who does the labelling and the effects of this labelling on individuals (and groups) </a:t>
            </a:r>
          </a:p>
        </p:txBody>
      </p:sp>
    </p:spTree>
    <p:extLst>
      <p:ext uri="{BB962C8B-B14F-4D97-AF65-F5344CB8AC3E}">
        <p14:creationId xmlns:p14="http://schemas.microsoft.com/office/powerpoint/2010/main" val="1015149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38E58-39F0-A146-955F-7261CEA93997}"/>
              </a:ext>
            </a:extLst>
          </p:cNvPr>
          <p:cNvSpPr>
            <a:spLocks noGrp="1"/>
          </p:cNvSpPr>
          <p:nvPr>
            <p:ph type="title"/>
          </p:nvPr>
        </p:nvSpPr>
        <p:spPr>
          <a:xfrm>
            <a:off x="460186" y="-164592"/>
            <a:ext cx="8375904" cy="1499616"/>
          </a:xfrm>
        </p:spPr>
        <p:txBody>
          <a:bodyPr>
            <a:normAutofit/>
          </a:bodyPr>
          <a:lstStyle/>
          <a:p>
            <a:r>
              <a:rPr lang="en-NZ" sz="3100" dirty="0"/>
              <a:t>Labelling Theory: derived from symbolic interactionism</a:t>
            </a:r>
            <a:br>
              <a:rPr lang="en-NZ" sz="3100" dirty="0"/>
            </a:br>
            <a:r>
              <a:rPr lang="en-NZ" sz="3100" dirty="0"/>
              <a:t> </a:t>
            </a:r>
          </a:p>
        </p:txBody>
      </p:sp>
      <p:sp>
        <p:nvSpPr>
          <p:cNvPr id="12" name="Arrow: Quad 11">
            <a:extLst>
              <a:ext uri="{FF2B5EF4-FFF2-40B4-BE49-F238E27FC236}">
                <a16:creationId xmlns:a16="http://schemas.microsoft.com/office/drawing/2014/main" id="{4DF7FEF1-0316-A7C5-FEB9-5613ECDFBB73}"/>
              </a:ext>
            </a:extLst>
          </p:cNvPr>
          <p:cNvSpPr/>
          <p:nvPr/>
        </p:nvSpPr>
        <p:spPr>
          <a:xfrm>
            <a:off x="1376264" y="354564"/>
            <a:ext cx="6279502" cy="6279502"/>
          </a:xfrm>
          <a:prstGeom prst="quadArrow">
            <a:avLst>
              <a:gd name="adj1" fmla="val 2000"/>
              <a:gd name="adj2" fmla="val 4000"/>
              <a:gd name="adj3" fmla="val 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NZ"/>
          </a:p>
        </p:txBody>
      </p:sp>
      <p:sp>
        <p:nvSpPr>
          <p:cNvPr id="13" name="Freeform: Shape 12">
            <a:extLst>
              <a:ext uri="{FF2B5EF4-FFF2-40B4-BE49-F238E27FC236}">
                <a16:creationId xmlns:a16="http://schemas.microsoft.com/office/drawing/2014/main" id="{20BD5D8D-45A8-7A48-B8B2-55F9E96DA26E}"/>
              </a:ext>
            </a:extLst>
          </p:cNvPr>
          <p:cNvSpPr/>
          <p:nvPr/>
        </p:nvSpPr>
        <p:spPr>
          <a:xfrm>
            <a:off x="1727389" y="854073"/>
            <a:ext cx="2625886" cy="2329117"/>
          </a:xfrm>
          <a:custGeom>
            <a:avLst/>
            <a:gdLst>
              <a:gd name="connsiteX0" fmla="*/ 0 w 2625886"/>
              <a:gd name="connsiteY0" fmla="*/ 388194 h 2329117"/>
              <a:gd name="connsiteX1" fmla="*/ 388194 w 2625886"/>
              <a:gd name="connsiteY1" fmla="*/ 0 h 2329117"/>
              <a:gd name="connsiteX2" fmla="*/ 2237692 w 2625886"/>
              <a:gd name="connsiteY2" fmla="*/ 0 h 2329117"/>
              <a:gd name="connsiteX3" fmla="*/ 2625886 w 2625886"/>
              <a:gd name="connsiteY3" fmla="*/ 388194 h 2329117"/>
              <a:gd name="connsiteX4" fmla="*/ 2625886 w 2625886"/>
              <a:gd name="connsiteY4" fmla="*/ 1940923 h 2329117"/>
              <a:gd name="connsiteX5" fmla="*/ 2237692 w 2625886"/>
              <a:gd name="connsiteY5" fmla="*/ 2329117 h 2329117"/>
              <a:gd name="connsiteX6" fmla="*/ 388194 w 2625886"/>
              <a:gd name="connsiteY6" fmla="*/ 2329117 h 2329117"/>
              <a:gd name="connsiteX7" fmla="*/ 0 w 2625886"/>
              <a:gd name="connsiteY7" fmla="*/ 1940923 h 2329117"/>
              <a:gd name="connsiteX8" fmla="*/ 0 w 2625886"/>
              <a:gd name="connsiteY8" fmla="*/ 388194 h 232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5886" h="2329117">
                <a:moveTo>
                  <a:pt x="0" y="388194"/>
                </a:moveTo>
                <a:cubicBezTo>
                  <a:pt x="0" y="173800"/>
                  <a:pt x="173800" y="0"/>
                  <a:pt x="388194" y="0"/>
                </a:cubicBezTo>
                <a:lnTo>
                  <a:pt x="2237692" y="0"/>
                </a:lnTo>
                <a:cubicBezTo>
                  <a:pt x="2452086" y="0"/>
                  <a:pt x="2625886" y="173800"/>
                  <a:pt x="2625886" y="388194"/>
                </a:cubicBezTo>
                <a:lnTo>
                  <a:pt x="2625886" y="1940923"/>
                </a:lnTo>
                <a:cubicBezTo>
                  <a:pt x="2625886" y="2155317"/>
                  <a:pt x="2452086" y="2329117"/>
                  <a:pt x="2237692" y="2329117"/>
                </a:cubicBezTo>
                <a:lnTo>
                  <a:pt x="388194" y="2329117"/>
                </a:lnTo>
                <a:cubicBezTo>
                  <a:pt x="173800" y="2329117"/>
                  <a:pt x="0" y="2155317"/>
                  <a:pt x="0" y="1940923"/>
                </a:cubicBezTo>
                <a:lnTo>
                  <a:pt x="0" y="388194"/>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67038" tIns="167038" rIns="167038" bIns="167038" numCol="1" spcCol="1270" anchor="ctr" anchorCtr="0">
            <a:noAutofit/>
          </a:bodyPr>
          <a:lstStyle/>
          <a:p>
            <a:pPr marL="0" lvl="0" indent="0" algn="ctr" defTabSz="622300">
              <a:lnSpc>
                <a:spcPct val="90000"/>
              </a:lnSpc>
              <a:spcBef>
                <a:spcPct val="0"/>
              </a:spcBef>
              <a:spcAft>
                <a:spcPct val="35000"/>
              </a:spcAft>
              <a:buNone/>
            </a:pPr>
            <a:r>
              <a:rPr lang="en-NZ" sz="1400" kern="1200" dirty="0"/>
              <a:t>Labelling theory emerged as the dominant perspective in the study of deviance in the 1960s, though its origins can be traced to Durkheim. </a:t>
            </a:r>
            <a:r>
              <a:rPr lang="en-NZ" sz="1400" kern="1200" dirty="0" err="1"/>
              <a:t>Labeling</a:t>
            </a:r>
            <a:r>
              <a:rPr lang="en-NZ" sz="1400" kern="1200" dirty="0"/>
              <a:t> theory, influenced by </a:t>
            </a:r>
            <a:r>
              <a:rPr lang="en-NZ" sz="1400" b="1" kern="1200" dirty="0"/>
              <a:t>symbolic interactionism</a:t>
            </a:r>
            <a:r>
              <a:rPr lang="en-NZ" sz="1400" kern="1200" dirty="0"/>
              <a:t>, dramatically transformed the field by redefining what constituted deviance and what was significant to understand about deviance.</a:t>
            </a:r>
            <a:endParaRPr lang="en-US" sz="1400" kern="1200" dirty="0"/>
          </a:p>
        </p:txBody>
      </p:sp>
      <p:sp>
        <p:nvSpPr>
          <p:cNvPr id="14" name="Freeform: Shape 13">
            <a:extLst>
              <a:ext uri="{FF2B5EF4-FFF2-40B4-BE49-F238E27FC236}">
                <a16:creationId xmlns:a16="http://schemas.microsoft.com/office/drawing/2014/main" id="{8C1BC7EE-18DB-8E6E-6B8C-2F0B9FDF877D}"/>
              </a:ext>
            </a:extLst>
          </p:cNvPr>
          <p:cNvSpPr/>
          <p:nvPr/>
        </p:nvSpPr>
        <p:spPr>
          <a:xfrm>
            <a:off x="4735798" y="762731"/>
            <a:ext cx="2511800" cy="2511800"/>
          </a:xfrm>
          <a:custGeom>
            <a:avLst/>
            <a:gdLst>
              <a:gd name="connsiteX0" fmla="*/ 0 w 2511800"/>
              <a:gd name="connsiteY0" fmla="*/ 418642 h 2511800"/>
              <a:gd name="connsiteX1" fmla="*/ 418642 w 2511800"/>
              <a:gd name="connsiteY1" fmla="*/ 0 h 2511800"/>
              <a:gd name="connsiteX2" fmla="*/ 2093158 w 2511800"/>
              <a:gd name="connsiteY2" fmla="*/ 0 h 2511800"/>
              <a:gd name="connsiteX3" fmla="*/ 2511800 w 2511800"/>
              <a:gd name="connsiteY3" fmla="*/ 418642 h 2511800"/>
              <a:gd name="connsiteX4" fmla="*/ 2511800 w 2511800"/>
              <a:gd name="connsiteY4" fmla="*/ 2093158 h 2511800"/>
              <a:gd name="connsiteX5" fmla="*/ 2093158 w 2511800"/>
              <a:gd name="connsiteY5" fmla="*/ 2511800 h 2511800"/>
              <a:gd name="connsiteX6" fmla="*/ 418642 w 2511800"/>
              <a:gd name="connsiteY6" fmla="*/ 2511800 h 2511800"/>
              <a:gd name="connsiteX7" fmla="*/ 0 w 2511800"/>
              <a:gd name="connsiteY7" fmla="*/ 2093158 h 2511800"/>
              <a:gd name="connsiteX8" fmla="*/ 0 w 2511800"/>
              <a:gd name="connsiteY8" fmla="*/ 418642 h 251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1800" h="2511800">
                <a:moveTo>
                  <a:pt x="0" y="418642"/>
                </a:moveTo>
                <a:cubicBezTo>
                  <a:pt x="0" y="187432"/>
                  <a:pt x="187432" y="0"/>
                  <a:pt x="418642" y="0"/>
                </a:cubicBezTo>
                <a:lnTo>
                  <a:pt x="2093158" y="0"/>
                </a:lnTo>
                <a:cubicBezTo>
                  <a:pt x="2324368" y="0"/>
                  <a:pt x="2511800" y="187432"/>
                  <a:pt x="2511800" y="418642"/>
                </a:cubicBezTo>
                <a:lnTo>
                  <a:pt x="2511800" y="2093158"/>
                </a:lnTo>
                <a:cubicBezTo>
                  <a:pt x="2511800" y="2324368"/>
                  <a:pt x="2324368" y="2511800"/>
                  <a:pt x="2093158" y="2511800"/>
                </a:cubicBezTo>
                <a:lnTo>
                  <a:pt x="418642" y="2511800"/>
                </a:lnTo>
                <a:cubicBezTo>
                  <a:pt x="187432" y="2511800"/>
                  <a:pt x="0" y="2324368"/>
                  <a:pt x="0" y="2093158"/>
                </a:cubicBezTo>
                <a:lnTo>
                  <a:pt x="0" y="418642"/>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91196" tIns="191196" rIns="191196" bIns="191196" numCol="1" spcCol="1270" anchor="ctr" anchorCtr="0">
            <a:noAutofit/>
          </a:bodyPr>
          <a:lstStyle/>
          <a:p>
            <a:pPr marL="0" lvl="0" indent="0" algn="ctr" defTabSz="800100">
              <a:lnSpc>
                <a:spcPct val="90000"/>
              </a:lnSpc>
              <a:spcBef>
                <a:spcPct val="0"/>
              </a:spcBef>
              <a:spcAft>
                <a:spcPct val="35000"/>
              </a:spcAft>
              <a:buNone/>
            </a:pPr>
            <a:r>
              <a:rPr lang="en-NZ" sz="1800" kern="1200" dirty="0" err="1"/>
              <a:t>Labeling</a:t>
            </a:r>
            <a:r>
              <a:rPr lang="en-NZ" sz="1800" kern="1200" dirty="0"/>
              <a:t> theory provides a distinctively sociological approach that focuses on the role of social </a:t>
            </a:r>
            <a:r>
              <a:rPr lang="en-NZ" sz="1800" kern="1200" dirty="0" err="1"/>
              <a:t>labeling</a:t>
            </a:r>
            <a:r>
              <a:rPr lang="en-NZ" sz="1800" kern="1200" dirty="0"/>
              <a:t> in the development of crime and deviance. </a:t>
            </a:r>
            <a:endParaRPr lang="en-US" sz="1800" kern="1200" dirty="0"/>
          </a:p>
        </p:txBody>
      </p:sp>
      <p:sp>
        <p:nvSpPr>
          <p:cNvPr id="16" name="Freeform: Shape 15">
            <a:extLst>
              <a:ext uri="{FF2B5EF4-FFF2-40B4-BE49-F238E27FC236}">
                <a16:creationId xmlns:a16="http://schemas.microsoft.com/office/drawing/2014/main" id="{31EF533E-FABF-7578-5BE0-3E1F111D2077}"/>
              </a:ext>
            </a:extLst>
          </p:cNvPr>
          <p:cNvSpPr/>
          <p:nvPr/>
        </p:nvSpPr>
        <p:spPr>
          <a:xfrm>
            <a:off x="1784432" y="3714097"/>
            <a:ext cx="2511800" cy="2511800"/>
          </a:xfrm>
          <a:custGeom>
            <a:avLst/>
            <a:gdLst>
              <a:gd name="connsiteX0" fmla="*/ 0 w 2511800"/>
              <a:gd name="connsiteY0" fmla="*/ 418642 h 2511800"/>
              <a:gd name="connsiteX1" fmla="*/ 418642 w 2511800"/>
              <a:gd name="connsiteY1" fmla="*/ 0 h 2511800"/>
              <a:gd name="connsiteX2" fmla="*/ 2093158 w 2511800"/>
              <a:gd name="connsiteY2" fmla="*/ 0 h 2511800"/>
              <a:gd name="connsiteX3" fmla="*/ 2511800 w 2511800"/>
              <a:gd name="connsiteY3" fmla="*/ 418642 h 2511800"/>
              <a:gd name="connsiteX4" fmla="*/ 2511800 w 2511800"/>
              <a:gd name="connsiteY4" fmla="*/ 2093158 h 2511800"/>
              <a:gd name="connsiteX5" fmla="*/ 2093158 w 2511800"/>
              <a:gd name="connsiteY5" fmla="*/ 2511800 h 2511800"/>
              <a:gd name="connsiteX6" fmla="*/ 418642 w 2511800"/>
              <a:gd name="connsiteY6" fmla="*/ 2511800 h 2511800"/>
              <a:gd name="connsiteX7" fmla="*/ 0 w 2511800"/>
              <a:gd name="connsiteY7" fmla="*/ 2093158 h 2511800"/>
              <a:gd name="connsiteX8" fmla="*/ 0 w 2511800"/>
              <a:gd name="connsiteY8" fmla="*/ 418642 h 251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1800" h="2511800">
                <a:moveTo>
                  <a:pt x="0" y="418642"/>
                </a:moveTo>
                <a:cubicBezTo>
                  <a:pt x="0" y="187432"/>
                  <a:pt x="187432" y="0"/>
                  <a:pt x="418642" y="0"/>
                </a:cubicBezTo>
                <a:lnTo>
                  <a:pt x="2093158" y="0"/>
                </a:lnTo>
                <a:cubicBezTo>
                  <a:pt x="2324368" y="0"/>
                  <a:pt x="2511800" y="187432"/>
                  <a:pt x="2511800" y="418642"/>
                </a:cubicBezTo>
                <a:lnTo>
                  <a:pt x="2511800" y="2093158"/>
                </a:lnTo>
                <a:cubicBezTo>
                  <a:pt x="2511800" y="2324368"/>
                  <a:pt x="2324368" y="2511800"/>
                  <a:pt x="2093158" y="2511800"/>
                </a:cubicBezTo>
                <a:lnTo>
                  <a:pt x="418642" y="2511800"/>
                </a:lnTo>
                <a:cubicBezTo>
                  <a:pt x="187432" y="2511800"/>
                  <a:pt x="0" y="2324368"/>
                  <a:pt x="0" y="2093158"/>
                </a:cubicBezTo>
                <a:lnTo>
                  <a:pt x="0" y="418642"/>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75956" tIns="175956" rIns="175956" bIns="175956" numCol="1" spcCol="1270" anchor="ctr" anchorCtr="0">
            <a:noAutofit/>
          </a:bodyPr>
          <a:lstStyle/>
          <a:p>
            <a:pPr marL="0" lvl="0" indent="0" algn="ctr" defTabSz="622300">
              <a:lnSpc>
                <a:spcPct val="90000"/>
              </a:lnSpc>
              <a:spcBef>
                <a:spcPct val="0"/>
              </a:spcBef>
              <a:spcAft>
                <a:spcPct val="35000"/>
              </a:spcAft>
              <a:buNone/>
            </a:pPr>
            <a:r>
              <a:rPr lang="en-NZ" sz="1400" kern="1200" dirty="0"/>
              <a:t>The theory assumes that although deviant </a:t>
            </a:r>
            <a:r>
              <a:rPr lang="en-NZ" sz="1400" kern="1200" dirty="0" err="1"/>
              <a:t>behavior</a:t>
            </a:r>
            <a:r>
              <a:rPr lang="en-NZ" sz="1400" kern="1200" dirty="0"/>
              <a:t> can initially stem from various causes and conditions, </a:t>
            </a:r>
            <a:r>
              <a:rPr lang="en-NZ" sz="1600" b="1" kern="1200" dirty="0"/>
              <a:t>once individuals have been </a:t>
            </a:r>
            <a:r>
              <a:rPr lang="en-NZ" sz="1600" b="1" kern="1200" dirty="0" err="1"/>
              <a:t>labeled</a:t>
            </a:r>
            <a:r>
              <a:rPr lang="en-NZ" sz="1600" b="1" kern="1200" dirty="0"/>
              <a:t> or defined as deviants, they often face new problems</a:t>
            </a:r>
            <a:r>
              <a:rPr lang="en-NZ" sz="1400" kern="1200" dirty="0"/>
              <a:t> that stem from the reactions of self and others to negative stereotypes (stigma) that are attached to the deviant label (Becker, 1963; Lemert, 1967). </a:t>
            </a:r>
            <a:endParaRPr lang="en-US" sz="1400" kern="1200" dirty="0"/>
          </a:p>
        </p:txBody>
      </p:sp>
      <p:sp>
        <p:nvSpPr>
          <p:cNvPr id="18" name="Freeform: Shape 17">
            <a:extLst>
              <a:ext uri="{FF2B5EF4-FFF2-40B4-BE49-F238E27FC236}">
                <a16:creationId xmlns:a16="http://schemas.microsoft.com/office/drawing/2014/main" id="{6A233C52-B6E6-BA65-2E33-DD3499113B0A}"/>
              </a:ext>
            </a:extLst>
          </p:cNvPr>
          <p:cNvSpPr/>
          <p:nvPr/>
        </p:nvSpPr>
        <p:spPr>
          <a:xfrm>
            <a:off x="4735798" y="3714097"/>
            <a:ext cx="2511800" cy="2511800"/>
          </a:xfrm>
          <a:custGeom>
            <a:avLst/>
            <a:gdLst>
              <a:gd name="connsiteX0" fmla="*/ 0 w 2511800"/>
              <a:gd name="connsiteY0" fmla="*/ 418642 h 2511800"/>
              <a:gd name="connsiteX1" fmla="*/ 418642 w 2511800"/>
              <a:gd name="connsiteY1" fmla="*/ 0 h 2511800"/>
              <a:gd name="connsiteX2" fmla="*/ 2093158 w 2511800"/>
              <a:gd name="connsiteY2" fmla="*/ 0 h 2511800"/>
              <a:gd name="connsiteX3" fmla="*/ 2511800 w 2511800"/>
              <a:gd name="connsiteY3" fmla="*/ 418642 h 2511800"/>
              <a:gd name="connsiteX4" fmla="*/ 2511800 w 2511800"/>
              <a:gd name="connsiteY4" fmla="*/ 2093158 h 2511800"/>
              <a:gd name="connsiteX5" fmla="*/ 2093158 w 2511800"/>
              <a:gd name="connsiteY5" fmla="*/ 2511800 h 2511800"/>
              <a:gd name="connsiteX6" fmla="*/ 418642 w 2511800"/>
              <a:gd name="connsiteY6" fmla="*/ 2511800 h 2511800"/>
              <a:gd name="connsiteX7" fmla="*/ 0 w 2511800"/>
              <a:gd name="connsiteY7" fmla="*/ 2093158 h 2511800"/>
              <a:gd name="connsiteX8" fmla="*/ 0 w 2511800"/>
              <a:gd name="connsiteY8" fmla="*/ 418642 h 251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1800" h="2511800">
                <a:moveTo>
                  <a:pt x="0" y="418642"/>
                </a:moveTo>
                <a:cubicBezTo>
                  <a:pt x="0" y="187432"/>
                  <a:pt x="187432" y="0"/>
                  <a:pt x="418642" y="0"/>
                </a:cubicBezTo>
                <a:lnTo>
                  <a:pt x="2093158" y="0"/>
                </a:lnTo>
                <a:cubicBezTo>
                  <a:pt x="2324368" y="0"/>
                  <a:pt x="2511800" y="187432"/>
                  <a:pt x="2511800" y="418642"/>
                </a:cubicBezTo>
                <a:lnTo>
                  <a:pt x="2511800" y="2093158"/>
                </a:lnTo>
                <a:cubicBezTo>
                  <a:pt x="2511800" y="2324368"/>
                  <a:pt x="2324368" y="2511800"/>
                  <a:pt x="2093158" y="2511800"/>
                </a:cubicBezTo>
                <a:lnTo>
                  <a:pt x="418642" y="2511800"/>
                </a:lnTo>
                <a:cubicBezTo>
                  <a:pt x="187432" y="2511800"/>
                  <a:pt x="0" y="2324368"/>
                  <a:pt x="0" y="2093158"/>
                </a:cubicBezTo>
                <a:lnTo>
                  <a:pt x="0" y="418642"/>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10246" tIns="210246" rIns="210246" bIns="210246" numCol="1" spcCol="1270" anchor="ctr" anchorCtr="0">
            <a:noAutofit/>
          </a:bodyPr>
          <a:lstStyle/>
          <a:p>
            <a:pPr marL="0" lvl="0" indent="0" algn="ctr" defTabSz="1022350">
              <a:lnSpc>
                <a:spcPct val="90000"/>
              </a:lnSpc>
              <a:spcBef>
                <a:spcPct val="0"/>
              </a:spcBef>
              <a:spcAft>
                <a:spcPct val="35000"/>
              </a:spcAft>
              <a:buNone/>
            </a:pPr>
            <a:r>
              <a:rPr lang="en-NZ" sz="2300" kern="1200" dirty="0"/>
              <a:t>These problems in turn can increase the likelihood of deviant and criminal </a:t>
            </a:r>
            <a:r>
              <a:rPr lang="en-NZ" sz="2300" kern="1200" dirty="0" err="1"/>
              <a:t>behavior</a:t>
            </a:r>
            <a:r>
              <a:rPr lang="en-NZ" sz="2300" kern="1200" dirty="0"/>
              <a:t> becoming stable and chronic.</a:t>
            </a:r>
            <a:endParaRPr lang="en-US" sz="2300" kern="1200" dirty="0"/>
          </a:p>
        </p:txBody>
      </p:sp>
      <p:pic>
        <p:nvPicPr>
          <p:cNvPr id="20" name="Picture 19" descr="A screenshot of a phone&#10;&#10;Description automatically generated">
            <a:extLst>
              <a:ext uri="{FF2B5EF4-FFF2-40B4-BE49-F238E27FC236}">
                <a16:creationId xmlns:a16="http://schemas.microsoft.com/office/drawing/2014/main" id="{E2A01DAA-9E91-E50C-3E4C-F59E37030D95}"/>
              </a:ext>
            </a:extLst>
          </p:cNvPr>
          <p:cNvPicPr>
            <a:picLocks noChangeAspect="1"/>
          </p:cNvPicPr>
          <p:nvPr/>
        </p:nvPicPr>
        <p:blipFill>
          <a:blip r:embed="rId2"/>
          <a:stretch>
            <a:fillRect/>
          </a:stretch>
        </p:blipFill>
        <p:spPr>
          <a:xfrm>
            <a:off x="4967169" y="3714097"/>
            <a:ext cx="2049058" cy="2732931"/>
          </a:xfrm>
          <a:prstGeom prst="rect">
            <a:avLst/>
          </a:prstGeom>
        </p:spPr>
      </p:pic>
    </p:spTree>
    <p:extLst>
      <p:ext uri="{BB962C8B-B14F-4D97-AF65-F5344CB8AC3E}">
        <p14:creationId xmlns:p14="http://schemas.microsoft.com/office/powerpoint/2010/main" val="218228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4382347"/>
            <a:ext cx="4266015"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768" y="4608575"/>
            <a:ext cx="3931920" cy="1765715"/>
          </a:xfrm>
        </p:spPr>
        <p:txBody>
          <a:bodyPr>
            <a:normAutofit/>
          </a:bodyPr>
          <a:lstStyle/>
          <a:p>
            <a:pPr lvl="0" algn="r"/>
            <a:r>
              <a:rPr lang="en-NZ" sz="3800" dirty="0" err="1">
                <a:solidFill>
                  <a:srgbClr val="FFFFFF"/>
                </a:solidFill>
              </a:rPr>
              <a:t>Labeling</a:t>
            </a:r>
            <a:r>
              <a:rPr lang="en-NZ" sz="3800" dirty="0">
                <a:solidFill>
                  <a:srgbClr val="FFFFFF"/>
                </a:solidFill>
              </a:rPr>
              <a:t> theory </a:t>
            </a:r>
          </a:p>
        </p:txBody>
      </p:sp>
      <p:pic>
        <p:nvPicPr>
          <p:cNvPr id="13" name="Picture 12" descr="Text&#10;&#10;Description automatically generated">
            <a:extLst>
              <a:ext uri="{FF2B5EF4-FFF2-40B4-BE49-F238E27FC236}">
                <a16:creationId xmlns:a16="http://schemas.microsoft.com/office/drawing/2014/main" id="{3AAF6DC5-9890-4E26-A882-4DFA272550A7}"/>
              </a:ext>
            </a:extLst>
          </p:cNvPr>
          <p:cNvPicPr>
            <a:picLocks noChangeAspect="1"/>
          </p:cNvPicPr>
          <p:nvPr/>
        </p:nvPicPr>
        <p:blipFill rotWithShape="1">
          <a:blip r:embed="rId2"/>
          <a:srcRect l="11077" r="10586" b="-2"/>
          <a:stretch/>
        </p:blipFill>
        <p:spPr>
          <a:xfrm>
            <a:off x="245660" y="321733"/>
            <a:ext cx="4266015" cy="3899748"/>
          </a:xfrm>
          <a:prstGeom prst="rect">
            <a:avLst/>
          </a:prstGeom>
        </p:spPr>
      </p:pic>
      <p:sp>
        <p:nvSpPr>
          <p:cNvPr id="20" name="Rectangle 19">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2325" y="321732"/>
            <a:ext cx="4270376" cy="6214534"/>
          </a:xfrm>
          <a:prstGeom prst="rect">
            <a:avLst/>
          </a:prstGeom>
          <a:solidFill>
            <a:srgbClr val="744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995798" y="974875"/>
            <a:ext cx="3543430" cy="4852362"/>
          </a:xfrm>
        </p:spPr>
        <p:txBody>
          <a:bodyPr anchor="ctr">
            <a:normAutofit/>
          </a:bodyPr>
          <a:lstStyle/>
          <a:p>
            <a:r>
              <a:rPr lang="en-NZ">
                <a:solidFill>
                  <a:srgbClr val="FFFFFF"/>
                </a:solidFill>
              </a:rPr>
              <a:t>Labels can result is stigma</a:t>
            </a:r>
          </a:p>
          <a:p>
            <a:r>
              <a:rPr lang="en-NZ">
                <a:solidFill>
                  <a:srgbClr val="FFFFFF"/>
                </a:solidFill>
              </a:rPr>
              <a:t>Labels may limit future opportunities</a:t>
            </a:r>
          </a:p>
          <a:p>
            <a:r>
              <a:rPr lang="en-NZ">
                <a:solidFill>
                  <a:srgbClr val="FFFFFF"/>
                </a:solidFill>
              </a:rPr>
              <a:t>Labels may amplify non-conformity and push people to engage in secondary deviance (the drug user who becomes a drug dealer) </a:t>
            </a:r>
          </a:p>
          <a:p>
            <a:r>
              <a:rPr lang="en-NZ">
                <a:solidFill>
                  <a:srgbClr val="FFFFFF"/>
                </a:solidFill>
              </a:rPr>
              <a:t>A deviant label can act as a Master status, over shadowing other elements of their identity (e.g. schizophrenia or sex offender, may be the lens through which some people view people with these labels)  </a:t>
            </a:r>
          </a:p>
        </p:txBody>
      </p:sp>
    </p:spTree>
    <p:extLst>
      <p:ext uri="{BB962C8B-B14F-4D97-AF65-F5344CB8AC3E}">
        <p14:creationId xmlns:p14="http://schemas.microsoft.com/office/powerpoint/2010/main" val="37542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4382347"/>
            <a:ext cx="4266015"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768" y="4608575"/>
            <a:ext cx="3931920" cy="1765715"/>
          </a:xfrm>
        </p:spPr>
        <p:txBody>
          <a:bodyPr>
            <a:normAutofit/>
          </a:bodyPr>
          <a:lstStyle/>
          <a:p>
            <a:pPr algn="r"/>
            <a:r>
              <a:rPr lang="en-NZ" sz="3800" noProof="0" dirty="0" err="1">
                <a:solidFill>
                  <a:srgbClr val="FFFFFF"/>
                </a:solidFill>
              </a:rPr>
              <a:t>Labeling</a:t>
            </a:r>
            <a:r>
              <a:rPr lang="en-NZ" sz="3800" noProof="0" dirty="0">
                <a:solidFill>
                  <a:srgbClr val="FFFFFF"/>
                </a:solidFill>
              </a:rPr>
              <a:t> theory </a:t>
            </a:r>
            <a:endParaRPr lang="en-NZ" sz="3800" dirty="0">
              <a:solidFill>
                <a:srgbClr val="FFFFFF"/>
              </a:solidFill>
            </a:endParaRPr>
          </a:p>
        </p:txBody>
      </p:sp>
      <p:pic>
        <p:nvPicPr>
          <p:cNvPr id="15" name="Picture 14" descr="A picture containing text, sign, clipart&#10;&#10;Description automatically generated">
            <a:extLst>
              <a:ext uri="{FF2B5EF4-FFF2-40B4-BE49-F238E27FC236}">
                <a16:creationId xmlns:a16="http://schemas.microsoft.com/office/drawing/2014/main" id="{1A9162AA-12D2-4628-A9C1-88BFCD1680BC}"/>
              </a:ext>
            </a:extLst>
          </p:cNvPr>
          <p:cNvPicPr>
            <a:picLocks noChangeAspect="1"/>
          </p:cNvPicPr>
          <p:nvPr/>
        </p:nvPicPr>
        <p:blipFill rotWithShape="1">
          <a:blip r:embed="rId2"/>
          <a:srcRect t="8241" r="2" b="2"/>
          <a:stretch/>
        </p:blipFill>
        <p:spPr>
          <a:xfrm>
            <a:off x="245660" y="321733"/>
            <a:ext cx="4266015" cy="3899748"/>
          </a:xfrm>
          <a:prstGeom prst="rect">
            <a:avLst/>
          </a:prstGeom>
        </p:spPr>
      </p:pic>
      <p:sp>
        <p:nvSpPr>
          <p:cNvPr id="22" name="Rectangle 21">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2325" y="321732"/>
            <a:ext cx="4270376" cy="6214534"/>
          </a:xfrm>
          <a:prstGeom prst="rect">
            <a:avLst/>
          </a:prstGeom>
          <a:solidFill>
            <a:srgbClr val="BA7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995798" y="974875"/>
            <a:ext cx="3543430" cy="4852362"/>
          </a:xfrm>
        </p:spPr>
        <p:txBody>
          <a:bodyPr anchor="ctr">
            <a:normAutofit/>
          </a:bodyPr>
          <a:lstStyle/>
          <a:p>
            <a:r>
              <a:rPr lang="en-NZ" dirty="0">
                <a:solidFill>
                  <a:srgbClr val="FFFFFF"/>
                </a:solidFill>
              </a:rPr>
              <a:t>Labels of deviance change over time</a:t>
            </a:r>
          </a:p>
          <a:p>
            <a:r>
              <a:rPr lang="en-NZ" dirty="0">
                <a:solidFill>
                  <a:srgbClr val="FFFFFF"/>
                </a:solidFill>
              </a:rPr>
              <a:t>“Moral entrepreneurs” and collective action have power to outlaw certain behaviours. </a:t>
            </a:r>
          </a:p>
          <a:p>
            <a:r>
              <a:rPr lang="en-NZ" dirty="0">
                <a:solidFill>
                  <a:srgbClr val="FFFFFF"/>
                </a:solidFill>
              </a:rPr>
              <a:t>Who is targeted and who gets the label of deviant applied to them?</a:t>
            </a:r>
          </a:p>
          <a:p>
            <a:r>
              <a:rPr lang="en-NZ" dirty="0">
                <a:solidFill>
                  <a:srgbClr val="FFFFFF"/>
                </a:solidFill>
              </a:rPr>
              <a:t>WE need to pay attention to other social considerations; including how gender, ethnicity, age or socioeconomic status may influence how and to whom labels are applied. </a:t>
            </a:r>
          </a:p>
          <a:p>
            <a:endParaRPr lang="en-NZ" dirty="0">
              <a:solidFill>
                <a:srgbClr val="FFFFFF"/>
              </a:solidFill>
            </a:endParaRPr>
          </a:p>
        </p:txBody>
      </p:sp>
    </p:spTree>
    <p:extLst>
      <p:ext uri="{BB962C8B-B14F-4D97-AF65-F5344CB8AC3E}">
        <p14:creationId xmlns:p14="http://schemas.microsoft.com/office/powerpoint/2010/main" val="90528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64199" cy="6858000"/>
          </a:xfrm>
          <a:prstGeom prst="rect">
            <a:avLst/>
          </a:prstGeom>
          <a:solidFill>
            <a:srgbClr val="745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7CFFEF-1B51-C60E-A1CA-5B59E9BAC272}"/>
              </a:ext>
            </a:extLst>
          </p:cNvPr>
          <p:cNvSpPr>
            <a:spLocks noGrp="1"/>
          </p:cNvSpPr>
          <p:nvPr>
            <p:ph type="title"/>
          </p:nvPr>
        </p:nvSpPr>
        <p:spPr>
          <a:xfrm>
            <a:off x="768096" y="585216"/>
            <a:ext cx="4505270" cy="1499616"/>
          </a:xfrm>
        </p:spPr>
        <p:txBody>
          <a:bodyPr>
            <a:normAutofit/>
          </a:bodyPr>
          <a:lstStyle/>
          <a:p>
            <a:r>
              <a:rPr lang="en-NZ">
                <a:solidFill>
                  <a:srgbClr val="FFFFFF"/>
                </a:solidFill>
              </a:rPr>
              <a:t>Moral Panic</a:t>
            </a:r>
          </a:p>
        </p:txBody>
      </p:sp>
      <p:cxnSp>
        <p:nvCxnSpPr>
          <p:cNvPr id="12" name="Straight Connector 11">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63B4911-777C-4DE2-F841-FA0609EE45CD}"/>
              </a:ext>
            </a:extLst>
          </p:cNvPr>
          <p:cNvSpPr>
            <a:spLocks noGrp="1"/>
          </p:cNvSpPr>
          <p:nvPr>
            <p:ph idx="1"/>
          </p:nvPr>
        </p:nvSpPr>
        <p:spPr>
          <a:xfrm>
            <a:off x="768096" y="2286000"/>
            <a:ext cx="4505270" cy="4023360"/>
          </a:xfrm>
        </p:spPr>
        <p:txBody>
          <a:bodyPr>
            <a:normAutofit/>
          </a:bodyPr>
          <a:lstStyle/>
          <a:p>
            <a:r>
              <a:rPr lang="en-NZ">
                <a:solidFill>
                  <a:srgbClr val="FFFFFF"/>
                </a:solidFill>
              </a:rPr>
              <a:t>The sociological concept of "moral panic" refers to a phenomenon where a society becomes highly concerned or fearful about a particular issue or group, often driven by sensationalized media coverage, public discourse, or political agendas. </a:t>
            </a:r>
          </a:p>
          <a:p>
            <a:r>
              <a:rPr lang="en-NZ">
                <a:solidFill>
                  <a:srgbClr val="FFFFFF"/>
                </a:solidFill>
              </a:rPr>
              <a:t>Moral panics typically involve the perception that there is a threat to the social order, values, or norms, and they often result in exaggerated, negative, and sometimes irrational reactions from the public, authorities, or institutions. </a:t>
            </a:r>
          </a:p>
        </p:txBody>
      </p:sp>
      <p:pic>
        <p:nvPicPr>
          <p:cNvPr id="5" name="Picture 4" descr="A book cover with a group of people&#10;&#10;Description automatically generated">
            <a:extLst>
              <a:ext uri="{FF2B5EF4-FFF2-40B4-BE49-F238E27FC236}">
                <a16:creationId xmlns:a16="http://schemas.microsoft.com/office/drawing/2014/main" id="{EEA21A95-4865-5DBB-4D9E-A999EC1BF782}"/>
              </a:ext>
            </a:extLst>
          </p:cNvPr>
          <p:cNvPicPr>
            <a:picLocks noChangeAspect="1"/>
          </p:cNvPicPr>
          <p:nvPr/>
        </p:nvPicPr>
        <p:blipFill rotWithShape="1">
          <a:blip r:embed="rId2"/>
          <a:srcRect l="10641" r="8402" b="1"/>
          <a:stretch/>
        </p:blipFill>
        <p:spPr>
          <a:xfrm>
            <a:off x="5664199" y="10"/>
            <a:ext cx="3479801" cy="6857990"/>
          </a:xfrm>
          <a:prstGeom prst="rect">
            <a:avLst/>
          </a:prstGeom>
        </p:spPr>
      </p:pic>
    </p:spTree>
    <p:extLst>
      <p:ext uri="{BB962C8B-B14F-4D97-AF65-F5344CB8AC3E}">
        <p14:creationId xmlns:p14="http://schemas.microsoft.com/office/powerpoint/2010/main" val="1726630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3">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4382347"/>
            <a:ext cx="4266015"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C60F0B-B414-EE5B-0F4D-FCDC929F6413}"/>
              </a:ext>
            </a:extLst>
          </p:cNvPr>
          <p:cNvSpPr>
            <a:spLocks noGrp="1"/>
          </p:cNvSpPr>
          <p:nvPr>
            <p:ph type="title"/>
          </p:nvPr>
        </p:nvSpPr>
        <p:spPr>
          <a:xfrm>
            <a:off x="429768" y="4608575"/>
            <a:ext cx="3931920" cy="1765715"/>
          </a:xfrm>
        </p:spPr>
        <p:txBody>
          <a:bodyPr>
            <a:normAutofit/>
          </a:bodyPr>
          <a:lstStyle/>
          <a:p>
            <a:pPr algn="r"/>
            <a:r>
              <a:rPr lang="en-NZ" sz="3800">
                <a:solidFill>
                  <a:srgbClr val="FFFFFF"/>
                </a:solidFill>
              </a:rPr>
              <a:t>Moral Panic</a:t>
            </a:r>
          </a:p>
        </p:txBody>
      </p:sp>
      <p:pic>
        <p:nvPicPr>
          <p:cNvPr id="9" name="Picture 8" descr="A group of men in blue holding a stick&#10;&#10;Description automatically generated">
            <a:extLst>
              <a:ext uri="{FF2B5EF4-FFF2-40B4-BE49-F238E27FC236}">
                <a16:creationId xmlns:a16="http://schemas.microsoft.com/office/drawing/2014/main" id="{3EF3A1ED-552C-0855-89AA-12304FAF8570}"/>
              </a:ext>
            </a:extLst>
          </p:cNvPr>
          <p:cNvPicPr>
            <a:picLocks noChangeAspect="1"/>
          </p:cNvPicPr>
          <p:nvPr/>
        </p:nvPicPr>
        <p:blipFill rotWithShape="1">
          <a:blip r:embed="rId2"/>
          <a:srcRect l="12553" r="24621" b="1"/>
          <a:stretch/>
        </p:blipFill>
        <p:spPr>
          <a:xfrm>
            <a:off x="245660" y="321733"/>
            <a:ext cx="4266015" cy="3899748"/>
          </a:xfrm>
          <a:prstGeom prst="rect">
            <a:avLst/>
          </a:prstGeom>
        </p:spPr>
      </p:pic>
      <p:sp>
        <p:nvSpPr>
          <p:cNvPr id="15" name="Rectangle 15">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2325" y="321732"/>
            <a:ext cx="4270376" cy="6214534"/>
          </a:xfrm>
          <a:prstGeom prst="rect">
            <a:avLst/>
          </a:prstGeom>
          <a:solidFill>
            <a:srgbClr val="445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0201996-EE05-41F3-F1AE-014F50EFF1E8}"/>
              </a:ext>
            </a:extLst>
          </p:cNvPr>
          <p:cNvSpPr>
            <a:spLocks noGrp="1"/>
          </p:cNvSpPr>
          <p:nvPr>
            <p:ph idx="1"/>
          </p:nvPr>
        </p:nvSpPr>
        <p:spPr>
          <a:xfrm>
            <a:off x="4695783" y="1683904"/>
            <a:ext cx="4206918" cy="4852362"/>
          </a:xfrm>
        </p:spPr>
        <p:txBody>
          <a:bodyPr anchor="ctr">
            <a:noAutofit/>
          </a:bodyPr>
          <a:lstStyle/>
          <a:p>
            <a:pPr>
              <a:spcBef>
                <a:spcPts val="600"/>
              </a:spcBef>
            </a:pPr>
            <a:r>
              <a:rPr lang="en-NZ" sz="1800" dirty="0">
                <a:solidFill>
                  <a:srgbClr val="FFFFFF"/>
                </a:solidFill>
              </a:rPr>
              <a:t>Moral panic happens when "a condition, episode, person or group of persons emerges to become defined as a threat to societal values and interests”</a:t>
            </a:r>
          </a:p>
          <a:p>
            <a:pPr>
              <a:spcBef>
                <a:spcPts val="600"/>
              </a:spcBef>
            </a:pPr>
            <a:r>
              <a:rPr lang="en-NZ" sz="1800" dirty="0">
                <a:solidFill>
                  <a:srgbClr val="FFFFFF"/>
                </a:solidFill>
              </a:rPr>
              <a:t>While the issues identified may be real, the claims “misplace the blame, exaggerate the seriousness, extent, typicality and/or inevitability of harm".</a:t>
            </a:r>
          </a:p>
          <a:p>
            <a:pPr>
              <a:spcBef>
                <a:spcPts val="600"/>
              </a:spcBef>
            </a:pPr>
            <a:r>
              <a:rPr lang="en-NZ" sz="1800" dirty="0">
                <a:solidFill>
                  <a:srgbClr val="FFFFFF"/>
                </a:solidFill>
              </a:rPr>
              <a:t>Moral panics are now studied in sociology and criminology, media studies, and cultural studies.</a:t>
            </a:r>
          </a:p>
          <a:p>
            <a:pPr>
              <a:spcBef>
                <a:spcPts val="600"/>
              </a:spcBef>
            </a:pPr>
            <a:r>
              <a:rPr lang="en-NZ" sz="1600" dirty="0">
                <a:solidFill>
                  <a:srgbClr val="FFFFFF"/>
                </a:solidFill>
              </a:rPr>
              <a:t>Historic examples include the witch trials (1560 and 1670 saw more than 40,000 deaths. More contemporary: belief in ritual abuse of women and children by Satanic cults, concerns over the effects of music lyrics. </a:t>
            </a:r>
          </a:p>
          <a:p>
            <a:pPr>
              <a:spcBef>
                <a:spcPts val="600"/>
              </a:spcBef>
            </a:pPr>
            <a:r>
              <a:rPr lang="en-NZ" sz="1800" dirty="0">
                <a:solidFill>
                  <a:srgbClr val="FFFFFF"/>
                </a:solidFill>
              </a:rPr>
              <a:t>Some moral panics can become embedded in standard political discourse, which include concepts such as the "Red Scare and terrorism.</a:t>
            </a:r>
          </a:p>
        </p:txBody>
      </p:sp>
    </p:spTree>
    <p:extLst>
      <p:ext uri="{BB962C8B-B14F-4D97-AF65-F5344CB8AC3E}">
        <p14:creationId xmlns:p14="http://schemas.microsoft.com/office/powerpoint/2010/main" val="18983576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F278-6B69-21DA-198E-778FF2A0B54F}"/>
              </a:ext>
            </a:extLst>
          </p:cNvPr>
          <p:cNvSpPr>
            <a:spLocks noGrp="1"/>
          </p:cNvSpPr>
          <p:nvPr>
            <p:ph type="title"/>
          </p:nvPr>
        </p:nvSpPr>
        <p:spPr/>
        <p:txBody>
          <a:bodyPr/>
          <a:lstStyle/>
          <a:p>
            <a:r>
              <a:rPr lang="en-NZ" dirty="0"/>
              <a:t>Key Characteristics: of Moral Panic </a:t>
            </a:r>
            <a:br>
              <a:rPr lang="en-NZ" dirty="0"/>
            </a:br>
            <a:endParaRPr lang="en-NZ" dirty="0"/>
          </a:p>
        </p:txBody>
      </p:sp>
      <p:sp>
        <p:nvSpPr>
          <p:cNvPr id="4" name="Content Placeholder 3">
            <a:extLst>
              <a:ext uri="{FF2B5EF4-FFF2-40B4-BE49-F238E27FC236}">
                <a16:creationId xmlns:a16="http://schemas.microsoft.com/office/drawing/2014/main" id="{17A00417-2FAD-9FCE-8D10-B70A972DA0B2}"/>
              </a:ext>
            </a:extLst>
          </p:cNvPr>
          <p:cNvSpPr>
            <a:spLocks noGrp="1"/>
          </p:cNvSpPr>
          <p:nvPr>
            <p:ph sz="half" idx="2"/>
          </p:nvPr>
        </p:nvSpPr>
        <p:spPr>
          <a:xfrm>
            <a:off x="233265" y="2192694"/>
            <a:ext cx="4100991" cy="4116666"/>
          </a:xfrm>
        </p:spPr>
        <p:txBody>
          <a:bodyPr>
            <a:normAutofit fontScale="92500" lnSpcReduction="20000"/>
          </a:bodyPr>
          <a:lstStyle/>
          <a:p>
            <a:pPr algn="just"/>
            <a:r>
              <a:rPr lang="en-NZ" b="1" dirty="0"/>
              <a:t>Exaggeration</a:t>
            </a:r>
            <a:r>
              <a:rPr lang="en-NZ" dirty="0"/>
              <a:t>: Moral panics involve the exaggeration of a specific issue or group's significance and the potential harm they pose to society. The threat is often magnified beyond its actual scope.</a:t>
            </a:r>
          </a:p>
          <a:p>
            <a:pPr algn="just"/>
            <a:r>
              <a:rPr lang="en-NZ" b="1" dirty="0"/>
              <a:t>Simplification</a:t>
            </a:r>
            <a:r>
              <a:rPr lang="en-NZ" dirty="0"/>
              <a:t>: Complex issues are reduced to simplistic, binary terms, such as "good vs. evil" or "us vs. them," making it easier to mobilize public opinion.</a:t>
            </a:r>
          </a:p>
          <a:p>
            <a:pPr algn="just"/>
            <a:r>
              <a:rPr lang="en-NZ" b="1" dirty="0"/>
              <a:t>Disproportionate Reaction</a:t>
            </a:r>
            <a:r>
              <a:rPr lang="en-NZ" dirty="0"/>
              <a:t>: The societal response to the perceived threat is typically disproportionate to the actual harm posed. Laws, policies, or actions taken may be more severe than necessary.</a:t>
            </a:r>
          </a:p>
          <a:p>
            <a:endParaRPr lang="en-NZ" dirty="0"/>
          </a:p>
        </p:txBody>
      </p:sp>
      <p:sp>
        <p:nvSpPr>
          <p:cNvPr id="6" name="Content Placeholder 5">
            <a:extLst>
              <a:ext uri="{FF2B5EF4-FFF2-40B4-BE49-F238E27FC236}">
                <a16:creationId xmlns:a16="http://schemas.microsoft.com/office/drawing/2014/main" id="{91220E51-5151-4AEC-E845-E4979343C8AA}"/>
              </a:ext>
            </a:extLst>
          </p:cNvPr>
          <p:cNvSpPr>
            <a:spLocks noGrp="1"/>
          </p:cNvSpPr>
          <p:nvPr>
            <p:ph sz="quarter" idx="4"/>
          </p:nvPr>
        </p:nvSpPr>
        <p:spPr>
          <a:xfrm>
            <a:off x="4491989" y="2192694"/>
            <a:ext cx="4185479" cy="4116666"/>
          </a:xfrm>
        </p:spPr>
        <p:txBody>
          <a:bodyPr>
            <a:normAutofit fontScale="92500" lnSpcReduction="20000"/>
          </a:bodyPr>
          <a:lstStyle/>
          <a:p>
            <a:pPr algn="just"/>
            <a:r>
              <a:rPr lang="en-NZ" b="1" dirty="0"/>
              <a:t>Media Amplification</a:t>
            </a:r>
            <a:r>
              <a:rPr lang="en-NZ" dirty="0"/>
              <a:t>: Mass media plays a significant role in disseminating information about the perceived threat, often sensationalizing it to attract attention and viewership.</a:t>
            </a:r>
          </a:p>
          <a:p>
            <a:pPr algn="just"/>
            <a:r>
              <a:rPr lang="en-NZ" b="1" dirty="0"/>
              <a:t>Social Control</a:t>
            </a:r>
            <a:r>
              <a:rPr lang="en-NZ" dirty="0"/>
              <a:t>: Moral panics can lead to increased efforts at social control and moral regulation, such as the passage of stricter laws or the stigmatization of certain groups.</a:t>
            </a:r>
          </a:p>
          <a:p>
            <a:pPr algn="just"/>
            <a:r>
              <a:rPr lang="en-NZ" b="1" dirty="0"/>
              <a:t>Short-Lived</a:t>
            </a:r>
            <a:r>
              <a:rPr lang="en-NZ" dirty="0"/>
              <a:t>: Moral panics tend to be relatively short-lived, with public attention and concern waning over time as new issues emerge.</a:t>
            </a:r>
          </a:p>
          <a:p>
            <a:endParaRPr lang="en-NZ" dirty="0"/>
          </a:p>
        </p:txBody>
      </p:sp>
    </p:spTree>
    <p:extLst>
      <p:ext uri="{BB962C8B-B14F-4D97-AF65-F5344CB8AC3E}">
        <p14:creationId xmlns:p14="http://schemas.microsoft.com/office/powerpoint/2010/main" val="24450954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tile tx="0" ty="0" sx="100000" sy="100000" flip="none" algn="tl"/>
        </a:blip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148860C4-60BB-3DDE-F12A-DE5359D93379}"/>
              </a:ext>
            </a:extLst>
          </p:cNvPr>
          <p:cNvSpPr/>
          <p:nvPr/>
        </p:nvSpPr>
        <p:spPr>
          <a:xfrm>
            <a:off x="621481" y="2454535"/>
            <a:ext cx="3232752" cy="1713920"/>
          </a:xfrm>
          <a:custGeom>
            <a:avLst/>
            <a:gdLst>
              <a:gd name="connsiteX0" fmla="*/ 0 w 2823749"/>
              <a:gd name="connsiteY0" fmla="*/ 0 h 1160373"/>
              <a:gd name="connsiteX1" fmla="*/ 2823749 w 2823749"/>
              <a:gd name="connsiteY1" fmla="*/ 0 h 1160373"/>
              <a:gd name="connsiteX2" fmla="*/ 2823749 w 2823749"/>
              <a:gd name="connsiteY2" fmla="*/ 1160373 h 1160373"/>
              <a:gd name="connsiteX3" fmla="*/ 0 w 2823749"/>
              <a:gd name="connsiteY3" fmla="*/ 1160373 h 1160373"/>
              <a:gd name="connsiteX4" fmla="*/ 0 w 2823749"/>
              <a:gd name="connsiteY4" fmla="*/ 0 h 116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749" h="1160373">
                <a:moveTo>
                  <a:pt x="0" y="0"/>
                </a:moveTo>
                <a:lnTo>
                  <a:pt x="2823749" y="0"/>
                </a:lnTo>
                <a:lnTo>
                  <a:pt x="2823749" y="1160373"/>
                </a:lnTo>
                <a:lnTo>
                  <a:pt x="0" y="1160373"/>
                </a:lnTo>
                <a:lnTo>
                  <a:pt x="0" y="0"/>
                </a:lnTo>
                <a:close/>
              </a:path>
            </a:pathLst>
          </a:custGeom>
          <a:solidFill>
            <a:srgbClr val="0070C0"/>
          </a:solid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1">
            <a:noAutofit/>
          </a:bodyPr>
          <a:lstStyle/>
          <a:p>
            <a:pPr marL="0" lvl="0" indent="0" algn="l" defTabSz="622300">
              <a:lnSpc>
                <a:spcPct val="90000"/>
              </a:lnSpc>
              <a:spcBef>
                <a:spcPct val="0"/>
              </a:spcBef>
              <a:spcAft>
                <a:spcPct val="35000"/>
              </a:spcAft>
              <a:buNone/>
            </a:pPr>
            <a:r>
              <a:rPr lang="en-NZ" sz="1400" b="1" kern="1200" dirty="0">
                <a:solidFill>
                  <a:schemeClr val="bg1"/>
                </a:solidFill>
              </a:rPr>
              <a:t>Etiquette Norms</a:t>
            </a:r>
            <a:r>
              <a:rPr lang="en-NZ" sz="1400" kern="1200" dirty="0">
                <a:solidFill>
                  <a:schemeClr val="bg1"/>
                </a:solidFill>
              </a:rPr>
              <a:t>:</a:t>
            </a:r>
          </a:p>
          <a:p>
            <a:pPr marL="114300" lvl="1" indent="-114300" algn="l" defTabSz="622300">
              <a:lnSpc>
                <a:spcPct val="90000"/>
              </a:lnSpc>
              <a:spcBef>
                <a:spcPct val="0"/>
              </a:spcBef>
              <a:spcAft>
                <a:spcPct val="15000"/>
              </a:spcAft>
              <a:buChar char="•"/>
            </a:pPr>
            <a:r>
              <a:rPr lang="en-NZ" sz="1400" kern="1200" dirty="0">
                <a:solidFill>
                  <a:schemeClr val="bg1"/>
                </a:solidFill>
              </a:rPr>
              <a:t>Starting your meal with dessert and declaring, "Life is too short to wait for cake."</a:t>
            </a:r>
          </a:p>
          <a:p>
            <a:pPr marL="114300" lvl="1" indent="-114300" algn="l" defTabSz="622300">
              <a:lnSpc>
                <a:spcPct val="90000"/>
              </a:lnSpc>
              <a:spcBef>
                <a:spcPct val="0"/>
              </a:spcBef>
              <a:spcAft>
                <a:spcPct val="15000"/>
              </a:spcAft>
              <a:buChar char="•"/>
            </a:pPr>
            <a:r>
              <a:rPr lang="en-NZ" sz="1400" kern="1200" dirty="0">
                <a:solidFill>
                  <a:schemeClr val="bg1"/>
                </a:solidFill>
              </a:rPr>
              <a:t>Sending thank-you GIFs instead of handwritten notes because emojis speak louder than words.</a:t>
            </a:r>
          </a:p>
        </p:txBody>
      </p:sp>
      <p:sp>
        <p:nvSpPr>
          <p:cNvPr id="23" name="Oval 22">
            <a:extLst>
              <a:ext uri="{FF2B5EF4-FFF2-40B4-BE49-F238E27FC236}">
                <a16:creationId xmlns:a16="http://schemas.microsoft.com/office/drawing/2014/main" id="{8A594D05-C3DD-8FCA-1DD7-DC54A53AC221}"/>
              </a:ext>
            </a:extLst>
          </p:cNvPr>
          <p:cNvSpPr/>
          <p:nvPr/>
        </p:nvSpPr>
        <p:spPr>
          <a:xfrm>
            <a:off x="3664949" y="2503466"/>
            <a:ext cx="1610499" cy="1610697"/>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NZ"/>
          </a:p>
        </p:txBody>
      </p:sp>
      <p:sp>
        <p:nvSpPr>
          <p:cNvPr id="2" name="Title 1">
            <a:extLst>
              <a:ext uri="{FF2B5EF4-FFF2-40B4-BE49-F238E27FC236}">
                <a16:creationId xmlns:a16="http://schemas.microsoft.com/office/drawing/2014/main" id="{FC1D7DB5-4C5F-6F54-B406-6100BA876923}"/>
              </a:ext>
            </a:extLst>
          </p:cNvPr>
          <p:cNvSpPr>
            <a:spLocks noGrp="1"/>
          </p:cNvSpPr>
          <p:nvPr>
            <p:ph type="title"/>
          </p:nvPr>
        </p:nvSpPr>
        <p:spPr>
          <a:xfrm>
            <a:off x="590296" y="8425"/>
            <a:ext cx="2533904" cy="1499616"/>
          </a:xfrm>
        </p:spPr>
        <p:txBody>
          <a:bodyPr/>
          <a:lstStyle/>
          <a:p>
            <a:r>
              <a:rPr lang="en-NZ" dirty="0"/>
              <a:t>Home work </a:t>
            </a:r>
          </a:p>
        </p:txBody>
      </p:sp>
      <p:sp>
        <p:nvSpPr>
          <p:cNvPr id="11" name="Oval 10">
            <a:extLst>
              <a:ext uri="{FF2B5EF4-FFF2-40B4-BE49-F238E27FC236}">
                <a16:creationId xmlns:a16="http://schemas.microsoft.com/office/drawing/2014/main" id="{8BCF883D-786A-EFB7-4AF6-D3D96997964C}"/>
              </a:ext>
            </a:extLst>
          </p:cNvPr>
          <p:cNvSpPr/>
          <p:nvPr/>
        </p:nvSpPr>
        <p:spPr>
          <a:xfrm>
            <a:off x="4137362" y="2276329"/>
            <a:ext cx="1610499" cy="1610697"/>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NZ"/>
          </a:p>
        </p:txBody>
      </p:sp>
      <p:sp>
        <p:nvSpPr>
          <p:cNvPr id="12" name="Freeform: Shape 11">
            <a:extLst>
              <a:ext uri="{FF2B5EF4-FFF2-40B4-BE49-F238E27FC236}">
                <a16:creationId xmlns:a16="http://schemas.microsoft.com/office/drawing/2014/main" id="{D7C5F11A-B644-B685-B3B1-B01CC1AA9CB0}"/>
              </a:ext>
            </a:extLst>
          </p:cNvPr>
          <p:cNvSpPr/>
          <p:nvPr/>
        </p:nvSpPr>
        <p:spPr>
          <a:xfrm>
            <a:off x="3800728" y="758233"/>
            <a:ext cx="1845364" cy="987552"/>
          </a:xfrm>
          <a:custGeom>
            <a:avLst/>
            <a:gdLst>
              <a:gd name="connsiteX0" fmla="*/ 0 w 1845364"/>
              <a:gd name="connsiteY0" fmla="*/ 0 h 987552"/>
              <a:gd name="connsiteX1" fmla="*/ 1845364 w 1845364"/>
              <a:gd name="connsiteY1" fmla="*/ 0 h 987552"/>
              <a:gd name="connsiteX2" fmla="*/ 1845364 w 1845364"/>
              <a:gd name="connsiteY2" fmla="*/ 987552 h 987552"/>
              <a:gd name="connsiteX3" fmla="*/ 0 w 1845364"/>
              <a:gd name="connsiteY3" fmla="*/ 987552 h 987552"/>
              <a:gd name="connsiteX4" fmla="*/ 0 w 1845364"/>
              <a:gd name="connsiteY4" fmla="*/ 0 h 987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364" h="987552">
                <a:moveTo>
                  <a:pt x="0" y="0"/>
                </a:moveTo>
                <a:lnTo>
                  <a:pt x="1845364" y="0"/>
                </a:lnTo>
                <a:lnTo>
                  <a:pt x="1845364" y="987552"/>
                </a:lnTo>
                <a:lnTo>
                  <a:pt x="0" y="987552"/>
                </a:lnTo>
                <a:lnTo>
                  <a:pt x="0" y="0"/>
                </a:lnTo>
                <a:close/>
              </a:path>
            </a:pathLst>
          </a:custGeom>
          <a:solidFill>
            <a:srgbClr val="FFFF00"/>
          </a:solid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NZ" sz="2700" kern="1200" dirty="0"/>
              <a:t>Do something deviant </a:t>
            </a:r>
          </a:p>
        </p:txBody>
      </p:sp>
      <p:sp>
        <p:nvSpPr>
          <p:cNvPr id="13" name="Oval 12">
            <a:extLst>
              <a:ext uri="{FF2B5EF4-FFF2-40B4-BE49-F238E27FC236}">
                <a16:creationId xmlns:a16="http://schemas.microsoft.com/office/drawing/2014/main" id="{42DAFCB1-A93B-26C6-8BD4-A3745EE769B6}"/>
              </a:ext>
            </a:extLst>
          </p:cNvPr>
          <p:cNvSpPr/>
          <p:nvPr/>
        </p:nvSpPr>
        <p:spPr>
          <a:xfrm>
            <a:off x="4609775" y="2503466"/>
            <a:ext cx="1610499" cy="1610697"/>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NZ"/>
          </a:p>
        </p:txBody>
      </p:sp>
      <p:sp>
        <p:nvSpPr>
          <p:cNvPr id="14" name="Freeform: Shape 13">
            <a:extLst>
              <a:ext uri="{FF2B5EF4-FFF2-40B4-BE49-F238E27FC236}">
                <a16:creationId xmlns:a16="http://schemas.microsoft.com/office/drawing/2014/main" id="{E591A8E3-F09E-D8B0-5AC2-7C85741EF10E}"/>
              </a:ext>
            </a:extLst>
          </p:cNvPr>
          <p:cNvSpPr/>
          <p:nvPr/>
        </p:nvSpPr>
        <p:spPr>
          <a:xfrm>
            <a:off x="6418903" y="1463574"/>
            <a:ext cx="1744708" cy="1086307"/>
          </a:xfrm>
          <a:custGeom>
            <a:avLst/>
            <a:gdLst>
              <a:gd name="connsiteX0" fmla="*/ 0 w 1744708"/>
              <a:gd name="connsiteY0" fmla="*/ 0 h 1086307"/>
              <a:gd name="connsiteX1" fmla="*/ 1744708 w 1744708"/>
              <a:gd name="connsiteY1" fmla="*/ 0 h 1086307"/>
              <a:gd name="connsiteX2" fmla="*/ 1744708 w 1744708"/>
              <a:gd name="connsiteY2" fmla="*/ 1086307 h 1086307"/>
              <a:gd name="connsiteX3" fmla="*/ 0 w 1744708"/>
              <a:gd name="connsiteY3" fmla="*/ 1086307 h 1086307"/>
              <a:gd name="connsiteX4" fmla="*/ 0 w 1744708"/>
              <a:gd name="connsiteY4" fmla="*/ 0 h 1086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08" h="1086307">
                <a:moveTo>
                  <a:pt x="0" y="0"/>
                </a:moveTo>
                <a:lnTo>
                  <a:pt x="1744708" y="0"/>
                </a:lnTo>
                <a:lnTo>
                  <a:pt x="1744708" y="1086307"/>
                </a:lnTo>
                <a:lnTo>
                  <a:pt x="0" y="1086307"/>
                </a:lnTo>
                <a:lnTo>
                  <a:pt x="0" y="0"/>
                </a:lnTo>
                <a:close/>
              </a:path>
            </a:pathLst>
          </a:custGeom>
          <a:solidFill>
            <a:srgbClr val="FF0000"/>
          </a:solid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NZ" sz="2700" kern="1200" dirty="0"/>
              <a:t>But don’t get arrested</a:t>
            </a:r>
          </a:p>
        </p:txBody>
      </p:sp>
      <p:sp>
        <p:nvSpPr>
          <p:cNvPr id="15" name="Oval 14">
            <a:extLst>
              <a:ext uri="{FF2B5EF4-FFF2-40B4-BE49-F238E27FC236}">
                <a16:creationId xmlns:a16="http://schemas.microsoft.com/office/drawing/2014/main" id="{4E276B72-E049-345C-C3B3-D6557F9729F6}"/>
              </a:ext>
            </a:extLst>
          </p:cNvPr>
          <p:cNvSpPr/>
          <p:nvPr/>
        </p:nvSpPr>
        <p:spPr>
          <a:xfrm>
            <a:off x="4725866" y="3014524"/>
            <a:ext cx="1610499" cy="1610697"/>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NZ"/>
          </a:p>
        </p:txBody>
      </p:sp>
      <p:sp>
        <p:nvSpPr>
          <p:cNvPr id="17" name="Oval 16">
            <a:extLst>
              <a:ext uri="{FF2B5EF4-FFF2-40B4-BE49-F238E27FC236}">
                <a16:creationId xmlns:a16="http://schemas.microsoft.com/office/drawing/2014/main" id="{AA7EEBC8-085E-ACD8-2A15-7F65852B7CC4}"/>
              </a:ext>
            </a:extLst>
          </p:cNvPr>
          <p:cNvSpPr/>
          <p:nvPr/>
        </p:nvSpPr>
        <p:spPr>
          <a:xfrm>
            <a:off x="4399068" y="3424358"/>
            <a:ext cx="1610499" cy="1610697"/>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NZ"/>
          </a:p>
        </p:txBody>
      </p:sp>
      <p:sp>
        <p:nvSpPr>
          <p:cNvPr id="18" name="Freeform: Shape 17">
            <a:extLst>
              <a:ext uri="{FF2B5EF4-FFF2-40B4-BE49-F238E27FC236}">
                <a16:creationId xmlns:a16="http://schemas.microsoft.com/office/drawing/2014/main" id="{611E393D-F888-87AA-70D0-94AEA8A7092A}"/>
              </a:ext>
            </a:extLst>
          </p:cNvPr>
          <p:cNvSpPr/>
          <p:nvPr/>
        </p:nvSpPr>
        <p:spPr>
          <a:xfrm>
            <a:off x="5531115" y="4489285"/>
            <a:ext cx="3408323" cy="1810282"/>
          </a:xfrm>
          <a:custGeom>
            <a:avLst/>
            <a:gdLst>
              <a:gd name="connsiteX0" fmla="*/ 0 w 3013646"/>
              <a:gd name="connsiteY0" fmla="*/ 0 h 1061618"/>
              <a:gd name="connsiteX1" fmla="*/ 3013646 w 3013646"/>
              <a:gd name="connsiteY1" fmla="*/ 0 h 1061618"/>
              <a:gd name="connsiteX2" fmla="*/ 3013646 w 3013646"/>
              <a:gd name="connsiteY2" fmla="*/ 1061618 h 1061618"/>
              <a:gd name="connsiteX3" fmla="*/ 0 w 3013646"/>
              <a:gd name="connsiteY3" fmla="*/ 1061618 h 1061618"/>
              <a:gd name="connsiteX4" fmla="*/ 0 w 3013646"/>
              <a:gd name="connsiteY4" fmla="*/ 0 h 1061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3646" h="1061618">
                <a:moveTo>
                  <a:pt x="0" y="0"/>
                </a:moveTo>
                <a:lnTo>
                  <a:pt x="3013646" y="0"/>
                </a:lnTo>
                <a:lnTo>
                  <a:pt x="3013646" y="1061618"/>
                </a:lnTo>
                <a:lnTo>
                  <a:pt x="0" y="1061618"/>
                </a:lnTo>
                <a:lnTo>
                  <a:pt x="0" y="0"/>
                </a:lnTo>
                <a:close/>
              </a:path>
            </a:pathLst>
          </a:custGeom>
          <a:solidFill>
            <a:schemeClr val="accent2">
              <a:lumMod val="75000"/>
            </a:schemeClr>
          </a:solid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1">
            <a:noAutofit/>
          </a:bodyPr>
          <a:lstStyle/>
          <a:p>
            <a:pPr marL="0" lvl="0" indent="0" algn="l" defTabSz="533400">
              <a:lnSpc>
                <a:spcPct val="90000"/>
              </a:lnSpc>
              <a:spcBef>
                <a:spcPct val="0"/>
              </a:spcBef>
              <a:spcAft>
                <a:spcPct val="35000"/>
              </a:spcAft>
              <a:buNone/>
            </a:pPr>
            <a:r>
              <a:rPr lang="en-NZ" sz="1600" b="1" kern="1200" dirty="0">
                <a:solidFill>
                  <a:schemeClr val="bg1"/>
                </a:solidFill>
              </a:rPr>
              <a:t>Social Norms</a:t>
            </a:r>
            <a:r>
              <a:rPr lang="en-NZ" sz="1600" kern="1200" dirty="0">
                <a:solidFill>
                  <a:schemeClr val="bg1"/>
                </a:solidFill>
              </a:rPr>
              <a:t>:</a:t>
            </a:r>
          </a:p>
          <a:p>
            <a:pPr marL="114300" lvl="1" indent="-114300" algn="l" defTabSz="533400">
              <a:lnSpc>
                <a:spcPct val="90000"/>
              </a:lnSpc>
              <a:spcBef>
                <a:spcPct val="0"/>
              </a:spcBef>
              <a:spcAft>
                <a:spcPct val="15000"/>
              </a:spcAft>
              <a:buChar char="•"/>
            </a:pPr>
            <a:r>
              <a:rPr lang="en-NZ" sz="1600" kern="1200" dirty="0">
                <a:solidFill>
                  <a:schemeClr val="bg1"/>
                </a:solidFill>
              </a:rPr>
              <a:t>Declining a social event invitation with a dramatic excuse like, "I must wash my hair that night."</a:t>
            </a:r>
          </a:p>
          <a:p>
            <a:pPr marL="114300" lvl="1" indent="-114300" algn="l" defTabSz="533400">
              <a:lnSpc>
                <a:spcPct val="90000"/>
              </a:lnSpc>
              <a:spcBef>
                <a:spcPct val="0"/>
              </a:spcBef>
              <a:spcAft>
                <a:spcPct val="15000"/>
              </a:spcAft>
              <a:buChar char="•"/>
            </a:pPr>
            <a:r>
              <a:rPr lang="en-NZ" sz="1600" kern="1200" dirty="0">
                <a:solidFill>
                  <a:schemeClr val="bg1"/>
                </a:solidFill>
              </a:rPr>
              <a:t>Responding to small talk with outrageous stories about your pet goldfish's adventures.</a:t>
            </a:r>
          </a:p>
        </p:txBody>
      </p:sp>
      <p:sp>
        <p:nvSpPr>
          <p:cNvPr id="19" name="Oval 18">
            <a:extLst>
              <a:ext uri="{FF2B5EF4-FFF2-40B4-BE49-F238E27FC236}">
                <a16:creationId xmlns:a16="http://schemas.microsoft.com/office/drawing/2014/main" id="{C4871C1E-A56E-8282-216E-04008DAA8456}"/>
              </a:ext>
            </a:extLst>
          </p:cNvPr>
          <p:cNvSpPr/>
          <p:nvPr/>
        </p:nvSpPr>
        <p:spPr>
          <a:xfrm>
            <a:off x="3875656" y="3424358"/>
            <a:ext cx="1610499" cy="1610697"/>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NZ"/>
          </a:p>
        </p:txBody>
      </p:sp>
      <p:sp>
        <p:nvSpPr>
          <p:cNvPr id="20" name="Freeform: Shape 19">
            <a:extLst>
              <a:ext uri="{FF2B5EF4-FFF2-40B4-BE49-F238E27FC236}">
                <a16:creationId xmlns:a16="http://schemas.microsoft.com/office/drawing/2014/main" id="{8C62D983-B295-BC3F-2048-30DB24EA5EF9}"/>
              </a:ext>
            </a:extLst>
          </p:cNvPr>
          <p:cNvSpPr/>
          <p:nvPr/>
        </p:nvSpPr>
        <p:spPr>
          <a:xfrm>
            <a:off x="1057033" y="4241038"/>
            <a:ext cx="3742017" cy="2099281"/>
          </a:xfrm>
          <a:custGeom>
            <a:avLst/>
            <a:gdLst>
              <a:gd name="connsiteX0" fmla="*/ 0 w 2987940"/>
              <a:gd name="connsiteY0" fmla="*/ 0 h 1061618"/>
              <a:gd name="connsiteX1" fmla="*/ 2987940 w 2987940"/>
              <a:gd name="connsiteY1" fmla="*/ 0 h 1061618"/>
              <a:gd name="connsiteX2" fmla="*/ 2987940 w 2987940"/>
              <a:gd name="connsiteY2" fmla="*/ 1061618 h 1061618"/>
              <a:gd name="connsiteX3" fmla="*/ 0 w 2987940"/>
              <a:gd name="connsiteY3" fmla="*/ 1061618 h 1061618"/>
              <a:gd name="connsiteX4" fmla="*/ 0 w 2987940"/>
              <a:gd name="connsiteY4" fmla="*/ 0 h 1061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940" h="1061618">
                <a:moveTo>
                  <a:pt x="0" y="0"/>
                </a:moveTo>
                <a:lnTo>
                  <a:pt x="2987940" y="0"/>
                </a:lnTo>
                <a:lnTo>
                  <a:pt x="2987940" y="1061618"/>
                </a:lnTo>
                <a:lnTo>
                  <a:pt x="0" y="1061618"/>
                </a:lnTo>
                <a:lnTo>
                  <a:pt x="0" y="0"/>
                </a:lnTo>
                <a:close/>
              </a:path>
            </a:pathLst>
          </a:custGeom>
          <a:solidFill>
            <a:schemeClr val="accent2">
              <a:lumMod val="75000"/>
            </a:schemeClr>
          </a:solid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1">
            <a:noAutofit/>
          </a:bodyPr>
          <a:lstStyle/>
          <a:p>
            <a:pPr marL="0" lvl="0" indent="0" algn="l" defTabSz="533400">
              <a:lnSpc>
                <a:spcPct val="90000"/>
              </a:lnSpc>
              <a:spcBef>
                <a:spcPct val="0"/>
              </a:spcBef>
              <a:spcAft>
                <a:spcPct val="35000"/>
              </a:spcAft>
              <a:buNone/>
            </a:pPr>
            <a:r>
              <a:rPr lang="en-NZ" sz="1400" b="1" kern="1200" dirty="0">
                <a:solidFill>
                  <a:schemeClr val="bg1"/>
                </a:solidFill>
              </a:rPr>
              <a:t>Cultural Norms</a:t>
            </a:r>
            <a:r>
              <a:rPr lang="en-NZ" sz="1400" kern="1200" dirty="0">
                <a:solidFill>
                  <a:schemeClr val="bg1"/>
                </a:solidFill>
              </a:rPr>
              <a:t>:</a:t>
            </a:r>
          </a:p>
          <a:p>
            <a:pPr marL="114300" lvl="1" indent="-114300" algn="l" defTabSz="533400">
              <a:lnSpc>
                <a:spcPct val="90000"/>
              </a:lnSpc>
              <a:spcBef>
                <a:spcPct val="0"/>
              </a:spcBef>
              <a:spcAft>
                <a:spcPct val="15000"/>
              </a:spcAft>
              <a:buChar char="•"/>
            </a:pPr>
            <a:r>
              <a:rPr lang="en-NZ" sz="1400" kern="1200" dirty="0">
                <a:solidFill>
                  <a:schemeClr val="bg1"/>
                </a:solidFill>
              </a:rPr>
              <a:t>Celebrating International Waffle Day with grand enthusiasm, even though it's not a recognized holiday in your country.</a:t>
            </a:r>
          </a:p>
          <a:p>
            <a:pPr marL="114300" lvl="1" indent="-114300" algn="l" defTabSz="533400">
              <a:lnSpc>
                <a:spcPct val="90000"/>
              </a:lnSpc>
              <a:spcBef>
                <a:spcPct val="0"/>
              </a:spcBef>
              <a:spcAft>
                <a:spcPct val="15000"/>
              </a:spcAft>
              <a:buChar char="•"/>
            </a:pPr>
            <a:r>
              <a:rPr lang="en-NZ" sz="1400" kern="1200" dirty="0">
                <a:solidFill>
                  <a:schemeClr val="bg1"/>
                </a:solidFill>
              </a:rPr>
              <a:t>Showing up at a traditional gender role-themed costume party dressed as a "Rebel Rouser" breaking all stereotypes.</a:t>
            </a:r>
          </a:p>
        </p:txBody>
      </p:sp>
      <p:sp>
        <p:nvSpPr>
          <p:cNvPr id="21" name="Oval 20">
            <a:extLst>
              <a:ext uri="{FF2B5EF4-FFF2-40B4-BE49-F238E27FC236}">
                <a16:creationId xmlns:a16="http://schemas.microsoft.com/office/drawing/2014/main" id="{CF955B98-C854-DF16-D9A6-CC13484451B3}"/>
              </a:ext>
            </a:extLst>
          </p:cNvPr>
          <p:cNvSpPr/>
          <p:nvPr/>
        </p:nvSpPr>
        <p:spPr>
          <a:xfrm>
            <a:off x="3548859" y="3014524"/>
            <a:ext cx="1610499" cy="1610697"/>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NZ"/>
          </a:p>
        </p:txBody>
      </p:sp>
      <p:sp>
        <p:nvSpPr>
          <p:cNvPr id="24" name="Freeform: Shape 23">
            <a:extLst>
              <a:ext uri="{FF2B5EF4-FFF2-40B4-BE49-F238E27FC236}">
                <a16:creationId xmlns:a16="http://schemas.microsoft.com/office/drawing/2014/main" id="{803A5EA9-9C5C-74DC-8590-F9FA3B43062F}"/>
              </a:ext>
            </a:extLst>
          </p:cNvPr>
          <p:cNvSpPr/>
          <p:nvPr/>
        </p:nvSpPr>
        <p:spPr>
          <a:xfrm>
            <a:off x="388551" y="935677"/>
            <a:ext cx="3281324" cy="1446276"/>
          </a:xfrm>
          <a:custGeom>
            <a:avLst/>
            <a:gdLst>
              <a:gd name="connsiteX0" fmla="*/ 0 w 3281324"/>
              <a:gd name="connsiteY0" fmla="*/ 0 h 1446276"/>
              <a:gd name="connsiteX1" fmla="*/ 3281324 w 3281324"/>
              <a:gd name="connsiteY1" fmla="*/ 0 h 1446276"/>
              <a:gd name="connsiteX2" fmla="*/ 3281324 w 3281324"/>
              <a:gd name="connsiteY2" fmla="*/ 1446276 h 1446276"/>
              <a:gd name="connsiteX3" fmla="*/ 0 w 3281324"/>
              <a:gd name="connsiteY3" fmla="*/ 1446276 h 1446276"/>
              <a:gd name="connsiteX4" fmla="*/ 0 w 3281324"/>
              <a:gd name="connsiteY4" fmla="*/ 0 h 1446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1324" h="1446276">
                <a:moveTo>
                  <a:pt x="0" y="0"/>
                </a:moveTo>
                <a:lnTo>
                  <a:pt x="3281324" y="0"/>
                </a:lnTo>
                <a:lnTo>
                  <a:pt x="3281324" y="1446276"/>
                </a:lnTo>
                <a:lnTo>
                  <a:pt x="0" y="1446276"/>
                </a:lnTo>
                <a:lnTo>
                  <a:pt x="0" y="0"/>
                </a:lnTo>
                <a:close/>
              </a:path>
            </a:pathLst>
          </a:custGeom>
          <a:solidFill>
            <a:schemeClr val="accent1"/>
          </a:solid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1">
            <a:noAutofit/>
          </a:bodyPr>
          <a:lstStyle/>
          <a:p>
            <a:pPr marL="0" lvl="0" indent="0" algn="l" defTabSz="533400">
              <a:lnSpc>
                <a:spcPct val="90000"/>
              </a:lnSpc>
              <a:spcBef>
                <a:spcPct val="0"/>
              </a:spcBef>
              <a:spcAft>
                <a:spcPct val="35000"/>
              </a:spcAft>
              <a:buNone/>
            </a:pPr>
            <a:r>
              <a:rPr lang="en-NZ" sz="1400" b="1" kern="1200" dirty="0">
                <a:solidFill>
                  <a:schemeClr val="bg1"/>
                </a:solidFill>
              </a:rPr>
              <a:t>Communication Norms</a:t>
            </a:r>
            <a:r>
              <a:rPr lang="en-NZ" sz="1400" kern="1200" dirty="0">
                <a:solidFill>
                  <a:schemeClr val="bg1"/>
                </a:solidFill>
              </a:rPr>
              <a:t>:</a:t>
            </a:r>
          </a:p>
          <a:p>
            <a:pPr marL="114300" lvl="1" indent="-114300" algn="l" defTabSz="533400">
              <a:lnSpc>
                <a:spcPct val="90000"/>
              </a:lnSpc>
              <a:spcBef>
                <a:spcPct val="0"/>
              </a:spcBef>
              <a:spcAft>
                <a:spcPct val="15000"/>
              </a:spcAft>
              <a:buChar char="•"/>
            </a:pPr>
            <a:r>
              <a:rPr lang="en-NZ" sz="1400" kern="1200" dirty="0">
                <a:solidFill>
                  <a:schemeClr val="bg1"/>
                </a:solidFill>
              </a:rPr>
              <a:t>Conducting an entire business meeting using only memes and GIFs.</a:t>
            </a:r>
          </a:p>
          <a:p>
            <a:pPr marL="114300" lvl="1" indent="-114300" algn="l" defTabSz="533400">
              <a:lnSpc>
                <a:spcPct val="90000"/>
              </a:lnSpc>
              <a:spcBef>
                <a:spcPct val="0"/>
              </a:spcBef>
              <a:spcAft>
                <a:spcPct val="15000"/>
              </a:spcAft>
              <a:buChar char="•"/>
            </a:pPr>
            <a:r>
              <a:rPr lang="en-NZ" sz="1400" kern="1200" dirty="0">
                <a:solidFill>
                  <a:schemeClr val="bg1"/>
                </a:solidFill>
              </a:rPr>
              <a:t>Wearing sunglasses indoors during a conversation and saying, "I'm just preparing for my future as a rock star."</a:t>
            </a:r>
          </a:p>
        </p:txBody>
      </p:sp>
      <p:sp>
        <p:nvSpPr>
          <p:cNvPr id="16" name="Freeform: Shape 15">
            <a:extLst>
              <a:ext uri="{FF2B5EF4-FFF2-40B4-BE49-F238E27FC236}">
                <a16:creationId xmlns:a16="http://schemas.microsoft.com/office/drawing/2014/main" id="{748390B8-DA4E-8C14-6AE5-DF04EDAF7EAA}"/>
              </a:ext>
            </a:extLst>
          </p:cNvPr>
          <p:cNvSpPr/>
          <p:nvPr/>
        </p:nvSpPr>
        <p:spPr>
          <a:xfrm>
            <a:off x="5442487" y="2734680"/>
            <a:ext cx="3606845" cy="1610696"/>
          </a:xfrm>
          <a:custGeom>
            <a:avLst/>
            <a:gdLst>
              <a:gd name="connsiteX0" fmla="*/ 0 w 2537798"/>
              <a:gd name="connsiteY0" fmla="*/ 0 h 1160373"/>
              <a:gd name="connsiteX1" fmla="*/ 2537798 w 2537798"/>
              <a:gd name="connsiteY1" fmla="*/ 0 h 1160373"/>
              <a:gd name="connsiteX2" fmla="*/ 2537798 w 2537798"/>
              <a:gd name="connsiteY2" fmla="*/ 1160373 h 1160373"/>
              <a:gd name="connsiteX3" fmla="*/ 0 w 2537798"/>
              <a:gd name="connsiteY3" fmla="*/ 1160373 h 1160373"/>
              <a:gd name="connsiteX4" fmla="*/ 0 w 2537798"/>
              <a:gd name="connsiteY4" fmla="*/ 0 h 116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7798" h="1160373">
                <a:moveTo>
                  <a:pt x="0" y="0"/>
                </a:moveTo>
                <a:lnTo>
                  <a:pt x="2537798" y="0"/>
                </a:lnTo>
                <a:lnTo>
                  <a:pt x="2537798" y="1160373"/>
                </a:lnTo>
                <a:lnTo>
                  <a:pt x="0" y="1160373"/>
                </a:lnTo>
                <a:lnTo>
                  <a:pt x="0" y="0"/>
                </a:lnTo>
                <a:close/>
              </a:path>
            </a:pathLst>
          </a:custGeom>
          <a:solidFill>
            <a:schemeClr val="accent1">
              <a:lumMod val="75000"/>
            </a:schemeClr>
          </a:solid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1">
            <a:noAutofit/>
          </a:bodyPr>
          <a:lstStyle/>
          <a:p>
            <a:pPr marL="0" lvl="0" indent="0" algn="ctr" defTabSz="622300">
              <a:lnSpc>
                <a:spcPct val="90000"/>
              </a:lnSpc>
              <a:spcBef>
                <a:spcPct val="0"/>
              </a:spcBef>
              <a:spcAft>
                <a:spcPct val="35000"/>
              </a:spcAft>
              <a:buNone/>
            </a:pPr>
            <a:r>
              <a:rPr lang="en-NZ" sz="1600" b="1" kern="1200" dirty="0">
                <a:solidFill>
                  <a:schemeClr val="bg1"/>
                </a:solidFill>
              </a:rPr>
              <a:t>Fashion Norms</a:t>
            </a:r>
            <a:r>
              <a:rPr lang="en-NZ" sz="1600" kern="1200" dirty="0">
                <a:solidFill>
                  <a:schemeClr val="bg1"/>
                </a:solidFill>
              </a:rPr>
              <a:t>:</a:t>
            </a:r>
          </a:p>
          <a:p>
            <a:pPr marL="114300" lvl="1" indent="-114300" algn="ctr" defTabSz="622300">
              <a:lnSpc>
                <a:spcPct val="90000"/>
              </a:lnSpc>
              <a:spcBef>
                <a:spcPct val="0"/>
              </a:spcBef>
              <a:spcAft>
                <a:spcPct val="15000"/>
              </a:spcAft>
              <a:buChar char="•"/>
            </a:pPr>
            <a:r>
              <a:rPr lang="en-NZ" sz="1600" kern="1200" dirty="0">
                <a:solidFill>
                  <a:schemeClr val="bg1"/>
                </a:solidFill>
              </a:rPr>
              <a:t>Wearing socks with sandals and proudly strutting your "sock-sandals" fashion statement.</a:t>
            </a:r>
          </a:p>
          <a:p>
            <a:pPr marL="114300" lvl="1" indent="-114300" algn="ctr" defTabSz="622300">
              <a:lnSpc>
                <a:spcPct val="90000"/>
              </a:lnSpc>
              <a:spcBef>
                <a:spcPct val="0"/>
              </a:spcBef>
              <a:spcAft>
                <a:spcPct val="15000"/>
              </a:spcAft>
              <a:buChar char="•"/>
            </a:pPr>
            <a:r>
              <a:rPr lang="en-NZ" sz="1600" kern="1200" dirty="0">
                <a:solidFill>
                  <a:schemeClr val="bg1"/>
                </a:solidFill>
              </a:rPr>
              <a:t>Showing up to a formal event in a tuxedo T-shirt because you believe in "casual chic."</a:t>
            </a:r>
          </a:p>
        </p:txBody>
      </p:sp>
    </p:spTree>
    <p:extLst>
      <p:ext uri="{BB962C8B-B14F-4D97-AF65-F5344CB8AC3E}">
        <p14:creationId xmlns:p14="http://schemas.microsoft.com/office/powerpoint/2010/main" val="43362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2" grpId="0" animBg="1"/>
      <p:bldP spid="14" grpId="0" animBg="1"/>
      <p:bldP spid="18" grpId="0" animBg="1"/>
      <p:bldP spid="20" grpId="0" animBg="1"/>
      <p:bldP spid="24"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18"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cxnSp>
        <p:nvCxnSpPr>
          <p:cNvPr id="20" name="Straight Connector 19">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B8D726A5-7900-41B4-8D49-49B4A2010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ourglass and a calendar">
            <a:extLst>
              <a:ext uri="{FF2B5EF4-FFF2-40B4-BE49-F238E27FC236}">
                <a16:creationId xmlns:a16="http://schemas.microsoft.com/office/drawing/2014/main" id="{DB75B5FD-1D92-91DE-30F8-EBD30EDFEF14}"/>
              </a:ext>
            </a:extLst>
          </p:cNvPr>
          <p:cNvPicPr>
            <a:picLocks noChangeAspect="1"/>
          </p:cNvPicPr>
          <p:nvPr/>
        </p:nvPicPr>
        <p:blipFill rotWithShape="1">
          <a:blip r:embed="rId2">
            <a:alphaModFix amt="45000"/>
          </a:blip>
          <a:srcRect l="10689" r="2" b="2"/>
          <a:stretch/>
        </p:blipFill>
        <p:spPr>
          <a:xfrm>
            <a:off x="20" y="-1"/>
            <a:ext cx="9141694" cy="6858000"/>
          </a:xfrm>
          <a:prstGeom prst="rect">
            <a:avLst/>
          </a:prstGeom>
        </p:spPr>
      </p:pic>
      <p:sp>
        <p:nvSpPr>
          <p:cNvPr id="2" name="Title 1">
            <a:extLst>
              <a:ext uri="{FF2B5EF4-FFF2-40B4-BE49-F238E27FC236}">
                <a16:creationId xmlns:a16="http://schemas.microsoft.com/office/drawing/2014/main" id="{A6338E2A-402F-2F17-F372-A9AD33830082}"/>
              </a:ext>
            </a:extLst>
          </p:cNvPr>
          <p:cNvSpPr>
            <a:spLocks noGrp="1"/>
          </p:cNvSpPr>
          <p:nvPr>
            <p:ph type="title"/>
          </p:nvPr>
        </p:nvSpPr>
        <p:spPr>
          <a:xfrm>
            <a:off x="482600" y="643467"/>
            <a:ext cx="5373505" cy="5571066"/>
          </a:xfrm>
        </p:spPr>
        <p:txBody>
          <a:bodyPr vert="horz" lIns="91440" tIns="45720" rIns="91440" bIns="45720" rtlCol="0" anchor="ctr">
            <a:normAutofit/>
          </a:bodyPr>
          <a:lstStyle/>
          <a:p>
            <a:pPr algn="r"/>
            <a:r>
              <a:rPr lang="en-US" sz="5700" kern="1200" cap="all" spc="200" baseline="0">
                <a:solidFill>
                  <a:schemeClr val="tx1"/>
                </a:solidFill>
                <a:latin typeface="+mj-lt"/>
                <a:ea typeface="+mj-ea"/>
                <a:cs typeface="+mj-cs"/>
              </a:rPr>
              <a:t>Recap from last week </a:t>
            </a:r>
          </a:p>
        </p:txBody>
      </p:sp>
      <p:cxnSp>
        <p:nvCxnSpPr>
          <p:cNvPr id="24" name="Straight Connector 23">
            <a:extLst>
              <a:ext uri="{FF2B5EF4-FFF2-40B4-BE49-F238E27FC236}">
                <a16:creationId xmlns:a16="http://schemas.microsoft.com/office/drawing/2014/main" id="{46E49661-E258-450C-8150-A91A6B30D1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4703"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22229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523BF6-8865-48E5-97BC-E5F426458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3429001"/>
          </a:xfrm>
          <a:prstGeom prst="rect">
            <a:avLst/>
          </a:prstGeom>
          <a:blipFill dpi="0" rotWithShape="1">
            <a:blip r:embed="rId4">
              <a:duotone>
                <a:schemeClr val="accent2">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endParaRPr lang="en-NZ" sz="1350">
              <a:solidFill>
                <a:prstClr val="white"/>
              </a:solidFill>
              <a:latin typeface="Calibri" panose="020F0502020204030204"/>
            </a:endParaRPr>
          </a:p>
        </p:txBody>
      </p:sp>
      <p:cxnSp>
        <p:nvCxnSpPr>
          <p:cNvPr id="10" name="Straight Connector 9">
            <a:extLst>
              <a:ext uri="{FF2B5EF4-FFF2-40B4-BE49-F238E27FC236}">
                <a16:creationId xmlns:a16="http://schemas.microsoft.com/office/drawing/2014/main" id="{25E1A445-F7EF-41B3-B20D-1112A814F5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4805330"/>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9506BE8-83D0-41C2-8ABB-38231B68D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1"/>
            <a:ext cx="9141545" cy="51442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729ED791-7408-8D81-B684-6F98C22F2826}"/>
              </a:ext>
            </a:extLst>
          </p:cNvPr>
          <p:cNvSpPr>
            <a:spLocks noGrp="1"/>
          </p:cNvSpPr>
          <p:nvPr>
            <p:ph type="title"/>
          </p:nvPr>
        </p:nvSpPr>
        <p:spPr>
          <a:xfrm>
            <a:off x="342900" y="4577353"/>
            <a:ext cx="5829300" cy="1097280"/>
          </a:xfrm>
        </p:spPr>
        <p:txBody>
          <a:bodyPr vert="horz" lIns="68580" tIns="34290" rIns="68580" bIns="34290" rtlCol="0" anchor="ctr">
            <a:normAutofit/>
          </a:bodyPr>
          <a:lstStyle/>
          <a:p>
            <a:pPr algn="r"/>
            <a:r>
              <a:rPr lang="en-US" spc="150" dirty="0">
                <a:solidFill>
                  <a:schemeClr val="tx1"/>
                </a:solidFill>
              </a:rPr>
              <a:t>Concept(s) of the week </a:t>
            </a:r>
          </a:p>
        </p:txBody>
      </p:sp>
      <p:cxnSp>
        <p:nvCxnSpPr>
          <p:cNvPr id="14" name="Straight Connector 13">
            <a:extLst>
              <a:ext uri="{FF2B5EF4-FFF2-40B4-BE49-F238E27FC236}">
                <a16:creationId xmlns:a16="http://schemas.microsoft.com/office/drawing/2014/main" id="{64B0BC07-445B-4F3D-9C1D-8A0EA395272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290132" y="4805330"/>
            <a:ext cx="0" cy="6858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BE99D9E-6416-7612-F9BE-C68757345A59}"/>
              </a:ext>
            </a:extLst>
          </p:cNvPr>
          <p:cNvPicPr>
            <a:picLocks noChangeAspect="1"/>
          </p:cNvPicPr>
          <p:nvPr/>
        </p:nvPicPr>
        <p:blipFill>
          <a:blip r:embed="rId5"/>
          <a:stretch>
            <a:fillRect/>
          </a:stretch>
        </p:blipFill>
        <p:spPr>
          <a:xfrm rot="18357462">
            <a:off x="5714253" y="3263246"/>
            <a:ext cx="1787807" cy="1005927"/>
          </a:xfrm>
          <a:prstGeom prst="rect">
            <a:avLst/>
          </a:prstGeom>
        </p:spPr>
      </p:pic>
      <p:pic>
        <p:nvPicPr>
          <p:cNvPr id="16" name="Picture 15">
            <a:extLst>
              <a:ext uri="{FF2B5EF4-FFF2-40B4-BE49-F238E27FC236}">
                <a16:creationId xmlns:a16="http://schemas.microsoft.com/office/drawing/2014/main" id="{2D3246B6-FB79-3A96-8178-2D5264EC4189}"/>
              </a:ext>
            </a:extLst>
          </p:cNvPr>
          <p:cNvPicPr>
            <a:picLocks noChangeAspect="1"/>
          </p:cNvPicPr>
          <p:nvPr/>
        </p:nvPicPr>
        <p:blipFill>
          <a:blip r:embed="rId5"/>
          <a:stretch>
            <a:fillRect/>
          </a:stretch>
        </p:blipFill>
        <p:spPr>
          <a:xfrm rot="18350995">
            <a:off x="6638342" y="2297544"/>
            <a:ext cx="1328981" cy="747764"/>
          </a:xfrm>
          <a:prstGeom prst="rect">
            <a:avLst/>
          </a:prstGeom>
        </p:spPr>
      </p:pic>
      <p:pic>
        <p:nvPicPr>
          <p:cNvPr id="17" name="Picture 16">
            <a:extLst>
              <a:ext uri="{FF2B5EF4-FFF2-40B4-BE49-F238E27FC236}">
                <a16:creationId xmlns:a16="http://schemas.microsoft.com/office/drawing/2014/main" id="{BA97089A-78E2-672D-D6F7-188F3F3B68BA}"/>
              </a:ext>
            </a:extLst>
          </p:cNvPr>
          <p:cNvPicPr>
            <a:picLocks noChangeAspect="1"/>
          </p:cNvPicPr>
          <p:nvPr/>
        </p:nvPicPr>
        <p:blipFill>
          <a:blip r:embed="rId6"/>
          <a:stretch>
            <a:fillRect/>
          </a:stretch>
        </p:blipFill>
        <p:spPr>
          <a:xfrm>
            <a:off x="7447460" y="1381505"/>
            <a:ext cx="857237" cy="936193"/>
          </a:xfrm>
          <a:prstGeom prst="rect">
            <a:avLst/>
          </a:prstGeom>
        </p:spPr>
      </p:pic>
      <p:pic>
        <p:nvPicPr>
          <p:cNvPr id="18" name="Picture 17">
            <a:extLst>
              <a:ext uri="{FF2B5EF4-FFF2-40B4-BE49-F238E27FC236}">
                <a16:creationId xmlns:a16="http://schemas.microsoft.com/office/drawing/2014/main" id="{02E70A96-5145-A1BC-BAD4-011288A02B72}"/>
              </a:ext>
            </a:extLst>
          </p:cNvPr>
          <p:cNvPicPr>
            <a:picLocks noChangeAspect="1"/>
          </p:cNvPicPr>
          <p:nvPr/>
        </p:nvPicPr>
        <p:blipFill>
          <a:blip r:embed="rId6"/>
          <a:stretch>
            <a:fillRect/>
          </a:stretch>
        </p:blipFill>
        <p:spPr>
          <a:xfrm>
            <a:off x="8034266" y="971225"/>
            <a:ext cx="551519" cy="602317"/>
          </a:xfrm>
          <a:prstGeom prst="rect">
            <a:avLst/>
          </a:prstGeom>
        </p:spPr>
      </p:pic>
      <p:pic>
        <p:nvPicPr>
          <p:cNvPr id="19" name="Picture 18">
            <a:extLst>
              <a:ext uri="{FF2B5EF4-FFF2-40B4-BE49-F238E27FC236}">
                <a16:creationId xmlns:a16="http://schemas.microsoft.com/office/drawing/2014/main" id="{11BF562F-9BD4-D236-9CE9-41240F09D751}"/>
              </a:ext>
            </a:extLst>
          </p:cNvPr>
          <p:cNvPicPr>
            <a:picLocks noChangeAspect="1"/>
          </p:cNvPicPr>
          <p:nvPr/>
        </p:nvPicPr>
        <p:blipFill>
          <a:blip r:embed="rId6"/>
          <a:stretch>
            <a:fillRect/>
          </a:stretch>
        </p:blipFill>
        <p:spPr>
          <a:xfrm>
            <a:off x="8447174" y="688709"/>
            <a:ext cx="296798" cy="324135"/>
          </a:xfrm>
          <a:prstGeom prst="rect">
            <a:avLst/>
          </a:prstGeom>
        </p:spPr>
      </p:pic>
      <p:pic>
        <p:nvPicPr>
          <p:cNvPr id="5" name="Picture 3" descr="Close-up of a weather vane">
            <a:extLst>
              <a:ext uri="{FF2B5EF4-FFF2-40B4-BE49-F238E27FC236}">
                <a16:creationId xmlns:a16="http://schemas.microsoft.com/office/drawing/2014/main" id="{FF0BAC7B-6A1C-CD33-18F7-F8315BB6448B}"/>
              </a:ext>
            </a:extLst>
          </p:cNvPr>
          <p:cNvPicPr>
            <a:picLocks noChangeAspect="1"/>
          </p:cNvPicPr>
          <p:nvPr/>
        </p:nvPicPr>
        <p:blipFill rotWithShape="1">
          <a:blip r:embed="rId7">
            <a:duotone>
              <a:prstClr val="black"/>
              <a:schemeClr val="bg2">
                <a:tint val="45000"/>
                <a:satMod val="400000"/>
              </a:schemeClr>
            </a:duotone>
            <a:alphaModFix amt="35000"/>
          </a:blip>
          <a:srcRect t="15730"/>
          <a:stretch/>
        </p:blipFill>
        <p:spPr>
          <a:xfrm>
            <a:off x="-2455" y="437740"/>
            <a:ext cx="9107357" cy="5571543"/>
          </a:xfrm>
          <a:prstGeom prst="rect">
            <a:avLst/>
          </a:prstGeom>
        </p:spPr>
      </p:pic>
      <p:pic>
        <p:nvPicPr>
          <p:cNvPr id="3" name="concept of the week">
            <a:hlinkClick r:id="" action="ppaction://media"/>
            <a:extLst>
              <a:ext uri="{FF2B5EF4-FFF2-40B4-BE49-F238E27FC236}">
                <a16:creationId xmlns:a16="http://schemas.microsoft.com/office/drawing/2014/main" id="{3E776D98-2B45-ED30-A3A4-9600378D93A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rot="18888131">
            <a:off x="5642869" y="4292003"/>
            <a:ext cx="487363" cy="487363"/>
          </a:xfrm>
          <a:prstGeom prst="rect">
            <a:avLst/>
          </a:prstGeom>
        </p:spPr>
      </p:pic>
    </p:spTree>
    <p:extLst>
      <p:ext uri="{BB962C8B-B14F-4D97-AF65-F5344CB8AC3E}">
        <p14:creationId xmlns:p14="http://schemas.microsoft.com/office/powerpoint/2010/main" val="7820191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0213" fill="hold"/>
                                        <p:tgtEl>
                                          <p:spTgt spid="3"/>
                                        </p:tgtEl>
                                      </p:cBhvr>
                                    </p:cmd>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058BC-B8B6-2512-4FE1-1339C20526E8}"/>
              </a:ext>
            </a:extLst>
          </p:cNvPr>
          <p:cNvSpPr>
            <a:spLocks noGrp="1"/>
          </p:cNvSpPr>
          <p:nvPr>
            <p:ph type="title"/>
          </p:nvPr>
        </p:nvSpPr>
        <p:spPr>
          <a:xfrm>
            <a:off x="956690" y="90672"/>
            <a:ext cx="7290054" cy="1499616"/>
          </a:xfrm>
        </p:spPr>
        <p:txBody>
          <a:bodyPr/>
          <a:lstStyle/>
          <a:p>
            <a:r>
              <a:rPr lang="en-NZ" dirty="0">
                <a:solidFill>
                  <a:schemeClr val="bg1"/>
                </a:solidFill>
              </a:rPr>
              <a:t>Stigma </a:t>
            </a:r>
            <a:r>
              <a:rPr lang="en-NZ" sz="1500" cap="none" dirty="0">
                <a:solidFill>
                  <a:schemeClr val="bg1"/>
                </a:solidFill>
              </a:rPr>
              <a:t>(another important concept)</a:t>
            </a:r>
            <a:endParaRPr lang="en-NZ" sz="1500" dirty="0">
              <a:solidFill>
                <a:schemeClr val="bg1"/>
              </a:solidFill>
            </a:endParaRPr>
          </a:p>
        </p:txBody>
      </p:sp>
      <p:grpSp>
        <p:nvGrpSpPr>
          <p:cNvPr id="3" name="Group 2">
            <a:extLst>
              <a:ext uri="{FF2B5EF4-FFF2-40B4-BE49-F238E27FC236}">
                <a16:creationId xmlns:a16="http://schemas.microsoft.com/office/drawing/2014/main" id="{172D4184-B708-9655-BAC7-DBE516E24EB1}"/>
              </a:ext>
            </a:extLst>
          </p:cNvPr>
          <p:cNvGrpSpPr/>
          <p:nvPr/>
        </p:nvGrpSpPr>
        <p:grpSpPr>
          <a:xfrm>
            <a:off x="737628" y="1340672"/>
            <a:ext cx="7667244" cy="1012484"/>
            <a:chOff x="768096" y="1714726"/>
            <a:chExt cx="7667244" cy="1012484"/>
          </a:xfrm>
        </p:grpSpPr>
        <p:sp>
          <p:nvSpPr>
            <p:cNvPr id="4" name="Rectangle: Rounded Corners 3">
              <a:extLst>
                <a:ext uri="{FF2B5EF4-FFF2-40B4-BE49-F238E27FC236}">
                  <a16:creationId xmlns:a16="http://schemas.microsoft.com/office/drawing/2014/main" id="{EB571A8F-E336-F79C-9E4E-6BE62742439D}"/>
                </a:ext>
              </a:extLst>
            </p:cNvPr>
            <p:cNvSpPr/>
            <p:nvPr/>
          </p:nvSpPr>
          <p:spPr>
            <a:xfrm>
              <a:off x="768096" y="1714726"/>
              <a:ext cx="7667244" cy="1012484"/>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defTabSz="685800"/>
              <a:endParaRPr lang="en-NZ" sz="1350">
                <a:solidFill>
                  <a:prstClr val="black">
                    <a:hueOff val="0"/>
                    <a:satOff val="0"/>
                    <a:lumOff val="0"/>
                    <a:alphaOff val="0"/>
                  </a:prstClr>
                </a:solidFill>
                <a:latin typeface="Tw Cen MT" panose="020B0602020104020603"/>
              </a:endParaRPr>
            </a:p>
          </p:txBody>
        </p:sp>
        <p:sp>
          <p:nvSpPr>
            <p:cNvPr id="6" name="Rectangle 5" descr="Group">
              <a:extLst>
                <a:ext uri="{FF2B5EF4-FFF2-40B4-BE49-F238E27FC236}">
                  <a16:creationId xmlns:a16="http://schemas.microsoft.com/office/drawing/2014/main" id="{E34C665B-E979-95EA-4323-BD3073CF1E94}"/>
                </a:ext>
              </a:extLst>
            </p:cNvPr>
            <p:cNvSpPr/>
            <p:nvPr/>
          </p:nvSpPr>
          <p:spPr>
            <a:xfrm>
              <a:off x="945102" y="2133887"/>
              <a:ext cx="314531" cy="314531"/>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685800"/>
              <a:endParaRPr lang="en-NZ" sz="1350">
                <a:solidFill>
                  <a:prstClr val="white"/>
                </a:solidFill>
                <a:latin typeface="Tw Cen MT" panose="020B0602020104020603"/>
              </a:endParaRPr>
            </a:p>
          </p:txBody>
        </p:sp>
        <p:sp>
          <p:nvSpPr>
            <p:cNvPr id="7" name="Freeform: Shape 6">
              <a:extLst>
                <a:ext uri="{FF2B5EF4-FFF2-40B4-BE49-F238E27FC236}">
                  <a16:creationId xmlns:a16="http://schemas.microsoft.com/office/drawing/2014/main" id="{64A46F70-2F07-C74C-D2BC-9482D9917508}"/>
                </a:ext>
              </a:extLst>
            </p:cNvPr>
            <p:cNvSpPr/>
            <p:nvPr/>
          </p:nvSpPr>
          <p:spPr>
            <a:xfrm>
              <a:off x="1428611" y="1957323"/>
              <a:ext cx="7006728" cy="571875"/>
            </a:xfrm>
            <a:custGeom>
              <a:avLst/>
              <a:gdLst>
                <a:gd name="connsiteX0" fmla="*/ 0 w 9342304"/>
                <a:gd name="connsiteY0" fmla="*/ 0 h 762500"/>
                <a:gd name="connsiteX1" fmla="*/ 9342304 w 9342304"/>
                <a:gd name="connsiteY1" fmla="*/ 0 h 762500"/>
                <a:gd name="connsiteX2" fmla="*/ 9342304 w 9342304"/>
                <a:gd name="connsiteY2" fmla="*/ 762500 h 762500"/>
                <a:gd name="connsiteX3" fmla="*/ 0 w 9342304"/>
                <a:gd name="connsiteY3" fmla="*/ 762500 h 762500"/>
                <a:gd name="connsiteX4" fmla="*/ 0 w 9342304"/>
                <a:gd name="connsiteY4" fmla="*/ 0 h 76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2304" h="762500">
                  <a:moveTo>
                    <a:pt x="0" y="0"/>
                  </a:moveTo>
                  <a:lnTo>
                    <a:pt x="9342304" y="0"/>
                  </a:lnTo>
                  <a:lnTo>
                    <a:pt x="9342304" y="762500"/>
                  </a:lnTo>
                  <a:lnTo>
                    <a:pt x="0" y="7625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524" tIns="60524" rIns="60524" bIns="60524" numCol="1" spcCol="1270" anchor="ctr" anchorCtr="0">
              <a:noAutofit/>
            </a:bodyPr>
            <a:lstStyle/>
            <a:p>
              <a:pPr defTabSz="666750">
                <a:spcBef>
                  <a:spcPct val="0"/>
                </a:spcBef>
                <a:spcAft>
                  <a:spcPct val="35000"/>
                </a:spcAft>
              </a:pPr>
              <a:r>
                <a:rPr lang="en-NZ" sz="2000" dirty="0">
                  <a:solidFill>
                    <a:prstClr val="black">
                      <a:hueOff val="0"/>
                      <a:satOff val="0"/>
                      <a:lumOff val="0"/>
                      <a:alphaOff val="0"/>
                    </a:prstClr>
                  </a:solidFill>
                  <a:latin typeface="Tw Cen MT" panose="020B0602020104020603"/>
                </a:rPr>
                <a:t>Social stigma is severe social disapproval of a person because of a particular feature (biological or social) that indicates their deviance from social norms</a:t>
              </a:r>
              <a:endParaRPr lang="en-US" sz="2000" dirty="0">
                <a:solidFill>
                  <a:prstClr val="black">
                    <a:hueOff val="0"/>
                    <a:satOff val="0"/>
                    <a:lumOff val="0"/>
                    <a:alphaOff val="0"/>
                  </a:prstClr>
                </a:solidFill>
                <a:latin typeface="Tw Cen MT" panose="020B0602020104020603"/>
              </a:endParaRPr>
            </a:p>
          </p:txBody>
        </p:sp>
      </p:grpSp>
      <p:grpSp>
        <p:nvGrpSpPr>
          <p:cNvPr id="5" name="Group 4">
            <a:extLst>
              <a:ext uri="{FF2B5EF4-FFF2-40B4-BE49-F238E27FC236}">
                <a16:creationId xmlns:a16="http://schemas.microsoft.com/office/drawing/2014/main" id="{EB01986C-1689-CF50-6EF7-FF325C16326E}"/>
              </a:ext>
            </a:extLst>
          </p:cNvPr>
          <p:cNvGrpSpPr/>
          <p:nvPr/>
        </p:nvGrpSpPr>
        <p:grpSpPr>
          <a:xfrm>
            <a:off x="737627" y="2479636"/>
            <a:ext cx="7667244" cy="1012484"/>
            <a:chOff x="772344" y="2858649"/>
            <a:chExt cx="7667244" cy="1012484"/>
          </a:xfrm>
        </p:grpSpPr>
        <p:sp>
          <p:nvSpPr>
            <p:cNvPr id="8" name="Rectangle: Rounded Corners 7">
              <a:extLst>
                <a:ext uri="{FF2B5EF4-FFF2-40B4-BE49-F238E27FC236}">
                  <a16:creationId xmlns:a16="http://schemas.microsoft.com/office/drawing/2014/main" id="{C4057B95-9201-3583-7D2B-21A679642E5D}"/>
                </a:ext>
              </a:extLst>
            </p:cNvPr>
            <p:cNvSpPr/>
            <p:nvPr/>
          </p:nvSpPr>
          <p:spPr>
            <a:xfrm>
              <a:off x="772344" y="2858649"/>
              <a:ext cx="7667244" cy="1012484"/>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defTabSz="685800"/>
              <a:endParaRPr lang="en-NZ" sz="1350">
                <a:solidFill>
                  <a:prstClr val="black">
                    <a:hueOff val="0"/>
                    <a:satOff val="0"/>
                    <a:lumOff val="0"/>
                    <a:alphaOff val="0"/>
                  </a:prstClr>
                </a:solidFill>
                <a:latin typeface="Tw Cen MT" panose="020B0602020104020603"/>
              </a:endParaRPr>
            </a:p>
          </p:txBody>
        </p:sp>
        <p:sp>
          <p:nvSpPr>
            <p:cNvPr id="9" name="Rectangle 8" descr="Person with Idea">
              <a:extLst>
                <a:ext uri="{FF2B5EF4-FFF2-40B4-BE49-F238E27FC236}">
                  <a16:creationId xmlns:a16="http://schemas.microsoft.com/office/drawing/2014/main" id="{F8807BB5-AF40-98AE-3E7D-7E2DFBECC7ED}"/>
                </a:ext>
              </a:extLst>
            </p:cNvPr>
            <p:cNvSpPr/>
            <p:nvPr/>
          </p:nvSpPr>
          <p:spPr>
            <a:xfrm>
              <a:off x="959215" y="3187320"/>
              <a:ext cx="314531" cy="31453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685800"/>
              <a:endParaRPr lang="en-NZ" sz="1350">
                <a:solidFill>
                  <a:prstClr val="white"/>
                </a:solidFill>
                <a:latin typeface="Tw Cen MT" panose="020B0602020104020603"/>
              </a:endParaRPr>
            </a:p>
          </p:txBody>
        </p:sp>
        <p:sp>
          <p:nvSpPr>
            <p:cNvPr id="10" name="Freeform: Shape 9">
              <a:extLst>
                <a:ext uri="{FF2B5EF4-FFF2-40B4-BE49-F238E27FC236}">
                  <a16:creationId xmlns:a16="http://schemas.microsoft.com/office/drawing/2014/main" id="{F738713F-7619-74CA-8C58-93EB52CBC4A5}"/>
                </a:ext>
              </a:extLst>
            </p:cNvPr>
            <p:cNvSpPr/>
            <p:nvPr/>
          </p:nvSpPr>
          <p:spPr>
            <a:xfrm>
              <a:off x="1428611" y="3054061"/>
              <a:ext cx="7006728" cy="571875"/>
            </a:xfrm>
            <a:custGeom>
              <a:avLst/>
              <a:gdLst>
                <a:gd name="connsiteX0" fmla="*/ 0 w 9342304"/>
                <a:gd name="connsiteY0" fmla="*/ 0 h 762500"/>
                <a:gd name="connsiteX1" fmla="*/ 9342304 w 9342304"/>
                <a:gd name="connsiteY1" fmla="*/ 0 h 762500"/>
                <a:gd name="connsiteX2" fmla="*/ 9342304 w 9342304"/>
                <a:gd name="connsiteY2" fmla="*/ 762500 h 762500"/>
                <a:gd name="connsiteX3" fmla="*/ 0 w 9342304"/>
                <a:gd name="connsiteY3" fmla="*/ 762500 h 762500"/>
                <a:gd name="connsiteX4" fmla="*/ 0 w 9342304"/>
                <a:gd name="connsiteY4" fmla="*/ 0 h 76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2304" h="762500">
                  <a:moveTo>
                    <a:pt x="0" y="0"/>
                  </a:moveTo>
                  <a:lnTo>
                    <a:pt x="9342304" y="0"/>
                  </a:lnTo>
                  <a:lnTo>
                    <a:pt x="9342304" y="762500"/>
                  </a:lnTo>
                  <a:lnTo>
                    <a:pt x="0" y="7625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524" tIns="60524" rIns="60524" bIns="60524" numCol="1" spcCol="1270" anchor="ctr" anchorCtr="0">
              <a:noAutofit/>
            </a:bodyPr>
            <a:lstStyle/>
            <a:p>
              <a:pPr defTabSz="666750">
                <a:spcBef>
                  <a:spcPct val="0"/>
                </a:spcBef>
                <a:spcAft>
                  <a:spcPct val="35000"/>
                </a:spcAft>
              </a:pPr>
              <a:r>
                <a:rPr lang="en-NZ" sz="2000" dirty="0">
                  <a:solidFill>
                    <a:prstClr val="black">
                      <a:hueOff val="0"/>
                      <a:satOff val="0"/>
                      <a:lumOff val="0"/>
                      <a:alphaOff val="0"/>
                    </a:prstClr>
                  </a:solidFill>
                  <a:latin typeface="Tw Cen MT" panose="020B0602020104020603"/>
                </a:rPr>
                <a:t>Erving Goffman presented the fundamentals of stigma as a social theory, including his interpretation of “stigma” as a means of spoiling identity. </a:t>
              </a:r>
              <a:endParaRPr lang="en-US" sz="2000" dirty="0">
                <a:solidFill>
                  <a:prstClr val="black">
                    <a:hueOff val="0"/>
                    <a:satOff val="0"/>
                    <a:lumOff val="0"/>
                    <a:alphaOff val="0"/>
                  </a:prstClr>
                </a:solidFill>
                <a:latin typeface="Tw Cen MT" panose="020B0602020104020603"/>
              </a:endParaRPr>
            </a:p>
          </p:txBody>
        </p:sp>
      </p:grpSp>
      <p:sp>
        <p:nvSpPr>
          <p:cNvPr id="13" name="Freeform: Shape 12">
            <a:extLst>
              <a:ext uri="{FF2B5EF4-FFF2-40B4-BE49-F238E27FC236}">
                <a16:creationId xmlns:a16="http://schemas.microsoft.com/office/drawing/2014/main" id="{81EA64D9-628B-283F-1964-E3490BC52E40}"/>
              </a:ext>
            </a:extLst>
          </p:cNvPr>
          <p:cNvSpPr/>
          <p:nvPr/>
        </p:nvSpPr>
        <p:spPr>
          <a:xfrm>
            <a:off x="1428611" y="3585022"/>
            <a:ext cx="7006728" cy="571875"/>
          </a:xfrm>
          <a:custGeom>
            <a:avLst/>
            <a:gdLst>
              <a:gd name="connsiteX0" fmla="*/ 0 w 9342304"/>
              <a:gd name="connsiteY0" fmla="*/ 0 h 762500"/>
              <a:gd name="connsiteX1" fmla="*/ 9342304 w 9342304"/>
              <a:gd name="connsiteY1" fmla="*/ 0 h 762500"/>
              <a:gd name="connsiteX2" fmla="*/ 9342304 w 9342304"/>
              <a:gd name="connsiteY2" fmla="*/ 762500 h 762500"/>
              <a:gd name="connsiteX3" fmla="*/ 0 w 9342304"/>
              <a:gd name="connsiteY3" fmla="*/ 762500 h 762500"/>
              <a:gd name="connsiteX4" fmla="*/ 0 w 9342304"/>
              <a:gd name="connsiteY4" fmla="*/ 0 h 76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2304" h="762500">
                <a:moveTo>
                  <a:pt x="0" y="0"/>
                </a:moveTo>
                <a:lnTo>
                  <a:pt x="9342304" y="0"/>
                </a:lnTo>
                <a:lnTo>
                  <a:pt x="9342304" y="762500"/>
                </a:lnTo>
                <a:lnTo>
                  <a:pt x="0" y="7625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524" tIns="60524" rIns="60524" bIns="60524" numCol="1" spcCol="1270" anchor="ctr" anchorCtr="0">
            <a:noAutofit/>
          </a:bodyPr>
          <a:lstStyle/>
          <a:p>
            <a:pPr defTabSz="633413">
              <a:spcBef>
                <a:spcPct val="0"/>
              </a:spcBef>
              <a:spcAft>
                <a:spcPct val="35000"/>
              </a:spcAft>
            </a:pPr>
            <a:endParaRPr lang="en-NZ" sz="1425">
              <a:solidFill>
                <a:prstClr val="black">
                  <a:hueOff val="0"/>
                  <a:satOff val="0"/>
                  <a:lumOff val="0"/>
                  <a:alphaOff val="0"/>
                </a:prstClr>
              </a:solidFill>
              <a:latin typeface="Tw Cen MT" panose="020B0602020104020603"/>
            </a:endParaRPr>
          </a:p>
        </p:txBody>
      </p:sp>
      <p:grpSp>
        <p:nvGrpSpPr>
          <p:cNvPr id="22" name="Group 21">
            <a:extLst>
              <a:ext uri="{FF2B5EF4-FFF2-40B4-BE49-F238E27FC236}">
                <a16:creationId xmlns:a16="http://schemas.microsoft.com/office/drawing/2014/main" id="{683DE868-365E-95DF-C6A3-862A2CC7AC1E}"/>
              </a:ext>
            </a:extLst>
          </p:cNvPr>
          <p:cNvGrpSpPr/>
          <p:nvPr/>
        </p:nvGrpSpPr>
        <p:grpSpPr>
          <a:xfrm>
            <a:off x="768095" y="5793079"/>
            <a:ext cx="7667244" cy="911431"/>
            <a:chOff x="768095" y="5793079"/>
            <a:chExt cx="7667244" cy="911431"/>
          </a:xfrm>
        </p:grpSpPr>
        <p:sp>
          <p:nvSpPr>
            <p:cNvPr id="14" name="Rectangle: Rounded Corners 13">
              <a:extLst>
                <a:ext uri="{FF2B5EF4-FFF2-40B4-BE49-F238E27FC236}">
                  <a16:creationId xmlns:a16="http://schemas.microsoft.com/office/drawing/2014/main" id="{89E9F7AF-F1FB-062F-1FC1-4B8EB335016E}"/>
                </a:ext>
              </a:extLst>
            </p:cNvPr>
            <p:cNvSpPr/>
            <p:nvPr/>
          </p:nvSpPr>
          <p:spPr>
            <a:xfrm>
              <a:off x="768095" y="5793079"/>
              <a:ext cx="7667244" cy="911431"/>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defTabSz="685800"/>
              <a:endParaRPr lang="en-NZ" sz="1350">
                <a:solidFill>
                  <a:prstClr val="black">
                    <a:hueOff val="0"/>
                    <a:satOff val="0"/>
                    <a:lumOff val="0"/>
                    <a:alphaOff val="0"/>
                  </a:prstClr>
                </a:solidFill>
                <a:latin typeface="Tw Cen MT" panose="020B0602020104020603"/>
              </a:endParaRPr>
            </a:p>
          </p:txBody>
        </p:sp>
        <p:sp>
          <p:nvSpPr>
            <p:cNvPr id="15" name="Rectangle 14" descr="Connections">
              <a:extLst>
                <a:ext uri="{FF2B5EF4-FFF2-40B4-BE49-F238E27FC236}">
                  <a16:creationId xmlns:a16="http://schemas.microsoft.com/office/drawing/2014/main" id="{3267F051-8D7F-7910-0F5D-3218DE0497C5}"/>
                </a:ext>
              </a:extLst>
            </p:cNvPr>
            <p:cNvSpPr/>
            <p:nvPr/>
          </p:nvSpPr>
          <p:spPr>
            <a:xfrm>
              <a:off x="924498" y="6027940"/>
              <a:ext cx="314531" cy="314531"/>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685800"/>
              <a:endParaRPr lang="en-NZ" sz="1350">
                <a:solidFill>
                  <a:prstClr val="white"/>
                </a:solidFill>
                <a:latin typeface="Tw Cen MT" panose="020B0602020104020603"/>
              </a:endParaRPr>
            </a:p>
          </p:txBody>
        </p:sp>
        <p:sp>
          <p:nvSpPr>
            <p:cNvPr id="16" name="Freeform: Shape 15">
              <a:extLst>
                <a:ext uri="{FF2B5EF4-FFF2-40B4-BE49-F238E27FC236}">
                  <a16:creationId xmlns:a16="http://schemas.microsoft.com/office/drawing/2014/main" id="{F18E377A-1690-0819-DA19-245A4FEEB3C5}"/>
                </a:ext>
              </a:extLst>
            </p:cNvPr>
            <p:cNvSpPr/>
            <p:nvPr/>
          </p:nvSpPr>
          <p:spPr>
            <a:xfrm>
              <a:off x="1369176" y="6020044"/>
              <a:ext cx="7006728" cy="457500"/>
            </a:xfrm>
            <a:custGeom>
              <a:avLst/>
              <a:gdLst>
                <a:gd name="connsiteX0" fmla="*/ 0 w 9342304"/>
                <a:gd name="connsiteY0" fmla="*/ 0 h 762500"/>
                <a:gd name="connsiteX1" fmla="*/ 9342304 w 9342304"/>
                <a:gd name="connsiteY1" fmla="*/ 0 h 762500"/>
                <a:gd name="connsiteX2" fmla="*/ 9342304 w 9342304"/>
                <a:gd name="connsiteY2" fmla="*/ 762500 h 762500"/>
                <a:gd name="connsiteX3" fmla="*/ 0 w 9342304"/>
                <a:gd name="connsiteY3" fmla="*/ 762500 h 762500"/>
                <a:gd name="connsiteX4" fmla="*/ 0 w 9342304"/>
                <a:gd name="connsiteY4" fmla="*/ 0 h 76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2304" h="762500">
                  <a:moveTo>
                    <a:pt x="0" y="0"/>
                  </a:moveTo>
                  <a:lnTo>
                    <a:pt x="9342304" y="0"/>
                  </a:lnTo>
                  <a:lnTo>
                    <a:pt x="9342304" y="762500"/>
                  </a:lnTo>
                  <a:lnTo>
                    <a:pt x="0" y="7625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524" tIns="60524" rIns="60524" bIns="60524" numCol="1" spcCol="1270" anchor="ctr" anchorCtr="0">
              <a:noAutofit/>
            </a:bodyPr>
            <a:lstStyle/>
            <a:p>
              <a:pPr algn="ctr" defTabSz="666750">
                <a:spcBef>
                  <a:spcPct val="0"/>
                </a:spcBef>
                <a:spcAft>
                  <a:spcPct val="35000"/>
                </a:spcAft>
              </a:pPr>
              <a:r>
                <a:rPr lang="en-NZ" dirty="0">
                  <a:solidFill>
                    <a:prstClr val="black">
                      <a:hueOff val="0"/>
                      <a:satOff val="0"/>
                      <a:lumOff val="0"/>
                      <a:alphaOff val="0"/>
                    </a:prstClr>
                  </a:solidFill>
                  <a:latin typeface="Tw Cen MT" panose="020B0602020104020603"/>
                </a:rPr>
                <a:t>Without a society one cannot have stigma. To have stigma, one must have a </a:t>
              </a:r>
              <a:r>
                <a:rPr lang="en-NZ" dirty="0" err="1">
                  <a:solidFill>
                    <a:prstClr val="black">
                      <a:hueOff val="0"/>
                      <a:satOff val="0"/>
                      <a:lumOff val="0"/>
                      <a:alphaOff val="0"/>
                    </a:prstClr>
                  </a:solidFill>
                  <a:latin typeface="Tw Cen MT" panose="020B0602020104020603"/>
                </a:rPr>
                <a:t>stigmatizer</a:t>
              </a:r>
              <a:r>
                <a:rPr lang="en-NZ" dirty="0">
                  <a:solidFill>
                    <a:prstClr val="black">
                      <a:hueOff val="0"/>
                      <a:satOff val="0"/>
                      <a:lumOff val="0"/>
                      <a:alphaOff val="0"/>
                    </a:prstClr>
                  </a:solidFill>
                  <a:latin typeface="Tw Cen MT" panose="020B0602020104020603"/>
                </a:rPr>
                <a:t> and someone who is stigmatized. As such, this is a dynamic and social relationship.</a:t>
              </a:r>
              <a:endParaRPr lang="en-US" dirty="0">
                <a:solidFill>
                  <a:prstClr val="black">
                    <a:hueOff val="0"/>
                    <a:satOff val="0"/>
                    <a:lumOff val="0"/>
                    <a:alphaOff val="0"/>
                  </a:prstClr>
                </a:solidFill>
                <a:latin typeface="Tw Cen MT" panose="020B0602020104020603"/>
              </a:endParaRPr>
            </a:p>
          </p:txBody>
        </p:sp>
      </p:grpSp>
      <p:grpSp>
        <p:nvGrpSpPr>
          <p:cNvPr id="11" name="Group 10">
            <a:extLst>
              <a:ext uri="{FF2B5EF4-FFF2-40B4-BE49-F238E27FC236}">
                <a16:creationId xmlns:a16="http://schemas.microsoft.com/office/drawing/2014/main" id="{83BF8000-4928-4938-4D4F-4A71F4860EF7}"/>
              </a:ext>
            </a:extLst>
          </p:cNvPr>
          <p:cNvGrpSpPr/>
          <p:nvPr/>
        </p:nvGrpSpPr>
        <p:grpSpPr>
          <a:xfrm>
            <a:off x="737628" y="3654432"/>
            <a:ext cx="7667244" cy="911431"/>
            <a:chOff x="772344" y="3884580"/>
            <a:chExt cx="7667244" cy="911431"/>
          </a:xfrm>
        </p:grpSpPr>
        <p:sp>
          <p:nvSpPr>
            <p:cNvPr id="17" name="Rectangle: Rounded Corners 16">
              <a:extLst>
                <a:ext uri="{FF2B5EF4-FFF2-40B4-BE49-F238E27FC236}">
                  <a16:creationId xmlns:a16="http://schemas.microsoft.com/office/drawing/2014/main" id="{34603024-B46B-AB36-7F33-E85ED7B0F148}"/>
                </a:ext>
              </a:extLst>
            </p:cNvPr>
            <p:cNvSpPr/>
            <p:nvPr/>
          </p:nvSpPr>
          <p:spPr>
            <a:xfrm>
              <a:off x="772344" y="3884580"/>
              <a:ext cx="7667244" cy="911431"/>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defTabSz="685800"/>
              <a:endParaRPr lang="en-NZ" sz="1350">
                <a:solidFill>
                  <a:prstClr val="black">
                    <a:hueOff val="0"/>
                    <a:satOff val="0"/>
                    <a:lumOff val="0"/>
                    <a:alphaOff val="0"/>
                  </a:prstClr>
                </a:solidFill>
                <a:latin typeface="Tw Cen MT" panose="020B0602020104020603"/>
              </a:endParaRPr>
            </a:p>
          </p:txBody>
        </p:sp>
        <p:sp>
          <p:nvSpPr>
            <p:cNvPr id="18" name="Rectangle 17">
              <a:extLst>
                <a:ext uri="{FF2B5EF4-FFF2-40B4-BE49-F238E27FC236}">
                  <a16:creationId xmlns:a16="http://schemas.microsoft.com/office/drawing/2014/main" id="{90955849-2F8F-C975-3171-8CDC31F60B6E}"/>
                </a:ext>
              </a:extLst>
            </p:cNvPr>
            <p:cNvSpPr/>
            <p:nvPr/>
          </p:nvSpPr>
          <p:spPr>
            <a:xfrm>
              <a:off x="970946" y="4177020"/>
              <a:ext cx="314531" cy="31453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685800"/>
              <a:endParaRPr lang="en-NZ" sz="1350">
                <a:solidFill>
                  <a:prstClr val="white"/>
                </a:solidFill>
                <a:latin typeface="Tw Cen MT" panose="020B0602020104020603"/>
              </a:endParaRPr>
            </a:p>
          </p:txBody>
        </p:sp>
        <p:sp>
          <p:nvSpPr>
            <p:cNvPr id="19" name="Freeform: Shape 18">
              <a:extLst>
                <a:ext uri="{FF2B5EF4-FFF2-40B4-BE49-F238E27FC236}">
                  <a16:creationId xmlns:a16="http://schemas.microsoft.com/office/drawing/2014/main" id="{E1AB9584-94D8-5A18-DED9-7CA5D701F6AB}"/>
                </a:ext>
              </a:extLst>
            </p:cNvPr>
            <p:cNvSpPr/>
            <p:nvPr/>
          </p:nvSpPr>
          <p:spPr>
            <a:xfrm>
              <a:off x="1398144" y="4048349"/>
              <a:ext cx="7006728" cy="571875"/>
            </a:xfrm>
            <a:custGeom>
              <a:avLst/>
              <a:gdLst>
                <a:gd name="connsiteX0" fmla="*/ 0 w 9342304"/>
                <a:gd name="connsiteY0" fmla="*/ 0 h 762500"/>
                <a:gd name="connsiteX1" fmla="*/ 9342304 w 9342304"/>
                <a:gd name="connsiteY1" fmla="*/ 0 h 762500"/>
                <a:gd name="connsiteX2" fmla="*/ 9342304 w 9342304"/>
                <a:gd name="connsiteY2" fmla="*/ 762500 h 762500"/>
                <a:gd name="connsiteX3" fmla="*/ 0 w 9342304"/>
                <a:gd name="connsiteY3" fmla="*/ 762500 h 762500"/>
                <a:gd name="connsiteX4" fmla="*/ 0 w 9342304"/>
                <a:gd name="connsiteY4" fmla="*/ 0 h 76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2304" h="762500">
                  <a:moveTo>
                    <a:pt x="0" y="0"/>
                  </a:moveTo>
                  <a:lnTo>
                    <a:pt x="9342304" y="0"/>
                  </a:lnTo>
                  <a:lnTo>
                    <a:pt x="9342304" y="762500"/>
                  </a:lnTo>
                  <a:lnTo>
                    <a:pt x="0" y="7625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524" tIns="60524" rIns="60524" bIns="60524" numCol="1" spcCol="1270" anchor="ctr" anchorCtr="0">
              <a:noAutofit/>
            </a:bodyPr>
            <a:lstStyle/>
            <a:p>
              <a:pPr defTabSz="633413">
                <a:spcBef>
                  <a:spcPct val="0"/>
                </a:spcBef>
                <a:spcAft>
                  <a:spcPct val="35000"/>
                </a:spcAft>
              </a:pPr>
              <a:r>
                <a:rPr lang="en-NZ" sz="2000" dirty="0">
                  <a:solidFill>
                    <a:prstClr val="black">
                      <a:hueOff val="0"/>
                      <a:satOff val="0"/>
                      <a:lumOff val="0"/>
                      <a:alphaOff val="0"/>
                    </a:prstClr>
                  </a:solidFill>
                  <a:latin typeface="Tw Cen MT" panose="020B0602020104020603"/>
                </a:rPr>
                <a:t>By this, he referred to the stigmatized feature’s ability to “spoil” recognition of the individual’s adherence to social norms in other facets of self. </a:t>
              </a:r>
            </a:p>
          </p:txBody>
        </p:sp>
      </p:grpSp>
      <p:grpSp>
        <p:nvGrpSpPr>
          <p:cNvPr id="12" name="Group 11">
            <a:extLst>
              <a:ext uri="{FF2B5EF4-FFF2-40B4-BE49-F238E27FC236}">
                <a16:creationId xmlns:a16="http://schemas.microsoft.com/office/drawing/2014/main" id="{521D06FC-8945-A7C6-78FD-A71C7F72B2BF}"/>
              </a:ext>
            </a:extLst>
          </p:cNvPr>
          <p:cNvGrpSpPr/>
          <p:nvPr/>
        </p:nvGrpSpPr>
        <p:grpSpPr>
          <a:xfrm>
            <a:off x="733378" y="4702857"/>
            <a:ext cx="7667244" cy="911431"/>
            <a:chOff x="767378" y="4918540"/>
            <a:chExt cx="7667244" cy="911431"/>
          </a:xfrm>
        </p:grpSpPr>
        <p:sp>
          <p:nvSpPr>
            <p:cNvPr id="20" name="Rectangle: Rounded Corners 19">
              <a:extLst>
                <a:ext uri="{FF2B5EF4-FFF2-40B4-BE49-F238E27FC236}">
                  <a16:creationId xmlns:a16="http://schemas.microsoft.com/office/drawing/2014/main" id="{FFAB1E27-438E-2CB7-1D87-C72DB4A6B750}"/>
                </a:ext>
              </a:extLst>
            </p:cNvPr>
            <p:cNvSpPr/>
            <p:nvPr/>
          </p:nvSpPr>
          <p:spPr>
            <a:xfrm>
              <a:off x="767378" y="4918540"/>
              <a:ext cx="7667244" cy="911431"/>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defTabSz="685800"/>
              <a:endParaRPr lang="en-NZ" sz="1350">
                <a:solidFill>
                  <a:prstClr val="black">
                    <a:hueOff val="0"/>
                    <a:satOff val="0"/>
                    <a:lumOff val="0"/>
                    <a:alphaOff val="0"/>
                  </a:prstClr>
                </a:solidFill>
                <a:latin typeface="Tw Cen MT" panose="020B0602020104020603"/>
              </a:endParaRPr>
            </a:p>
          </p:txBody>
        </p:sp>
        <p:sp>
          <p:nvSpPr>
            <p:cNvPr id="21" name="Freeform: Shape 20">
              <a:extLst>
                <a:ext uri="{FF2B5EF4-FFF2-40B4-BE49-F238E27FC236}">
                  <a16:creationId xmlns:a16="http://schemas.microsoft.com/office/drawing/2014/main" id="{B70E5A2C-275D-D7B2-2C13-7785F4AC480F}"/>
                </a:ext>
              </a:extLst>
            </p:cNvPr>
            <p:cNvSpPr/>
            <p:nvPr/>
          </p:nvSpPr>
          <p:spPr>
            <a:xfrm>
              <a:off x="1381423" y="5158682"/>
              <a:ext cx="7006728" cy="390570"/>
            </a:xfrm>
            <a:custGeom>
              <a:avLst/>
              <a:gdLst>
                <a:gd name="connsiteX0" fmla="*/ 0 w 9342304"/>
                <a:gd name="connsiteY0" fmla="*/ 0 h 762500"/>
                <a:gd name="connsiteX1" fmla="*/ 9342304 w 9342304"/>
                <a:gd name="connsiteY1" fmla="*/ 0 h 762500"/>
                <a:gd name="connsiteX2" fmla="*/ 9342304 w 9342304"/>
                <a:gd name="connsiteY2" fmla="*/ 762500 h 762500"/>
                <a:gd name="connsiteX3" fmla="*/ 0 w 9342304"/>
                <a:gd name="connsiteY3" fmla="*/ 762500 h 762500"/>
                <a:gd name="connsiteX4" fmla="*/ 0 w 9342304"/>
                <a:gd name="connsiteY4" fmla="*/ 0 h 76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2304" h="762500">
                  <a:moveTo>
                    <a:pt x="0" y="0"/>
                  </a:moveTo>
                  <a:lnTo>
                    <a:pt x="9342304" y="0"/>
                  </a:lnTo>
                  <a:lnTo>
                    <a:pt x="9342304" y="762500"/>
                  </a:lnTo>
                  <a:lnTo>
                    <a:pt x="0" y="7625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524" tIns="60524" rIns="60524" bIns="60524" numCol="1" spcCol="1270" anchor="ctr" anchorCtr="0">
              <a:noAutofit/>
            </a:bodyPr>
            <a:lstStyle/>
            <a:p>
              <a:pPr defTabSz="666750">
                <a:spcBef>
                  <a:spcPct val="0"/>
                </a:spcBef>
                <a:spcAft>
                  <a:spcPct val="35000"/>
                </a:spcAft>
              </a:pPr>
              <a:r>
                <a:rPr lang="en-NZ" sz="2000" dirty="0">
                  <a:solidFill>
                    <a:prstClr val="black">
                      <a:hueOff val="0"/>
                      <a:satOff val="0"/>
                      <a:lumOff val="0"/>
                      <a:alphaOff val="0"/>
                    </a:prstClr>
                  </a:solidFill>
                  <a:latin typeface="Tw Cen MT" panose="020B0602020104020603"/>
                </a:rPr>
                <a:t>Difference in ability? Types of medical diagnosis, all or just some? Criminal record (all or just some)? </a:t>
              </a:r>
              <a:endParaRPr lang="en-US" sz="2000" dirty="0">
                <a:solidFill>
                  <a:prstClr val="black">
                    <a:hueOff val="0"/>
                    <a:satOff val="0"/>
                    <a:lumOff val="0"/>
                    <a:alphaOff val="0"/>
                  </a:prstClr>
                </a:solidFill>
                <a:latin typeface="Tw Cen MT" panose="020B0602020104020603"/>
              </a:endParaRPr>
            </a:p>
          </p:txBody>
        </p:sp>
      </p:grpSp>
      <p:sp>
        <p:nvSpPr>
          <p:cNvPr id="23" name="Speech Bubble: Rectangle 22">
            <a:extLst>
              <a:ext uri="{FF2B5EF4-FFF2-40B4-BE49-F238E27FC236}">
                <a16:creationId xmlns:a16="http://schemas.microsoft.com/office/drawing/2014/main" id="{CC701CD3-AFFE-0D57-B1F0-2F0AF757BB23}"/>
              </a:ext>
            </a:extLst>
          </p:cNvPr>
          <p:cNvSpPr/>
          <p:nvPr/>
        </p:nvSpPr>
        <p:spPr>
          <a:xfrm>
            <a:off x="7152610" y="2021633"/>
            <a:ext cx="1912776" cy="2409674"/>
          </a:xfrm>
          <a:prstGeom prst="wedgeRectCallout">
            <a:avLst>
              <a:gd name="adj1" fmla="val -229126"/>
              <a:gd name="adj2" fmla="val 4894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dirty="0"/>
              <a:t>What could be some examples?</a:t>
            </a:r>
          </a:p>
        </p:txBody>
      </p:sp>
    </p:spTree>
    <p:extLst>
      <p:ext uri="{BB962C8B-B14F-4D97-AF65-F5344CB8AC3E}">
        <p14:creationId xmlns:p14="http://schemas.microsoft.com/office/powerpoint/2010/main" val="182445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8D726A5-7900-41B4-8D49-49B4A2010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34F4BA3-CCC5-95F8-90DE-5998D82D1B00}"/>
              </a:ext>
            </a:extLst>
          </p:cNvPr>
          <p:cNvPicPr>
            <a:picLocks noChangeAspect="1"/>
          </p:cNvPicPr>
          <p:nvPr/>
        </p:nvPicPr>
        <p:blipFill rotWithShape="1">
          <a:blip r:embed="rId2">
            <a:duotone>
              <a:prstClr val="black"/>
              <a:schemeClr val="tx2">
                <a:tint val="45000"/>
                <a:satMod val="400000"/>
              </a:schemeClr>
            </a:duotone>
            <a:alphaModFix amt="35000"/>
          </a:blip>
          <a:srcRect l="7933" r="8755"/>
          <a:stretch/>
        </p:blipFill>
        <p:spPr>
          <a:xfrm>
            <a:off x="20" y="-1"/>
            <a:ext cx="9141694" cy="6858000"/>
          </a:xfrm>
          <a:prstGeom prst="rect">
            <a:avLst/>
          </a:prstGeom>
        </p:spPr>
      </p:pic>
      <p:sp>
        <p:nvSpPr>
          <p:cNvPr id="2" name="Title 1">
            <a:extLst>
              <a:ext uri="{FF2B5EF4-FFF2-40B4-BE49-F238E27FC236}">
                <a16:creationId xmlns:a16="http://schemas.microsoft.com/office/drawing/2014/main" id="{0EC17040-F6D7-CEE2-521C-7A5E6553A00E}"/>
              </a:ext>
            </a:extLst>
          </p:cNvPr>
          <p:cNvSpPr>
            <a:spLocks noGrp="1"/>
          </p:cNvSpPr>
          <p:nvPr>
            <p:ph type="ctrTitle"/>
          </p:nvPr>
        </p:nvSpPr>
        <p:spPr>
          <a:xfrm>
            <a:off x="482600" y="643467"/>
            <a:ext cx="5373505" cy="5571066"/>
          </a:xfrm>
        </p:spPr>
        <p:txBody>
          <a:bodyPr>
            <a:normAutofit/>
          </a:bodyPr>
          <a:lstStyle/>
          <a:p>
            <a:r>
              <a:rPr lang="en-NZ" sz="5700" dirty="0">
                <a:solidFill>
                  <a:schemeClr val="tx1"/>
                </a:solidFill>
              </a:rPr>
              <a:t>Deviance </a:t>
            </a:r>
          </a:p>
        </p:txBody>
      </p:sp>
      <p:cxnSp>
        <p:nvCxnSpPr>
          <p:cNvPr id="18" name="Straight Connector 17">
            <a:extLst>
              <a:ext uri="{FF2B5EF4-FFF2-40B4-BE49-F238E27FC236}">
                <a16:creationId xmlns:a16="http://schemas.microsoft.com/office/drawing/2014/main" id="{46E49661-E258-450C-8150-A91A6B30D1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04703" y="1828800"/>
            <a:ext cx="0" cy="3200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13873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Why are some things more deviant than others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7494" y="2286000"/>
            <a:ext cx="7151511" cy="4022725"/>
          </a:xfrm>
        </p:spPr>
      </p:pic>
      <p:sp>
        <p:nvSpPr>
          <p:cNvPr id="5" name="Right Arrow 4"/>
          <p:cNvSpPr/>
          <p:nvPr/>
        </p:nvSpPr>
        <p:spPr>
          <a:xfrm>
            <a:off x="3310194" y="535634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7" name="Straight Connector 6"/>
          <p:cNvCxnSpPr/>
          <p:nvPr/>
        </p:nvCxnSpPr>
        <p:spPr>
          <a:xfrm>
            <a:off x="4813562" y="5629035"/>
            <a:ext cx="670264"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Right Arrow 8"/>
          <p:cNvSpPr/>
          <p:nvPr/>
        </p:nvSpPr>
        <p:spPr>
          <a:xfrm rot="15152844">
            <a:off x="2355345" y="388149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9529" y="2586212"/>
            <a:ext cx="3132046" cy="1939528"/>
          </a:xfrm>
          <a:prstGeom prst="rect">
            <a:avLst/>
          </a:prstGeom>
        </p:spPr>
      </p:pic>
      <p:sp>
        <p:nvSpPr>
          <p:cNvPr id="3" name="TextBox 2">
            <a:extLst>
              <a:ext uri="{FF2B5EF4-FFF2-40B4-BE49-F238E27FC236}">
                <a16:creationId xmlns:a16="http://schemas.microsoft.com/office/drawing/2014/main" id="{5B851909-CEBD-4EA1-A85E-CE6F879F1CD4}"/>
              </a:ext>
            </a:extLst>
          </p:cNvPr>
          <p:cNvSpPr txBox="1"/>
          <p:nvPr/>
        </p:nvSpPr>
        <p:spPr>
          <a:xfrm>
            <a:off x="2915920" y="2401546"/>
            <a:ext cx="2087238" cy="369332"/>
          </a:xfrm>
          <a:prstGeom prst="rect">
            <a:avLst/>
          </a:prstGeom>
          <a:noFill/>
        </p:spPr>
        <p:txBody>
          <a:bodyPr wrap="none" rtlCol="0">
            <a:spAutoFit/>
          </a:bodyPr>
          <a:lstStyle/>
          <a:p>
            <a:r>
              <a:rPr lang="en-NZ" dirty="0">
                <a:solidFill>
                  <a:schemeClr val="bg1"/>
                </a:solidFill>
              </a:rPr>
              <a:t>But coffee is a drug?</a:t>
            </a:r>
          </a:p>
        </p:txBody>
      </p:sp>
      <p:sp>
        <p:nvSpPr>
          <p:cNvPr id="11" name="Right Arrow 8">
            <a:extLst>
              <a:ext uri="{FF2B5EF4-FFF2-40B4-BE49-F238E27FC236}">
                <a16:creationId xmlns:a16="http://schemas.microsoft.com/office/drawing/2014/main" id="{27685CB3-198F-4024-86BD-FF7E1AC21CA4}"/>
              </a:ext>
            </a:extLst>
          </p:cNvPr>
          <p:cNvSpPr/>
          <p:nvPr/>
        </p:nvSpPr>
        <p:spPr>
          <a:xfrm rot="4657518">
            <a:off x="4298996" y="403273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01054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3" grpId="0"/>
      <p:bldP spid="11"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1_Integral">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C1C93EF2-4785-427F-84A5-F1666490E9CE}"/>
    </a:ext>
  </a:extLst>
</a:theme>
</file>

<file path=ppt/theme/theme3.xml><?xml version="1.0" encoding="utf-8"?>
<a:theme xmlns:a="http://schemas.openxmlformats.org/drawingml/2006/main" name="2_Integral">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507e6d3-e61b-46bb-87f7-aa955879b9b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EB35812CD8612468976E7D83BC0F0A4" ma:contentTypeVersion="16" ma:contentTypeDescription="Create a new document." ma:contentTypeScope="" ma:versionID="978810a97eb05bf9b8371a5b8c09b37f">
  <xsd:schema xmlns:xsd="http://www.w3.org/2001/XMLSchema" xmlns:xs="http://www.w3.org/2001/XMLSchema" xmlns:p="http://schemas.microsoft.com/office/2006/metadata/properties" xmlns:ns3="e01a0b1f-4f13-421a-a456-92faa1c9a7ad" xmlns:ns4="b507e6d3-e61b-46bb-87f7-aa955879b9bd" targetNamespace="http://schemas.microsoft.com/office/2006/metadata/properties" ma:root="true" ma:fieldsID="a625567ad538ad3f8c53d8dc47a60322" ns3:_="" ns4:_="">
    <xsd:import namespace="e01a0b1f-4f13-421a-a456-92faa1c9a7ad"/>
    <xsd:import namespace="b507e6d3-e61b-46bb-87f7-aa955879b9bd"/>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MediaServiceLocation"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1a0b1f-4f13-421a-a456-92faa1c9a7a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07e6d3-e61b-46bb-87f7-aa955879b9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A84647-DE8B-4533-8F8E-A4DC076F4982}">
  <ds:schemaRefs>
    <ds:schemaRef ds:uri="http://www.w3.org/XML/1998/namespace"/>
    <ds:schemaRef ds:uri="http://schemas.microsoft.com/office/2006/documentManagement/types"/>
    <ds:schemaRef ds:uri="http://purl.org/dc/elements/1.1/"/>
    <ds:schemaRef ds:uri="e01a0b1f-4f13-421a-a456-92faa1c9a7ad"/>
    <ds:schemaRef ds:uri="http://schemas.openxmlformats.org/package/2006/metadata/core-properties"/>
    <ds:schemaRef ds:uri="http://purl.org/dc/terms/"/>
    <ds:schemaRef ds:uri="http://purl.org/dc/dcmitype/"/>
    <ds:schemaRef ds:uri="http://schemas.microsoft.com/office/infopath/2007/PartnerControls"/>
    <ds:schemaRef ds:uri="b507e6d3-e61b-46bb-87f7-aa955879b9bd"/>
    <ds:schemaRef ds:uri="http://schemas.microsoft.com/office/2006/metadata/properties"/>
  </ds:schemaRefs>
</ds:datastoreItem>
</file>

<file path=customXml/itemProps2.xml><?xml version="1.0" encoding="utf-8"?>
<ds:datastoreItem xmlns:ds="http://schemas.openxmlformats.org/officeDocument/2006/customXml" ds:itemID="{647A7DF6-9296-4A98-8F18-8158411547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1a0b1f-4f13-421a-a456-92faa1c9a7ad"/>
    <ds:schemaRef ds:uri="b507e6d3-e61b-46bb-87f7-aa955879b9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69A3C8E-71E2-44E1-BA9F-3CD0283D7C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Integral</Template>
  <TotalTime>3708</TotalTime>
  <Words>3631</Words>
  <Application>Microsoft Office PowerPoint</Application>
  <PresentationFormat>On-screen Show (4:3)</PresentationFormat>
  <Paragraphs>319</Paragraphs>
  <Slides>47</Slides>
  <Notes>4</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47</vt:i4>
      </vt:variant>
    </vt:vector>
  </HeadingPairs>
  <TitlesOfParts>
    <vt:vector size="58" baseType="lpstr">
      <vt:lpstr>Arial</vt:lpstr>
      <vt:lpstr>Arial Black</vt:lpstr>
      <vt:lpstr>Calibri</vt:lpstr>
      <vt:lpstr>LiberationSerif</vt:lpstr>
      <vt:lpstr>LiberationSerif-Bold</vt:lpstr>
      <vt:lpstr>Tw Cen MT</vt:lpstr>
      <vt:lpstr>Tw Cen MT Condensed</vt:lpstr>
      <vt:lpstr>Wingdings 3</vt:lpstr>
      <vt:lpstr>Integral</vt:lpstr>
      <vt:lpstr>1_Integral</vt:lpstr>
      <vt:lpstr>2_Integral</vt:lpstr>
      <vt:lpstr>DEVIANCE</vt:lpstr>
      <vt:lpstr>Karakia | MANAWA MAI</vt:lpstr>
      <vt:lpstr>E Tū Tāngata - Stand Together | Winner of APRA NZ Best Children's Song 2022</vt:lpstr>
      <vt:lpstr>Agenda </vt:lpstr>
      <vt:lpstr>Recap from last week </vt:lpstr>
      <vt:lpstr>Concept(s) of the week </vt:lpstr>
      <vt:lpstr>Stigma (another important concept)</vt:lpstr>
      <vt:lpstr>Deviance </vt:lpstr>
      <vt:lpstr>Why are some things more deviant than others</vt:lpstr>
      <vt:lpstr>Remember norms?</vt:lpstr>
      <vt:lpstr>Defining terms: Deviance</vt:lpstr>
      <vt:lpstr>Deviance IN History </vt:lpstr>
      <vt:lpstr>In groups. </vt:lpstr>
      <vt:lpstr>Why study deviance? </vt:lpstr>
      <vt:lpstr>Why study deviance? </vt:lpstr>
      <vt:lpstr>Why study deviance? </vt:lpstr>
      <vt:lpstr>Why study deviance? </vt:lpstr>
      <vt:lpstr>Why study deviance?</vt:lpstr>
      <vt:lpstr>“Deviant” SOCIAL MOVEMENTS</vt:lpstr>
      <vt:lpstr>Defining Terms: The deviant </vt:lpstr>
      <vt:lpstr>The Deviant </vt:lpstr>
      <vt:lpstr>Social control </vt:lpstr>
      <vt:lpstr>Maintaining control </vt:lpstr>
      <vt:lpstr>Maintaining control Ideology and Cultural Hegemony   </vt:lpstr>
      <vt:lpstr>Ideology and Cultural Hegemony</vt:lpstr>
      <vt:lpstr>From deviance to criminality </vt:lpstr>
      <vt:lpstr>Main sociological approaches to deviance </vt:lpstr>
      <vt:lpstr>Critical perspective </vt:lpstr>
      <vt:lpstr>Critical perspective </vt:lpstr>
      <vt:lpstr>White collar VS Blue collar Crime </vt:lpstr>
      <vt:lpstr>The social/economic context of crime</vt:lpstr>
      <vt:lpstr>Structural functionalism: ANOMIE: </vt:lpstr>
      <vt:lpstr>Social Strain Theory</vt:lpstr>
      <vt:lpstr>PowerPoint Presentation</vt:lpstr>
      <vt:lpstr>adaptations to social strain</vt:lpstr>
      <vt:lpstr>PowerPoint Presentation</vt:lpstr>
      <vt:lpstr>Subcultural theories (linked to functionalism)</vt:lpstr>
      <vt:lpstr>Learning Perspective </vt:lpstr>
      <vt:lpstr>Symbolic interactionism</vt:lpstr>
      <vt:lpstr>Symbolic interactionalism:  </vt:lpstr>
      <vt:lpstr>Labelling Theory: derived from symbolic interactionism  </vt:lpstr>
      <vt:lpstr>Labeling theory </vt:lpstr>
      <vt:lpstr>Labeling theory </vt:lpstr>
      <vt:lpstr>Moral Panic</vt:lpstr>
      <vt:lpstr>Moral Panic</vt:lpstr>
      <vt:lpstr>Key Characteristics: of Moral Panic  </vt:lpstr>
      <vt:lpstr>Home work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DEVIANCE</dc:title>
  <dc:creator>Robert Stott</dc:creator>
  <cp:lastModifiedBy>Craig Tunnicliffe</cp:lastModifiedBy>
  <cp:revision>94</cp:revision>
  <dcterms:created xsi:type="dcterms:W3CDTF">2012-03-28T03:09:38Z</dcterms:created>
  <dcterms:modified xsi:type="dcterms:W3CDTF">2023-08-31T22:09:26Z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0x010100EEB35812CD8612468976E7D83BC0F0A4</vt:lpwstr>
  </property>
</Properties>
</file>