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38" r:id="rId2"/>
    <p:sldId id="391" r:id="rId3"/>
    <p:sldId id="321" r:id="rId4"/>
    <p:sldId id="398" r:id="rId5"/>
    <p:sldId id="392" r:id="rId6"/>
    <p:sldId id="393" r:id="rId7"/>
    <p:sldId id="390" r:id="rId8"/>
    <p:sldId id="394" r:id="rId9"/>
    <p:sldId id="395" r:id="rId10"/>
    <p:sldId id="399" r:id="rId11"/>
    <p:sldId id="397" r:id="rId12"/>
    <p:sldId id="330" r:id="rId13"/>
    <p:sldId id="371" r:id="rId14"/>
    <p:sldId id="327" r:id="rId15"/>
    <p:sldId id="372" r:id="rId16"/>
    <p:sldId id="335" r:id="rId17"/>
    <p:sldId id="378" r:id="rId18"/>
    <p:sldId id="375" r:id="rId19"/>
    <p:sldId id="342" r:id="rId20"/>
    <p:sldId id="343" r:id="rId21"/>
    <p:sldId id="344" r:id="rId22"/>
    <p:sldId id="310" r:id="rId23"/>
    <p:sldId id="376" r:id="rId24"/>
    <p:sldId id="370" r:id="rId25"/>
    <p:sldId id="380" r:id="rId26"/>
    <p:sldId id="325" r:id="rId27"/>
    <p:sldId id="355" r:id="rId28"/>
    <p:sldId id="379" r:id="rId29"/>
    <p:sldId id="387" r:id="rId30"/>
    <p:sldId id="345" r:id="rId31"/>
    <p:sldId id="346" r:id="rId32"/>
    <p:sldId id="347" r:id="rId33"/>
    <p:sldId id="400" r:id="rId34"/>
    <p:sldId id="348" r:id="rId35"/>
    <p:sldId id="352" r:id="rId36"/>
    <p:sldId id="353" r:id="rId37"/>
    <p:sldId id="382" r:id="rId38"/>
    <p:sldId id="389" r:id="rId39"/>
    <p:sldId id="384" r:id="rId40"/>
    <p:sldId id="383" r:id="rId41"/>
    <p:sldId id="385" r:id="rId42"/>
    <p:sldId id="358" r:id="rId43"/>
    <p:sldId id="360" r:id="rId44"/>
    <p:sldId id="34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1A10B-43C9-4438-A84D-F6E95C7027DC}" v="1006" dt="2023-08-17T22:00:32.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Tunnicliffe" userId="fabd7200-6d43-43df-8e9e-84aa0d93d691" providerId="ADAL" clId="{16C1A10B-43C9-4438-A84D-F6E95C7027DC}"/>
    <pc:docChg chg="undo redo custSel addSld delSld modSld sldOrd delMainMaster">
      <pc:chgData name="Craig Tunnicliffe" userId="fabd7200-6d43-43df-8e9e-84aa0d93d691" providerId="ADAL" clId="{16C1A10B-43C9-4438-A84D-F6E95C7027DC}" dt="2023-08-17T21:58:16.028" v="1979" actId="2696"/>
      <pc:docMkLst>
        <pc:docMk/>
      </pc:docMkLst>
      <pc:sldChg chg="del">
        <pc:chgData name="Craig Tunnicliffe" userId="fabd7200-6d43-43df-8e9e-84aa0d93d691" providerId="ADAL" clId="{16C1A10B-43C9-4438-A84D-F6E95C7027DC}" dt="2023-08-16T02:56:47.416" v="920" actId="47"/>
        <pc:sldMkLst>
          <pc:docMk/>
          <pc:sldMk cId="2024522960" sldId="312"/>
        </pc:sldMkLst>
      </pc:sldChg>
      <pc:sldChg chg="del">
        <pc:chgData name="Craig Tunnicliffe" userId="fabd7200-6d43-43df-8e9e-84aa0d93d691" providerId="ADAL" clId="{16C1A10B-43C9-4438-A84D-F6E95C7027DC}" dt="2023-08-16T02:56:47.416" v="920" actId="47"/>
        <pc:sldMkLst>
          <pc:docMk/>
          <pc:sldMk cId="1228783702" sldId="313"/>
        </pc:sldMkLst>
      </pc:sldChg>
      <pc:sldChg chg="addSp delSp modSp mod ord setBg modAnim setClrOvrMap">
        <pc:chgData name="Craig Tunnicliffe" userId="fabd7200-6d43-43df-8e9e-84aa0d93d691" providerId="ADAL" clId="{16C1A10B-43C9-4438-A84D-F6E95C7027DC}" dt="2023-08-16T03:52:54.118" v="1421" actId="20577"/>
        <pc:sldMkLst>
          <pc:docMk/>
          <pc:sldMk cId="1541773708" sldId="321"/>
        </pc:sldMkLst>
        <pc:spChg chg="mod">
          <ac:chgData name="Craig Tunnicliffe" userId="fabd7200-6d43-43df-8e9e-84aa0d93d691" providerId="ADAL" clId="{16C1A10B-43C9-4438-A84D-F6E95C7027DC}" dt="2023-08-16T03:52:09.919" v="1399" actId="26606"/>
          <ac:spMkLst>
            <pc:docMk/>
            <pc:sldMk cId="1541773708" sldId="321"/>
            <ac:spMk id="2" creationId="{9F853F9C-76C0-40AF-BEE5-40AC024C7487}"/>
          </ac:spMkLst>
        </pc:spChg>
        <pc:spChg chg="mod">
          <ac:chgData name="Craig Tunnicliffe" userId="fabd7200-6d43-43df-8e9e-84aa0d93d691" providerId="ADAL" clId="{16C1A10B-43C9-4438-A84D-F6E95C7027DC}" dt="2023-08-16T03:52:54.118" v="1421" actId="20577"/>
          <ac:spMkLst>
            <pc:docMk/>
            <pc:sldMk cId="1541773708" sldId="321"/>
            <ac:spMk id="3" creationId="{218E8F40-A716-4189-8B52-246086AE2DA1}"/>
          </ac:spMkLst>
        </pc:spChg>
        <pc:spChg chg="del">
          <ac:chgData name="Craig Tunnicliffe" userId="fabd7200-6d43-43df-8e9e-84aa0d93d691" providerId="ADAL" clId="{16C1A10B-43C9-4438-A84D-F6E95C7027DC}" dt="2023-08-16T03:52:09.919" v="1399" actId="26606"/>
          <ac:spMkLst>
            <pc:docMk/>
            <pc:sldMk cId="1541773708" sldId="321"/>
            <ac:spMk id="10" creationId="{57D175FC-84CC-4D12-A5E2-FA27D934E9CE}"/>
          </ac:spMkLst>
        </pc:spChg>
        <pc:picChg chg="mod">
          <ac:chgData name="Craig Tunnicliffe" userId="fabd7200-6d43-43df-8e9e-84aa0d93d691" providerId="ADAL" clId="{16C1A10B-43C9-4438-A84D-F6E95C7027DC}" dt="2023-08-16T03:52:34.591" v="1401" actId="1076"/>
          <ac:picMkLst>
            <pc:docMk/>
            <pc:sldMk cId="1541773708" sldId="321"/>
            <ac:picMk id="5" creationId="{F54FF63B-7EFA-4BCB-93B3-4EC9F1234ABE}"/>
          </ac:picMkLst>
        </pc:picChg>
        <pc:cxnChg chg="del">
          <ac:chgData name="Craig Tunnicliffe" userId="fabd7200-6d43-43df-8e9e-84aa0d93d691" providerId="ADAL" clId="{16C1A10B-43C9-4438-A84D-F6E95C7027DC}" dt="2023-08-16T03:52:09.919" v="1399" actId="26606"/>
          <ac:cxnSpMkLst>
            <pc:docMk/>
            <pc:sldMk cId="1541773708" sldId="321"/>
            <ac:cxnSpMk id="12" creationId="{8AC38328-2D50-4DDB-BD20-28DE12E4996E}"/>
          </ac:cxnSpMkLst>
        </pc:cxnChg>
        <pc:cxnChg chg="add">
          <ac:chgData name="Craig Tunnicliffe" userId="fabd7200-6d43-43df-8e9e-84aa0d93d691" providerId="ADAL" clId="{16C1A10B-43C9-4438-A84D-F6E95C7027DC}" dt="2023-08-16T03:52:09.919" v="1399" actId="26606"/>
          <ac:cxnSpMkLst>
            <pc:docMk/>
            <pc:sldMk cId="1541773708" sldId="321"/>
            <ac:cxnSpMk id="17" creationId="{5ECB1430-5CD1-470D-8F0F-7EDE4C790297}"/>
          </ac:cxnSpMkLst>
        </pc:cxnChg>
      </pc:sldChg>
      <pc:sldChg chg="addSp delSp modSp mod delAnim modAnim">
        <pc:chgData name="Craig Tunnicliffe" userId="fabd7200-6d43-43df-8e9e-84aa0d93d691" providerId="ADAL" clId="{16C1A10B-43C9-4438-A84D-F6E95C7027DC}" dt="2023-08-17T21:57:32.608" v="1978" actId="1076"/>
        <pc:sldMkLst>
          <pc:docMk/>
          <pc:sldMk cId="2383711177" sldId="327"/>
        </pc:sldMkLst>
        <pc:spChg chg="mod">
          <ac:chgData name="Craig Tunnicliffe" userId="fabd7200-6d43-43df-8e9e-84aa0d93d691" providerId="ADAL" clId="{16C1A10B-43C9-4438-A84D-F6E95C7027DC}" dt="2023-08-16T02:42:22.285" v="859" actId="255"/>
          <ac:spMkLst>
            <pc:docMk/>
            <pc:sldMk cId="2383711177" sldId="327"/>
            <ac:spMk id="3" creationId="{00000000-0000-0000-0000-000000000000}"/>
          </ac:spMkLst>
        </pc:spChg>
        <pc:spChg chg="mod">
          <ac:chgData name="Craig Tunnicliffe" userId="fabd7200-6d43-43df-8e9e-84aa0d93d691" providerId="ADAL" clId="{16C1A10B-43C9-4438-A84D-F6E95C7027DC}" dt="2023-08-16T02:47:33.210" v="898" actId="20577"/>
          <ac:spMkLst>
            <pc:docMk/>
            <pc:sldMk cId="2383711177" sldId="327"/>
            <ac:spMk id="4" creationId="{00000000-0000-0000-0000-000000000000}"/>
          </ac:spMkLst>
        </pc:spChg>
        <pc:spChg chg="mod">
          <ac:chgData name="Craig Tunnicliffe" userId="fabd7200-6d43-43df-8e9e-84aa0d93d691" providerId="ADAL" clId="{16C1A10B-43C9-4438-A84D-F6E95C7027DC}" dt="2023-08-16T02:46:21.501" v="891" actId="1076"/>
          <ac:spMkLst>
            <pc:docMk/>
            <pc:sldMk cId="2383711177" sldId="327"/>
            <ac:spMk id="5" creationId="{00000000-0000-0000-0000-000000000000}"/>
          </ac:spMkLst>
        </pc:spChg>
        <pc:spChg chg="mod">
          <ac:chgData name="Craig Tunnicliffe" userId="fabd7200-6d43-43df-8e9e-84aa0d93d691" providerId="ADAL" clId="{16C1A10B-43C9-4438-A84D-F6E95C7027DC}" dt="2023-08-16T02:48:22.852" v="901" actId="20577"/>
          <ac:spMkLst>
            <pc:docMk/>
            <pc:sldMk cId="2383711177" sldId="327"/>
            <ac:spMk id="6" creationId="{00000000-0000-0000-0000-000000000000}"/>
          </ac:spMkLst>
        </pc:spChg>
        <pc:spChg chg="mod">
          <ac:chgData name="Craig Tunnicliffe" userId="fabd7200-6d43-43df-8e9e-84aa0d93d691" providerId="ADAL" clId="{16C1A10B-43C9-4438-A84D-F6E95C7027DC}" dt="2023-08-16T02:43:55.436" v="867" actId="255"/>
          <ac:spMkLst>
            <pc:docMk/>
            <pc:sldMk cId="2383711177" sldId="327"/>
            <ac:spMk id="7" creationId="{00000000-0000-0000-0000-000000000000}"/>
          </ac:spMkLst>
        </pc:spChg>
        <pc:spChg chg="mod">
          <ac:chgData name="Craig Tunnicliffe" userId="fabd7200-6d43-43df-8e9e-84aa0d93d691" providerId="ADAL" clId="{16C1A10B-43C9-4438-A84D-F6E95C7027DC}" dt="2023-08-16T02:45:07.221" v="885" actId="313"/>
          <ac:spMkLst>
            <pc:docMk/>
            <pc:sldMk cId="2383711177" sldId="327"/>
            <ac:spMk id="8" creationId="{00000000-0000-0000-0000-000000000000}"/>
          </ac:spMkLst>
        </pc:spChg>
        <pc:spChg chg="mod">
          <ac:chgData name="Craig Tunnicliffe" userId="fabd7200-6d43-43df-8e9e-84aa0d93d691" providerId="ADAL" clId="{16C1A10B-43C9-4438-A84D-F6E95C7027DC}" dt="2023-08-16T02:43:16.296" v="865" actId="20577"/>
          <ac:spMkLst>
            <pc:docMk/>
            <pc:sldMk cId="2383711177" sldId="327"/>
            <ac:spMk id="9" creationId="{00000000-0000-0000-0000-000000000000}"/>
          </ac:spMkLst>
        </pc:spChg>
        <pc:spChg chg="del mod">
          <ac:chgData name="Craig Tunnicliffe" userId="fabd7200-6d43-43df-8e9e-84aa0d93d691" providerId="ADAL" clId="{16C1A10B-43C9-4438-A84D-F6E95C7027DC}" dt="2023-08-16T02:47:58.328" v="899" actId="478"/>
          <ac:spMkLst>
            <pc:docMk/>
            <pc:sldMk cId="2383711177" sldId="327"/>
            <ac:spMk id="10" creationId="{00000000-0000-0000-0000-000000000000}"/>
          </ac:spMkLst>
        </pc:spChg>
        <pc:spChg chg="add del mod">
          <ac:chgData name="Craig Tunnicliffe" userId="fabd7200-6d43-43df-8e9e-84aa0d93d691" providerId="ADAL" clId="{16C1A10B-43C9-4438-A84D-F6E95C7027DC}" dt="2023-08-16T02:49:29.436" v="903" actId="478"/>
          <ac:spMkLst>
            <pc:docMk/>
            <pc:sldMk cId="2383711177" sldId="327"/>
            <ac:spMk id="11" creationId="{6EB111C7-86B5-6D96-FD37-8CEA6060CD08}"/>
          </ac:spMkLst>
        </pc:spChg>
        <pc:spChg chg="del mod">
          <ac:chgData name="Craig Tunnicliffe" userId="fabd7200-6d43-43df-8e9e-84aa0d93d691" providerId="ADAL" clId="{16C1A10B-43C9-4438-A84D-F6E95C7027DC}" dt="2023-08-16T02:51:28.209" v="907" actId="478"/>
          <ac:spMkLst>
            <pc:docMk/>
            <pc:sldMk cId="2383711177" sldId="327"/>
            <ac:spMk id="13" creationId="{81399BFF-9FC9-481E-AB84-087BA4835A6E}"/>
          </ac:spMkLst>
        </pc:spChg>
        <pc:picChg chg="del mod">
          <ac:chgData name="Craig Tunnicliffe" userId="fabd7200-6d43-43df-8e9e-84aa0d93d691" providerId="ADAL" clId="{16C1A10B-43C9-4438-A84D-F6E95C7027DC}" dt="2023-08-16T02:51:31.555" v="908" actId="478"/>
          <ac:picMkLst>
            <pc:docMk/>
            <pc:sldMk cId="2383711177" sldId="327"/>
            <ac:picMk id="14" creationId="{37E2A654-544B-41FB-8752-4519F30AB665}"/>
          </ac:picMkLst>
        </pc:picChg>
        <pc:picChg chg="add del mod">
          <ac:chgData name="Craig Tunnicliffe" userId="fabd7200-6d43-43df-8e9e-84aa0d93d691" providerId="ADAL" clId="{16C1A10B-43C9-4438-A84D-F6E95C7027DC}" dt="2023-08-17T21:57:16.294" v="1976" actId="478"/>
          <ac:picMkLst>
            <pc:docMk/>
            <pc:sldMk cId="2383711177" sldId="327"/>
            <ac:picMk id="15" creationId="{236A540A-028F-F10C-FF92-60FF2D9FD2A9}"/>
          </ac:picMkLst>
        </pc:picChg>
        <pc:picChg chg="add mod">
          <ac:chgData name="Craig Tunnicliffe" userId="fabd7200-6d43-43df-8e9e-84aa0d93d691" providerId="ADAL" clId="{16C1A10B-43C9-4438-A84D-F6E95C7027DC}" dt="2023-08-17T21:57:32.608" v="1978" actId="1076"/>
          <ac:picMkLst>
            <pc:docMk/>
            <pc:sldMk cId="2383711177" sldId="327"/>
            <ac:picMk id="16" creationId="{424FC6C9-4790-C0B1-2B58-A882FAC51F98}"/>
          </ac:picMkLst>
        </pc:picChg>
      </pc:sldChg>
      <pc:sldChg chg="delSp modSp mod delAnim">
        <pc:chgData name="Craig Tunnicliffe" userId="fabd7200-6d43-43df-8e9e-84aa0d93d691" providerId="ADAL" clId="{16C1A10B-43C9-4438-A84D-F6E95C7027DC}" dt="2023-08-16T03:11:35.945" v="1059" actId="20577"/>
        <pc:sldMkLst>
          <pc:docMk/>
          <pc:sldMk cId="446623944" sldId="330"/>
        </pc:sldMkLst>
        <pc:spChg chg="mod">
          <ac:chgData name="Craig Tunnicliffe" userId="fabd7200-6d43-43df-8e9e-84aa0d93d691" providerId="ADAL" clId="{16C1A10B-43C9-4438-A84D-F6E95C7027DC}" dt="2023-08-16T03:11:35.945" v="1059" actId="20577"/>
          <ac:spMkLst>
            <pc:docMk/>
            <pc:sldMk cId="446623944" sldId="330"/>
            <ac:spMk id="2" creationId="{1FDB44B0-3818-4053-9DF9-65E839EDFD50}"/>
          </ac:spMkLst>
        </pc:spChg>
        <pc:spChg chg="del">
          <ac:chgData name="Craig Tunnicliffe" userId="fabd7200-6d43-43df-8e9e-84aa0d93d691" providerId="ADAL" clId="{16C1A10B-43C9-4438-A84D-F6E95C7027DC}" dt="2023-08-16T01:50:14.162" v="381" actId="478"/>
          <ac:spMkLst>
            <pc:docMk/>
            <pc:sldMk cId="446623944" sldId="330"/>
            <ac:spMk id="4" creationId="{B3585ED1-F45C-404D-B6B7-F0688536D47A}"/>
          </ac:spMkLst>
        </pc:spChg>
        <pc:spChg chg="mod">
          <ac:chgData name="Craig Tunnicliffe" userId="fabd7200-6d43-43df-8e9e-84aa0d93d691" providerId="ADAL" clId="{16C1A10B-43C9-4438-A84D-F6E95C7027DC}" dt="2023-08-16T03:11:20.794" v="1044" actId="1076"/>
          <ac:spMkLst>
            <pc:docMk/>
            <pc:sldMk cId="446623944" sldId="330"/>
            <ac:spMk id="5" creationId="{7CC25ABA-337B-4774-BBCC-7B88F3DBCA32}"/>
          </ac:spMkLst>
        </pc:spChg>
        <pc:spChg chg="mod">
          <ac:chgData name="Craig Tunnicliffe" userId="fabd7200-6d43-43df-8e9e-84aa0d93d691" providerId="ADAL" clId="{16C1A10B-43C9-4438-A84D-F6E95C7027DC}" dt="2023-08-16T03:11:14.381" v="1043" actId="1076"/>
          <ac:spMkLst>
            <pc:docMk/>
            <pc:sldMk cId="446623944" sldId="330"/>
            <ac:spMk id="7" creationId="{B153E840-9B3A-4297-B96B-406BD083D4D4}"/>
          </ac:spMkLst>
        </pc:spChg>
        <pc:spChg chg="mod">
          <ac:chgData name="Craig Tunnicliffe" userId="fabd7200-6d43-43df-8e9e-84aa0d93d691" providerId="ADAL" clId="{16C1A10B-43C9-4438-A84D-F6E95C7027DC}" dt="2023-08-16T03:11:11.095" v="1042" actId="1076"/>
          <ac:spMkLst>
            <pc:docMk/>
            <pc:sldMk cId="446623944" sldId="330"/>
            <ac:spMk id="8" creationId="{2EE6D126-4D9C-4787-881C-6D1F58530BC0}"/>
          </ac:spMkLst>
        </pc:spChg>
      </pc:sldChg>
      <pc:sldChg chg="modSp del">
        <pc:chgData name="Craig Tunnicliffe" userId="fabd7200-6d43-43df-8e9e-84aa0d93d691" providerId="ADAL" clId="{16C1A10B-43C9-4438-A84D-F6E95C7027DC}" dt="2023-08-17T21:58:16.028" v="1979" actId="2696"/>
        <pc:sldMkLst>
          <pc:docMk/>
          <pc:sldMk cId="4197936399" sldId="337"/>
        </pc:sldMkLst>
        <pc:spChg chg="mod">
          <ac:chgData name="Craig Tunnicliffe" userId="fabd7200-6d43-43df-8e9e-84aa0d93d691" providerId="ADAL" clId="{16C1A10B-43C9-4438-A84D-F6E95C7027DC}" dt="2023-08-16T02:55:24.180" v="919" actId="20577"/>
          <ac:spMkLst>
            <pc:docMk/>
            <pc:sldMk cId="4197936399" sldId="337"/>
            <ac:spMk id="10" creationId="{BBB6B4FA-BADD-40B4-BE0F-9385F8CC1CA2}"/>
          </ac:spMkLst>
        </pc:spChg>
      </pc:sldChg>
      <pc:sldChg chg="addSp delSp modSp mod setBg setClrOvrMap">
        <pc:chgData name="Craig Tunnicliffe" userId="fabd7200-6d43-43df-8e9e-84aa0d93d691" providerId="ADAL" clId="{16C1A10B-43C9-4438-A84D-F6E95C7027DC}" dt="2023-08-16T03:50:52.924" v="1363" actId="20577"/>
        <pc:sldMkLst>
          <pc:docMk/>
          <pc:sldMk cId="1317656705" sldId="338"/>
        </pc:sldMkLst>
        <pc:spChg chg="mod">
          <ac:chgData name="Craig Tunnicliffe" userId="fabd7200-6d43-43df-8e9e-84aa0d93d691" providerId="ADAL" clId="{16C1A10B-43C9-4438-A84D-F6E95C7027DC}" dt="2023-08-16T03:50:15.376" v="1335" actId="26606"/>
          <ac:spMkLst>
            <pc:docMk/>
            <pc:sldMk cId="1317656705" sldId="338"/>
            <ac:spMk id="2" creationId="{E16AED47-832F-4225-816C-CE90ABF95507}"/>
          </ac:spMkLst>
        </pc:spChg>
        <pc:spChg chg="mod">
          <ac:chgData name="Craig Tunnicliffe" userId="fabd7200-6d43-43df-8e9e-84aa0d93d691" providerId="ADAL" clId="{16C1A10B-43C9-4438-A84D-F6E95C7027DC}" dt="2023-08-16T03:50:52.924" v="1363" actId="20577"/>
          <ac:spMkLst>
            <pc:docMk/>
            <pc:sldMk cId="1317656705" sldId="338"/>
            <ac:spMk id="3" creationId="{2DC60465-DAB6-44E0-AAF1-E86BBD96AA5C}"/>
          </ac:spMkLst>
        </pc:spChg>
        <pc:spChg chg="add del">
          <ac:chgData name="Craig Tunnicliffe" userId="fabd7200-6d43-43df-8e9e-84aa0d93d691" providerId="ADAL" clId="{16C1A10B-43C9-4438-A84D-F6E95C7027DC}" dt="2023-08-16T03:50:15.376" v="1335" actId="26606"/>
          <ac:spMkLst>
            <pc:docMk/>
            <pc:sldMk cId="1317656705" sldId="338"/>
            <ac:spMk id="10" creationId="{B8D726A5-7900-41B4-8D49-49B4A2010E7C}"/>
          </ac:spMkLst>
        </pc:spChg>
        <pc:spChg chg="add del">
          <ac:chgData name="Craig Tunnicliffe" userId="fabd7200-6d43-43df-8e9e-84aa0d93d691" providerId="ADAL" clId="{16C1A10B-43C9-4438-A84D-F6E95C7027DC}" dt="2023-08-16T03:50:04.199" v="1332" actId="26606"/>
          <ac:spMkLst>
            <pc:docMk/>
            <pc:sldMk cId="1317656705" sldId="338"/>
            <ac:spMk id="17" creationId="{B8D726A5-7900-41B4-8D49-49B4A2010E7C}"/>
          </ac:spMkLst>
        </pc:spChg>
        <pc:spChg chg="add del">
          <ac:chgData name="Craig Tunnicliffe" userId="fabd7200-6d43-43df-8e9e-84aa0d93d691" providerId="ADAL" clId="{16C1A10B-43C9-4438-A84D-F6E95C7027DC}" dt="2023-08-16T03:50:15.358" v="1334" actId="26606"/>
          <ac:spMkLst>
            <pc:docMk/>
            <pc:sldMk cId="1317656705" sldId="338"/>
            <ac:spMk id="21" creationId="{4FE1B9C8-0443-4506-BBD6-3AF8DE46D4C7}"/>
          </ac:spMkLst>
        </pc:spChg>
        <pc:spChg chg="add">
          <ac:chgData name="Craig Tunnicliffe" userId="fabd7200-6d43-43df-8e9e-84aa0d93d691" providerId="ADAL" clId="{16C1A10B-43C9-4438-A84D-F6E95C7027DC}" dt="2023-08-16T03:50:15.376" v="1335" actId="26606"/>
          <ac:spMkLst>
            <pc:docMk/>
            <pc:sldMk cId="1317656705" sldId="338"/>
            <ac:spMk id="24" creationId="{2FDF0794-1B86-42B2-B8C7-F60123E638ED}"/>
          </ac:spMkLst>
        </pc:spChg>
        <pc:spChg chg="add">
          <ac:chgData name="Craig Tunnicliffe" userId="fabd7200-6d43-43df-8e9e-84aa0d93d691" providerId="ADAL" clId="{16C1A10B-43C9-4438-A84D-F6E95C7027DC}" dt="2023-08-16T03:50:15.376" v="1335" actId="26606"/>
          <ac:spMkLst>
            <pc:docMk/>
            <pc:sldMk cId="1317656705" sldId="338"/>
            <ac:spMk id="25" creationId="{C5373426-E26E-431D-959C-5DB96C0B6208}"/>
          </ac:spMkLst>
        </pc:spChg>
        <pc:picChg chg="mod">
          <ac:chgData name="Craig Tunnicliffe" userId="fabd7200-6d43-43df-8e9e-84aa0d93d691" providerId="ADAL" clId="{16C1A10B-43C9-4438-A84D-F6E95C7027DC}" dt="2023-08-16T03:50:15.376" v="1335" actId="26606"/>
          <ac:picMkLst>
            <pc:docMk/>
            <pc:sldMk cId="1317656705" sldId="338"/>
            <ac:picMk id="5" creationId="{A9529E34-8713-499B-855D-DF68DCCB793F}"/>
          </ac:picMkLst>
        </pc:picChg>
        <pc:cxnChg chg="add del">
          <ac:chgData name="Craig Tunnicliffe" userId="fabd7200-6d43-43df-8e9e-84aa0d93d691" providerId="ADAL" clId="{16C1A10B-43C9-4438-A84D-F6E95C7027DC}" dt="2023-08-16T03:50:15.376" v="1335" actId="26606"/>
          <ac:cxnSpMkLst>
            <pc:docMk/>
            <pc:sldMk cId="1317656705" sldId="338"/>
            <ac:cxnSpMk id="12" creationId="{46E49661-E258-450C-8150-A91A6B30D1CD}"/>
          </ac:cxnSpMkLst>
        </pc:cxnChg>
        <pc:cxnChg chg="add del">
          <ac:chgData name="Craig Tunnicliffe" userId="fabd7200-6d43-43df-8e9e-84aa0d93d691" providerId="ADAL" clId="{16C1A10B-43C9-4438-A84D-F6E95C7027DC}" dt="2023-08-16T03:50:04.199" v="1332" actId="26606"/>
          <ac:cxnSpMkLst>
            <pc:docMk/>
            <pc:sldMk cId="1317656705" sldId="338"/>
            <ac:cxnSpMk id="19" creationId="{46E49661-E258-450C-8150-A91A6B30D1CD}"/>
          </ac:cxnSpMkLst>
        </pc:cxnChg>
        <pc:cxnChg chg="add del">
          <ac:chgData name="Craig Tunnicliffe" userId="fabd7200-6d43-43df-8e9e-84aa0d93d691" providerId="ADAL" clId="{16C1A10B-43C9-4438-A84D-F6E95C7027DC}" dt="2023-08-16T03:50:15.358" v="1334" actId="26606"/>
          <ac:cxnSpMkLst>
            <pc:docMk/>
            <pc:sldMk cId="1317656705" sldId="338"/>
            <ac:cxnSpMk id="22" creationId="{354C29FE-6D99-4083-90D8-9683EA5D443A}"/>
          </ac:cxnSpMkLst>
        </pc:cxnChg>
        <pc:cxnChg chg="add">
          <ac:chgData name="Craig Tunnicliffe" userId="fabd7200-6d43-43df-8e9e-84aa0d93d691" providerId="ADAL" clId="{16C1A10B-43C9-4438-A84D-F6E95C7027DC}" dt="2023-08-16T03:50:15.376" v="1335" actId="26606"/>
          <ac:cxnSpMkLst>
            <pc:docMk/>
            <pc:sldMk cId="1317656705" sldId="338"/>
            <ac:cxnSpMk id="26" creationId="{96D07482-83A3-4451-943C-B46961082957}"/>
          </ac:cxnSpMkLst>
        </pc:cxnChg>
      </pc:sldChg>
      <pc:sldChg chg="del">
        <pc:chgData name="Craig Tunnicliffe" userId="fabd7200-6d43-43df-8e9e-84aa0d93d691" providerId="ADAL" clId="{16C1A10B-43C9-4438-A84D-F6E95C7027DC}" dt="2023-08-17T21:58:16.028" v="1979" actId="2696"/>
        <pc:sldMkLst>
          <pc:docMk/>
          <pc:sldMk cId="1377888299" sldId="341"/>
        </pc:sldMkLst>
      </pc:sldChg>
      <pc:sldChg chg="modSp">
        <pc:chgData name="Craig Tunnicliffe" userId="fabd7200-6d43-43df-8e9e-84aa0d93d691" providerId="ADAL" clId="{16C1A10B-43C9-4438-A84D-F6E95C7027DC}" dt="2023-08-16T04:32:27.557" v="1651" actId="20577"/>
        <pc:sldMkLst>
          <pc:docMk/>
          <pc:sldMk cId="1667686599" sldId="342"/>
        </pc:sldMkLst>
        <pc:spChg chg="mod">
          <ac:chgData name="Craig Tunnicliffe" userId="fabd7200-6d43-43df-8e9e-84aa0d93d691" providerId="ADAL" clId="{16C1A10B-43C9-4438-A84D-F6E95C7027DC}" dt="2023-08-16T04:32:27.557" v="1651" actId="20577"/>
          <ac:spMkLst>
            <pc:docMk/>
            <pc:sldMk cId="1667686599" sldId="342"/>
            <ac:spMk id="4" creationId="{B7363EC6-9C11-437F-88F9-0333C5D6A175}"/>
          </ac:spMkLst>
        </pc:spChg>
      </pc:sldChg>
      <pc:sldChg chg="modSp mod">
        <pc:chgData name="Craig Tunnicliffe" userId="fabd7200-6d43-43df-8e9e-84aa0d93d691" providerId="ADAL" clId="{16C1A10B-43C9-4438-A84D-F6E95C7027DC}" dt="2023-08-16T02:58:24.214" v="950" actId="20577"/>
        <pc:sldMkLst>
          <pc:docMk/>
          <pc:sldMk cId="1910081934" sldId="345"/>
        </pc:sldMkLst>
        <pc:spChg chg="mod">
          <ac:chgData name="Craig Tunnicliffe" userId="fabd7200-6d43-43df-8e9e-84aa0d93d691" providerId="ADAL" clId="{16C1A10B-43C9-4438-A84D-F6E95C7027DC}" dt="2023-08-16T02:57:37.668" v="932" actId="21"/>
          <ac:spMkLst>
            <pc:docMk/>
            <pc:sldMk cId="1910081934" sldId="345"/>
            <ac:spMk id="5" creationId="{D0E4AAA8-D76C-4C94-B61D-A87AB764987B}"/>
          </ac:spMkLst>
        </pc:spChg>
        <pc:spChg chg="mod">
          <ac:chgData name="Craig Tunnicliffe" userId="fabd7200-6d43-43df-8e9e-84aa0d93d691" providerId="ADAL" clId="{16C1A10B-43C9-4438-A84D-F6E95C7027DC}" dt="2023-08-16T02:58:24.214" v="950" actId="20577"/>
          <ac:spMkLst>
            <pc:docMk/>
            <pc:sldMk cId="1910081934" sldId="345"/>
            <ac:spMk id="8" creationId="{1EFE5076-E56D-4B4A-B7A7-ABCAFC83485C}"/>
          </ac:spMkLst>
        </pc:spChg>
      </pc:sldChg>
      <pc:sldChg chg="modSp">
        <pc:chgData name="Craig Tunnicliffe" userId="fabd7200-6d43-43df-8e9e-84aa0d93d691" providerId="ADAL" clId="{16C1A10B-43C9-4438-A84D-F6E95C7027DC}" dt="2023-08-16T03:09:38.147" v="1038" actId="255"/>
        <pc:sldMkLst>
          <pc:docMk/>
          <pc:sldMk cId="3383376633" sldId="349"/>
        </pc:sldMkLst>
        <pc:spChg chg="mod">
          <ac:chgData name="Craig Tunnicliffe" userId="fabd7200-6d43-43df-8e9e-84aa0d93d691" providerId="ADAL" clId="{16C1A10B-43C9-4438-A84D-F6E95C7027DC}" dt="2023-08-16T03:09:23.059" v="1036" actId="255"/>
          <ac:spMkLst>
            <pc:docMk/>
            <pc:sldMk cId="3383376633" sldId="349"/>
            <ac:spMk id="6" creationId="{BDBBAE6A-002D-4CD6-8A5A-17FC098DD60A}"/>
          </ac:spMkLst>
        </pc:spChg>
        <pc:spChg chg="mod">
          <ac:chgData name="Craig Tunnicliffe" userId="fabd7200-6d43-43df-8e9e-84aa0d93d691" providerId="ADAL" clId="{16C1A10B-43C9-4438-A84D-F6E95C7027DC}" dt="2023-08-16T03:09:29.086" v="1037" actId="255"/>
          <ac:spMkLst>
            <pc:docMk/>
            <pc:sldMk cId="3383376633" sldId="349"/>
            <ac:spMk id="7" creationId="{9445E8A0-C6D9-4E89-BEC2-170AF2053DAE}"/>
          </ac:spMkLst>
        </pc:spChg>
        <pc:spChg chg="mod">
          <ac:chgData name="Craig Tunnicliffe" userId="fabd7200-6d43-43df-8e9e-84aa0d93d691" providerId="ADAL" clId="{16C1A10B-43C9-4438-A84D-F6E95C7027DC}" dt="2023-08-16T03:09:38.147" v="1038" actId="255"/>
          <ac:spMkLst>
            <pc:docMk/>
            <pc:sldMk cId="3383376633" sldId="349"/>
            <ac:spMk id="8" creationId="{C5B439C1-815D-44C3-8A0C-4ED0A34FE9BD}"/>
          </ac:spMkLst>
        </pc:spChg>
      </pc:sldChg>
      <pc:sldChg chg="modSp del mod modAnim">
        <pc:chgData name="Craig Tunnicliffe" userId="fabd7200-6d43-43df-8e9e-84aa0d93d691" providerId="ADAL" clId="{16C1A10B-43C9-4438-A84D-F6E95C7027DC}" dt="2023-08-17T21:58:16.028" v="1979" actId="2696"/>
        <pc:sldMkLst>
          <pc:docMk/>
          <pc:sldMk cId="1099358270" sldId="366"/>
        </pc:sldMkLst>
        <pc:spChg chg="mod">
          <ac:chgData name="Craig Tunnicliffe" userId="fabd7200-6d43-43df-8e9e-84aa0d93d691" providerId="ADAL" clId="{16C1A10B-43C9-4438-A84D-F6E95C7027DC}" dt="2023-08-16T01:41:53.008" v="176" actId="20577"/>
          <ac:spMkLst>
            <pc:docMk/>
            <pc:sldMk cId="1099358270" sldId="366"/>
            <ac:spMk id="4" creationId="{E50F9DB0-972C-4A70-A179-D069E399B7EA}"/>
          </ac:spMkLst>
        </pc:spChg>
        <pc:spChg chg="mod">
          <ac:chgData name="Craig Tunnicliffe" userId="fabd7200-6d43-43df-8e9e-84aa0d93d691" providerId="ADAL" clId="{16C1A10B-43C9-4438-A84D-F6E95C7027DC}" dt="2023-08-16T01:39:41.723" v="91" actId="20577"/>
          <ac:spMkLst>
            <pc:docMk/>
            <pc:sldMk cId="1099358270" sldId="366"/>
            <ac:spMk id="5" creationId="{5C59C7CC-7C31-4CD6-82AF-C3CFADEFEA64}"/>
          </ac:spMkLst>
        </pc:spChg>
        <pc:spChg chg="mod">
          <ac:chgData name="Craig Tunnicliffe" userId="fabd7200-6d43-43df-8e9e-84aa0d93d691" providerId="ADAL" clId="{16C1A10B-43C9-4438-A84D-F6E95C7027DC}" dt="2023-08-16T01:40:23.978" v="119" actId="20577"/>
          <ac:spMkLst>
            <pc:docMk/>
            <pc:sldMk cId="1099358270" sldId="366"/>
            <ac:spMk id="6" creationId="{8C43824E-E555-4487-92A8-D3F28E1916C6}"/>
          </ac:spMkLst>
        </pc:spChg>
        <pc:spChg chg="mod">
          <ac:chgData name="Craig Tunnicliffe" userId="fabd7200-6d43-43df-8e9e-84aa0d93d691" providerId="ADAL" clId="{16C1A10B-43C9-4438-A84D-F6E95C7027DC}" dt="2023-08-16T01:41:00.095" v="134" actId="20577"/>
          <ac:spMkLst>
            <pc:docMk/>
            <pc:sldMk cId="1099358270" sldId="366"/>
            <ac:spMk id="7" creationId="{68758F42-AD35-4210-BFC8-086C4D5029DB}"/>
          </ac:spMkLst>
        </pc:spChg>
      </pc:sldChg>
      <pc:sldChg chg="modSp mod">
        <pc:chgData name="Craig Tunnicliffe" userId="fabd7200-6d43-43df-8e9e-84aa0d93d691" providerId="ADAL" clId="{16C1A10B-43C9-4438-A84D-F6E95C7027DC}" dt="2023-08-16T01:49:24.533" v="380" actId="20577"/>
        <pc:sldMkLst>
          <pc:docMk/>
          <pc:sldMk cId="3127741179" sldId="371"/>
        </pc:sldMkLst>
        <pc:spChg chg="mod">
          <ac:chgData name="Craig Tunnicliffe" userId="fabd7200-6d43-43df-8e9e-84aa0d93d691" providerId="ADAL" clId="{16C1A10B-43C9-4438-A84D-F6E95C7027DC}" dt="2023-08-16T01:46:41.928" v="219" actId="20577"/>
          <ac:spMkLst>
            <pc:docMk/>
            <pc:sldMk cId="3127741179" sldId="371"/>
            <ac:spMk id="2" creationId="{E630E07D-8B86-469F-AF0D-17AD5BF34374}"/>
          </ac:spMkLst>
        </pc:spChg>
        <pc:spChg chg="mod">
          <ac:chgData name="Craig Tunnicliffe" userId="fabd7200-6d43-43df-8e9e-84aa0d93d691" providerId="ADAL" clId="{16C1A10B-43C9-4438-A84D-F6E95C7027DC}" dt="2023-08-16T01:49:24.533" v="380" actId="20577"/>
          <ac:spMkLst>
            <pc:docMk/>
            <pc:sldMk cId="3127741179" sldId="371"/>
            <ac:spMk id="4" creationId="{FC7D35B2-3853-4C0F-A867-0B2C074A7DFA}"/>
          </ac:spMkLst>
        </pc:spChg>
      </pc:sldChg>
      <pc:sldChg chg="del">
        <pc:chgData name="Craig Tunnicliffe" userId="fabd7200-6d43-43df-8e9e-84aa0d93d691" providerId="ADAL" clId="{16C1A10B-43C9-4438-A84D-F6E95C7027DC}" dt="2023-08-17T21:58:16.028" v="1979" actId="2696"/>
        <pc:sldMkLst>
          <pc:docMk/>
          <pc:sldMk cId="3481259017" sldId="373"/>
        </pc:sldMkLst>
      </pc:sldChg>
      <pc:sldChg chg="del">
        <pc:chgData name="Craig Tunnicliffe" userId="fabd7200-6d43-43df-8e9e-84aa0d93d691" providerId="ADAL" clId="{16C1A10B-43C9-4438-A84D-F6E95C7027DC}" dt="2023-08-17T21:58:16.028" v="1979" actId="2696"/>
        <pc:sldMkLst>
          <pc:docMk/>
          <pc:sldMk cId="1903032724" sldId="374"/>
        </pc:sldMkLst>
      </pc:sldChg>
      <pc:sldChg chg="addSp delSp modSp mod setBg addAnim setClrOvrMap">
        <pc:chgData name="Craig Tunnicliffe" userId="fabd7200-6d43-43df-8e9e-84aa0d93d691" providerId="ADAL" clId="{16C1A10B-43C9-4438-A84D-F6E95C7027DC}" dt="2023-08-16T04:31:33.511" v="1625"/>
        <pc:sldMkLst>
          <pc:docMk/>
          <pc:sldMk cId="2534840283" sldId="375"/>
        </pc:sldMkLst>
        <pc:spChg chg="mod">
          <ac:chgData name="Craig Tunnicliffe" userId="fabd7200-6d43-43df-8e9e-84aa0d93d691" providerId="ADAL" clId="{16C1A10B-43C9-4438-A84D-F6E95C7027DC}" dt="2023-08-16T04:31:33.509" v="1624" actId="26606"/>
          <ac:spMkLst>
            <pc:docMk/>
            <pc:sldMk cId="2534840283" sldId="375"/>
            <ac:spMk id="2" creationId="{A6CBEF06-DE15-4907-84AA-E643792F16A6}"/>
          </ac:spMkLst>
        </pc:spChg>
        <pc:spChg chg="del">
          <ac:chgData name="Craig Tunnicliffe" userId="fabd7200-6d43-43df-8e9e-84aa0d93d691" providerId="ADAL" clId="{16C1A10B-43C9-4438-A84D-F6E95C7027DC}" dt="2023-08-16T04:31:33.509" v="1624" actId="26606"/>
          <ac:spMkLst>
            <pc:docMk/>
            <pc:sldMk cId="2534840283" sldId="375"/>
            <ac:spMk id="9" creationId="{256CBC06-AFCC-4937-8EA9-F545A2EB05F7}"/>
          </ac:spMkLst>
        </pc:spChg>
        <pc:spChg chg="add">
          <ac:chgData name="Craig Tunnicliffe" userId="fabd7200-6d43-43df-8e9e-84aa0d93d691" providerId="ADAL" clId="{16C1A10B-43C9-4438-A84D-F6E95C7027DC}" dt="2023-08-16T04:31:33.509" v="1624" actId="26606"/>
          <ac:spMkLst>
            <pc:docMk/>
            <pc:sldMk cId="2534840283" sldId="375"/>
            <ac:spMk id="16" creationId="{774A886E-E8EF-48CC-8764-20EAE4538CB7}"/>
          </ac:spMkLst>
        </pc:spChg>
        <pc:picChg chg="mod ord">
          <ac:chgData name="Craig Tunnicliffe" userId="fabd7200-6d43-43df-8e9e-84aa0d93d691" providerId="ADAL" clId="{16C1A10B-43C9-4438-A84D-F6E95C7027DC}" dt="2023-08-16T04:31:33.509" v="1624" actId="26606"/>
          <ac:picMkLst>
            <pc:docMk/>
            <pc:sldMk cId="2534840283" sldId="375"/>
            <ac:picMk id="4" creationId="{37E17055-C89B-4EA2-801E-2C13866AD89F}"/>
          </ac:picMkLst>
        </pc:picChg>
        <pc:cxnChg chg="del">
          <ac:chgData name="Craig Tunnicliffe" userId="fabd7200-6d43-43df-8e9e-84aa0d93d691" providerId="ADAL" clId="{16C1A10B-43C9-4438-A84D-F6E95C7027DC}" dt="2023-08-16T04:31:33.509" v="1624" actId="26606"/>
          <ac:cxnSpMkLst>
            <pc:docMk/>
            <pc:sldMk cId="2534840283" sldId="375"/>
            <ac:cxnSpMk id="11" creationId="{2D041084-7D34-40AA-ACA7-1EFFC82122C9}"/>
          </ac:cxnSpMkLst>
        </pc:cxnChg>
        <pc:cxnChg chg="add">
          <ac:chgData name="Craig Tunnicliffe" userId="fabd7200-6d43-43df-8e9e-84aa0d93d691" providerId="ADAL" clId="{16C1A10B-43C9-4438-A84D-F6E95C7027DC}" dt="2023-08-16T04:31:33.509" v="1624" actId="26606"/>
          <ac:cxnSpMkLst>
            <pc:docMk/>
            <pc:sldMk cId="2534840283" sldId="375"/>
            <ac:cxnSpMk id="18" creationId="{EB1993F9-CFC5-495F-9F26-19953445357F}"/>
          </ac:cxnSpMkLst>
        </pc:cxnChg>
      </pc:sldChg>
      <pc:sldChg chg="addSp delSp modSp del mod setBg addAnim">
        <pc:chgData name="Craig Tunnicliffe" userId="fabd7200-6d43-43df-8e9e-84aa0d93d691" providerId="ADAL" clId="{16C1A10B-43C9-4438-A84D-F6E95C7027DC}" dt="2023-08-17T21:58:16.028" v="1979" actId="2696"/>
        <pc:sldMkLst>
          <pc:docMk/>
          <pc:sldMk cId="2081408887" sldId="377"/>
        </pc:sldMkLst>
        <pc:spChg chg="mod">
          <ac:chgData name="Craig Tunnicliffe" userId="fabd7200-6d43-43df-8e9e-84aa0d93d691" providerId="ADAL" clId="{16C1A10B-43C9-4438-A84D-F6E95C7027DC}" dt="2023-08-16T04:28:09.963" v="1609" actId="26606"/>
          <ac:spMkLst>
            <pc:docMk/>
            <pc:sldMk cId="2081408887" sldId="377"/>
            <ac:spMk id="2" creationId="{A6CBEF06-DE15-4907-84AA-E643792F16A6}"/>
          </ac:spMkLst>
        </pc:spChg>
        <pc:spChg chg="del">
          <ac:chgData name="Craig Tunnicliffe" userId="fabd7200-6d43-43df-8e9e-84aa0d93d691" providerId="ADAL" clId="{16C1A10B-43C9-4438-A84D-F6E95C7027DC}" dt="2023-08-16T04:28:09.963" v="1609" actId="26606"/>
          <ac:spMkLst>
            <pc:docMk/>
            <pc:sldMk cId="2081408887" sldId="377"/>
            <ac:spMk id="9" creationId="{256CBC06-AFCC-4937-8EA9-F545A2EB05F7}"/>
          </ac:spMkLst>
        </pc:spChg>
        <pc:spChg chg="add">
          <ac:chgData name="Craig Tunnicliffe" userId="fabd7200-6d43-43df-8e9e-84aa0d93d691" providerId="ADAL" clId="{16C1A10B-43C9-4438-A84D-F6E95C7027DC}" dt="2023-08-16T04:28:09.963" v="1609" actId="26606"/>
          <ac:spMkLst>
            <pc:docMk/>
            <pc:sldMk cId="2081408887" sldId="377"/>
            <ac:spMk id="16" creationId="{B8D726A5-7900-41B4-8D49-49B4A2010E7C}"/>
          </ac:spMkLst>
        </pc:spChg>
        <pc:picChg chg="mod">
          <ac:chgData name="Craig Tunnicliffe" userId="fabd7200-6d43-43df-8e9e-84aa0d93d691" providerId="ADAL" clId="{16C1A10B-43C9-4438-A84D-F6E95C7027DC}" dt="2023-08-16T04:28:09.963" v="1609" actId="26606"/>
          <ac:picMkLst>
            <pc:docMk/>
            <pc:sldMk cId="2081408887" sldId="377"/>
            <ac:picMk id="4" creationId="{37E17055-C89B-4EA2-801E-2C13866AD89F}"/>
          </ac:picMkLst>
        </pc:picChg>
        <pc:cxnChg chg="del">
          <ac:chgData name="Craig Tunnicliffe" userId="fabd7200-6d43-43df-8e9e-84aa0d93d691" providerId="ADAL" clId="{16C1A10B-43C9-4438-A84D-F6E95C7027DC}" dt="2023-08-16T04:28:09.963" v="1609" actId="26606"/>
          <ac:cxnSpMkLst>
            <pc:docMk/>
            <pc:sldMk cId="2081408887" sldId="377"/>
            <ac:cxnSpMk id="11" creationId="{2D041084-7D34-40AA-ACA7-1EFFC82122C9}"/>
          </ac:cxnSpMkLst>
        </pc:cxnChg>
        <pc:cxnChg chg="add">
          <ac:chgData name="Craig Tunnicliffe" userId="fabd7200-6d43-43df-8e9e-84aa0d93d691" providerId="ADAL" clId="{16C1A10B-43C9-4438-A84D-F6E95C7027DC}" dt="2023-08-16T04:28:09.963" v="1609" actId="26606"/>
          <ac:cxnSpMkLst>
            <pc:docMk/>
            <pc:sldMk cId="2081408887" sldId="377"/>
            <ac:cxnSpMk id="18" creationId="{46E49661-E258-450C-8150-A91A6B30D1CD}"/>
          </ac:cxnSpMkLst>
        </pc:cxnChg>
      </pc:sldChg>
      <pc:sldChg chg="modSp modAnim">
        <pc:chgData name="Craig Tunnicliffe" userId="fabd7200-6d43-43df-8e9e-84aa0d93d691" providerId="ADAL" clId="{16C1A10B-43C9-4438-A84D-F6E95C7027DC}" dt="2023-08-15T01:54:51.450" v="77" actId="20577"/>
        <pc:sldMkLst>
          <pc:docMk/>
          <pc:sldMk cId="2979415647" sldId="380"/>
        </pc:sldMkLst>
        <pc:spChg chg="mod">
          <ac:chgData name="Craig Tunnicliffe" userId="fabd7200-6d43-43df-8e9e-84aa0d93d691" providerId="ADAL" clId="{16C1A10B-43C9-4438-A84D-F6E95C7027DC}" dt="2023-08-15T01:54:51.450" v="77" actId="20577"/>
          <ac:spMkLst>
            <pc:docMk/>
            <pc:sldMk cId="2979415647" sldId="380"/>
            <ac:spMk id="4" creationId="{E62C28D2-F463-4B97-9C20-B712E155D6E7}"/>
          </ac:spMkLst>
        </pc:spChg>
      </pc:sldChg>
      <pc:sldChg chg="modSp">
        <pc:chgData name="Craig Tunnicliffe" userId="fabd7200-6d43-43df-8e9e-84aa0d93d691" providerId="ADAL" clId="{16C1A10B-43C9-4438-A84D-F6E95C7027DC}" dt="2023-08-16T03:08:36.431" v="1035" actId="313"/>
        <pc:sldMkLst>
          <pc:docMk/>
          <pc:sldMk cId="2668523939" sldId="385"/>
        </pc:sldMkLst>
        <pc:spChg chg="mod">
          <ac:chgData name="Craig Tunnicliffe" userId="fabd7200-6d43-43df-8e9e-84aa0d93d691" providerId="ADAL" clId="{16C1A10B-43C9-4438-A84D-F6E95C7027DC}" dt="2023-08-16T03:07:17.495" v="1024" actId="20577"/>
          <ac:spMkLst>
            <pc:docMk/>
            <pc:sldMk cId="2668523939" sldId="385"/>
            <ac:spMk id="6" creationId="{BCA44E97-6288-4722-9631-5E6044C25C84}"/>
          </ac:spMkLst>
        </pc:spChg>
        <pc:spChg chg="mod">
          <ac:chgData name="Craig Tunnicliffe" userId="fabd7200-6d43-43df-8e9e-84aa0d93d691" providerId="ADAL" clId="{16C1A10B-43C9-4438-A84D-F6E95C7027DC}" dt="2023-08-16T03:08:36.431" v="1035" actId="313"/>
          <ac:spMkLst>
            <pc:docMk/>
            <pc:sldMk cId="2668523939" sldId="385"/>
            <ac:spMk id="8" creationId="{67020DC8-1C24-4A06-9021-CC88C16DCE43}"/>
          </ac:spMkLst>
        </pc:spChg>
      </pc:sldChg>
      <pc:sldChg chg="addSp delSp modSp del mod ord">
        <pc:chgData name="Craig Tunnicliffe" userId="fabd7200-6d43-43df-8e9e-84aa0d93d691" providerId="ADAL" clId="{16C1A10B-43C9-4438-A84D-F6E95C7027DC}" dt="2023-08-17T21:58:16.028" v="1979" actId="2696"/>
        <pc:sldMkLst>
          <pc:docMk/>
          <pc:sldMk cId="3989426618" sldId="388"/>
        </pc:sldMkLst>
        <pc:spChg chg="mod">
          <ac:chgData name="Craig Tunnicliffe" userId="fabd7200-6d43-43df-8e9e-84aa0d93d691" providerId="ADAL" clId="{16C1A10B-43C9-4438-A84D-F6E95C7027DC}" dt="2023-08-16T04:26:40.989" v="1605" actId="255"/>
          <ac:spMkLst>
            <pc:docMk/>
            <pc:sldMk cId="3989426618" sldId="388"/>
            <ac:spMk id="2" creationId="{164058BC-B8B6-2512-4FE1-1339C20526E8}"/>
          </ac:spMkLst>
        </pc:spChg>
        <pc:spChg chg="del mod">
          <ac:chgData name="Craig Tunnicliffe" userId="fabd7200-6d43-43df-8e9e-84aa0d93d691" providerId="ADAL" clId="{16C1A10B-43C9-4438-A84D-F6E95C7027DC}" dt="2023-08-16T04:19:01.617" v="1520" actId="26606"/>
          <ac:spMkLst>
            <pc:docMk/>
            <pc:sldMk cId="3989426618" sldId="388"/>
            <ac:spMk id="3" creationId="{87940115-5BC4-C4EA-19AC-6AB63E29355D}"/>
          </ac:spMkLst>
        </pc:spChg>
        <pc:graphicFrameChg chg="add mod">
          <ac:chgData name="Craig Tunnicliffe" userId="fabd7200-6d43-43df-8e9e-84aa0d93d691" providerId="ADAL" clId="{16C1A10B-43C9-4438-A84D-F6E95C7027DC}" dt="2023-08-16T04:19:30.212" v="1522" actId="14100"/>
          <ac:graphicFrameMkLst>
            <pc:docMk/>
            <pc:sldMk cId="3989426618" sldId="388"/>
            <ac:graphicFrameMk id="5" creationId="{2CD79283-8B9E-1E49-852B-B6E56526BEEE}"/>
          </ac:graphicFrameMkLst>
        </pc:graphicFrameChg>
      </pc:sldChg>
      <pc:sldChg chg="addSp delSp modSp new mod modAnim">
        <pc:chgData name="Craig Tunnicliffe" userId="fabd7200-6d43-43df-8e9e-84aa0d93d691" providerId="ADAL" clId="{16C1A10B-43C9-4438-A84D-F6E95C7027DC}" dt="2023-08-16T03:06:37.367" v="1002"/>
        <pc:sldMkLst>
          <pc:docMk/>
          <pc:sldMk cId="2159939445" sldId="389"/>
        </pc:sldMkLst>
        <pc:spChg chg="mod">
          <ac:chgData name="Craig Tunnicliffe" userId="fabd7200-6d43-43df-8e9e-84aa0d93d691" providerId="ADAL" clId="{16C1A10B-43C9-4438-A84D-F6E95C7027DC}" dt="2023-08-16T03:06:01.402" v="998" actId="207"/>
          <ac:spMkLst>
            <pc:docMk/>
            <pc:sldMk cId="2159939445" sldId="389"/>
            <ac:spMk id="2" creationId="{F4902845-BC0F-5E2D-8B94-1E426D95E2D2}"/>
          </ac:spMkLst>
        </pc:spChg>
        <pc:spChg chg="add del mod">
          <ac:chgData name="Craig Tunnicliffe" userId="fabd7200-6d43-43df-8e9e-84aa0d93d691" providerId="ADAL" clId="{16C1A10B-43C9-4438-A84D-F6E95C7027DC}" dt="2023-08-16T03:05:14.869" v="996" actId="26606"/>
          <ac:spMkLst>
            <pc:docMk/>
            <pc:sldMk cId="2159939445" sldId="389"/>
            <ac:spMk id="3" creationId="{BD2B846C-3691-A144-5FDB-830ED10F7D87}"/>
          </ac:spMkLst>
        </pc:spChg>
        <pc:spChg chg="mod topLvl">
          <ac:chgData name="Craig Tunnicliffe" userId="fabd7200-6d43-43df-8e9e-84aa0d93d691" providerId="ADAL" clId="{16C1A10B-43C9-4438-A84D-F6E95C7027DC}" dt="2023-08-16T03:06:28.144" v="1000" actId="165"/>
          <ac:spMkLst>
            <pc:docMk/>
            <pc:sldMk cId="2159939445" sldId="389"/>
            <ac:spMk id="8" creationId="{D0E6B92C-A90D-A3A2-32EB-D8EAD91060B4}"/>
          </ac:spMkLst>
        </pc:spChg>
        <pc:spChg chg="mod topLvl">
          <ac:chgData name="Craig Tunnicliffe" userId="fabd7200-6d43-43df-8e9e-84aa0d93d691" providerId="ADAL" clId="{16C1A10B-43C9-4438-A84D-F6E95C7027DC}" dt="2023-08-16T03:06:28.144" v="1000" actId="165"/>
          <ac:spMkLst>
            <pc:docMk/>
            <pc:sldMk cId="2159939445" sldId="389"/>
            <ac:spMk id="9" creationId="{FD334490-6BE7-1444-17DE-EE75C825E651}"/>
          </ac:spMkLst>
        </pc:spChg>
        <pc:spChg chg="mod topLvl">
          <ac:chgData name="Craig Tunnicliffe" userId="fabd7200-6d43-43df-8e9e-84aa0d93d691" providerId="ADAL" clId="{16C1A10B-43C9-4438-A84D-F6E95C7027DC}" dt="2023-08-16T03:06:28.144" v="1000" actId="165"/>
          <ac:spMkLst>
            <pc:docMk/>
            <pc:sldMk cId="2159939445" sldId="389"/>
            <ac:spMk id="10" creationId="{759507C7-8270-4FFA-7295-0701439C7B41}"/>
          </ac:spMkLst>
        </pc:spChg>
        <pc:spChg chg="mod topLvl">
          <ac:chgData name="Craig Tunnicliffe" userId="fabd7200-6d43-43df-8e9e-84aa0d93d691" providerId="ADAL" clId="{16C1A10B-43C9-4438-A84D-F6E95C7027DC}" dt="2023-08-16T03:06:28.144" v="1000" actId="165"/>
          <ac:spMkLst>
            <pc:docMk/>
            <pc:sldMk cId="2159939445" sldId="389"/>
            <ac:spMk id="11" creationId="{FE2E429E-F2FA-2773-5589-293271B0CDDA}"/>
          </ac:spMkLst>
        </pc:spChg>
        <pc:spChg chg="mod topLvl">
          <ac:chgData name="Craig Tunnicliffe" userId="fabd7200-6d43-43df-8e9e-84aa0d93d691" providerId="ADAL" clId="{16C1A10B-43C9-4438-A84D-F6E95C7027DC}" dt="2023-08-16T03:06:28.144" v="1000" actId="165"/>
          <ac:spMkLst>
            <pc:docMk/>
            <pc:sldMk cId="2159939445" sldId="389"/>
            <ac:spMk id="12" creationId="{0E461DD3-C784-A743-C929-2753F130841A}"/>
          </ac:spMkLst>
        </pc:spChg>
        <pc:spChg chg="mod topLvl">
          <ac:chgData name="Craig Tunnicliffe" userId="fabd7200-6d43-43df-8e9e-84aa0d93d691" providerId="ADAL" clId="{16C1A10B-43C9-4438-A84D-F6E95C7027DC}" dt="2023-08-16T03:06:28.144" v="1000" actId="165"/>
          <ac:spMkLst>
            <pc:docMk/>
            <pc:sldMk cId="2159939445" sldId="389"/>
            <ac:spMk id="13" creationId="{4443440F-FED1-1AE7-DEAB-EFE47250A47C}"/>
          </ac:spMkLst>
        </pc:spChg>
        <pc:grpChg chg="del mod">
          <ac:chgData name="Craig Tunnicliffe" userId="fabd7200-6d43-43df-8e9e-84aa0d93d691" providerId="ADAL" clId="{16C1A10B-43C9-4438-A84D-F6E95C7027DC}" dt="2023-08-16T03:06:28.144" v="1000" actId="165"/>
          <ac:grpSpMkLst>
            <pc:docMk/>
            <pc:sldMk cId="2159939445" sldId="389"/>
            <ac:grpSpMk id="4" creationId="{56E3CAC1-033B-8F2A-A992-F9713C33198E}"/>
          </ac:grpSpMkLst>
        </pc:grpChg>
        <pc:graphicFrameChg chg="add del">
          <ac:chgData name="Craig Tunnicliffe" userId="fabd7200-6d43-43df-8e9e-84aa0d93d691" providerId="ADAL" clId="{16C1A10B-43C9-4438-A84D-F6E95C7027DC}" dt="2023-08-16T03:03:36.498" v="982" actId="26606"/>
          <ac:graphicFrameMkLst>
            <pc:docMk/>
            <pc:sldMk cId="2159939445" sldId="389"/>
            <ac:graphicFrameMk id="5" creationId="{F0E5D96E-909A-64CD-8BC7-49C5B18FBAC6}"/>
          </ac:graphicFrameMkLst>
        </pc:graphicFrameChg>
        <pc:graphicFrameChg chg="add del">
          <ac:chgData name="Craig Tunnicliffe" userId="fabd7200-6d43-43df-8e9e-84aa0d93d691" providerId="ADAL" clId="{16C1A10B-43C9-4438-A84D-F6E95C7027DC}" dt="2023-08-16T03:04:32.163" v="990" actId="26606"/>
          <ac:graphicFrameMkLst>
            <pc:docMk/>
            <pc:sldMk cId="2159939445" sldId="389"/>
            <ac:graphicFrameMk id="6" creationId="{128B680D-3710-F758-0BA7-1E53AFDD2051}"/>
          </ac:graphicFrameMkLst>
        </pc:graphicFrameChg>
        <pc:graphicFrameChg chg="add del mod">
          <ac:chgData name="Craig Tunnicliffe" userId="fabd7200-6d43-43df-8e9e-84aa0d93d691" providerId="ADAL" clId="{16C1A10B-43C9-4438-A84D-F6E95C7027DC}" dt="2023-08-16T03:06:24.492" v="999" actId="18245"/>
          <ac:graphicFrameMkLst>
            <pc:docMk/>
            <pc:sldMk cId="2159939445" sldId="389"/>
            <ac:graphicFrameMk id="7" creationId="{985EF206-6F84-D918-340D-374A46043C80}"/>
          </ac:graphicFrameMkLst>
        </pc:graphicFrameChg>
      </pc:sldChg>
      <pc:sldChg chg="addSp delSp modSp new mod ord modAnim">
        <pc:chgData name="Craig Tunnicliffe" userId="fabd7200-6d43-43df-8e9e-84aa0d93d691" providerId="ADAL" clId="{16C1A10B-43C9-4438-A84D-F6E95C7027DC}" dt="2023-08-16T05:15:51.567" v="1975"/>
        <pc:sldMkLst>
          <pc:docMk/>
          <pc:sldMk cId="2850085359" sldId="390"/>
        </pc:sldMkLst>
        <pc:spChg chg="mod">
          <ac:chgData name="Craig Tunnicliffe" userId="fabd7200-6d43-43df-8e9e-84aa0d93d691" providerId="ADAL" clId="{16C1A10B-43C9-4438-A84D-F6E95C7027DC}" dt="2023-08-16T03:31:58.230" v="1226" actId="207"/>
          <ac:spMkLst>
            <pc:docMk/>
            <pc:sldMk cId="2850085359" sldId="390"/>
            <ac:spMk id="2" creationId="{CCB6B8E8-96C0-C70F-BB0B-9CC8E66FED21}"/>
          </ac:spMkLst>
        </pc:spChg>
        <pc:spChg chg="del mod">
          <ac:chgData name="Craig Tunnicliffe" userId="fabd7200-6d43-43df-8e9e-84aa0d93d691" providerId="ADAL" clId="{16C1A10B-43C9-4438-A84D-F6E95C7027DC}" dt="2023-08-16T03:34:39.523" v="1235" actId="26606"/>
          <ac:spMkLst>
            <pc:docMk/>
            <pc:sldMk cId="2850085359" sldId="390"/>
            <ac:spMk id="3" creationId="{0D6D5BDB-831F-D526-602F-799560AEB56F}"/>
          </ac:spMkLst>
        </pc:spChg>
        <pc:spChg chg="mod topLvl">
          <ac:chgData name="Craig Tunnicliffe" userId="fabd7200-6d43-43df-8e9e-84aa0d93d691" providerId="ADAL" clId="{16C1A10B-43C9-4438-A84D-F6E95C7027DC}" dt="2023-08-16T04:01:38.194" v="1460" actId="165"/>
          <ac:spMkLst>
            <pc:docMk/>
            <pc:sldMk cId="2850085359" sldId="390"/>
            <ac:spMk id="6" creationId="{02CAB41B-081C-6DF6-78D4-24E95372DBE2}"/>
          </ac:spMkLst>
        </pc:spChg>
        <pc:spChg chg="mod topLvl">
          <ac:chgData name="Craig Tunnicliffe" userId="fabd7200-6d43-43df-8e9e-84aa0d93d691" providerId="ADAL" clId="{16C1A10B-43C9-4438-A84D-F6E95C7027DC}" dt="2023-08-16T04:20:33.237" v="1525" actId="255"/>
          <ac:spMkLst>
            <pc:docMk/>
            <pc:sldMk cId="2850085359" sldId="390"/>
            <ac:spMk id="7" creationId="{A63A5DF5-755B-3664-9F44-1DA1B176FBCA}"/>
          </ac:spMkLst>
        </pc:spChg>
        <pc:spChg chg="mod topLvl">
          <ac:chgData name="Craig Tunnicliffe" userId="fabd7200-6d43-43df-8e9e-84aa0d93d691" providerId="ADAL" clId="{16C1A10B-43C9-4438-A84D-F6E95C7027DC}" dt="2023-08-16T04:02:30.314" v="1467" actId="164"/>
          <ac:spMkLst>
            <pc:docMk/>
            <pc:sldMk cId="2850085359" sldId="390"/>
            <ac:spMk id="8" creationId="{CD575A2D-1CD5-04D6-7E64-3E8AB35F1B55}"/>
          </ac:spMkLst>
        </pc:spChg>
        <pc:spChg chg="mod topLvl">
          <ac:chgData name="Craig Tunnicliffe" userId="fabd7200-6d43-43df-8e9e-84aa0d93d691" providerId="ADAL" clId="{16C1A10B-43C9-4438-A84D-F6E95C7027DC}" dt="2023-08-16T04:03:59.877" v="1471" actId="164"/>
          <ac:spMkLst>
            <pc:docMk/>
            <pc:sldMk cId="2850085359" sldId="390"/>
            <ac:spMk id="9" creationId="{5E3676E4-9C9A-D238-A3B0-164EFA9B5BDE}"/>
          </ac:spMkLst>
        </pc:spChg>
        <pc:spChg chg="mod topLvl">
          <ac:chgData name="Craig Tunnicliffe" userId="fabd7200-6d43-43df-8e9e-84aa0d93d691" providerId="ADAL" clId="{16C1A10B-43C9-4438-A84D-F6E95C7027DC}" dt="2023-08-16T04:02:11.148" v="1462" actId="164"/>
          <ac:spMkLst>
            <pc:docMk/>
            <pc:sldMk cId="2850085359" sldId="390"/>
            <ac:spMk id="10" creationId="{4E175228-889D-FBB2-BA78-6CEF9E6E6930}"/>
          </ac:spMkLst>
        </pc:spChg>
        <pc:spChg chg="mod topLvl">
          <ac:chgData name="Craig Tunnicliffe" userId="fabd7200-6d43-43df-8e9e-84aa0d93d691" providerId="ADAL" clId="{16C1A10B-43C9-4438-A84D-F6E95C7027DC}" dt="2023-08-16T04:02:30.314" v="1467" actId="164"/>
          <ac:spMkLst>
            <pc:docMk/>
            <pc:sldMk cId="2850085359" sldId="390"/>
            <ac:spMk id="11" creationId="{1732C0DF-183A-448C-4B6C-090FDF411DDE}"/>
          </ac:spMkLst>
        </pc:spChg>
        <pc:spChg chg="mod topLvl">
          <ac:chgData name="Craig Tunnicliffe" userId="fabd7200-6d43-43df-8e9e-84aa0d93d691" providerId="ADAL" clId="{16C1A10B-43C9-4438-A84D-F6E95C7027DC}" dt="2023-08-16T04:03:59.877" v="1471" actId="164"/>
          <ac:spMkLst>
            <pc:docMk/>
            <pc:sldMk cId="2850085359" sldId="390"/>
            <ac:spMk id="12" creationId="{C1B248B5-C8FA-FDE1-89E2-6C56E114EEB1}"/>
          </ac:spMkLst>
        </pc:spChg>
        <pc:spChg chg="add mod">
          <ac:chgData name="Craig Tunnicliffe" userId="fabd7200-6d43-43df-8e9e-84aa0d93d691" providerId="ADAL" clId="{16C1A10B-43C9-4438-A84D-F6E95C7027DC}" dt="2023-08-16T04:24:05.910" v="1563" actId="255"/>
          <ac:spMkLst>
            <pc:docMk/>
            <pc:sldMk cId="2850085359" sldId="390"/>
            <ac:spMk id="16" creationId="{4395C12A-A048-5287-1748-87383275900A}"/>
          </ac:spMkLst>
        </pc:spChg>
        <pc:spChg chg="add mod">
          <ac:chgData name="Craig Tunnicliffe" userId="fabd7200-6d43-43df-8e9e-84aa0d93d691" providerId="ADAL" clId="{16C1A10B-43C9-4438-A84D-F6E95C7027DC}" dt="2023-08-16T05:12:42.960" v="1854" actId="13822"/>
          <ac:spMkLst>
            <pc:docMk/>
            <pc:sldMk cId="2850085359" sldId="390"/>
            <ac:spMk id="17" creationId="{358FFEC2-AEAF-68B5-0D21-86180C8B8E85}"/>
          </ac:spMkLst>
        </pc:spChg>
        <pc:grpChg chg="del mod">
          <ac:chgData name="Craig Tunnicliffe" userId="fabd7200-6d43-43df-8e9e-84aa0d93d691" providerId="ADAL" clId="{16C1A10B-43C9-4438-A84D-F6E95C7027DC}" dt="2023-08-16T04:01:38.194" v="1460" actId="165"/>
          <ac:grpSpMkLst>
            <pc:docMk/>
            <pc:sldMk cId="2850085359" sldId="390"/>
            <ac:grpSpMk id="4" creationId="{93855B2E-A07D-DE5C-67AF-84D8769F4468}"/>
          </ac:grpSpMkLst>
        </pc:grpChg>
        <pc:grpChg chg="add mod">
          <ac:chgData name="Craig Tunnicliffe" userId="fabd7200-6d43-43df-8e9e-84aa0d93d691" providerId="ADAL" clId="{16C1A10B-43C9-4438-A84D-F6E95C7027DC}" dt="2023-08-16T04:02:11.148" v="1462" actId="164"/>
          <ac:grpSpMkLst>
            <pc:docMk/>
            <pc:sldMk cId="2850085359" sldId="390"/>
            <ac:grpSpMk id="13" creationId="{72F048A8-D50C-7366-AB4B-67E3DAC9CDB6}"/>
          </ac:grpSpMkLst>
        </pc:grpChg>
        <pc:grpChg chg="add mod">
          <ac:chgData name="Craig Tunnicliffe" userId="fabd7200-6d43-43df-8e9e-84aa0d93d691" providerId="ADAL" clId="{16C1A10B-43C9-4438-A84D-F6E95C7027DC}" dt="2023-08-16T04:02:30.314" v="1467" actId="164"/>
          <ac:grpSpMkLst>
            <pc:docMk/>
            <pc:sldMk cId="2850085359" sldId="390"/>
            <ac:grpSpMk id="14" creationId="{1A0FFD9E-7E79-CA9A-432C-00738EF0A80A}"/>
          </ac:grpSpMkLst>
        </pc:grpChg>
        <pc:grpChg chg="add mod">
          <ac:chgData name="Craig Tunnicliffe" userId="fabd7200-6d43-43df-8e9e-84aa0d93d691" providerId="ADAL" clId="{16C1A10B-43C9-4438-A84D-F6E95C7027DC}" dt="2023-08-16T04:03:59.877" v="1471" actId="164"/>
          <ac:grpSpMkLst>
            <pc:docMk/>
            <pc:sldMk cId="2850085359" sldId="390"/>
            <ac:grpSpMk id="15" creationId="{80BB6FEE-93D7-44F3-A9CD-C85F25E53C2D}"/>
          </ac:grpSpMkLst>
        </pc:grpChg>
        <pc:graphicFrameChg chg="add del mod">
          <ac:chgData name="Craig Tunnicliffe" userId="fabd7200-6d43-43df-8e9e-84aa0d93d691" providerId="ADAL" clId="{16C1A10B-43C9-4438-A84D-F6E95C7027DC}" dt="2023-08-16T04:01:35.361" v="1459" actId="18245"/>
          <ac:graphicFrameMkLst>
            <pc:docMk/>
            <pc:sldMk cId="2850085359" sldId="390"/>
            <ac:graphicFrameMk id="5" creationId="{73510D50-B9F7-29B7-02B3-2564232A1E4E}"/>
          </ac:graphicFrameMkLst>
        </pc:graphicFrameChg>
        <pc:picChg chg="add mod">
          <ac:chgData name="Craig Tunnicliffe" userId="fabd7200-6d43-43df-8e9e-84aa0d93d691" providerId="ADAL" clId="{16C1A10B-43C9-4438-A84D-F6E95C7027DC}" dt="2023-08-16T05:15:46.790" v="1974" actId="1440"/>
          <ac:picMkLst>
            <pc:docMk/>
            <pc:sldMk cId="2850085359" sldId="390"/>
            <ac:picMk id="19" creationId="{3D2CAAC3-7129-9CB3-F7D0-AF809A14F5C5}"/>
          </ac:picMkLst>
        </pc:picChg>
      </pc:sldChg>
      <pc:sldChg chg="addSp modSp new mod setBg setClrOvrMap">
        <pc:chgData name="Craig Tunnicliffe" userId="fabd7200-6d43-43df-8e9e-84aa0d93d691" providerId="ADAL" clId="{16C1A10B-43C9-4438-A84D-F6E95C7027DC}" dt="2023-08-16T04:49:12.893" v="1710" actId="20577"/>
        <pc:sldMkLst>
          <pc:docMk/>
          <pc:sldMk cId="1435307856" sldId="391"/>
        </pc:sldMkLst>
        <pc:spChg chg="mod">
          <ac:chgData name="Craig Tunnicliffe" userId="fabd7200-6d43-43df-8e9e-84aa0d93d691" providerId="ADAL" clId="{16C1A10B-43C9-4438-A84D-F6E95C7027DC}" dt="2023-08-16T03:51:28.903" v="1389" actId="26606"/>
          <ac:spMkLst>
            <pc:docMk/>
            <pc:sldMk cId="1435307856" sldId="391"/>
            <ac:spMk id="2" creationId="{09399AC0-863F-CFE4-F580-57F2C5580F6C}"/>
          </ac:spMkLst>
        </pc:spChg>
        <pc:spChg chg="mod">
          <ac:chgData name="Craig Tunnicliffe" userId="fabd7200-6d43-43df-8e9e-84aa0d93d691" providerId="ADAL" clId="{16C1A10B-43C9-4438-A84D-F6E95C7027DC}" dt="2023-08-16T04:49:12.893" v="1710" actId="20577"/>
          <ac:spMkLst>
            <pc:docMk/>
            <pc:sldMk cId="1435307856" sldId="391"/>
            <ac:spMk id="3" creationId="{1C6289B4-990D-7AE7-5528-83720DD94439}"/>
          </ac:spMkLst>
        </pc:spChg>
        <pc:picChg chg="add">
          <ac:chgData name="Craig Tunnicliffe" userId="fabd7200-6d43-43df-8e9e-84aa0d93d691" providerId="ADAL" clId="{16C1A10B-43C9-4438-A84D-F6E95C7027DC}" dt="2023-08-16T03:51:28.903" v="1389" actId="26606"/>
          <ac:picMkLst>
            <pc:docMk/>
            <pc:sldMk cId="1435307856" sldId="391"/>
            <ac:picMk id="5" creationId="{C0099FEA-A52B-B8D8-1023-67318FADDA8D}"/>
          </ac:picMkLst>
        </pc:picChg>
        <pc:cxnChg chg="add">
          <ac:chgData name="Craig Tunnicliffe" userId="fabd7200-6d43-43df-8e9e-84aa0d93d691" providerId="ADAL" clId="{16C1A10B-43C9-4438-A84D-F6E95C7027DC}" dt="2023-08-16T03:51:28.903" v="1389" actId="26606"/>
          <ac:cxnSpMkLst>
            <pc:docMk/>
            <pc:sldMk cId="1435307856" sldId="391"/>
            <ac:cxnSpMk id="9" creationId="{FBC3B7EE-8632-4756-A078-1B3B0DF3B53E}"/>
          </ac:cxnSpMkLst>
        </pc:cxnChg>
      </pc:sldChg>
      <pc:sldChg chg="addSp delSp modSp new mod modAnim">
        <pc:chgData name="Craig Tunnicliffe" userId="fabd7200-6d43-43df-8e9e-84aa0d93d691" providerId="ADAL" clId="{16C1A10B-43C9-4438-A84D-F6E95C7027DC}" dt="2023-08-16T03:54:09.316" v="1427"/>
        <pc:sldMkLst>
          <pc:docMk/>
          <pc:sldMk cId="3472146885" sldId="392"/>
        </pc:sldMkLst>
        <pc:spChg chg="mod">
          <ac:chgData name="Craig Tunnicliffe" userId="fabd7200-6d43-43df-8e9e-84aa0d93d691" providerId="ADAL" clId="{16C1A10B-43C9-4438-A84D-F6E95C7027DC}" dt="2023-08-16T03:42:39.729" v="1285"/>
          <ac:spMkLst>
            <pc:docMk/>
            <pc:sldMk cId="3472146885" sldId="392"/>
            <ac:spMk id="2" creationId="{2EE4C5B1-F16A-5F6F-B89B-1B3CF5BCB955}"/>
          </ac:spMkLst>
        </pc:spChg>
        <pc:spChg chg="del mod">
          <ac:chgData name="Craig Tunnicliffe" userId="fabd7200-6d43-43df-8e9e-84aa0d93d691" providerId="ADAL" clId="{16C1A10B-43C9-4438-A84D-F6E95C7027DC}" dt="2023-08-16T03:43:45.498" v="1292" actId="26606"/>
          <ac:spMkLst>
            <pc:docMk/>
            <pc:sldMk cId="3472146885" sldId="392"/>
            <ac:spMk id="3" creationId="{310F4405-A3B2-C9F0-67D3-926D851C603E}"/>
          </ac:spMkLst>
        </pc:spChg>
        <pc:spChg chg="mod topLvl">
          <ac:chgData name="Craig Tunnicliffe" userId="fabd7200-6d43-43df-8e9e-84aa0d93d691" providerId="ADAL" clId="{16C1A10B-43C9-4438-A84D-F6E95C7027DC}" dt="2023-08-16T03:53:54.763" v="1424" actId="164"/>
          <ac:spMkLst>
            <pc:docMk/>
            <pc:sldMk cId="3472146885" sldId="392"/>
            <ac:spMk id="6" creationId="{94E5E69B-9E70-88CC-A3BC-C54BA79703E5}"/>
          </ac:spMkLst>
        </pc:spChg>
        <pc:spChg chg="mod topLvl">
          <ac:chgData name="Craig Tunnicliffe" userId="fabd7200-6d43-43df-8e9e-84aa0d93d691" providerId="ADAL" clId="{16C1A10B-43C9-4438-A84D-F6E95C7027DC}" dt="2023-08-16T03:53:54.763" v="1424" actId="164"/>
          <ac:spMkLst>
            <pc:docMk/>
            <pc:sldMk cId="3472146885" sldId="392"/>
            <ac:spMk id="7" creationId="{625F38CE-A4CF-BAB7-A7D6-E84648140BDC}"/>
          </ac:spMkLst>
        </pc:spChg>
        <pc:spChg chg="mod topLvl">
          <ac:chgData name="Craig Tunnicliffe" userId="fabd7200-6d43-43df-8e9e-84aa0d93d691" providerId="ADAL" clId="{16C1A10B-43C9-4438-A84D-F6E95C7027DC}" dt="2023-08-16T03:53:54.763" v="1424" actId="164"/>
          <ac:spMkLst>
            <pc:docMk/>
            <pc:sldMk cId="3472146885" sldId="392"/>
            <ac:spMk id="8" creationId="{C365424B-6468-36D3-263D-60222E92627F}"/>
          </ac:spMkLst>
        </pc:spChg>
        <pc:spChg chg="mod topLvl">
          <ac:chgData name="Craig Tunnicliffe" userId="fabd7200-6d43-43df-8e9e-84aa0d93d691" providerId="ADAL" clId="{16C1A10B-43C9-4438-A84D-F6E95C7027DC}" dt="2023-08-16T03:54:01.407" v="1425" actId="164"/>
          <ac:spMkLst>
            <pc:docMk/>
            <pc:sldMk cId="3472146885" sldId="392"/>
            <ac:spMk id="9" creationId="{F4464039-FA33-35BE-1529-0187A67175BC}"/>
          </ac:spMkLst>
        </pc:spChg>
        <pc:spChg chg="mod topLvl">
          <ac:chgData name="Craig Tunnicliffe" userId="fabd7200-6d43-43df-8e9e-84aa0d93d691" providerId="ADAL" clId="{16C1A10B-43C9-4438-A84D-F6E95C7027DC}" dt="2023-08-16T03:54:01.407" v="1425" actId="164"/>
          <ac:spMkLst>
            <pc:docMk/>
            <pc:sldMk cId="3472146885" sldId="392"/>
            <ac:spMk id="10" creationId="{6C8175BB-1F68-A081-61AF-4F4D8C16DB98}"/>
          </ac:spMkLst>
        </pc:spChg>
        <pc:spChg chg="mod topLvl">
          <ac:chgData name="Craig Tunnicliffe" userId="fabd7200-6d43-43df-8e9e-84aa0d93d691" providerId="ADAL" clId="{16C1A10B-43C9-4438-A84D-F6E95C7027DC}" dt="2023-08-16T03:54:01.407" v="1425" actId="164"/>
          <ac:spMkLst>
            <pc:docMk/>
            <pc:sldMk cId="3472146885" sldId="392"/>
            <ac:spMk id="11" creationId="{3E6A9B75-681C-2A17-1614-00517614A119}"/>
          </ac:spMkLst>
        </pc:spChg>
        <pc:grpChg chg="del mod">
          <ac:chgData name="Craig Tunnicliffe" userId="fabd7200-6d43-43df-8e9e-84aa0d93d691" providerId="ADAL" clId="{16C1A10B-43C9-4438-A84D-F6E95C7027DC}" dt="2023-08-16T03:53:41.861" v="1423" actId="165"/>
          <ac:grpSpMkLst>
            <pc:docMk/>
            <pc:sldMk cId="3472146885" sldId="392"/>
            <ac:grpSpMk id="4" creationId="{D5F0CFE8-36C2-03A6-79FC-82E6B9D8CF9F}"/>
          </ac:grpSpMkLst>
        </pc:grpChg>
        <pc:grpChg chg="add mod">
          <ac:chgData name="Craig Tunnicliffe" userId="fabd7200-6d43-43df-8e9e-84aa0d93d691" providerId="ADAL" clId="{16C1A10B-43C9-4438-A84D-F6E95C7027DC}" dt="2023-08-16T03:53:54.763" v="1424" actId="164"/>
          <ac:grpSpMkLst>
            <pc:docMk/>
            <pc:sldMk cId="3472146885" sldId="392"/>
            <ac:grpSpMk id="12" creationId="{15744778-CCCA-50F6-FBD1-1CAF6A944519}"/>
          </ac:grpSpMkLst>
        </pc:grpChg>
        <pc:grpChg chg="add mod">
          <ac:chgData name="Craig Tunnicliffe" userId="fabd7200-6d43-43df-8e9e-84aa0d93d691" providerId="ADAL" clId="{16C1A10B-43C9-4438-A84D-F6E95C7027DC}" dt="2023-08-16T03:54:01.407" v="1425" actId="164"/>
          <ac:grpSpMkLst>
            <pc:docMk/>
            <pc:sldMk cId="3472146885" sldId="392"/>
            <ac:grpSpMk id="13" creationId="{D3CAB85A-4ECE-409B-0EF3-487766DA150D}"/>
          </ac:grpSpMkLst>
        </pc:grpChg>
        <pc:graphicFrameChg chg="add del mod modGraphic">
          <ac:chgData name="Craig Tunnicliffe" userId="fabd7200-6d43-43df-8e9e-84aa0d93d691" providerId="ADAL" clId="{16C1A10B-43C9-4438-A84D-F6E95C7027DC}" dt="2023-08-16T03:53:33.829" v="1422" actId="18245"/>
          <ac:graphicFrameMkLst>
            <pc:docMk/>
            <pc:sldMk cId="3472146885" sldId="392"/>
            <ac:graphicFrameMk id="5" creationId="{B01414E1-0208-E5DB-6F90-E8575211C5B7}"/>
          </ac:graphicFrameMkLst>
        </pc:graphicFrameChg>
      </pc:sldChg>
      <pc:sldChg chg="addSp delSp modSp new mod modAnim">
        <pc:chgData name="Craig Tunnicliffe" userId="fabd7200-6d43-43df-8e9e-84aa0d93d691" providerId="ADAL" clId="{16C1A10B-43C9-4438-A84D-F6E95C7027DC}" dt="2023-08-16T04:25:20.659" v="1570"/>
        <pc:sldMkLst>
          <pc:docMk/>
          <pc:sldMk cId="1350432399" sldId="393"/>
        </pc:sldMkLst>
        <pc:spChg chg="mod">
          <ac:chgData name="Craig Tunnicliffe" userId="fabd7200-6d43-43df-8e9e-84aa0d93d691" providerId="ADAL" clId="{16C1A10B-43C9-4438-A84D-F6E95C7027DC}" dt="2023-08-16T03:55:35.306" v="1430"/>
          <ac:spMkLst>
            <pc:docMk/>
            <pc:sldMk cId="1350432399" sldId="393"/>
            <ac:spMk id="2" creationId="{9770A0FA-1A60-EBE3-281A-F00BCC8A1421}"/>
          </ac:spMkLst>
        </pc:spChg>
        <pc:spChg chg="add del mod">
          <ac:chgData name="Craig Tunnicliffe" userId="fabd7200-6d43-43df-8e9e-84aa0d93d691" providerId="ADAL" clId="{16C1A10B-43C9-4438-A84D-F6E95C7027DC}" dt="2023-08-16T03:41:33.605" v="1277" actId="26606"/>
          <ac:spMkLst>
            <pc:docMk/>
            <pc:sldMk cId="1350432399" sldId="393"/>
            <ac:spMk id="3" creationId="{1E7276BA-45A4-2364-D8BF-FC63C4CB8BEB}"/>
          </ac:spMkLst>
        </pc:spChg>
        <pc:spChg chg="mod topLvl">
          <ac:chgData name="Craig Tunnicliffe" userId="fabd7200-6d43-43df-8e9e-84aa0d93d691" providerId="ADAL" clId="{16C1A10B-43C9-4438-A84D-F6E95C7027DC}" dt="2023-08-16T04:20:15.661" v="1523" actId="255"/>
          <ac:spMkLst>
            <pc:docMk/>
            <pc:sldMk cId="1350432399" sldId="393"/>
            <ac:spMk id="6" creationId="{829023E8-4B01-51E2-53FF-B397173ED6C6}"/>
          </ac:spMkLst>
        </pc:spChg>
        <pc:spChg chg="mod topLvl">
          <ac:chgData name="Craig Tunnicliffe" userId="fabd7200-6d43-43df-8e9e-84aa0d93d691" providerId="ADAL" clId="{16C1A10B-43C9-4438-A84D-F6E95C7027DC}" dt="2023-08-16T04:20:21.865" v="1524" actId="255"/>
          <ac:spMkLst>
            <pc:docMk/>
            <pc:sldMk cId="1350432399" sldId="393"/>
            <ac:spMk id="8" creationId="{34615F61-8618-E600-117B-AB74E4FD980A}"/>
          </ac:spMkLst>
        </pc:spChg>
        <pc:grpChg chg="del mod">
          <ac:chgData name="Craig Tunnicliffe" userId="fabd7200-6d43-43df-8e9e-84aa0d93d691" providerId="ADAL" clId="{16C1A10B-43C9-4438-A84D-F6E95C7027DC}" dt="2023-08-16T04:01:08.629" v="1456" actId="165"/>
          <ac:grpSpMkLst>
            <pc:docMk/>
            <pc:sldMk cId="1350432399" sldId="393"/>
            <ac:grpSpMk id="4" creationId="{F35F1341-0196-1444-3843-B97AC1AA0F40}"/>
          </ac:grpSpMkLst>
        </pc:grpChg>
        <pc:graphicFrameChg chg="add del">
          <ac:chgData name="Craig Tunnicliffe" userId="fabd7200-6d43-43df-8e9e-84aa0d93d691" providerId="ADAL" clId="{16C1A10B-43C9-4438-A84D-F6E95C7027DC}" dt="2023-08-16T03:41:33.582" v="1276" actId="26606"/>
          <ac:graphicFrameMkLst>
            <pc:docMk/>
            <pc:sldMk cId="1350432399" sldId="393"/>
            <ac:graphicFrameMk id="5" creationId="{EE99E003-5B6A-F23F-0002-F851D8BD79C6}"/>
          </ac:graphicFrameMkLst>
        </pc:graphicFrameChg>
        <pc:graphicFrameChg chg="add del mod modGraphic">
          <ac:chgData name="Craig Tunnicliffe" userId="fabd7200-6d43-43df-8e9e-84aa0d93d691" providerId="ADAL" clId="{16C1A10B-43C9-4438-A84D-F6E95C7027DC}" dt="2023-08-16T04:01:02.526" v="1455" actId="18245"/>
          <ac:graphicFrameMkLst>
            <pc:docMk/>
            <pc:sldMk cId="1350432399" sldId="393"/>
            <ac:graphicFrameMk id="7" creationId="{F5046CCD-B3F2-D234-C183-428EE2835F2D}"/>
          </ac:graphicFrameMkLst>
        </pc:graphicFrameChg>
        <pc:picChg chg="add mod">
          <ac:chgData name="Craig Tunnicliffe" userId="fabd7200-6d43-43df-8e9e-84aa0d93d691" providerId="ADAL" clId="{16C1A10B-43C9-4438-A84D-F6E95C7027DC}" dt="2023-08-16T04:25:15.460" v="1569" actId="1076"/>
          <ac:picMkLst>
            <pc:docMk/>
            <pc:sldMk cId="1350432399" sldId="393"/>
            <ac:picMk id="9" creationId="{67F40749-5EB5-5EDE-D3D7-8B0C5B0A4D1C}"/>
          </ac:picMkLst>
        </pc:picChg>
      </pc:sldChg>
      <pc:sldChg chg="addSp delSp modSp new mod modAnim">
        <pc:chgData name="Craig Tunnicliffe" userId="fabd7200-6d43-43df-8e9e-84aa0d93d691" providerId="ADAL" clId="{16C1A10B-43C9-4438-A84D-F6E95C7027DC}" dt="2023-08-16T04:24:46.722" v="1567"/>
        <pc:sldMkLst>
          <pc:docMk/>
          <pc:sldMk cId="3522194927" sldId="394"/>
        </pc:sldMkLst>
        <pc:spChg chg="mod">
          <ac:chgData name="Craig Tunnicliffe" userId="fabd7200-6d43-43df-8e9e-84aa0d93d691" providerId="ADAL" clId="{16C1A10B-43C9-4438-A84D-F6E95C7027DC}" dt="2023-08-16T03:30:51.166" v="1219" actId="207"/>
          <ac:spMkLst>
            <pc:docMk/>
            <pc:sldMk cId="3522194927" sldId="394"/>
            <ac:spMk id="2" creationId="{3F4779E4-8737-3475-B1F7-0AC0F98F12F1}"/>
          </ac:spMkLst>
        </pc:spChg>
        <pc:spChg chg="del mod">
          <ac:chgData name="Craig Tunnicliffe" userId="fabd7200-6d43-43df-8e9e-84aa0d93d691" providerId="ADAL" clId="{16C1A10B-43C9-4438-A84D-F6E95C7027DC}" dt="2023-08-16T03:31:34.449" v="1223" actId="26606"/>
          <ac:spMkLst>
            <pc:docMk/>
            <pc:sldMk cId="3522194927" sldId="394"/>
            <ac:spMk id="3" creationId="{7C192357-4B8C-1C04-5B3F-EBB530042224}"/>
          </ac:spMkLst>
        </pc:spChg>
        <pc:spChg chg="mod topLvl">
          <ac:chgData name="Craig Tunnicliffe" userId="fabd7200-6d43-43df-8e9e-84aa0d93d691" providerId="ADAL" clId="{16C1A10B-43C9-4438-A84D-F6E95C7027DC}" dt="2023-08-16T04:04:49.713" v="1474" actId="165"/>
          <ac:spMkLst>
            <pc:docMk/>
            <pc:sldMk cId="3522194927" sldId="394"/>
            <ac:spMk id="6" creationId="{E7918F94-9835-4FBA-8390-D4FD6518E23F}"/>
          </ac:spMkLst>
        </pc:spChg>
        <pc:spChg chg="mod topLvl">
          <ac:chgData name="Craig Tunnicliffe" userId="fabd7200-6d43-43df-8e9e-84aa0d93d691" providerId="ADAL" clId="{16C1A10B-43C9-4438-A84D-F6E95C7027DC}" dt="2023-08-16T04:04:49.713" v="1474" actId="165"/>
          <ac:spMkLst>
            <pc:docMk/>
            <pc:sldMk cId="3522194927" sldId="394"/>
            <ac:spMk id="7" creationId="{1384BB87-2646-5C65-F54F-A03236EEDEDD}"/>
          </ac:spMkLst>
        </pc:spChg>
        <pc:spChg chg="mod topLvl">
          <ac:chgData name="Craig Tunnicliffe" userId="fabd7200-6d43-43df-8e9e-84aa0d93d691" providerId="ADAL" clId="{16C1A10B-43C9-4438-A84D-F6E95C7027DC}" dt="2023-08-16T04:04:49.713" v="1474" actId="165"/>
          <ac:spMkLst>
            <pc:docMk/>
            <pc:sldMk cId="3522194927" sldId="394"/>
            <ac:spMk id="8" creationId="{6211A090-2BF5-A0D8-CB06-A987AF294E53}"/>
          </ac:spMkLst>
        </pc:spChg>
        <pc:grpChg chg="del mod">
          <ac:chgData name="Craig Tunnicliffe" userId="fabd7200-6d43-43df-8e9e-84aa0d93d691" providerId="ADAL" clId="{16C1A10B-43C9-4438-A84D-F6E95C7027DC}" dt="2023-08-16T04:04:49.713" v="1474" actId="165"/>
          <ac:grpSpMkLst>
            <pc:docMk/>
            <pc:sldMk cId="3522194927" sldId="394"/>
            <ac:grpSpMk id="4" creationId="{5273F8D7-87A0-E15A-A01A-78812BEA46D3}"/>
          </ac:grpSpMkLst>
        </pc:grpChg>
        <pc:graphicFrameChg chg="add del mod">
          <ac:chgData name="Craig Tunnicliffe" userId="fabd7200-6d43-43df-8e9e-84aa0d93d691" providerId="ADAL" clId="{16C1A10B-43C9-4438-A84D-F6E95C7027DC}" dt="2023-08-16T04:04:45.647" v="1473" actId="18245"/>
          <ac:graphicFrameMkLst>
            <pc:docMk/>
            <pc:sldMk cId="3522194927" sldId="394"/>
            <ac:graphicFrameMk id="5" creationId="{585C25F6-2343-E9DE-36DB-3675E80878F0}"/>
          </ac:graphicFrameMkLst>
        </pc:graphicFrameChg>
        <pc:picChg chg="add mod">
          <ac:chgData name="Craig Tunnicliffe" userId="fabd7200-6d43-43df-8e9e-84aa0d93d691" providerId="ADAL" clId="{16C1A10B-43C9-4438-A84D-F6E95C7027DC}" dt="2023-08-16T04:24:37.607" v="1565" actId="1076"/>
          <ac:picMkLst>
            <pc:docMk/>
            <pc:sldMk cId="3522194927" sldId="394"/>
            <ac:picMk id="9" creationId="{A58B5340-545C-564E-7852-BDD857000B58}"/>
          </ac:picMkLst>
        </pc:picChg>
      </pc:sldChg>
      <pc:sldChg chg="addSp delSp modSp new mod modAnim">
        <pc:chgData name="Craig Tunnicliffe" userId="fabd7200-6d43-43df-8e9e-84aa0d93d691" providerId="ADAL" clId="{16C1A10B-43C9-4438-A84D-F6E95C7027DC}" dt="2023-08-16T04:05:42.151" v="1480"/>
        <pc:sldMkLst>
          <pc:docMk/>
          <pc:sldMk cId="2218598445" sldId="395"/>
        </pc:sldMkLst>
        <pc:spChg chg="mod">
          <ac:chgData name="Craig Tunnicliffe" userId="fabd7200-6d43-43df-8e9e-84aa0d93d691" providerId="ADAL" clId="{16C1A10B-43C9-4438-A84D-F6E95C7027DC}" dt="2023-08-16T03:27:40.991" v="1164" actId="207"/>
          <ac:spMkLst>
            <pc:docMk/>
            <pc:sldMk cId="2218598445" sldId="395"/>
            <ac:spMk id="2" creationId="{685E2F43-A662-F3C0-D994-783037145DCD}"/>
          </ac:spMkLst>
        </pc:spChg>
        <pc:spChg chg="del mod">
          <ac:chgData name="Craig Tunnicliffe" userId="fabd7200-6d43-43df-8e9e-84aa0d93d691" providerId="ADAL" clId="{16C1A10B-43C9-4438-A84D-F6E95C7027DC}" dt="2023-08-16T03:28:13.027" v="1166" actId="26606"/>
          <ac:spMkLst>
            <pc:docMk/>
            <pc:sldMk cId="2218598445" sldId="395"/>
            <ac:spMk id="3" creationId="{A15992AF-C6B7-6B9A-C66D-0C20693D7B17}"/>
          </ac:spMkLst>
        </pc:spChg>
        <pc:spChg chg="mod topLvl">
          <ac:chgData name="Craig Tunnicliffe" userId="fabd7200-6d43-43df-8e9e-84aa0d93d691" providerId="ADAL" clId="{16C1A10B-43C9-4438-A84D-F6E95C7027DC}" dt="2023-08-16T04:05:36.736" v="1478" actId="165"/>
          <ac:spMkLst>
            <pc:docMk/>
            <pc:sldMk cId="2218598445" sldId="395"/>
            <ac:spMk id="6" creationId="{3E07C3B7-D027-3BCD-2339-0116F6A5470A}"/>
          </ac:spMkLst>
        </pc:spChg>
        <pc:spChg chg="mod topLvl">
          <ac:chgData name="Craig Tunnicliffe" userId="fabd7200-6d43-43df-8e9e-84aa0d93d691" providerId="ADAL" clId="{16C1A10B-43C9-4438-A84D-F6E95C7027DC}" dt="2023-08-16T04:05:36.736" v="1478" actId="165"/>
          <ac:spMkLst>
            <pc:docMk/>
            <pc:sldMk cId="2218598445" sldId="395"/>
            <ac:spMk id="7" creationId="{3E56F8BB-E51E-EC0B-51B4-DD7D519DD40A}"/>
          </ac:spMkLst>
        </pc:spChg>
        <pc:spChg chg="mod topLvl">
          <ac:chgData name="Craig Tunnicliffe" userId="fabd7200-6d43-43df-8e9e-84aa0d93d691" providerId="ADAL" clId="{16C1A10B-43C9-4438-A84D-F6E95C7027DC}" dt="2023-08-16T04:05:36.736" v="1478" actId="165"/>
          <ac:spMkLst>
            <pc:docMk/>
            <pc:sldMk cId="2218598445" sldId="395"/>
            <ac:spMk id="8" creationId="{265604C7-2979-0DAD-F482-5E19681B11A2}"/>
          </ac:spMkLst>
        </pc:spChg>
        <pc:grpChg chg="del mod">
          <ac:chgData name="Craig Tunnicliffe" userId="fabd7200-6d43-43df-8e9e-84aa0d93d691" providerId="ADAL" clId="{16C1A10B-43C9-4438-A84D-F6E95C7027DC}" dt="2023-08-16T04:05:36.736" v="1478" actId="165"/>
          <ac:grpSpMkLst>
            <pc:docMk/>
            <pc:sldMk cId="2218598445" sldId="395"/>
            <ac:grpSpMk id="4" creationId="{710158D8-5E7D-2472-C9E0-491D6DB78685}"/>
          </ac:grpSpMkLst>
        </pc:grpChg>
        <pc:graphicFrameChg chg="add del mod">
          <ac:chgData name="Craig Tunnicliffe" userId="fabd7200-6d43-43df-8e9e-84aa0d93d691" providerId="ADAL" clId="{16C1A10B-43C9-4438-A84D-F6E95C7027DC}" dt="2023-08-16T04:05:33.974" v="1477" actId="18245"/>
          <ac:graphicFrameMkLst>
            <pc:docMk/>
            <pc:sldMk cId="2218598445" sldId="395"/>
            <ac:graphicFrameMk id="5" creationId="{3E633081-D7A7-2124-AA02-6F3D97D96B96}"/>
          </ac:graphicFrameMkLst>
        </pc:graphicFrameChg>
      </pc:sldChg>
      <pc:sldChg chg="modSp new del mod">
        <pc:chgData name="Craig Tunnicliffe" userId="fabd7200-6d43-43df-8e9e-84aa0d93d691" providerId="ADAL" clId="{16C1A10B-43C9-4438-A84D-F6E95C7027DC}" dt="2023-08-16T04:05:53.414" v="1481" actId="47"/>
        <pc:sldMkLst>
          <pc:docMk/>
          <pc:sldMk cId="2000342800" sldId="396"/>
        </pc:sldMkLst>
        <pc:spChg chg="mod">
          <ac:chgData name="Craig Tunnicliffe" userId="fabd7200-6d43-43df-8e9e-84aa0d93d691" providerId="ADAL" clId="{16C1A10B-43C9-4438-A84D-F6E95C7027DC}" dt="2023-08-16T03:35:52.543" v="1264" actId="20577"/>
          <ac:spMkLst>
            <pc:docMk/>
            <pc:sldMk cId="2000342800" sldId="396"/>
            <ac:spMk id="2" creationId="{3190B0E9-8ED7-1B2D-9E63-844ABE8D8AC2}"/>
          </ac:spMkLst>
        </pc:spChg>
      </pc:sldChg>
      <pc:sldChg chg="addSp delSp modSp new mod setBg addAnim">
        <pc:chgData name="Craig Tunnicliffe" userId="fabd7200-6d43-43df-8e9e-84aa0d93d691" providerId="ADAL" clId="{16C1A10B-43C9-4438-A84D-F6E95C7027DC}" dt="2023-08-16T04:06:22.785" v="1484" actId="26606"/>
        <pc:sldMkLst>
          <pc:docMk/>
          <pc:sldMk cId="4015625579" sldId="397"/>
        </pc:sldMkLst>
        <pc:spChg chg="mod ord">
          <ac:chgData name="Craig Tunnicliffe" userId="fabd7200-6d43-43df-8e9e-84aa0d93d691" providerId="ADAL" clId="{16C1A10B-43C9-4438-A84D-F6E95C7027DC}" dt="2023-08-16T04:06:22.785" v="1484" actId="26606"/>
          <ac:spMkLst>
            <pc:docMk/>
            <pc:sldMk cId="4015625579" sldId="397"/>
            <ac:spMk id="2" creationId="{3910044C-42EE-372C-3CCB-549C8D2E1644}"/>
          </ac:spMkLst>
        </pc:spChg>
        <pc:spChg chg="del">
          <ac:chgData name="Craig Tunnicliffe" userId="fabd7200-6d43-43df-8e9e-84aa0d93d691" providerId="ADAL" clId="{16C1A10B-43C9-4438-A84D-F6E95C7027DC}" dt="2023-08-16T03:36:09.194" v="1267" actId="478"/>
          <ac:spMkLst>
            <pc:docMk/>
            <pc:sldMk cId="4015625579" sldId="397"/>
            <ac:spMk id="3" creationId="{1B547572-B44A-F5BF-2799-8E869019EE50}"/>
          </ac:spMkLst>
        </pc:spChg>
        <pc:spChg chg="add del">
          <ac:chgData name="Craig Tunnicliffe" userId="fabd7200-6d43-43df-8e9e-84aa0d93d691" providerId="ADAL" clId="{16C1A10B-43C9-4438-A84D-F6E95C7027DC}" dt="2023-08-16T03:40:19.937" v="1272" actId="26606"/>
          <ac:spMkLst>
            <pc:docMk/>
            <pc:sldMk cId="4015625579" sldId="397"/>
            <ac:spMk id="10" creationId="{286BE877-8405-42B2-A8E4-BF4224E015EF}"/>
          </ac:spMkLst>
        </pc:spChg>
        <pc:spChg chg="add del">
          <ac:chgData name="Craig Tunnicliffe" userId="fabd7200-6d43-43df-8e9e-84aa0d93d691" providerId="ADAL" clId="{16C1A10B-43C9-4438-A84D-F6E95C7027DC}" dt="2023-08-16T03:40:19.937" v="1272" actId="26606"/>
          <ac:spMkLst>
            <pc:docMk/>
            <pc:sldMk cId="4015625579" sldId="397"/>
            <ac:spMk id="12" creationId="{4F4916F3-5270-48BF-8D54-7990F611BF30}"/>
          </ac:spMkLst>
        </pc:spChg>
        <pc:spChg chg="add del">
          <ac:chgData name="Craig Tunnicliffe" userId="fabd7200-6d43-43df-8e9e-84aa0d93d691" providerId="ADAL" clId="{16C1A10B-43C9-4438-A84D-F6E95C7027DC}" dt="2023-08-16T04:06:22.785" v="1484" actId="26606"/>
          <ac:spMkLst>
            <pc:docMk/>
            <pc:sldMk cId="4015625579" sldId="397"/>
            <ac:spMk id="16" creationId="{774A886E-E8EF-48CC-8764-20EAE4538CB7}"/>
          </ac:spMkLst>
        </pc:spChg>
        <pc:spChg chg="add del">
          <ac:chgData name="Craig Tunnicliffe" userId="fabd7200-6d43-43df-8e9e-84aa0d93d691" providerId="ADAL" clId="{16C1A10B-43C9-4438-A84D-F6E95C7027DC}" dt="2023-08-16T04:06:22.766" v="1483" actId="26606"/>
          <ac:spMkLst>
            <pc:docMk/>
            <pc:sldMk cId="4015625579" sldId="397"/>
            <ac:spMk id="22" creationId="{C411DB08-1669-426B-BBEB-FAD285EF80FE}"/>
          </ac:spMkLst>
        </pc:spChg>
        <pc:spChg chg="add del">
          <ac:chgData name="Craig Tunnicliffe" userId="fabd7200-6d43-43df-8e9e-84aa0d93d691" providerId="ADAL" clId="{16C1A10B-43C9-4438-A84D-F6E95C7027DC}" dt="2023-08-16T04:06:22.766" v="1483" actId="26606"/>
          <ac:spMkLst>
            <pc:docMk/>
            <pc:sldMk cId="4015625579" sldId="397"/>
            <ac:spMk id="24" creationId="{029E4219-121F-4CD1-AA58-24746CD2923C}"/>
          </ac:spMkLst>
        </pc:spChg>
        <pc:spChg chg="add">
          <ac:chgData name="Craig Tunnicliffe" userId="fabd7200-6d43-43df-8e9e-84aa0d93d691" providerId="ADAL" clId="{16C1A10B-43C9-4438-A84D-F6E95C7027DC}" dt="2023-08-16T04:06:22.785" v="1484" actId="26606"/>
          <ac:spMkLst>
            <pc:docMk/>
            <pc:sldMk cId="4015625579" sldId="397"/>
            <ac:spMk id="28" creationId="{87DED590-291C-4D46-BBE6-EE5F0C44D6DE}"/>
          </ac:spMkLst>
        </pc:spChg>
        <pc:spChg chg="add">
          <ac:chgData name="Craig Tunnicliffe" userId="fabd7200-6d43-43df-8e9e-84aa0d93d691" providerId="ADAL" clId="{16C1A10B-43C9-4438-A84D-F6E95C7027DC}" dt="2023-08-16T04:06:22.785" v="1484" actId="26606"/>
          <ac:spMkLst>
            <pc:docMk/>
            <pc:sldMk cId="4015625579" sldId="397"/>
            <ac:spMk id="29" creationId="{081EC9D6-90B6-4037-BCD1-DF32371E212A}"/>
          </ac:spMkLst>
        </pc:spChg>
        <pc:spChg chg="add">
          <ac:chgData name="Craig Tunnicliffe" userId="fabd7200-6d43-43df-8e9e-84aa0d93d691" providerId="ADAL" clId="{16C1A10B-43C9-4438-A84D-F6E95C7027DC}" dt="2023-08-16T04:06:22.785" v="1484" actId="26606"/>
          <ac:spMkLst>
            <pc:docMk/>
            <pc:sldMk cId="4015625579" sldId="397"/>
            <ac:spMk id="30" creationId="{09DFC1FD-759F-47F1-B791-6DD75BB7FFF6}"/>
          </ac:spMkLst>
        </pc:spChg>
        <pc:picChg chg="add mod">
          <ac:chgData name="Craig Tunnicliffe" userId="fabd7200-6d43-43df-8e9e-84aa0d93d691" providerId="ADAL" clId="{16C1A10B-43C9-4438-A84D-F6E95C7027DC}" dt="2023-08-16T04:06:22.785" v="1484" actId="26606"/>
          <ac:picMkLst>
            <pc:docMk/>
            <pc:sldMk cId="4015625579" sldId="397"/>
            <ac:picMk id="5" creationId="{F73EB0FE-320F-3287-0CF3-5360086B2DDE}"/>
          </ac:picMkLst>
        </pc:picChg>
        <pc:cxnChg chg="add del">
          <ac:chgData name="Craig Tunnicliffe" userId="fabd7200-6d43-43df-8e9e-84aa0d93d691" providerId="ADAL" clId="{16C1A10B-43C9-4438-A84D-F6E95C7027DC}" dt="2023-08-16T03:40:19.937" v="1272" actId="26606"/>
          <ac:cxnSpMkLst>
            <pc:docMk/>
            <pc:sldMk cId="4015625579" sldId="397"/>
            <ac:cxnSpMk id="14" creationId="{F49244C8-BD6D-4309-8235-706CBF26EF67}"/>
          </ac:cxnSpMkLst>
        </pc:cxnChg>
        <pc:cxnChg chg="add del">
          <ac:chgData name="Craig Tunnicliffe" userId="fabd7200-6d43-43df-8e9e-84aa0d93d691" providerId="ADAL" clId="{16C1A10B-43C9-4438-A84D-F6E95C7027DC}" dt="2023-08-16T04:06:22.785" v="1484" actId="26606"/>
          <ac:cxnSpMkLst>
            <pc:docMk/>
            <pc:sldMk cId="4015625579" sldId="397"/>
            <ac:cxnSpMk id="17" creationId="{EB1993F9-CFC5-495F-9F26-19953445357F}"/>
          </ac:cxnSpMkLst>
        </pc:cxnChg>
        <pc:cxnChg chg="add del">
          <ac:chgData name="Craig Tunnicliffe" userId="fabd7200-6d43-43df-8e9e-84aa0d93d691" providerId="ADAL" clId="{16C1A10B-43C9-4438-A84D-F6E95C7027DC}" dt="2023-08-16T04:06:22.766" v="1483" actId="26606"/>
          <ac:cxnSpMkLst>
            <pc:docMk/>
            <pc:sldMk cId="4015625579" sldId="397"/>
            <ac:cxnSpMk id="26" creationId="{52F50912-06FD-4216-BAD3-21050F59564A}"/>
          </ac:cxnSpMkLst>
        </pc:cxnChg>
      </pc:sldChg>
      <pc:sldChg chg="addSp delSp modSp new mod setBg setClrOvrMap">
        <pc:chgData name="Craig Tunnicliffe" userId="fabd7200-6d43-43df-8e9e-84aa0d93d691" providerId="ADAL" clId="{16C1A10B-43C9-4438-A84D-F6E95C7027DC}" dt="2023-08-16T03:59:31.010" v="1446" actId="962"/>
        <pc:sldMkLst>
          <pc:docMk/>
          <pc:sldMk cId="1933853898" sldId="398"/>
        </pc:sldMkLst>
        <pc:spChg chg="mod ord">
          <ac:chgData name="Craig Tunnicliffe" userId="fabd7200-6d43-43df-8e9e-84aa0d93d691" providerId="ADAL" clId="{16C1A10B-43C9-4438-A84D-F6E95C7027DC}" dt="2023-08-16T03:59:12.183" v="1444" actId="20577"/>
          <ac:spMkLst>
            <pc:docMk/>
            <pc:sldMk cId="1933853898" sldId="398"/>
            <ac:spMk id="2" creationId="{3F768943-C236-4277-DDDF-CB7DDBA5C4D6}"/>
          </ac:spMkLst>
        </pc:spChg>
        <pc:spChg chg="del">
          <ac:chgData name="Craig Tunnicliffe" userId="fabd7200-6d43-43df-8e9e-84aa0d93d691" providerId="ADAL" clId="{16C1A10B-43C9-4438-A84D-F6E95C7027DC}" dt="2023-08-16T03:58:14.432" v="1433" actId="931"/>
          <ac:spMkLst>
            <pc:docMk/>
            <pc:sldMk cId="1933853898" sldId="398"/>
            <ac:spMk id="3" creationId="{E3F433FA-E11A-DC8D-7808-8C583BE57556}"/>
          </ac:spMkLst>
        </pc:spChg>
        <pc:spChg chg="add del">
          <ac:chgData name="Craig Tunnicliffe" userId="fabd7200-6d43-43df-8e9e-84aa0d93d691" providerId="ADAL" clId="{16C1A10B-43C9-4438-A84D-F6E95C7027DC}" dt="2023-08-16T03:58:38.681" v="1439" actId="478"/>
          <ac:spMkLst>
            <pc:docMk/>
            <pc:sldMk cId="1933853898" sldId="398"/>
            <ac:spMk id="9" creationId="{4CA00142-C907-D6BD-089E-159184AD6873}"/>
          </ac:spMkLst>
        </pc:spChg>
        <pc:spChg chg="add del">
          <ac:chgData name="Craig Tunnicliffe" userId="fabd7200-6d43-43df-8e9e-84aa0d93d691" providerId="ADAL" clId="{16C1A10B-43C9-4438-A84D-F6E95C7027DC}" dt="2023-08-16T03:58:51.820" v="1440" actId="26606"/>
          <ac:spMkLst>
            <pc:docMk/>
            <pc:sldMk cId="1933853898" sldId="398"/>
            <ac:spMk id="12" creationId="{B32DC26D-8B9B-4CC1-B3CC-D3EA0FB162CD}"/>
          </ac:spMkLst>
        </pc:spChg>
        <pc:spChg chg="add">
          <ac:chgData name="Craig Tunnicliffe" userId="fabd7200-6d43-43df-8e9e-84aa0d93d691" providerId="ADAL" clId="{16C1A10B-43C9-4438-A84D-F6E95C7027DC}" dt="2023-08-16T03:58:51.820" v="1440" actId="26606"/>
          <ac:spMkLst>
            <pc:docMk/>
            <pc:sldMk cId="1933853898" sldId="398"/>
            <ac:spMk id="19" creationId="{8CD2B798-7994-4548-A2BE-4AEF9C1A5FAE}"/>
          </ac:spMkLst>
        </pc:spChg>
        <pc:spChg chg="add">
          <ac:chgData name="Craig Tunnicliffe" userId="fabd7200-6d43-43df-8e9e-84aa0d93d691" providerId="ADAL" clId="{16C1A10B-43C9-4438-A84D-F6E95C7027DC}" dt="2023-08-16T03:58:51.820" v="1440" actId="26606"/>
          <ac:spMkLst>
            <pc:docMk/>
            <pc:sldMk cId="1933853898" sldId="398"/>
            <ac:spMk id="21" creationId="{E6162320-3B67-42BB-AF9D-939326E6489E}"/>
          </ac:spMkLst>
        </pc:spChg>
        <pc:spChg chg="add">
          <ac:chgData name="Craig Tunnicliffe" userId="fabd7200-6d43-43df-8e9e-84aa0d93d691" providerId="ADAL" clId="{16C1A10B-43C9-4438-A84D-F6E95C7027DC}" dt="2023-08-16T03:58:51.820" v="1440" actId="26606"/>
          <ac:spMkLst>
            <pc:docMk/>
            <pc:sldMk cId="1933853898" sldId="398"/>
            <ac:spMk id="25" creationId="{2FDF0794-1B86-42B2-B8C7-F60123E638ED}"/>
          </ac:spMkLst>
        </pc:spChg>
        <pc:spChg chg="add">
          <ac:chgData name="Craig Tunnicliffe" userId="fabd7200-6d43-43df-8e9e-84aa0d93d691" providerId="ADAL" clId="{16C1A10B-43C9-4438-A84D-F6E95C7027DC}" dt="2023-08-16T03:58:51.820" v="1440" actId="26606"/>
          <ac:spMkLst>
            <pc:docMk/>
            <pc:sldMk cId="1933853898" sldId="398"/>
            <ac:spMk id="27" creationId="{C5373426-E26E-431D-959C-5DB96C0B6208}"/>
          </ac:spMkLst>
        </pc:spChg>
        <pc:picChg chg="add del mod">
          <ac:chgData name="Craig Tunnicliffe" userId="fabd7200-6d43-43df-8e9e-84aa0d93d691" providerId="ADAL" clId="{16C1A10B-43C9-4438-A84D-F6E95C7027DC}" dt="2023-08-16T03:59:31.010" v="1446" actId="962"/>
          <ac:picMkLst>
            <pc:docMk/>
            <pc:sldMk cId="1933853898" sldId="398"/>
            <ac:picMk id="5" creationId="{E2D8FA30-A5BE-430F-EB4C-BD0336C52E55}"/>
          </ac:picMkLst>
        </pc:picChg>
        <pc:cxnChg chg="add del">
          <ac:chgData name="Craig Tunnicliffe" userId="fabd7200-6d43-43df-8e9e-84aa0d93d691" providerId="ADAL" clId="{16C1A10B-43C9-4438-A84D-F6E95C7027DC}" dt="2023-08-16T03:58:51.820" v="1440" actId="26606"/>
          <ac:cxnSpMkLst>
            <pc:docMk/>
            <pc:sldMk cId="1933853898" sldId="398"/>
            <ac:cxnSpMk id="14" creationId="{FBB7ADC3-53A0-44F2-914A-78CADAF33411}"/>
          </ac:cxnSpMkLst>
        </pc:cxnChg>
        <pc:cxnChg chg="add">
          <ac:chgData name="Craig Tunnicliffe" userId="fabd7200-6d43-43df-8e9e-84aa0d93d691" providerId="ADAL" clId="{16C1A10B-43C9-4438-A84D-F6E95C7027DC}" dt="2023-08-16T03:58:51.820" v="1440" actId="26606"/>
          <ac:cxnSpMkLst>
            <pc:docMk/>
            <pc:sldMk cId="1933853898" sldId="398"/>
            <ac:cxnSpMk id="23" creationId="{6722E143-84C1-4F95-937C-78B92D2811CF}"/>
          </ac:cxnSpMkLst>
        </pc:cxnChg>
        <pc:cxnChg chg="add">
          <ac:chgData name="Craig Tunnicliffe" userId="fabd7200-6d43-43df-8e9e-84aa0d93d691" providerId="ADAL" clId="{16C1A10B-43C9-4438-A84D-F6E95C7027DC}" dt="2023-08-16T03:58:51.820" v="1440" actId="26606"/>
          <ac:cxnSpMkLst>
            <pc:docMk/>
            <pc:sldMk cId="1933853898" sldId="398"/>
            <ac:cxnSpMk id="29" creationId="{96D07482-83A3-4451-943C-B46961082957}"/>
          </ac:cxnSpMkLst>
        </pc:cxnChg>
      </pc:sldChg>
      <pc:sldChg chg="add">
        <pc:chgData name="Craig Tunnicliffe" userId="fabd7200-6d43-43df-8e9e-84aa0d93d691" providerId="ADAL" clId="{16C1A10B-43C9-4438-A84D-F6E95C7027DC}" dt="2023-08-16T04:09:25.657" v="1485"/>
        <pc:sldMkLst>
          <pc:docMk/>
          <pc:sldMk cId="4162628437" sldId="399"/>
        </pc:sldMkLst>
      </pc:sldChg>
      <pc:sldChg chg="addSp delSp modSp del mod">
        <pc:chgData name="Craig Tunnicliffe" userId="fabd7200-6d43-43df-8e9e-84aa0d93d691" providerId="ADAL" clId="{16C1A10B-43C9-4438-A84D-F6E95C7027DC}" dt="2023-08-16T04:31:47.431" v="1626" actId="47"/>
        <pc:sldMkLst>
          <pc:docMk/>
          <pc:sldMk cId="2930962587" sldId="400"/>
        </pc:sldMkLst>
        <pc:spChg chg="mod">
          <ac:chgData name="Craig Tunnicliffe" userId="fabd7200-6d43-43df-8e9e-84aa0d93d691" providerId="ADAL" clId="{16C1A10B-43C9-4438-A84D-F6E95C7027DC}" dt="2023-08-16T04:31:16.482" v="1622" actId="21"/>
          <ac:spMkLst>
            <pc:docMk/>
            <pc:sldMk cId="2930962587" sldId="400"/>
            <ac:spMk id="2" creationId="{A6CBEF06-DE15-4907-84AA-E643792F16A6}"/>
          </ac:spMkLst>
        </pc:spChg>
        <pc:spChg chg="del">
          <ac:chgData name="Craig Tunnicliffe" userId="fabd7200-6d43-43df-8e9e-84aa0d93d691" providerId="ADAL" clId="{16C1A10B-43C9-4438-A84D-F6E95C7027DC}" dt="2023-08-16T04:30:12.965" v="1615" actId="26606"/>
          <ac:spMkLst>
            <pc:docMk/>
            <pc:sldMk cId="2930962587" sldId="400"/>
            <ac:spMk id="16" creationId="{B8D726A5-7900-41B4-8D49-49B4A2010E7C}"/>
          </ac:spMkLst>
        </pc:spChg>
        <pc:spChg chg="add">
          <ac:chgData name="Craig Tunnicliffe" userId="fabd7200-6d43-43df-8e9e-84aa0d93d691" providerId="ADAL" clId="{16C1A10B-43C9-4438-A84D-F6E95C7027DC}" dt="2023-08-16T04:30:12.965" v="1615" actId="26606"/>
          <ac:spMkLst>
            <pc:docMk/>
            <pc:sldMk cId="2930962587" sldId="400"/>
            <ac:spMk id="23" creationId="{B8D726A5-7900-41B4-8D49-49B4A2010E7C}"/>
          </ac:spMkLst>
        </pc:spChg>
        <pc:picChg chg="del mod">
          <ac:chgData name="Craig Tunnicliffe" userId="fabd7200-6d43-43df-8e9e-84aa0d93d691" providerId="ADAL" clId="{16C1A10B-43C9-4438-A84D-F6E95C7027DC}" dt="2023-08-16T04:30:57.169" v="1620" actId="478"/>
          <ac:picMkLst>
            <pc:docMk/>
            <pc:sldMk cId="2930962587" sldId="400"/>
            <ac:picMk id="4" creationId="{37E17055-C89B-4EA2-801E-2C13866AD89F}"/>
          </ac:picMkLst>
        </pc:picChg>
        <pc:picChg chg="add del mod">
          <ac:chgData name="Craig Tunnicliffe" userId="fabd7200-6d43-43df-8e9e-84aa0d93d691" providerId="ADAL" clId="{16C1A10B-43C9-4438-A84D-F6E95C7027DC}" dt="2023-08-16T04:31:11.587" v="1621" actId="478"/>
          <ac:picMkLst>
            <pc:docMk/>
            <pc:sldMk cId="2930962587" sldId="400"/>
            <ac:picMk id="5" creationId="{CE32F9FA-4F2E-C424-7383-29B76B04F513}"/>
          </ac:picMkLst>
        </pc:picChg>
        <pc:cxnChg chg="del">
          <ac:chgData name="Craig Tunnicliffe" userId="fabd7200-6d43-43df-8e9e-84aa0d93d691" providerId="ADAL" clId="{16C1A10B-43C9-4438-A84D-F6E95C7027DC}" dt="2023-08-16T04:30:12.965" v="1615" actId="26606"/>
          <ac:cxnSpMkLst>
            <pc:docMk/>
            <pc:sldMk cId="2930962587" sldId="400"/>
            <ac:cxnSpMk id="18" creationId="{46E49661-E258-450C-8150-A91A6B30D1CD}"/>
          </ac:cxnSpMkLst>
        </pc:cxnChg>
        <pc:cxnChg chg="add">
          <ac:chgData name="Craig Tunnicliffe" userId="fabd7200-6d43-43df-8e9e-84aa0d93d691" providerId="ADAL" clId="{16C1A10B-43C9-4438-A84D-F6E95C7027DC}" dt="2023-08-16T04:30:12.965" v="1615" actId="26606"/>
          <ac:cxnSpMkLst>
            <pc:docMk/>
            <pc:sldMk cId="2930962587" sldId="400"/>
            <ac:cxnSpMk id="25" creationId="{46E49661-E258-450C-8150-A91A6B30D1CD}"/>
          </ac:cxnSpMkLst>
        </pc:cxnChg>
      </pc:sldChg>
      <pc:sldMasterChg chg="del delSldLayout">
        <pc:chgData name="Craig Tunnicliffe" userId="fabd7200-6d43-43df-8e9e-84aa0d93d691" providerId="ADAL" clId="{16C1A10B-43C9-4438-A84D-F6E95C7027DC}" dt="2023-08-16T02:56:47.416" v="920" actId="47"/>
        <pc:sldMasterMkLst>
          <pc:docMk/>
          <pc:sldMasterMk cId="3051925208" sldId="2147483708"/>
        </pc:sldMasterMkLst>
        <pc:sldLayoutChg chg="del">
          <pc:chgData name="Craig Tunnicliffe" userId="fabd7200-6d43-43df-8e9e-84aa0d93d691" providerId="ADAL" clId="{16C1A10B-43C9-4438-A84D-F6E95C7027DC}" dt="2023-08-16T02:56:47.416" v="920" actId="47"/>
          <pc:sldLayoutMkLst>
            <pc:docMk/>
            <pc:sldMasterMk cId="3051925208" sldId="2147483708"/>
            <pc:sldLayoutMk cId="3848732387" sldId="2147483709"/>
          </pc:sldLayoutMkLst>
        </pc:sldLayoutChg>
        <pc:sldLayoutChg chg="del">
          <pc:chgData name="Craig Tunnicliffe" userId="fabd7200-6d43-43df-8e9e-84aa0d93d691" providerId="ADAL" clId="{16C1A10B-43C9-4438-A84D-F6E95C7027DC}" dt="2023-08-16T02:56:47.416" v="920" actId="47"/>
          <pc:sldLayoutMkLst>
            <pc:docMk/>
            <pc:sldMasterMk cId="3051925208" sldId="2147483708"/>
            <pc:sldLayoutMk cId="3543425877" sldId="2147483710"/>
          </pc:sldLayoutMkLst>
        </pc:sldLayoutChg>
        <pc:sldLayoutChg chg="del">
          <pc:chgData name="Craig Tunnicliffe" userId="fabd7200-6d43-43df-8e9e-84aa0d93d691" providerId="ADAL" clId="{16C1A10B-43C9-4438-A84D-F6E95C7027DC}" dt="2023-08-16T02:56:47.416" v="920" actId="47"/>
          <pc:sldLayoutMkLst>
            <pc:docMk/>
            <pc:sldMasterMk cId="3051925208" sldId="2147483708"/>
            <pc:sldLayoutMk cId="2565552418" sldId="2147483711"/>
          </pc:sldLayoutMkLst>
        </pc:sldLayoutChg>
        <pc:sldLayoutChg chg="del">
          <pc:chgData name="Craig Tunnicliffe" userId="fabd7200-6d43-43df-8e9e-84aa0d93d691" providerId="ADAL" clId="{16C1A10B-43C9-4438-A84D-F6E95C7027DC}" dt="2023-08-16T02:56:47.416" v="920" actId="47"/>
          <pc:sldLayoutMkLst>
            <pc:docMk/>
            <pc:sldMasterMk cId="3051925208" sldId="2147483708"/>
            <pc:sldLayoutMk cId="3398241572" sldId="2147483712"/>
          </pc:sldLayoutMkLst>
        </pc:sldLayoutChg>
        <pc:sldLayoutChg chg="del">
          <pc:chgData name="Craig Tunnicliffe" userId="fabd7200-6d43-43df-8e9e-84aa0d93d691" providerId="ADAL" clId="{16C1A10B-43C9-4438-A84D-F6E95C7027DC}" dt="2023-08-16T02:56:47.416" v="920" actId="47"/>
          <pc:sldLayoutMkLst>
            <pc:docMk/>
            <pc:sldMasterMk cId="3051925208" sldId="2147483708"/>
            <pc:sldLayoutMk cId="865096667" sldId="2147483713"/>
          </pc:sldLayoutMkLst>
        </pc:sldLayoutChg>
        <pc:sldLayoutChg chg="del">
          <pc:chgData name="Craig Tunnicliffe" userId="fabd7200-6d43-43df-8e9e-84aa0d93d691" providerId="ADAL" clId="{16C1A10B-43C9-4438-A84D-F6E95C7027DC}" dt="2023-08-16T02:56:47.416" v="920" actId="47"/>
          <pc:sldLayoutMkLst>
            <pc:docMk/>
            <pc:sldMasterMk cId="3051925208" sldId="2147483708"/>
            <pc:sldLayoutMk cId="248553343" sldId="2147483714"/>
          </pc:sldLayoutMkLst>
        </pc:sldLayoutChg>
        <pc:sldLayoutChg chg="del">
          <pc:chgData name="Craig Tunnicliffe" userId="fabd7200-6d43-43df-8e9e-84aa0d93d691" providerId="ADAL" clId="{16C1A10B-43C9-4438-A84D-F6E95C7027DC}" dt="2023-08-16T02:56:47.416" v="920" actId="47"/>
          <pc:sldLayoutMkLst>
            <pc:docMk/>
            <pc:sldMasterMk cId="3051925208" sldId="2147483708"/>
            <pc:sldLayoutMk cId="1878125735" sldId="2147483715"/>
          </pc:sldLayoutMkLst>
        </pc:sldLayoutChg>
        <pc:sldLayoutChg chg="del">
          <pc:chgData name="Craig Tunnicliffe" userId="fabd7200-6d43-43df-8e9e-84aa0d93d691" providerId="ADAL" clId="{16C1A10B-43C9-4438-A84D-F6E95C7027DC}" dt="2023-08-16T02:56:47.416" v="920" actId="47"/>
          <pc:sldLayoutMkLst>
            <pc:docMk/>
            <pc:sldMasterMk cId="3051925208" sldId="2147483708"/>
            <pc:sldLayoutMk cId="3239271203" sldId="2147483716"/>
          </pc:sldLayoutMkLst>
        </pc:sldLayoutChg>
        <pc:sldLayoutChg chg="del">
          <pc:chgData name="Craig Tunnicliffe" userId="fabd7200-6d43-43df-8e9e-84aa0d93d691" providerId="ADAL" clId="{16C1A10B-43C9-4438-A84D-F6E95C7027DC}" dt="2023-08-16T02:56:47.416" v="920" actId="47"/>
          <pc:sldLayoutMkLst>
            <pc:docMk/>
            <pc:sldMasterMk cId="3051925208" sldId="2147483708"/>
            <pc:sldLayoutMk cId="1904174429" sldId="2147483717"/>
          </pc:sldLayoutMkLst>
        </pc:sldLayoutChg>
        <pc:sldLayoutChg chg="del">
          <pc:chgData name="Craig Tunnicliffe" userId="fabd7200-6d43-43df-8e9e-84aa0d93d691" providerId="ADAL" clId="{16C1A10B-43C9-4438-A84D-F6E95C7027DC}" dt="2023-08-16T02:56:47.416" v="920" actId="47"/>
          <pc:sldLayoutMkLst>
            <pc:docMk/>
            <pc:sldMasterMk cId="3051925208" sldId="2147483708"/>
            <pc:sldLayoutMk cId="1328315033" sldId="2147483718"/>
          </pc:sldLayoutMkLst>
        </pc:sldLayoutChg>
        <pc:sldLayoutChg chg="del">
          <pc:chgData name="Craig Tunnicliffe" userId="fabd7200-6d43-43df-8e9e-84aa0d93d691" providerId="ADAL" clId="{16C1A10B-43C9-4438-A84D-F6E95C7027DC}" dt="2023-08-16T02:56:47.416" v="920" actId="47"/>
          <pc:sldLayoutMkLst>
            <pc:docMk/>
            <pc:sldMasterMk cId="3051925208" sldId="2147483708"/>
            <pc:sldLayoutMk cId="3927745874" sldId="214748371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20F9FE0-CB4E-4CE0-A520-9C8A5AFFD7A4}" type="datetimeFigureOut">
              <a:rPr lang="en-NZ" smtClean="0"/>
              <a:t>18/08/2023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5C660EA-725C-4E69-87A3-884D1AB8D2BD}" type="slidenum">
              <a:rPr lang="en-NZ" smtClean="0"/>
              <a:t>‹#›</a:t>
            </a:fld>
            <a:endParaRPr lang="en-N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29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F9FE0-CB4E-4CE0-A520-9C8A5AFFD7A4}" type="datetimeFigureOut">
              <a:rPr lang="en-NZ" smtClean="0"/>
              <a:t>18/08/2023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5C660EA-725C-4E69-87A3-884D1AB8D2BD}" type="slidenum">
              <a:rPr lang="en-NZ" smtClean="0"/>
              <a:t>‹#›</a:t>
            </a:fld>
            <a:endParaRPr lang="en-NZ"/>
          </a:p>
        </p:txBody>
      </p:sp>
    </p:spTree>
    <p:extLst>
      <p:ext uri="{BB962C8B-B14F-4D97-AF65-F5344CB8AC3E}">
        <p14:creationId xmlns:p14="http://schemas.microsoft.com/office/powerpoint/2010/main" val="100625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F9FE0-CB4E-4CE0-A520-9C8A5AFFD7A4}" type="datetimeFigureOut">
              <a:rPr lang="en-NZ" smtClean="0"/>
              <a:t>18/08/2023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5C660EA-725C-4E69-87A3-884D1AB8D2BD}" type="slidenum">
              <a:rPr lang="en-NZ" smtClean="0"/>
              <a:t>‹#›</a:t>
            </a:fld>
            <a:endParaRPr lang="en-N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38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F9FE0-CB4E-4CE0-A520-9C8A5AFFD7A4}" type="datetimeFigureOut">
              <a:rPr lang="en-NZ" smtClean="0"/>
              <a:t>18/08/2023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5C660EA-725C-4E69-87A3-884D1AB8D2BD}" type="slidenum">
              <a:rPr lang="en-NZ" smtClean="0"/>
              <a:t>‹#›</a:t>
            </a:fld>
            <a:endParaRPr lang="en-NZ"/>
          </a:p>
        </p:txBody>
      </p:sp>
    </p:spTree>
    <p:extLst>
      <p:ext uri="{BB962C8B-B14F-4D97-AF65-F5344CB8AC3E}">
        <p14:creationId xmlns:p14="http://schemas.microsoft.com/office/powerpoint/2010/main" val="197973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F9FE0-CB4E-4CE0-A520-9C8A5AFFD7A4}" type="datetimeFigureOut">
              <a:rPr lang="en-NZ" smtClean="0"/>
              <a:t>18/08/2023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5C660EA-725C-4E69-87A3-884D1AB8D2BD}" type="slidenum">
              <a:rPr lang="en-NZ" smtClean="0"/>
              <a:t>‹#›</a:t>
            </a:fld>
            <a:endParaRPr lang="en-N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12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0F9FE0-CB4E-4CE0-A520-9C8A5AFFD7A4}" type="datetimeFigureOut">
              <a:rPr lang="en-NZ" smtClean="0"/>
              <a:t>18/08/2023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5C660EA-725C-4E69-87A3-884D1AB8D2BD}" type="slidenum">
              <a:rPr lang="en-NZ" smtClean="0"/>
              <a:t>‹#›</a:t>
            </a:fld>
            <a:endParaRPr lang="en-NZ"/>
          </a:p>
        </p:txBody>
      </p:sp>
    </p:spTree>
    <p:extLst>
      <p:ext uri="{BB962C8B-B14F-4D97-AF65-F5344CB8AC3E}">
        <p14:creationId xmlns:p14="http://schemas.microsoft.com/office/powerpoint/2010/main" val="35026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0F9FE0-CB4E-4CE0-A520-9C8A5AFFD7A4}" type="datetimeFigureOut">
              <a:rPr lang="en-NZ" smtClean="0"/>
              <a:t>18/08/2023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5C660EA-725C-4E69-87A3-884D1AB8D2BD}" type="slidenum">
              <a:rPr lang="en-NZ" smtClean="0"/>
              <a:t>‹#›</a:t>
            </a:fld>
            <a:endParaRPr lang="en-NZ"/>
          </a:p>
        </p:txBody>
      </p:sp>
    </p:spTree>
    <p:extLst>
      <p:ext uri="{BB962C8B-B14F-4D97-AF65-F5344CB8AC3E}">
        <p14:creationId xmlns:p14="http://schemas.microsoft.com/office/powerpoint/2010/main" val="419832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0F9FE0-CB4E-4CE0-A520-9C8A5AFFD7A4}" type="datetimeFigureOut">
              <a:rPr lang="en-NZ" smtClean="0"/>
              <a:t>18/08/2023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5C660EA-725C-4E69-87A3-884D1AB8D2BD}" type="slidenum">
              <a:rPr lang="en-NZ" smtClean="0"/>
              <a:t>‹#›</a:t>
            </a:fld>
            <a:endParaRPr lang="en-NZ"/>
          </a:p>
        </p:txBody>
      </p:sp>
    </p:spTree>
    <p:extLst>
      <p:ext uri="{BB962C8B-B14F-4D97-AF65-F5344CB8AC3E}">
        <p14:creationId xmlns:p14="http://schemas.microsoft.com/office/powerpoint/2010/main" val="207571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F9FE0-CB4E-4CE0-A520-9C8A5AFFD7A4}" type="datetimeFigureOut">
              <a:rPr lang="en-NZ" smtClean="0"/>
              <a:t>18/08/2023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5C660EA-725C-4E69-87A3-884D1AB8D2BD}" type="slidenum">
              <a:rPr lang="en-NZ" smtClean="0"/>
              <a:t>‹#›</a:t>
            </a:fld>
            <a:endParaRPr lang="en-NZ"/>
          </a:p>
        </p:txBody>
      </p:sp>
    </p:spTree>
    <p:extLst>
      <p:ext uri="{BB962C8B-B14F-4D97-AF65-F5344CB8AC3E}">
        <p14:creationId xmlns:p14="http://schemas.microsoft.com/office/powerpoint/2010/main" val="267319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F9FE0-CB4E-4CE0-A520-9C8A5AFFD7A4}" type="datetimeFigureOut">
              <a:rPr lang="en-NZ" smtClean="0"/>
              <a:t>18/08/2023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5C660EA-725C-4E69-87A3-884D1AB8D2BD}" type="slidenum">
              <a:rPr lang="en-NZ" smtClean="0"/>
              <a:t>‹#›</a:t>
            </a:fld>
            <a:endParaRPr lang="en-NZ"/>
          </a:p>
        </p:txBody>
      </p:sp>
    </p:spTree>
    <p:extLst>
      <p:ext uri="{BB962C8B-B14F-4D97-AF65-F5344CB8AC3E}">
        <p14:creationId xmlns:p14="http://schemas.microsoft.com/office/powerpoint/2010/main" val="50950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0F9FE0-CB4E-4CE0-A520-9C8A5AFFD7A4}" type="datetimeFigureOut">
              <a:rPr lang="en-NZ" smtClean="0"/>
              <a:t>18/08/2023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5C660EA-725C-4E69-87A3-884D1AB8D2BD}" type="slidenum">
              <a:rPr lang="en-NZ" smtClean="0"/>
              <a:t>‹#›</a:t>
            </a:fld>
            <a:endParaRPr lang="en-N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82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20F9FE0-CB4E-4CE0-A520-9C8A5AFFD7A4}" type="datetimeFigureOut">
              <a:rPr lang="en-NZ" smtClean="0"/>
              <a:t>18/08/2023</a:t>
            </a:fld>
            <a:endParaRPr lang="en-N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N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5C660EA-725C-4E69-87A3-884D1AB8D2BD}" type="slidenum">
              <a:rPr lang="en-NZ" smtClean="0"/>
              <a:t>‹#›</a:t>
            </a:fld>
            <a:endParaRPr lang="en-NZ"/>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250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hilschatz.com/sociology-book/contents/m63483.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6Wu0Q7x5D0?t=88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oag.parliament.nz/2013/citizenship/part3.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sazitj4x6YI?t=6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rnz.co.nz/national/programmes/afternoons/audio/2018655324/consciously-stamping-out-unconscious-bia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youtu.be/DwIx3KQer5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6">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529E34-8713-499B-855D-DF68DCCB793F}"/>
              </a:ext>
            </a:extLst>
          </p:cNvPr>
          <p:cNvPicPr>
            <a:picLocks noChangeAspect="1"/>
          </p:cNvPicPr>
          <p:nvPr/>
        </p:nvPicPr>
        <p:blipFill rotWithShape="1">
          <a:blip r:embed="rId2">
            <a:extLst>
              <a:ext uri="{28A0092B-C50C-407E-A947-70E740481C1C}">
                <a14:useLocalDpi xmlns:a14="http://schemas.microsoft.com/office/drawing/2010/main" val="0"/>
              </a:ext>
            </a:extLst>
          </a:blip>
          <a:srcRect r="5778"/>
          <a:stretch/>
        </p:blipFill>
        <p:spPr>
          <a:xfrm>
            <a:off x="20" y="975"/>
            <a:ext cx="12191980" cy="6858000"/>
          </a:xfrm>
          <a:prstGeom prst="rect">
            <a:avLst/>
          </a:prstGeom>
        </p:spPr>
      </p:pic>
      <p:sp>
        <p:nvSpPr>
          <p:cNvPr id="25" name="Rectangle 18">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AED47-832F-4225-816C-CE90ABF95507}"/>
              </a:ext>
            </a:extLst>
          </p:cNvPr>
          <p:cNvSpPr>
            <a:spLocks noGrp="1"/>
          </p:cNvSpPr>
          <p:nvPr>
            <p:ph type="ctrTitle"/>
          </p:nvPr>
        </p:nvSpPr>
        <p:spPr>
          <a:xfrm>
            <a:off x="853439" y="1475234"/>
            <a:ext cx="3214307" cy="2901694"/>
          </a:xfrm>
        </p:spPr>
        <p:txBody>
          <a:bodyPr anchor="b">
            <a:normAutofit/>
          </a:bodyPr>
          <a:lstStyle/>
          <a:p>
            <a:r>
              <a:rPr lang="en-NZ" sz="4000">
                <a:solidFill>
                  <a:srgbClr val="FFFFFF"/>
                </a:solidFill>
              </a:rPr>
              <a:t>Diversity and Difference</a:t>
            </a:r>
          </a:p>
        </p:txBody>
      </p:sp>
      <p:sp>
        <p:nvSpPr>
          <p:cNvPr id="3" name="Subtitle 2">
            <a:extLst>
              <a:ext uri="{FF2B5EF4-FFF2-40B4-BE49-F238E27FC236}">
                <a16:creationId xmlns:a16="http://schemas.microsoft.com/office/drawing/2014/main" id="{2DC60465-DAB6-44E0-AAF1-E86BBD96AA5C}"/>
              </a:ext>
            </a:extLst>
          </p:cNvPr>
          <p:cNvSpPr>
            <a:spLocks noGrp="1"/>
          </p:cNvSpPr>
          <p:nvPr>
            <p:ph type="subTitle" idx="1"/>
          </p:nvPr>
        </p:nvSpPr>
        <p:spPr>
          <a:xfrm>
            <a:off x="853440" y="4608576"/>
            <a:ext cx="3205640" cy="774186"/>
          </a:xfrm>
        </p:spPr>
        <p:txBody>
          <a:bodyPr anchor="t">
            <a:normAutofit fontScale="92500" lnSpcReduction="10000"/>
          </a:bodyPr>
          <a:lstStyle/>
          <a:p>
            <a:pPr algn="r"/>
            <a:r>
              <a:rPr lang="en-NZ" sz="1600" dirty="0">
                <a:solidFill>
                  <a:srgbClr val="FFFFFF"/>
                </a:solidFill>
              </a:rPr>
              <a:t>Part1: Class, Ability, </a:t>
            </a:r>
            <a:r>
              <a:rPr kumimoji="0" lang="en-NZ" sz="1600" b="0" i="0" u="none" strike="noStrike" kern="1200" cap="none" spc="0" normalizeH="0" baseline="0" noProof="0" dirty="0">
                <a:ln>
                  <a:noFill/>
                </a:ln>
                <a:solidFill>
                  <a:srgbClr val="FFFFFF"/>
                </a:solidFill>
                <a:effectLst/>
                <a:uLnTx/>
                <a:uFillTx/>
                <a:latin typeface="Tw Cen MT" panose="020B0602020104020603"/>
                <a:ea typeface="+mn-ea"/>
                <a:cs typeface="+mn-cs"/>
              </a:rPr>
              <a:t>Nationality,  </a:t>
            </a:r>
            <a:r>
              <a:rPr lang="en-NZ" sz="1600" dirty="0">
                <a:solidFill>
                  <a:srgbClr val="FFFFFF"/>
                </a:solidFill>
              </a:rPr>
              <a:t>Ethnicity, “Race” and Racism</a:t>
            </a:r>
          </a:p>
          <a:p>
            <a:pPr algn="r"/>
            <a:r>
              <a:rPr lang="en-NZ" sz="1600" dirty="0">
                <a:solidFill>
                  <a:srgbClr val="FFFFFF"/>
                </a:solidFill>
              </a:rPr>
              <a:t>C Tunnicliffe, 2023</a:t>
            </a:r>
          </a:p>
          <a:p>
            <a:pPr algn="r"/>
            <a:endParaRPr lang="en-NZ" sz="1600" dirty="0">
              <a:solidFill>
                <a:srgbClr val="FFFFFF"/>
              </a:solidFill>
            </a:endParaRPr>
          </a:p>
        </p:txBody>
      </p:sp>
      <p:cxnSp>
        <p:nvCxnSpPr>
          <p:cNvPr id="26" name="Straight Connector 20">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5829" y="4508519"/>
            <a:ext cx="2926080" cy="0"/>
          </a:xfrm>
          <a:prstGeom prst="line">
            <a:avLst/>
          </a:prstGeom>
          <a:ln w="19050">
            <a:solidFill>
              <a:srgbClr val="FF4B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6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0C22-5B4F-44CE-B82C-E1A33FC7981A}"/>
              </a:ext>
            </a:extLst>
          </p:cNvPr>
          <p:cNvSpPr>
            <a:spLocks noGrp="1"/>
          </p:cNvSpPr>
          <p:nvPr>
            <p:ph type="title"/>
          </p:nvPr>
        </p:nvSpPr>
        <p:spPr>
          <a:xfrm>
            <a:off x="1024128" y="585215"/>
            <a:ext cx="5071871" cy="2552839"/>
          </a:xfrm>
        </p:spPr>
        <p:txBody>
          <a:bodyPr>
            <a:normAutofit/>
          </a:bodyPr>
          <a:lstStyle/>
          <a:p>
            <a:pPr algn="ctr"/>
            <a:r>
              <a:rPr lang="en-NZ" sz="7200" dirty="0">
                <a:solidFill>
                  <a:schemeClr val="bg1"/>
                </a:solidFill>
              </a:rPr>
              <a:t>Let’s take a break</a:t>
            </a:r>
          </a:p>
        </p:txBody>
      </p:sp>
      <p:pic>
        <p:nvPicPr>
          <p:cNvPr id="7" name="Graphic 6" descr="Coffee">
            <a:extLst>
              <a:ext uri="{FF2B5EF4-FFF2-40B4-BE49-F238E27FC236}">
                <a16:creationId xmlns:a16="http://schemas.microsoft.com/office/drawing/2014/main" id="{C364B4E9-30DA-0C0E-E660-1182C6E82E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701039"/>
            <a:ext cx="5455921" cy="5455921"/>
          </a:xfrm>
          <a:prstGeom prst="rect">
            <a:avLst/>
          </a:prstGeom>
        </p:spPr>
      </p:pic>
    </p:spTree>
    <p:extLst>
      <p:ext uri="{BB962C8B-B14F-4D97-AF65-F5344CB8AC3E}">
        <p14:creationId xmlns:p14="http://schemas.microsoft.com/office/powerpoint/2010/main" val="416262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87DED590-291C-4D46-BBE6-EE5F0C44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3">
            <a:extLst>
              <a:ext uri="{FF2B5EF4-FFF2-40B4-BE49-F238E27FC236}">
                <a16:creationId xmlns:a16="http://schemas.microsoft.com/office/drawing/2014/main" id="{081EC9D6-90B6-4037-BCD1-DF32371E2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6184"/>
            <a:ext cx="3248522" cy="58856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circle&#10;&#10;Description automatically generated">
            <a:extLst>
              <a:ext uri="{FF2B5EF4-FFF2-40B4-BE49-F238E27FC236}">
                <a16:creationId xmlns:a16="http://schemas.microsoft.com/office/drawing/2014/main" id="{F73EB0FE-320F-3287-0CF3-5360086B2DDE}"/>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0406" r="15143" b="-1"/>
          <a:stretch/>
        </p:blipFill>
        <p:spPr>
          <a:xfrm>
            <a:off x="3897745" y="486184"/>
            <a:ext cx="7794722" cy="5885632"/>
          </a:xfrm>
          <a:prstGeom prst="rect">
            <a:avLst/>
          </a:prstGeom>
        </p:spPr>
      </p:pic>
      <p:sp>
        <p:nvSpPr>
          <p:cNvPr id="30" name="Rectangle 25">
            <a:extLst>
              <a:ext uri="{FF2B5EF4-FFF2-40B4-BE49-F238E27FC236}">
                <a16:creationId xmlns:a16="http://schemas.microsoft.com/office/drawing/2014/main" id="{09DFC1FD-759F-47F1-B791-6DD75BB7F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6184"/>
            <a:ext cx="7794722" cy="5885631"/>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10044C-42EE-372C-3CCB-549C8D2E1644}"/>
              </a:ext>
            </a:extLst>
          </p:cNvPr>
          <p:cNvSpPr>
            <a:spLocks noGrp="1"/>
          </p:cNvSpPr>
          <p:nvPr>
            <p:ph type="ctrTitle"/>
          </p:nvPr>
        </p:nvSpPr>
        <p:spPr>
          <a:xfrm>
            <a:off x="4299626" y="858475"/>
            <a:ext cx="6984459" cy="5141050"/>
          </a:xfrm>
        </p:spPr>
        <p:txBody>
          <a:bodyPr>
            <a:normAutofit/>
          </a:bodyPr>
          <a:lstStyle/>
          <a:p>
            <a:pPr algn="l"/>
            <a:r>
              <a:rPr lang="en-NZ" sz="6000">
                <a:solidFill>
                  <a:srgbClr val="FFFFFF"/>
                </a:solidFill>
              </a:rPr>
              <a:t>Diversity and difference </a:t>
            </a:r>
          </a:p>
        </p:txBody>
      </p:sp>
    </p:spTree>
    <p:extLst>
      <p:ext uri="{BB962C8B-B14F-4D97-AF65-F5344CB8AC3E}">
        <p14:creationId xmlns:p14="http://schemas.microsoft.com/office/powerpoint/2010/main" val="401562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44B0-3818-4053-9DF9-65E839EDFD50}"/>
              </a:ext>
            </a:extLst>
          </p:cNvPr>
          <p:cNvSpPr>
            <a:spLocks noGrp="1"/>
          </p:cNvSpPr>
          <p:nvPr>
            <p:ph type="title"/>
          </p:nvPr>
        </p:nvSpPr>
        <p:spPr>
          <a:xfrm>
            <a:off x="996136" y="273201"/>
            <a:ext cx="9720072" cy="1499616"/>
          </a:xfrm>
        </p:spPr>
        <p:txBody>
          <a:bodyPr>
            <a:normAutofit/>
          </a:bodyPr>
          <a:lstStyle/>
          <a:p>
            <a:pPr algn="ctr"/>
            <a:r>
              <a:rPr lang="en-NZ" dirty="0">
                <a:solidFill>
                  <a:schemeClr val="bg1"/>
                </a:solidFill>
              </a:rPr>
              <a:t>Difference and Diversity </a:t>
            </a:r>
          </a:p>
        </p:txBody>
      </p:sp>
      <p:sp>
        <p:nvSpPr>
          <p:cNvPr id="5" name="Freeform: Shape 4">
            <a:extLst>
              <a:ext uri="{FF2B5EF4-FFF2-40B4-BE49-F238E27FC236}">
                <a16:creationId xmlns:a16="http://schemas.microsoft.com/office/drawing/2014/main" id="{7CC25ABA-337B-4774-BBCC-7B88F3DBCA32}"/>
              </a:ext>
            </a:extLst>
          </p:cNvPr>
          <p:cNvSpPr/>
          <p:nvPr/>
        </p:nvSpPr>
        <p:spPr>
          <a:xfrm>
            <a:off x="255940" y="1859441"/>
            <a:ext cx="11680120" cy="1147038"/>
          </a:xfrm>
          <a:custGeom>
            <a:avLst/>
            <a:gdLst>
              <a:gd name="connsiteX0" fmla="*/ 0 w 11680120"/>
              <a:gd name="connsiteY0" fmla="*/ 191177 h 1147038"/>
              <a:gd name="connsiteX1" fmla="*/ 191177 w 11680120"/>
              <a:gd name="connsiteY1" fmla="*/ 0 h 1147038"/>
              <a:gd name="connsiteX2" fmla="*/ 11488943 w 11680120"/>
              <a:gd name="connsiteY2" fmla="*/ 0 h 1147038"/>
              <a:gd name="connsiteX3" fmla="*/ 11680120 w 11680120"/>
              <a:gd name="connsiteY3" fmla="*/ 191177 h 1147038"/>
              <a:gd name="connsiteX4" fmla="*/ 11680120 w 11680120"/>
              <a:gd name="connsiteY4" fmla="*/ 955861 h 1147038"/>
              <a:gd name="connsiteX5" fmla="*/ 11488943 w 11680120"/>
              <a:gd name="connsiteY5" fmla="*/ 1147038 h 1147038"/>
              <a:gd name="connsiteX6" fmla="*/ 191177 w 11680120"/>
              <a:gd name="connsiteY6" fmla="*/ 1147038 h 1147038"/>
              <a:gd name="connsiteX7" fmla="*/ 0 w 11680120"/>
              <a:gd name="connsiteY7" fmla="*/ 955861 h 1147038"/>
              <a:gd name="connsiteX8" fmla="*/ 0 w 11680120"/>
              <a:gd name="connsiteY8" fmla="*/ 191177 h 114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0120" h="1147038">
                <a:moveTo>
                  <a:pt x="0" y="191177"/>
                </a:moveTo>
                <a:cubicBezTo>
                  <a:pt x="0" y="85593"/>
                  <a:pt x="85593" y="0"/>
                  <a:pt x="191177" y="0"/>
                </a:cubicBezTo>
                <a:lnTo>
                  <a:pt x="11488943" y="0"/>
                </a:lnTo>
                <a:cubicBezTo>
                  <a:pt x="11594527" y="0"/>
                  <a:pt x="11680120" y="85593"/>
                  <a:pt x="11680120" y="191177"/>
                </a:cubicBezTo>
                <a:lnTo>
                  <a:pt x="11680120" y="955861"/>
                </a:lnTo>
                <a:cubicBezTo>
                  <a:pt x="11680120" y="1061445"/>
                  <a:pt x="11594527" y="1147038"/>
                  <a:pt x="11488943" y="1147038"/>
                </a:cubicBezTo>
                <a:lnTo>
                  <a:pt x="191177" y="1147038"/>
                </a:lnTo>
                <a:cubicBezTo>
                  <a:pt x="85593" y="1147038"/>
                  <a:pt x="0" y="1061445"/>
                  <a:pt x="0" y="955861"/>
                </a:cubicBezTo>
                <a:lnTo>
                  <a:pt x="0" y="19117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3624" tIns="143624" rIns="143624" bIns="143624" numCol="1" spcCol="1270" anchor="ctr" anchorCtr="0">
            <a:noAutofit/>
          </a:bodyPr>
          <a:lstStyle/>
          <a:p>
            <a:pPr marL="0" lvl="0" indent="0" algn="ctr" defTabSz="1022350">
              <a:lnSpc>
                <a:spcPct val="90000"/>
              </a:lnSpc>
              <a:spcBef>
                <a:spcPct val="0"/>
              </a:spcBef>
              <a:spcAft>
                <a:spcPct val="35000"/>
              </a:spcAft>
              <a:buNone/>
            </a:pPr>
            <a:r>
              <a:rPr lang="en-NZ" sz="2300" kern="1200" dirty="0"/>
              <a:t>Diversity is an undeniable part of the human condition. We are not all the same. We all have differences (e.g. in taste of music, food etc)</a:t>
            </a:r>
            <a:endParaRPr lang="en-US" sz="2300" kern="1200" dirty="0"/>
          </a:p>
        </p:txBody>
      </p:sp>
      <p:sp>
        <p:nvSpPr>
          <p:cNvPr id="7" name="Freeform: Shape 6">
            <a:extLst>
              <a:ext uri="{FF2B5EF4-FFF2-40B4-BE49-F238E27FC236}">
                <a16:creationId xmlns:a16="http://schemas.microsoft.com/office/drawing/2014/main" id="{B153E840-9B3A-4297-B96B-406BD083D4D4}"/>
              </a:ext>
            </a:extLst>
          </p:cNvPr>
          <p:cNvSpPr/>
          <p:nvPr/>
        </p:nvSpPr>
        <p:spPr>
          <a:xfrm>
            <a:off x="255940" y="3325637"/>
            <a:ext cx="11680120" cy="1147038"/>
          </a:xfrm>
          <a:custGeom>
            <a:avLst/>
            <a:gdLst>
              <a:gd name="connsiteX0" fmla="*/ 0 w 11680120"/>
              <a:gd name="connsiteY0" fmla="*/ 191177 h 1147038"/>
              <a:gd name="connsiteX1" fmla="*/ 191177 w 11680120"/>
              <a:gd name="connsiteY1" fmla="*/ 0 h 1147038"/>
              <a:gd name="connsiteX2" fmla="*/ 11488943 w 11680120"/>
              <a:gd name="connsiteY2" fmla="*/ 0 h 1147038"/>
              <a:gd name="connsiteX3" fmla="*/ 11680120 w 11680120"/>
              <a:gd name="connsiteY3" fmla="*/ 191177 h 1147038"/>
              <a:gd name="connsiteX4" fmla="*/ 11680120 w 11680120"/>
              <a:gd name="connsiteY4" fmla="*/ 955861 h 1147038"/>
              <a:gd name="connsiteX5" fmla="*/ 11488943 w 11680120"/>
              <a:gd name="connsiteY5" fmla="*/ 1147038 h 1147038"/>
              <a:gd name="connsiteX6" fmla="*/ 191177 w 11680120"/>
              <a:gd name="connsiteY6" fmla="*/ 1147038 h 1147038"/>
              <a:gd name="connsiteX7" fmla="*/ 0 w 11680120"/>
              <a:gd name="connsiteY7" fmla="*/ 955861 h 1147038"/>
              <a:gd name="connsiteX8" fmla="*/ 0 w 11680120"/>
              <a:gd name="connsiteY8" fmla="*/ 191177 h 114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0120" h="1147038">
                <a:moveTo>
                  <a:pt x="0" y="191177"/>
                </a:moveTo>
                <a:cubicBezTo>
                  <a:pt x="0" y="85593"/>
                  <a:pt x="85593" y="0"/>
                  <a:pt x="191177" y="0"/>
                </a:cubicBezTo>
                <a:lnTo>
                  <a:pt x="11488943" y="0"/>
                </a:lnTo>
                <a:cubicBezTo>
                  <a:pt x="11594527" y="0"/>
                  <a:pt x="11680120" y="85593"/>
                  <a:pt x="11680120" y="191177"/>
                </a:cubicBezTo>
                <a:lnTo>
                  <a:pt x="11680120" y="955861"/>
                </a:lnTo>
                <a:cubicBezTo>
                  <a:pt x="11680120" y="1061445"/>
                  <a:pt x="11594527" y="1147038"/>
                  <a:pt x="11488943" y="1147038"/>
                </a:cubicBezTo>
                <a:lnTo>
                  <a:pt x="191177" y="1147038"/>
                </a:lnTo>
                <a:cubicBezTo>
                  <a:pt x="85593" y="1147038"/>
                  <a:pt x="0" y="1061445"/>
                  <a:pt x="0" y="955861"/>
                </a:cubicBezTo>
                <a:lnTo>
                  <a:pt x="0" y="19117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3624" tIns="143624" rIns="143624" bIns="143624" numCol="1" spcCol="1270" anchor="ctr" anchorCtr="0">
            <a:noAutofit/>
          </a:bodyPr>
          <a:lstStyle/>
          <a:p>
            <a:pPr marL="0" lvl="0" indent="0" algn="ctr" defTabSz="1022350">
              <a:lnSpc>
                <a:spcPct val="90000"/>
              </a:lnSpc>
              <a:spcBef>
                <a:spcPct val="0"/>
              </a:spcBef>
              <a:spcAft>
                <a:spcPct val="35000"/>
              </a:spcAft>
              <a:buNone/>
            </a:pPr>
            <a:r>
              <a:rPr lang="en-NZ" sz="2300" kern="1200" dirty="0"/>
              <a:t>Some aspects of our diversity however are treated differently </a:t>
            </a:r>
            <a:endParaRPr lang="en-US" sz="2300" kern="1200" dirty="0"/>
          </a:p>
        </p:txBody>
      </p:sp>
      <p:sp>
        <p:nvSpPr>
          <p:cNvPr id="8" name="Freeform: Shape 7">
            <a:extLst>
              <a:ext uri="{FF2B5EF4-FFF2-40B4-BE49-F238E27FC236}">
                <a16:creationId xmlns:a16="http://schemas.microsoft.com/office/drawing/2014/main" id="{2EE6D126-4D9C-4787-881C-6D1F58530BC0}"/>
              </a:ext>
            </a:extLst>
          </p:cNvPr>
          <p:cNvSpPr/>
          <p:nvPr/>
        </p:nvSpPr>
        <p:spPr>
          <a:xfrm>
            <a:off x="255940" y="4791833"/>
            <a:ext cx="11680120" cy="1147038"/>
          </a:xfrm>
          <a:custGeom>
            <a:avLst/>
            <a:gdLst>
              <a:gd name="connsiteX0" fmla="*/ 0 w 11680120"/>
              <a:gd name="connsiteY0" fmla="*/ 191177 h 1147038"/>
              <a:gd name="connsiteX1" fmla="*/ 191177 w 11680120"/>
              <a:gd name="connsiteY1" fmla="*/ 0 h 1147038"/>
              <a:gd name="connsiteX2" fmla="*/ 11488943 w 11680120"/>
              <a:gd name="connsiteY2" fmla="*/ 0 h 1147038"/>
              <a:gd name="connsiteX3" fmla="*/ 11680120 w 11680120"/>
              <a:gd name="connsiteY3" fmla="*/ 191177 h 1147038"/>
              <a:gd name="connsiteX4" fmla="*/ 11680120 w 11680120"/>
              <a:gd name="connsiteY4" fmla="*/ 955861 h 1147038"/>
              <a:gd name="connsiteX5" fmla="*/ 11488943 w 11680120"/>
              <a:gd name="connsiteY5" fmla="*/ 1147038 h 1147038"/>
              <a:gd name="connsiteX6" fmla="*/ 191177 w 11680120"/>
              <a:gd name="connsiteY6" fmla="*/ 1147038 h 1147038"/>
              <a:gd name="connsiteX7" fmla="*/ 0 w 11680120"/>
              <a:gd name="connsiteY7" fmla="*/ 955861 h 1147038"/>
              <a:gd name="connsiteX8" fmla="*/ 0 w 11680120"/>
              <a:gd name="connsiteY8" fmla="*/ 191177 h 114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0120" h="1147038">
                <a:moveTo>
                  <a:pt x="0" y="191177"/>
                </a:moveTo>
                <a:cubicBezTo>
                  <a:pt x="0" y="85593"/>
                  <a:pt x="85593" y="0"/>
                  <a:pt x="191177" y="0"/>
                </a:cubicBezTo>
                <a:lnTo>
                  <a:pt x="11488943" y="0"/>
                </a:lnTo>
                <a:cubicBezTo>
                  <a:pt x="11594527" y="0"/>
                  <a:pt x="11680120" y="85593"/>
                  <a:pt x="11680120" y="191177"/>
                </a:cubicBezTo>
                <a:lnTo>
                  <a:pt x="11680120" y="955861"/>
                </a:lnTo>
                <a:cubicBezTo>
                  <a:pt x="11680120" y="1061445"/>
                  <a:pt x="11594527" y="1147038"/>
                  <a:pt x="11488943" y="1147038"/>
                </a:cubicBezTo>
                <a:lnTo>
                  <a:pt x="191177" y="1147038"/>
                </a:lnTo>
                <a:cubicBezTo>
                  <a:pt x="85593" y="1147038"/>
                  <a:pt x="0" y="1061445"/>
                  <a:pt x="0" y="955861"/>
                </a:cubicBezTo>
                <a:lnTo>
                  <a:pt x="0" y="19117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3624" tIns="143624" rIns="143624" bIns="143624" numCol="1" spcCol="1270" anchor="ctr" anchorCtr="0">
            <a:noAutofit/>
          </a:bodyPr>
          <a:lstStyle/>
          <a:p>
            <a:pPr marL="0" lvl="0" indent="0" algn="ctr" defTabSz="1022350">
              <a:lnSpc>
                <a:spcPct val="90000"/>
              </a:lnSpc>
              <a:spcBef>
                <a:spcPct val="0"/>
              </a:spcBef>
              <a:spcAft>
                <a:spcPct val="35000"/>
              </a:spcAft>
              <a:buNone/>
            </a:pPr>
            <a:r>
              <a:rPr lang="en-NZ" sz="2300" kern="1200" dirty="0"/>
              <a:t>“recognising and building on people’s differences is important and necessary, but not sufficient for a practice that has social justice as a primary goal. For social justice work both difference and domination dimensions must be recognised and addressed” (Reed, in Finn, 2016, p.24).</a:t>
            </a:r>
            <a:endParaRPr lang="en-US" sz="2300" kern="1200" dirty="0"/>
          </a:p>
        </p:txBody>
      </p:sp>
    </p:spTree>
    <p:extLst>
      <p:ext uri="{BB962C8B-B14F-4D97-AF65-F5344CB8AC3E}">
        <p14:creationId xmlns:p14="http://schemas.microsoft.com/office/powerpoint/2010/main" val="44662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E07D-8B86-469F-AF0D-17AD5BF34374}"/>
              </a:ext>
            </a:extLst>
          </p:cNvPr>
          <p:cNvSpPr>
            <a:spLocks noGrp="1"/>
          </p:cNvSpPr>
          <p:nvPr>
            <p:ph type="title"/>
          </p:nvPr>
        </p:nvSpPr>
        <p:spPr>
          <a:xfrm>
            <a:off x="1024128" y="351951"/>
            <a:ext cx="9720072" cy="1499616"/>
          </a:xfrm>
        </p:spPr>
        <p:txBody>
          <a:bodyPr>
            <a:normAutofit/>
          </a:bodyPr>
          <a:lstStyle/>
          <a:p>
            <a:pPr algn="ctr"/>
            <a:r>
              <a:rPr lang="en-NZ" dirty="0">
                <a:solidFill>
                  <a:schemeClr val="bg1"/>
                </a:solidFill>
              </a:rPr>
              <a:t>What are the Differences that make a Difference?</a:t>
            </a:r>
            <a:endParaRPr lang="en-NZ" dirty="0"/>
          </a:p>
        </p:txBody>
      </p:sp>
      <p:sp>
        <p:nvSpPr>
          <p:cNvPr id="4" name="Freeform: Shape 3">
            <a:extLst>
              <a:ext uri="{FF2B5EF4-FFF2-40B4-BE49-F238E27FC236}">
                <a16:creationId xmlns:a16="http://schemas.microsoft.com/office/drawing/2014/main" id="{FC7D35B2-3853-4C0F-A867-0B2C074A7DFA}"/>
              </a:ext>
            </a:extLst>
          </p:cNvPr>
          <p:cNvSpPr/>
          <p:nvPr/>
        </p:nvSpPr>
        <p:spPr>
          <a:xfrm>
            <a:off x="279467" y="1941604"/>
            <a:ext cx="3630473" cy="2178284"/>
          </a:xfrm>
          <a:custGeom>
            <a:avLst/>
            <a:gdLst>
              <a:gd name="connsiteX0" fmla="*/ 0 w 3630473"/>
              <a:gd name="connsiteY0" fmla="*/ 0 h 2178284"/>
              <a:gd name="connsiteX1" fmla="*/ 3630473 w 3630473"/>
              <a:gd name="connsiteY1" fmla="*/ 0 h 2178284"/>
              <a:gd name="connsiteX2" fmla="*/ 3630473 w 3630473"/>
              <a:gd name="connsiteY2" fmla="*/ 2178284 h 2178284"/>
              <a:gd name="connsiteX3" fmla="*/ 0 w 3630473"/>
              <a:gd name="connsiteY3" fmla="*/ 2178284 h 2178284"/>
              <a:gd name="connsiteX4" fmla="*/ 0 w 3630473"/>
              <a:gd name="connsiteY4" fmla="*/ 0 h 2178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473" h="2178284">
                <a:moveTo>
                  <a:pt x="0" y="0"/>
                </a:moveTo>
                <a:lnTo>
                  <a:pt x="3630473" y="0"/>
                </a:lnTo>
                <a:lnTo>
                  <a:pt x="3630473" y="2178284"/>
                </a:lnTo>
                <a:lnTo>
                  <a:pt x="0" y="217828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We need to pay attention to the difference that makes a difference</a:t>
            </a:r>
          </a:p>
          <a:p>
            <a:pPr marL="0" lvl="0" indent="0" algn="ctr" defTabSz="977900">
              <a:lnSpc>
                <a:spcPct val="90000"/>
              </a:lnSpc>
              <a:spcBef>
                <a:spcPct val="0"/>
              </a:spcBef>
              <a:spcAft>
                <a:spcPct val="35000"/>
              </a:spcAft>
              <a:buNone/>
            </a:pPr>
            <a:r>
              <a:rPr lang="en-NZ" sz="2200" dirty="0"/>
              <a:t>(what aspects of difference, e.g. gender, class, “race” lead to differences in how some people are treated?)</a:t>
            </a:r>
            <a:r>
              <a:rPr lang="en-NZ" sz="2200" kern="1200" dirty="0"/>
              <a:t> </a:t>
            </a:r>
            <a:endParaRPr lang="en-US" sz="2200" kern="1200" dirty="0"/>
          </a:p>
        </p:txBody>
      </p:sp>
      <p:sp>
        <p:nvSpPr>
          <p:cNvPr id="6" name="Freeform: Shape 5">
            <a:extLst>
              <a:ext uri="{FF2B5EF4-FFF2-40B4-BE49-F238E27FC236}">
                <a16:creationId xmlns:a16="http://schemas.microsoft.com/office/drawing/2014/main" id="{EE22D0EA-2A3E-4832-9603-2D25340488CE}"/>
              </a:ext>
            </a:extLst>
          </p:cNvPr>
          <p:cNvSpPr/>
          <p:nvPr/>
        </p:nvSpPr>
        <p:spPr>
          <a:xfrm>
            <a:off x="4272988" y="1941604"/>
            <a:ext cx="3630473" cy="2178284"/>
          </a:xfrm>
          <a:custGeom>
            <a:avLst/>
            <a:gdLst>
              <a:gd name="connsiteX0" fmla="*/ 0 w 3630473"/>
              <a:gd name="connsiteY0" fmla="*/ 0 h 2178284"/>
              <a:gd name="connsiteX1" fmla="*/ 3630473 w 3630473"/>
              <a:gd name="connsiteY1" fmla="*/ 0 h 2178284"/>
              <a:gd name="connsiteX2" fmla="*/ 3630473 w 3630473"/>
              <a:gd name="connsiteY2" fmla="*/ 2178284 h 2178284"/>
              <a:gd name="connsiteX3" fmla="*/ 0 w 3630473"/>
              <a:gd name="connsiteY3" fmla="*/ 2178284 h 2178284"/>
              <a:gd name="connsiteX4" fmla="*/ 0 w 3630473"/>
              <a:gd name="connsiteY4" fmla="*/ 0 h 2178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473" h="2178284">
                <a:moveTo>
                  <a:pt x="0" y="0"/>
                </a:moveTo>
                <a:lnTo>
                  <a:pt x="3630473" y="0"/>
                </a:lnTo>
                <a:lnTo>
                  <a:pt x="3630473" y="2178284"/>
                </a:lnTo>
                <a:lnTo>
                  <a:pt x="0" y="217828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We have to look at not only differences but to also pay attention to the historical, political, and cultural processes through which difference and our ideas of difference are produced…</a:t>
            </a:r>
            <a:endParaRPr lang="en-US" sz="2200" kern="1200" dirty="0"/>
          </a:p>
        </p:txBody>
      </p:sp>
      <p:sp>
        <p:nvSpPr>
          <p:cNvPr id="7" name="Freeform: Shape 6">
            <a:extLst>
              <a:ext uri="{FF2B5EF4-FFF2-40B4-BE49-F238E27FC236}">
                <a16:creationId xmlns:a16="http://schemas.microsoft.com/office/drawing/2014/main" id="{ED1BDB73-B251-4917-A778-A58DCAAF23A1}"/>
              </a:ext>
            </a:extLst>
          </p:cNvPr>
          <p:cNvSpPr/>
          <p:nvPr/>
        </p:nvSpPr>
        <p:spPr>
          <a:xfrm>
            <a:off x="8266509" y="1941604"/>
            <a:ext cx="3630473" cy="2178284"/>
          </a:xfrm>
          <a:custGeom>
            <a:avLst/>
            <a:gdLst>
              <a:gd name="connsiteX0" fmla="*/ 0 w 3630473"/>
              <a:gd name="connsiteY0" fmla="*/ 0 h 2178284"/>
              <a:gd name="connsiteX1" fmla="*/ 3630473 w 3630473"/>
              <a:gd name="connsiteY1" fmla="*/ 0 h 2178284"/>
              <a:gd name="connsiteX2" fmla="*/ 3630473 w 3630473"/>
              <a:gd name="connsiteY2" fmla="*/ 2178284 h 2178284"/>
              <a:gd name="connsiteX3" fmla="*/ 0 w 3630473"/>
              <a:gd name="connsiteY3" fmla="*/ 2178284 h 2178284"/>
              <a:gd name="connsiteX4" fmla="*/ 0 w 3630473"/>
              <a:gd name="connsiteY4" fmla="*/ 0 h 2178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473" h="2178284">
                <a:moveTo>
                  <a:pt x="0" y="0"/>
                </a:moveTo>
                <a:lnTo>
                  <a:pt x="3630473" y="0"/>
                </a:lnTo>
                <a:lnTo>
                  <a:pt x="3630473" y="2178284"/>
                </a:lnTo>
                <a:lnTo>
                  <a:pt x="0" y="217828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…and their relationship to the production, maintenance, and justification of </a:t>
            </a:r>
            <a:r>
              <a:rPr lang="en-NZ" sz="3600" kern="1200" dirty="0"/>
              <a:t>inequality</a:t>
            </a:r>
            <a:r>
              <a:rPr lang="en-NZ" sz="2200" kern="1200" dirty="0"/>
              <a:t> </a:t>
            </a:r>
            <a:endParaRPr lang="en-US" sz="2200" kern="1200" dirty="0"/>
          </a:p>
        </p:txBody>
      </p:sp>
      <p:sp>
        <p:nvSpPr>
          <p:cNvPr id="8" name="Freeform: Shape 7">
            <a:extLst>
              <a:ext uri="{FF2B5EF4-FFF2-40B4-BE49-F238E27FC236}">
                <a16:creationId xmlns:a16="http://schemas.microsoft.com/office/drawing/2014/main" id="{395C5CBD-95F3-4D24-A58A-CE0F67B54B75}"/>
              </a:ext>
            </a:extLst>
          </p:cNvPr>
          <p:cNvSpPr/>
          <p:nvPr/>
        </p:nvSpPr>
        <p:spPr>
          <a:xfrm>
            <a:off x="4272988" y="4482935"/>
            <a:ext cx="3630473" cy="2178284"/>
          </a:xfrm>
          <a:custGeom>
            <a:avLst/>
            <a:gdLst>
              <a:gd name="connsiteX0" fmla="*/ 0 w 3630473"/>
              <a:gd name="connsiteY0" fmla="*/ 0 h 2178284"/>
              <a:gd name="connsiteX1" fmla="*/ 3630473 w 3630473"/>
              <a:gd name="connsiteY1" fmla="*/ 0 h 2178284"/>
              <a:gd name="connsiteX2" fmla="*/ 3630473 w 3630473"/>
              <a:gd name="connsiteY2" fmla="*/ 2178284 h 2178284"/>
              <a:gd name="connsiteX3" fmla="*/ 0 w 3630473"/>
              <a:gd name="connsiteY3" fmla="*/ 2178284 h 2178284"/>
              <a:gd name="connsiteX4" fmla="*/ 0 w 3630473"/>
              <a:gd name="connsiteY4" fmla="*/ 0 h 2178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473" h="2178284">
                <a:moveTo>
                  <a:pt x="0" y="0"/>
                </a:moveTo>
                <a:lnTo>
                  <a:pt x="3630473" y="0"/>
                </a:lnTo>
                <a:lnTo>
                  <a:pt x="3630473" y="2178284"/>
                </a:lnTo>
                <a:lnTo>
                  <a:pt x="0" y="217828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This means we need to question how differences are given meaning, and give attention to relationships of power, privilege and marginalisation.</a:t>
            </a:r>
            <a:endParaRPr lang="en-US" sz="2200" kern="1200" dirty="0"/>
          </a:p>
        </p:txBody>
      </p:sp>
    </p:spTree>
    <p:extLst>
      <p:ext uri="{BB962C8B-B14F-4D97-AF65-F5344CB8AC3E}">
        <p14:creationId xmlns:p14="http://schemas.microsoft.com/office/powerpoint/2010/main" val="312774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4128" y="585216"/>
            <a:ext cx="9720072" cy="1261019"/>
          </a:xfrm>
        </p:spPr>
        <p:txBody>
          <a:bodyPr vert="horz" wrap="square" lIns="0" tIns="10001" rIns="0" bIns="0" rtlCol="0" anchor="t">
            <a:spAutoFit/>
          </a:bodyPr>
          <a:lstStyle/>
          <a:p>
            <a:r>
              <a:rPr lang="en-NZ" dirty="0">
                <a:solidFill>
                  <a:schemeClr val="bg1"/>
                </a:solidFill>
              </a:rPr>
              <a:t>Which type of inequality should we focus on?</a:t>
            </a:r>
          </a:p>
        </p:txBody>
      </p:sp>
      <p:sp>
        <p:nvSpPr>
          <p:cNvPr id="3" name="object 3"/>
          <p:cNvSpPr txBox="1"/>
          <p:nvPr/>
        </p:nvSpPr>
        <p:spPr>
          <a:xfrm>
            <a:off x="441302" y="2127612"/>
            <a:ext cx="3125150" cy="738664"/>
          </a:xfrm>
          <a:prstGeom prst="rect">
            <a:avLst/>
          </a:prstGeom>
          <a:solidFill>
            <a:srgbClr val="4471C4"/>
          </a:solidFill>
          <a:ln w="12192">
            <a:solidFill>
              <a:srgbClr val="FFFFFF"/>
            </a:solidFill>
          </a:ln>
        </p:spPr>
        <p:txBody>
          <a:bodyPr vert="horz" wrap="square" lIns="0" tIns="0" rIns="0" bIns="0" rtlCol="0">
            <a:spAutoFit/>
          </a:bodyPr>
          <a:lstStyle/>
          <a:p>
            <a:pPr marR="64294" indent="76200" algn="ctr" defTabSz="342900"/>
            <a:r>
              <a:rPr sz="2400" dirty="0">
                <a:solidFill>
                  <a:srgbClr val="FFFFFF"/>
                </a:solidFill>
                <a:latin typeface="Candara" panose="020E0502030303020204"/>
                <a:cs typeface="Calibri"/>
              </a:rPr>
              <a:t>Income and </a:t>
            </a:r>
            <a:r>
              <a:rPr sz="2400" spc="-11" dirty="0">
                <a:solidFill>
                  <a:srgbClr val="FFFFFF"/>
                </a:solidFill>
                <a:latin typeface="Candara" panose="020E0502030303020204"/>
                <a:cs typeface="Calibri"/>
              </a:rPr>
              <a:t>Wealth </a:t>
            </a:r>
            <a:endParaRPr lang="en-NZ" sz="2400" spc="-11" dirty="0">
              <a:solidFill>
                <a:srgbClr val="FFFFFF"/>
              </a:solidFill>
              <a:latin typeface="Candara" panose="020E0502030303020204"/>
              <a:cs typeface="Calibri"/>
            </a:endParaRPr>
          </a:p>
          <a:p>
            <a:pPr marR="64294" indent="76200" algn="ctr" defTabSz="342900"/>
            <a:r>
              <a:rPr sz="2400" spc="-11" dirty="0">
                <a:solidFill>
                  <a:srgbClr val="FFFFFF"/>
                </a:solidFill>
                <a:latin typeface="Candara" panose="020E0502030303020204"/>
                <a:cs typeface="Calibri"/>
              </a:rPr>
              <a:t> </a:t>
            </a:r>
            <a:r>
              <a:rPr sz="2400" dirty="0">
                <a:solidFill>
                  <a:srgbClr val="FFFFFF"/>
                </a:solidFill>
                <a:latin typeface="Candara" panose="020E0502030303020204"/>
                <a:cs typeface="Calibri"/>
              </a:rPr>
              <a:t>(Class, </a:t>
            </a:r>
            <a:r>
              <a:rPr sz="2400" spc="-8" dirty="0">
                <a:solidFill>
                  <a:srgbClr val="FFFFFF"/>
                </a:solidFill>
                <a:latin typeface="Candara" panose="020E0502030303020204"/>
                <a:cs typeface="Calibri"/>
              </a:rPr>
              <a:t>Status,</a:t>
            </a:r>
            <a:r>
              <a:rPr sz="2400" spc="-64" dirty="0">
                <a:solidFill>
                  <a:srgbClr val="FFFFFF"/>
                </a:solidFill>
                <a:latin typeface="Candara" panose="020E0502030303020204"/>
                <a:cs typeface="Calibri"/>
              </a:rPr>
              <a:t> </a:t>
            </a:r>
            <a:r>
              <a:rPr sz="2400" spc="-8" dirty="0">
                <a:solidFill>
                  <a:srgbClr val="FFFFFF"/>
                </a:solidFill>
                <a:latin typeface="Candara" panose="020E0502030303020204"/>
                <a:cs typeface="Calibri"/>
              </a:rPr>
              <a:t>Power)</a:t>
            </a:r>
            <a:endParaRPr lang="en-NZ" sz="2400" spc="-8" dirty="0">
              <a:solidFill>
                <a:srgbClr val="FFFFFF"/>
              </a:solidFill>
              <a:latin typeface="Candara" panose="020E0502030303020204"/>
              <a:cs typeface="Calibri"/>
            </a:endParaRPr>
          </a:p>
        </p:txBody>
      </p:sp>
      <p:sp>
        <p:nvSpPr>
          <p:cNvPr id="4" name="object 4"/>
          <p:cNvSpPr txBox="1"/>
          <p:nvPr/>
        </p:nvSpPr>
        <p:spPr>
          <a:xfrm>
            <a:off x="3761729" y="4494196"/>
            <a:ext cx="3371241" cy="1478353"/>
          </a:xfrm>
          <a:prstGeom prst="rect">
            <a:avLst/>
          </a:prstGeom>
          <a:solidFill>
            <a:srgbClr val="4471C4"/>
          </a:solidFill>
          <a:ln w="12192">
            <a:solidFill>
              <a:srgbClr val="FFFFFF"/>
            </a:solidFill>
          </a:ln>
        </p:spPr>
        <p:txBody>
          <a:bodyPr vert="horz" wrap="square" lIns="0" tIns="118110" rIns="0" bIns="0" rtlCol="0">
            <a:spAutoFit/>
          </a:bodyPr>
          <a:lstStyle/>
          <a:p>
            <a:pPr marL="87154" marR="80963" indent="476" algn="ctr" defTabSz="342900">
              <a:lnSpc>
                <a:spcPct val="91700"/>
              </a:lnSpc>
              <a:spcBef>
                <a:spcPts val="930"/>
              </a:spcBef>
            </a:pPr>
            <a:r>
              <a:rPr lang="en-NZ" sz="2400" spc="-4" dirty="0">
                <a:solidFill>
                  <a:srgbClr val="FFFFFF"/>
                </a:solidFill>
                <a:latin typeface="Candara" panose="020E0502030303020204"/>
                <a:cs typeface="Calibri"/>
              </a:rPr>
              <a:t>Ethnicity/ </a:t>
            </a:r>
            <a:r>
              <a:rPr sz="2400" spc="-4" dirty="0">
                <a:solidFill>
                  <a:srgbClr val="FFFFFF"/>
                </a:solidFill>
                <a:latin typeface="Candara" panose="020E0502030303020204"/>
                <a:cs typeface="Calibri"/>
              </a:rPr>
              <a:t>“Racial” </a:t>
            </a:r>
            <a:r>
              <a:rPr sz="2400" dirty="0">
                <a:solidFill>
                  <a:srgbClr val="FFFFFF"/>
                </a:solidFill>
                <a:latin typeface="Candara" panose="020E0502030303020204"/>
                <a:cs typeface="Calibri"/>
              </a:rPr>
              <a:t>inequality  </a:t>
            </a:r>
            <a:r>
              <a:rPr lang="en-NZ" sz="2400" dirty="0">
                <a:solidFill>
                  <a:srgbClr val="FFFFFF"/>
                </a:solidFill>
                <a:latin typeface="Candara" panose="020E0502030303020204"/>
                <a:cs typeface="Calibri"/>
              </a:rPr>
              <a:t>(</a:t>
            </a:r>
            <a:r>
              <a:rPr sz="2400" spc="-4" dirty="0">
                <a:solidFill>
                  <a:srgbClr val="FFFFFF"/>
                </a:solidFill>
                <a:latin typeface="Candara" panose="020E0502030303020204"/>
                <a:cs typeface="Calibri"/>
              </a:rPr>
              <a:t>Racism  </a:t>
            </a:r>
            <a:r>
              <a:rPr sz="2400" dirty="0">
                <a:solidFill>
                  <a:srgbClr val="FFFFFF"/>
                </a:solidFill>
                <a:latin typeface="Candara" panose="020E0502030303020204"/>
                <a:cs typeface="Calibri"/>
              </a:rPr>
              <a:t>(individual,</a:t>
            </a:r>
            <a:r>
              <a:rPr sz="2400" spc="-60" dirty="0">
                <a:solidFill>
                  <a:srgbClr val="FFFFFF"/>
                </a:solidFill>
                <a:latin typeface="Candara" panose="020E0502030303020204"/>
                <a:cs typeface="Calibri"/>
              </a:rPr>
              <a:t> </a:t>
            </a:r>
            <a:r>
              <a:rPr sz="2400" spc="-11" dirty="0">
                <a:solidFill>
                  <a:srgbClr val="FFFFFF"/>
                </a:solidFill>
                <a:latin typeface="Candara" panose="020E0502030303020204"/>
                <a:cs typeface="Calibri"/>
              </a:rPr>
              <a:t>systemic,  </a:t>
            </a:r>
            <a:r>
              <a:rPr sz="2400" dirty="0">
                <a:solidFill>
                  <a:srgbClr val="FFFFFF"/>
                </a:solidFill>
                <a:latin typeface="Candara" panose="020E0502030303020204"/>
                <a:cs typeface="Calibri"/>
              </a:rPr>
              <a:t>and</a:t>
            </a:r>
            <a:r>
              <a:rPr sz="2400" spc="-8" dirty="0">
                <a:solidFill>
                  <a:srgbClr val="FFFFFF"/>
                </a:solidFill>
                <a:latin typeface="Candara" panose="020E0502030303020204"/>
                <a:cs typeface="Calibri"/>
              </a:rPr>
              <a:t> structural)</a:t>
            </a:r>
            <a:endParaRPr lang="en-NZ" sz="1500" dirty="0">
              <a:solidFill>
                <a:prstClr val="white"/>
              </a:solidFill>
              <a:latin typeface="Candara" panose="020E0502030303020204"/>
              <a:cs typeface="Calibri"/>
            </a:endParaRPr>
          </a:p>
        </p:txBody>
      </p:sp>
      <p:sp>
        <p:nvSpPr>
          <p:cNvPr id="5" name="object 5"/>
          <p:cNvSpPr txBox="1"/>
          <p:nvPr/>
        </p:nvSpPr>
        <p:spPr>
          <a:xfrm>
            <a:off x="441302" y="4214020"/>
            <a:ext cx="2838061" cy="2145908"/>
          </a:xfrm>
          <a:prstGeom prst="rect">
            <a:avLst/>
          </a:prstGeom>
          <a:solidFill>
            <a:srgbClr val="4471C4"/>
          </a:solidFill>
          <a:ln w="12192">
            <a:solidFill>
              <a:srgbClr val="FFFFFF"/>
            </a:solidFill>
          </a:ln>
        </p:spPr>
        <p:txBody>
          <a:bodyPr vert="horz" wrap="square" lIns="0" tIns="118110" rIns="0" bIns="0" rtlCol="0">
            <a:spAutoFit/>
          </a:bodyPr>
          <a:lstStyle/>
          <a:p>
            <a:pPr marL="183356" marR="177641" indent="1429" algn="ctr" defTabSz="342900">
              <a:lnSpc>
                <a:spcPct val="91700"/>
              </a:lnSpc>
              <a:spcBef>
                <a:spcPts val="930"/>
              </a:spcBef>
            </a:pPr>
            <a:r>
              <a:rPr sz="2400" spc="-4" dirty="0">
                <a:solidFill>
                  <a:srgbClr val="FFFFFF"/>
                </a:solidFill>
                <a:latin typeface="Candara" panose="020E0502030303020204"/>
                <a:cs typeface="Calibri"/>
              </a:rPr>
              <a:t>Gender </a:t>
            </a:r>
            <a:r>
              <a:rPr sz="2400" dirty="0">
                <a:solidFill>
                  <a:srgbClr val="FFFFFF"/>
                </a:solidFill>
                <a:latin typeface="Candara" panose="020E0502030303020204"/>
                <a:cs typeface="Calibri"/>
              </a:rPr>
              <a:t>(</a:t>
            </a:r>
            <a:r>
              <a:rPr lang="en-NZ" sz="2400" dirty="0">
                <a:solidFill>
                  <a:srgbClr val="FFFFFF"/>
                </a:solidFill>
                <a:latin typeface="Candara" panose="020E0502030303020204"/>
                <a:cs typeface="Calibri"/>
              </a:rPr>
              <a:t>Gender norms, Gender stereotypes, Gender roles, Gender identity)</a:t>
            </a:r>
          </a:p>
          <a:p>
            <a:pPr marL="183356" marR="177641" indent="1429" algn="ctr" defTabSz="342900">
              <a:lnSpc>
                <a:spcPct val="91700"/>
              </a:lnSpc>
              <a:spcBef>
                <a:spcPts val="930"/>
              </a:spcBef>
            </a:pPr>
            <a:endParaRPr sz="1500" dirty="0">
              <a:solidFill>
                <a:prstClr val="white"/>
              </a:solidFill>
              <a:latin typeface="Candara" panose="020E0502030303020204"/>
              <a:cs typeface="Calibri"/>
            </a:endParaRPr>
          </a:p>
        </p:txBody>
      </p:sp>
      <p:sp>
        <p:nvSpPr>
          <p:cNvPr id="6" name="object 6"/>
          <p:cNvSpPr txBox="1"/>
          <p:nvPr/>
        </p:nvSpPr>
        <p:spPr>
          <a:xfrm>
            <a:off x="7479862" y="3768234"/>
            <a:ext cx="1949958" cy="2285402"/>
          </a:xfrm>
          <a:prstGeom prst="rect">
            <a:avLst/>
          </a:prstGeom>
          <a:solidFill>
            <a:srgbClr val="4471C4"/>
          </a:solidFill>
          <a:ln w="12192">
            <a:solidFill>
              <a:srgbClr val="FFFFFF"/>
            </a:solidFill>
          </a:ln>
        </p:spPr>
        <p:txBody>
          <a:bodyPr vert="horz" wrap="square" lIns="0" tIns="58579" rIns="0" bIns="0" rtlCol="0">
            <a:spAutoFit/>
          </a:bodyPr>
          <a:lstStyle/>
          <a:p>
            <a:pPr marL="257175" indent="-2381" algn="ctr" defTabSz="342900">
              <a:spcBef>
                <a:spcPts val="461"/>
              </a:spcBef>
            </a:pPr>
            <a:r>
              <a:rPr sz="2400" spc="-8" dirty="0">
                <a:solidFill>
                  <a:srgbClr val="FFFFFF"/>
                </a:solidFill>
                <a:latin typeface="Candara" panose="020E0502030303020204"/>
                <a:cs typeface="Calibri"/>
              </a:rPr>
              <a:t>Sexuality</a:t>
            </a:r>
            <a:r>
              <a:rPr sz="2400" spc="-15" dirty="0">
                <a:solidFill>
                  <a:srgbClr val="FFFFFF"/>
                </a:solidFill>
                <a:latin typeface="Candara" panose="020E0502030303020204"/>
                <a:cs typeface="Calibri"/>
              </a:rPr>
              <a:t> </a:t>
            </a:r>
            <a:r>
              <a:rPr sz="2400" spc="-11" dirty="0">
                <a:solidFill>
                  <a:srgbClr val="FFFFFF"/>
                </a:solidFill>
                <a:latin typeface="Candara" panose="020E0502030303020204"/>
                <a:cs typeface="Calibri"/>
              </a:rPr>
              <a:t>(LGBTI</a:t>
            </a:r>
            <a:r>
              <a:rPr lang="en-NZ" sz="2400" spc="-11" dirty="0">
                <a:solidFill>
                  <a:srgbClr val="FFFFFF"/>
                </a:solidFill>
                <a:latin typeface="Candara" panose="020E0502030303020204"/>
                <a:cs typeface="Calibri"/>
              </a:rPr>
              <a:t>+</a:t>
            </a:r>
            <a:r>
              <a:rPr sz="2400" spc="-11" dirty="0">
                <a:solidFill>
                  <a:srgbClr val="FFFFFF"/>
                </a:solidFill>
                <a:latin typeface="Candara" panose="020E0502030303020204"/>
                <a:cs typeface="Calibri"/>
              </a:rPr>
              <a:t>)</a:t>
            </a:r>
            <a:endParaRPr sz="2400" dirty="0">
              <a:solidFill>
                <a:prstClr val="white"/>
              </a:solidFill>
              <a:latin typeface="Candara" panose="020E0502030303020204"/>
              <a:cs typeface="Calibri"/>
            </a:endParaRPr>
          </a:p>
          <a:p>
            <a:pPr marL="256699" marR="249079" algn="ctr" defTabSz="342900">
              <a:lnSpc>
                <a:spcPts val="1650"/>
              </a:lnSpc>
              <a:spcBef>
                <a:spcPts val="675"/>
              </a:spcBef>
            </a:pPr>
            <a:r>
              <a:rPr sz="2400" spc="-8" dirty="0">
                <a:solidFill>
                  <a:srgbClr val="FFFFFF"/>
                </a:solidFill>
                <a:latin typeface="Candara" panose="020E0502030303020204"/>
                <a:cs typeface="Calibri"/>
              </a:rPr>
              <a:t>(legal </a:t>
            </a:r>
            <a:r>
              <a:rPr sz="2400" spc="-4" dirty="0">
                <a:solidFill>
                  <a:srgbClr val="FFFFFF"/>
                </a:solidFill>
                <a:latin typeface="Candara" panose="020E0502030303020204"/>
                <a:cs typeface="Calibri"/>
              </a:rPr>
              <a:t>rights,</a:t>
            </a:r>
            <a:r>
              <a:rPr sz="2400" spc="-41" dirty="0">
                <a:solidFill>
                  <a:srgbClr val="FFFFFF"/>
                </a:solidFill>
                <a:latin typeface="Candara" panose="020E0502030303020204"/>
                <a:cs typeface="Calibri"/>
              </a:rPr>
              <a:t> </a:t>
            </a:r>
            <a:r>
              <a:rPr sz="2400" dirty="0">
                <a:solidFill>
                  <a:srgbClr val="FFFFFF"/>
                </a:solidFill>
                <a:latin typeface="Candara" panose="020E0502030303020204"/>
                <a:cs typeface="Calibri"/>
              </a:rPr>
              <a:t>non  </a:t>
            </a:r>
            <a:r>
              <a:rPr sz="2400" spc="-4" dirty="0">
                <a:solidFill>
                  <a:srgbClr val="FFFFFF"/>
                </a:solidFill>
                <a:latin typeface="Candara" panose="020E0502030303020204"/>
                <a:cs typeface="Calibri"/>
              </a:rPr>
              <a:t>discriminating  </a:t>
            </a:r>
            <a:r>
              <a:rPr sz="2400" spc="-8" dirty="0">
                <a:solidFill>
                  <a:srgbClr val="FFFFFF"/>
                </a:solidFill>
                <a:latin typeface="Candara" panose="020E0502030303020204"/>
                <a:cs typeface="Calibri"/>
              </a:rPr>
              <a:t>practice)</a:t>
            </a:r>
            <a:endParaRPr lang="en-NZ" sz="2400" spc="-8" dirty="0">
              <a:solidFill>
                <a:srgbClr val="FFFFFF"/>
              </a:solidFill>
              <a:latin typeface="Candara" panose="020E0502030303020204"/>
              <a:cs typeface="Calibri"/>
            </a:endParaRPr>
          </a:p>
          <a:p>
            <a:pPr marL="256699" marR="249079" algn="ctr" defTabSz="342900">
              <a:lnSpc>
                <a:spcPts val="1650"/>
              </a:lnSpc>
              <a:spcBef>
                <a:spcPts val="675"/>
              </a:spcBef>
            </a:pPr>
            <a:endParaRPr sz="1500" dirty="0">
              <a:solidFill>
                <a:prstClr val="white"/>
              </a:solidFill>
              <a:latin typeface="Candara" panose="020E0502030303020204"/>
              <a:cs typeface="Calibri"/>
            </a:endParaRPr>
          </a:p>
        </p:txBody>
      </p:sp>
      <p:sp>
        <p:nvSpPr>
          <p:cNvPr id="7" name="object 7"/>
          <p:cNvSpPr txBox="1"/>
          <p:nvPr/>
        </p:nvSpPr>
        <p:spPr>
          <a:xfrm>
            <a:off x="7479862" y="2078775"/>
            <a:ext cx="1833563" cy="1465883"/>
          </a:xfrm>
          <a:prstGeom prst="rect">
            <a:avLst/>
          </a:prstGeom>
          <a:solidFill>
            <a:srgbClr val="4471C4"/>
          </a:solidFill>
          <a:ln w="12192">
            <a:solidFill>
              <a:srgbClr val="FFFFFF"/>
            </a:solidFill>
          </a:ln>
        </p:spPr>
        <p:txBody>
          <a:bodyPr vert="horz" wrap="square" lIns="0" tIns="117634" rIns="0" bIns="0" rtlCol="0">
            <a:spAutoFit/>
          </a:bodyPr>
          <a:lstStyle/>
          <a:p>
            <a:pPr marL="73343" marR="68104" indent="-1905" algn="ctr" defTabSz="342900">
              <a:lnSpc>
                <a:spcPct val="91700"/>
              </a:lnSpc>
              <a:spcBef>
                <a:spcPts val="926"/>
              </a:spcBef>
            </a:pPr>
            <a:r>
              <a:rPr lang="en-NZ" sz="2400" spc="-4" dirty="0">
                <a:solidFill>
                  <a:srgbClr val="FFFFFF"/>
                </a:solidFill>
                <a:latin typeface="Candara" panose="020E0502030303020204"/>
                <a:cs typeface="Calibri"/>
              </a:rPr>
              <a:t>Ability/ Disability</a:t>
            </a:r>
            <a:r>
              <a:rPr sz="2400" spc="-4" dirty="0">
                <a:solidFill>
                  <a:srgbClr val="FFFFFF"/>
                </a:solidFill>
                <a:latin typeface="Candara" panose="020E0502030303020204"/>
                <a:cs typeface="Calibri"/>
              </a:rPr>
              <a:t> (</a:t>
            </a:r>
            <a:r>
              <a:rPr lang="en-NZ" sz="2400" spc="-4" dirty="0">
                <a:solidFill>
                  <a:srgbClr val="FFFFFF"/>
                </a:solidFill>
                <a:latin typeface="Candara" panose="020E0502030303020204"/>
                <a:cs typeface="Calibri"/>
              </a:rPr>
              <a:t>Stigma)</a:t>
            </a:r>
            <a:endParaRPr lang="en-NZ" sz="2400" dirty="0">
              <a:solidFill>
                <a:srgbClr val="FFFFFF"/>
              </a:solidFill>
              <a:latin typeface="Candara" panose="020E0502030303020204"/>
              <a:cs typeface="Calibri"/>
            </a:endParaRPr>
          </a:p>
          <a:p>
            <a:pPr marL="73343" marR="68104" indent="-1905" algn="ctr" defTabSz="342900">
              <a:lnSpc>
                <a:spcPct val="91700"/>
              </a:lnSpc>
              <a:spcBef>
                <a:spcPts val="926"/>
              </a:spcBef>
            </a:pPr>
            <a:endParaRPr sz="1500" dirty="0">
              <a:solidFill>
                <a:prstClr val="white"/>
              </a:solidFill>
              <a:latin typeface="Candara" panose="020E0502030303020204"/>
              <a:cs typeface="Calibri"/>
            </a:endParaRPr>
          </a:p>
        </p:txBody>
      </p:sp>
      <p:sp>
        <p:nvSpPr>
          <p:cNvPr id="8" name="object 8"/>
          <p:cNvSpPr txBox="1"/>
          <p:nvPr/>
        </p:nvSpPr>
        <p:spPr>
          <a:xfrm>
            <a:off x="9648821" y="2036808"/>
            <a:ext cx="2101877" cy="2979726"/>
          </a:xfrm>
          <a:prstGeom prst="rect">
            <a:avLst/>
          </a:prstGeom>
          <a:solidFill>
            <a:srgbClr val="4471C4"/>
          </a:solidFill>
          <a:ln w="12192">
            <a:solidFill>
              <a:srgbClr val="FFFFFF"/>
            </a:solidFill>
          </a:ln>
        </p:spPr>
        <p:txBody>
          <a:bodyPr vert="horz" wrap="square" lIns="0" tIns="59055" rIns="0" bIns="0" rtlCol="0">
            <a:spAutoFit/>
          </a:bodyPr>
          <a:lstStyle/>
          <a:p>
            <a:pPr marL="36000" marR="341948" algn="ctr" defTabSz="342900"/>
            <a:r>
              <a:rPr lang="en-NZ" sz="2400" spc="-8" dirty="0">
                <a:solidFill>
                  <a:srgbClr val="FFFFFF"/>
                </a:solidFill>
                <a:latin typeface="Candara" panose="020E0502030303020204"/>
                <a:cs typeface="Calibri"/>
              </a:rPr>
              <a:t>Hidden (Dis)Abilities</a:t>
            </a:r>
          </a:p>
          <a:p>
            <a:pPr marL="36000" marR="341948" algn="ctr" defTabSz="342900"/>
            <a:r>
              <a:rPr lang="en-NZ" sz="2400" spc="-8" dirty="0">
                <a:solidFill>
                  <a:srgbClr val="FFFFFF"/>
                </a:solidFill>
                <a:latin typeface="Candara" panose="020E0502030303020204"/>
                <a:cs typeface="Calibri"/>
              </a:rPr>
              <a:t>Neuro diversity</a:t>
            </a:r>
          </a:p>
          <a:p>
            <a:pPr marL="36000" marR="341948" algn="ctr" defTabSz="342900"/>
            <a:r>
              <a:rPr sz="2400" spc="-8" dirty="0">
                <a:solidFill>
                  <a:srgbClr val="FFFFFF"/>
                </a:solidFill>
                <a:latin typeface="Candara" panose="020E0502030303020204"/>
                <a:cs typeface="Calibri"/>
              </a:rPr>
              <a:t>Mental</a:t>
            </a:r>
            <a:r>
              <a:rPr sz="2400" spc="-68" dirty="0">
                <a:solidFill>
                  <a:srgbClr val="FFFFFF"/>
                </a:solidFill>
                <a:latin typeface="Candara" panose="020E0502030303020204"/>
                <a:cs typeface="Calibri"/>
              </a:rPr>
              <a:t> </a:t>
            </a:r>
            <a:r>
              <a:rPr sz="2400" dirty="0">
                <a:solidFill>
                  <a:srgbClr val="FFFFFF"/>
                </a:solidFill>
                <a:latin typeface="Candara" panose="020E0502030303020204"/>
                <a:cs typeface="Calibri"/>
              </a:rPr>
              <a:t>Health  Addiction</a:t>
            </a:r>
            <a:endParaRPr lang="en-NZ" sz="2400" dirty="0">
              <a:solidFill>
                <a:srgbClr val="FFFFFF"/>
              </a:solidFill>
              <a:latin typeface="Candara" panose="020E0502030303020204"/>
              <a:cs typeface="Calibri"/>
            </a:endParaRPr>
          </a:p>
          <a:p>
            <a:pPr marL="532924" marR="341948" indent="-184309" defTabSz="342900">
              <a:lnSpc>
                <a:spcPct val="127499"/>
              </a:lnSpc>
              <a:spcBef>
                <a:spcPts val="465"/>
              </a:spcBef>
            </a:pPr>
            <a:endParaRPr sz="1500" dirty="0">
              <a:solidFill>
                <a:prstClr val="white"/>
              </a:solidFill>
              <a:latin typeface="Candara" panose="020E0502030303020204"/>
              <a:cs typeface="Calibri"/>
            </a:endParaRPr>
          </a:p>
        </p:txBody>
      </p:sp>
      <p:sp>
        <p:nvSpPr>
          <p:cNvPr id="9" name="object 9"/>
          <p:cNvSpPr txBox="1"/>
          <p:nvPr/>
        </p:nvSpPr>
        <p:spPr>
          <a:xfrm>
            <a:off x="3825088" y="2125742"/>
            <a:ext cx="3125150" cy="1846659"/>
          </a:xfrm>
          <a:prstGeom prst="rect">
            <a:avLst/>
          </a:prstGeom>
          <a:solidFill>
            <a:srgbClr val="4471C4"/>
          </a:solidFill>
          <a:ln w="12192">
            <a:solidFill>
              <a:srgbClr val="FFFFFF"/>
            </a:solidFill>
          </a:ln>
        </p:spPr>
        <p:txBody>
          <a:bodyPr vert="horz" wrap="square" lIns="0" tIns="0" rIns="0" bIns="0" rtlCol="0">
            <a:spAutoFit/>
          </a:bodyPr>
          <a:lstStyle/>
          <a:p>
            <a:pPr marL="224790" algn="ctr" defTabSz="342900"/>
            <a:r>
              <a:rPr sz="2400" spc="-8" dirty="0">
                <a:solidFill>
                  <a:srgbClr val="FFFFFF"/>
                </a:solidFill>
                <a:latin typeface="Candara" panose="020E0502030303020204"/>
                <a:cs typeface="Calibri"/>
              </a:rPr>
              <a:t>Age </a:t>
            </a:r>
            <a:endParaRPr lang="en-NZ" sz="2400" spc="-8" dirty="0">
              <a:solidFill>
                <a:srgbClr val="FFFFFF"/>
              </a:solidFill>
              <a:latin typeface="Candara" panose="020E0502030303020204"/>
              <a:cs typeface="Calibri"/>
            </a:endParaRPr>
          </a:p>
          <a:p>
            <a:pPr marL="224790" algn="ctr" defTabSz="342900"/>
            <a:r>
              <a:rPr sz="2400" dirty="0">
                <a:solidFill>
                  <a:srgbClr val="FFFFFF"/>
                </a:solidFill>
                <a:latin typeface="Candara" panose="020E0502030303020204"/>
                <a:cs typeface="Calibri"/>
              </a:rPr>
              <a:t>(</a:t>
            </a:r>
            <a:r>
              <a:rPr lang="en-NZ" sz="2400" dirty="0">
                <a:solidFill>
                  <a:srgbClr val="FFFFFF"/>
                </a:solidFill>
                <a:latin typeface="Candara" panose="020E0502030303020204"/>
                <a:cs typeface="Calibri"/>
              </a:rPr>
              <a:t>issues such as Discrimination, Care and protection/</a:t>
            </a:r>
            <a:r>
              <a:rPr sz="2400" dirty="0">
                <a:solidFill>
                  <a:srgbClr val="FFFFFF"/>
                </a:solidFill>
                <a:latin typeface="Candara" panose="020E0502030303020204"/>
                <a:cs typeface="Calibri"/>
              </a:rPr>
              <a:t>elder</a:t>
            </a:r>
            <a:r>
              <a:rPr sz="2400" spc="-23" dirty="0">
                <a:solidFill>
                  <a:srgbClr val="FFFFFF"/>
                </a:solidFill>
                <a:latin typeface="Candara" panose="020E0502030303020204"/>
                <a:cs typeface="Calibri"/>
              </a:rPr>
              <a:t> </a:t>
            </a:r>
            <a:r>
              <a:rPr sz="2400" dirty="0">
                <a:solidFill>
                  <a:srgbClr val="FFFFFF"/>
                </a:solidFill>
                <a:latin typeface="Candara" panose="020E0502030303020204"/>
                <a:cs typeface="Calibri"/>
              </a:rPr>
              <a:t>abuse)</a:t>
            </a:r>
            <a:endParaRPr lang="en-NZ" sz="2400" dirty="0">
              <a:solidFill>
                <a:srgbClr val="FFFFFF"/>
              </a:solidFill>
              <a:latin typeface="Candara" panose="020E0502030303020204"/>
              <a:cs typeface="Calibri"/>
            </a:endParaRPr>
          </a:p>
        </p:txBody>
      </p:sp>
      <p:pic>
        <p:nvPicPr>
          <p:cNvPr id="16" name="Picture 15">
            <a:extLst>
              <a:ext uri="{FF2B5EF4-FFF2-40B4-BE49-F238E27FC236}">
                <a16:creationId xmlns:a16="http://schemas.microsoft.com/office/drawing/2014/main" id="{424FC6C9-4790-C0B1-2B58-A882FAC51F98}"/>
              </a:ext>
            </a:extLst>
          </p:cNvPr>
          <p:cNvPicPr>
            <a:picLocks noChangeAspect="1"/>
          </p:cNvPicPr>
          <p:nvPr/>
        </p:nvPicPr>
        <p:blipFill>
          <a:blip r:embed="rId3"/>
          <a:stretch>
            <a:fillRect/>
          </a:stretch>
        </p:blipFill>
        <p:spPr>
          <a:xfrm rot="1499336">
            <a:off x="6547094" y="3939485"/>
            <a:ext cx="1865538" cy="1804572"/>
          </a:xfrm>
          <a:prstGeom prst="rect">
            <a:avLst/>
          </a:prstGeom>
        </p:spPr>
      </p:pic>
    </p:spTree>
    <p:extLst>
      <p:ext uri="{BB962C8B-B14F-4D97-AF65-F5344CB8AC3E}">
        <p14:creationId xmlns:p14="http://schemas.microsoft.com/office/powerpoint/2010/main" val="238371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3" fill="hold" grpId="1" nodeType="clickEffect">
                                  <p:stCondLst>
                                    <p:cond delay="0"/>
                                  </p:stCondLst>
                                  <p:childTnLst>
                                    <p:anim calcmode="lin" valueType="num">
                                      <p:cBhvr additive="base">
                                        <p:cTn id="34" dur="500"/>
                                        <p:tgtEl>
                                          <p:spTgt spid="3"/>
                                        </p:tgtEl>
                                        <p:attrNameLst>
                                          <p:attrName>ppt_x</p:attrName>
                                        </p:attrNameLst>
                                      </p:cBhvr>
                                      <p:tavLst>
                                        <p:tav tm="0">
                                          <p:val>
                                            <p:strVal val="ppt_x"/>
                                          </p:val>
                                        </p:tav>
                                        <p:tav tm="100000">
                                          <p:val>
                                            <p:strVal val="1+ppt_w/2"/>
                                          </p:val>
                                        </p:tav>
                                      </p:tavLst>
                                    </p:anim>
                                    <p:anim calcmode="lin" valueType="num">
                                      <p:cBhvr additive="base">
                                        <p:cTn id="35" dur="500"/>
                                        <p:tgtEl>
                                          <p:spTgt spid="3"/>
                                        </p:tgtEl>
                                        <p:attrNameLst>
                                          <p:attrName>ppt_y</p:attrName>
                                        </p:attrNameLst>
                                      </p:cBhvr>
                                      <p:tavLst>
                                        <p:tav tm="0">
                                          <p:val>
                                            <p:strVal val="ppt_y"/>
                                          </p:val>
                                        </p:tav>
                                        <p:tav tm="100000">
                                          <p:val>
                                            <p:strVal val="0-ppt_h/2"/>
                                          </p:val>
                                        </p:tav>
                                      </p:tavLst>
                                    </p:anim>
                                    <p:set>
                                      <p:cBhvr>
                                        <p:cTn id="36" dur="1" fill="hold">
                                          <p:stCondLst>
                                            <p:cond delay="499"/>
                                          </p:stCondLst>
                                        </p:cTn>
                                        <p:tgtEl>
                                          <p:spTgt spid="3"/>
                                        </p:tgtEl>
                                        <p:attrNameLst>
                                          <p:attrName>style.visibility</p:attrName>
                                        </p:attrNameLst>
                                      </p:cBhvr>
                                      <p:to>
                                        <p:strVal val="hidden"/>
                                      </p:to>
                                    </p:set>
                                  </p:childTnLst>
                                  <p:subTnLst>
                                    <p:audio>
                                      <p:cMediaNode vol="70000">
                                        <p:cTn display="0" masterRel="sameClick">
                                          <p:stCondLst>
                                            <p:cond evt="begin" delay="0">
                                              <p:tn val="33"/>
                                            </p:cond>
                                          </p:stCondLst>
                                          <p:endCondLst>
                                            <p:cond evt="onStopAudio" delay="0">
                                              <p:tgtEl>
                                                <p:sldTgt/>
                                              </p:tgtEl>
                                            </p:cond>
                                          </p:endCondLst>
                                        </p:cTn>
                                        <p:tgtEl>
                                          <p:sndTgt r:embed="rId2"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68CB-E6E2-4FF9-99E2-A2ABB1E55EE9}"/>
              </a:ext>
            </a:extLst>
          </p:cNvPr>
          <p:cNvSpPr>
            <a:spLocks noGrp="1"/>
          </p:cNvSpPr>
          <p:nvPr>
            <p:ph type="title"/>
          </p:nvPr>
        </p:nvSpPr>
        <p:spPr>
          <a:xfrm>
            <a:off x="1024128" y="585216"/>
            <a:ext cx="9720072" cy="1499616"/>
          </a:xfrm>
        </p:spPr>
        <p:txBody>
          <a:bodyPr>
            <a:normAutofit/>
          </a:bodyPr>
          <a:lstStyle/>
          <a:p>
            <a:r>
              <a:rPr lang="en-NZ" dirty="0">
                <a:solidFill>
                  <a:schemeClr val="bg1"/>
                </a:solidFill>
              </a:rPr>
              <a:t>C.A.G.E.S</a:t>
            </a:r>
          </a:p>
        </p:txBody>
      </p:sp>
      <p:sp>
        <p:nvSpPr>
          <p:cNvPr id="4" name="Freeform: Shape 3">
            <a:extLst>
              <a:ext uri="{FF2B5EF4-FFF2-40B4-BE49-F238E27FC236}">
                <a16:creationId xmlns:a16="http://schemas.microsoft.com/office/drawing/2014/main" id="{836B7B9F-5FA5-48AF-B5D3-3C06D06BD9CF}"/>
              </a:ext>
            </a:extLst>
          </p:cNvPr>
          <p:cNvSpPr/>
          <p:nvPr/>
        </p:nvSpPr>
        <p:spPr>
          <a:xfrm>
            <a:off x="1023938" y="2322934"/>
            <a:ext cx="3037581" cy="1822549"/>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t>CAGES is a helpful mnemonic (a way to help you remember things)</a:t>
            </a:r>
            <a:endParaRPr lang="en-US" sz="2900" kern="1200" dirty="0"/>
          </a:p>
        </p:txBody>
      </p:sp>
      <p:sp>
        <p:nvSpPr>
          <p:cNvPr id="6" name="Freeform: Shape 5">
            <a:extLst>
              <a:ext uri="{FF2B5EF4-FFF2-40B4-BE49-F238E27FC236}">
                <a16:creationId xmlns:a16="http://schemas.microsoft.com/office/drawing/2014/main" id="{9ED1FB9C-9273-432D-A768-D14EA453357D}"/>
              </a:ext>
            </a:extLst>
          </p:cNvPr>
          <p:cNvSpPr/>
          <p:nvPr/>
        </p:nvSpPr>
        <p:spPr>
          <a:xfrm>
            <a:off x="4365278" y="2322934"/>
            <a:ext cx="3037581" cy="1822549"/>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a:t>Class</a:t>
            </a:r>
            <a:endParaRPr lang="en-US" sz="2900" kern="1200"/>
          </a:p>
        </p:txBody>
      </p:sp>
      <p:sp>
        <p:nvSpPr>
          <p:cNvPr id="7" name="Freeform: Shape 6">
            <a:extLst>
              <a:ext uri="{FF2B5EF4-FFF2-40B4-BE49-F238E27FC236}">
                <a16:creationId xmlns:a16="http://schemas.microsoft.com/office/drawing/2014/main" id="{59EC2B84-0457-47D5-A3D9-ADA63122A709}"/>
              </a:ext>
            </a:extLst>
          </p:cNvPr>
          <p:cNvSpPr/>
          <p:nvPr/>
        </p:nvSpPr>
        <p:spPr>
          <a:xfrm>
            <a:off x="7706618" y="2322934"/>
            <a:ext cx="3037581" cy="1822549"/>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a:t>Age and Ability</a:t>
            </a:r>
            <a:endParaRPr lang="en-US" sz="2900" kern="1200"/>
          </a:p>
        </p:txBody>
      </p:sp>
      <p:sp>
        <p:nvSpPr>
          <p:cNvPr id="8" name="Freeform: Shape 7">
            <a:extLst>
              <a:ext uri="{FF2B5EF4-FFF2-40B4-BE49-F238E27FC236}">
                <a16:creationId xmlns:a16="http://schemas.microsoft.com/office/drawing/2014/main" id="{035F0B3E-3139-4EC2-90A6-4CC368777264}"/>
              </a:ext>
            </a:extLst>
          </p:cNvPr>
          <p:cNvSpPr/>
          <p:nvPr/>
        </p:nvSpPr>
        <p:spPr>
          <a:xfrm>
            <a:off x="1023938" y="4449241"/>
            <a:ext cx="3037581" cy="1822549"/>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a:t>Gender</a:t>
            </a:r>
            <a:endParaRPr lang="en-US" sz="2900" kern="1200"/>
          </a:p>
        </p:txBody>
      </p:sp>
      <p:sp>
        <p:nvSpPr>
          <p:cNvPr id="9" name="Freeform: Shape 8">
            <a:extLst>
              <a:ext uri="{FF2B5EF4-FFF2-40B4-BE49-F238E27FC236}">
                <a16:creationId xmlns:a16="http://schemas.microsoft.com/office/drawing/2014/main" id="{0CA33E07-A4F2-4F38-85C8-34C4B7E94AF2}"/>
              </a:ext>
            </a:extLst>
          </p:cNvPr>
          <p:cNvSpPr/>
          <p:nvPr/>
        </p:nvSpPr>
        <p:spPr>
          <a:xfrm>
            <a:off x="4365278" y="4449241"/>
            <a:ext cx="3037581" cy="1822549"/>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a:t>Ethnicity </a:t>
            </a:r>
            <a:endParaRPr lang="en-US" sz="2900" kern="1200"/>
          </a:p>
        </p:txBody>
      </p:sp>
      <p:sp>
        <p:nvSpPr>
          <p:cNvPr id="10" name="Freeform: Shape 9">
            <a:extLst>
              <a:ext uri="{FF2B5EF4-FFF2-40B4-BE49-F238E27FC236}">
                <a16:creationId xmlns:a16="http://schemas.microsoft.com/office/drawing/2014/main" id="{1EB34EA9-5EF3-4DB7-9038-BE6100A797E6}"/>
              </a:ext>
            </a:extLst>
          </p:cNvPr>
          <p:cNvSpPr/>
          <p:nvPr/>
        </p:nvSpPr>
        <p:spPr>
          <a:xfrm>
            <a:off x="7706618" y="4449241"/>
            <a:ext cx="3037581" cy="1822549"/>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a:t>Sexuality</a:t>
            </a:r>
            <a:endParaRPr lang="en-US" sz="2900" kern="1200"/>
          </a:p>
        </p:txBody>
      </p:sp>
    </p:spTree>
    <p:extLst>
      <p:ext uri="{BB962C8B-B14F-4D97-AF65-F5344CB8AC3E}">
        <p14:creationId xmlns:p14="http://schemas.microsoft.com/office/powerpoint/2010/main" val="22014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4F42-1D06-4BED-BE55-BC09FDD87CF2}"/>
              </a:ext>
            </a:extLst>
          </p:cNvPr>
          <p:cNvSpPr>
            <a:spLocks noGrp="1"/>
          </p:cNvSpPr>
          <p:nvPr>
            <p:ph type="title"/>
          </p:nvPr>
        </p:nvSpPr>
        <p:spPr>
          <a:noFill/>
        </p:spPr>
        <p:txBody>
          <a:bodyPr>
            <a:normAutofit/>
          </a:bodyPr>
          <a:lstStyle/>
          <a:p>
            <a:r>
              <a:rPr lang="en-NZ" dirty="0">
                <a:solidFill>
                  <a:schemeClr val="bg1"/>
                </a:solidFill>
              </a:rPr>
              <a:t>Class</a:t>
            </a:r>
          </a:p>
        </p:txBody>
      </p:sp>
      <p:sp>
        <p:nvSpPr>
          <p:cNvPr id="6" name="Freeform: Shape 5">
            <a:extLst>
              <a:ext uri="{FF2B5EF4-FFF2-40B4-BE49-F238E27FC236}">
                <a16:creationId xmlns:a16="http://schemas.microsoft.com/office/drawing/2014/main" id="{280A38B4-F0E8-4219-A9F0-51A18EB0BEC3}"/>
              </a:ext>
            </a:extLst>
          </p:cNvPr>
          <p:cNvSpPr/>
          <p:nvPr/>
        </p:nvSpPr>
        <p:spPr>
          <a:xfrm>
            <a:off x="2318907" y="1599208"/>
            <a:ext cx="2197406" cy="2224322"/>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NZ" sz="2200" dirty="0"/>
              <a:t>As we have seen class position is a key difference within society</a:t>
            </a:r>
            <a:endParaRPr lang="en-US" sz="2200" dirty="0"/>
          </a:p>
        </p:txBody>
      </p:sp>
      <p:sp>
        <p:nvSpPr>
          <p:cNvPr id="7" name="Freeform: Shape 6">
            <a:extLst>
              <a:ext uri="{FF2B5EF4-FFF2-40B4-BE49-F238E27FC236}">
                <a16:creationId xmlns:a16="http://schemas.microsoft.com/office/drawing/2014/main" id="{7E73ED0B-745F-4BE0-9F1E-62707FACBF5B}"/>
              </a:ext>
            </a:extLst>
          </p:cNvPr>
          <p:cNvSpPr/>
          <p:nvPr/>
        </p:nvSpPr>
        <p:spPr>
          <a:xfrm>
            <a:off x="7741011" y="1599208"/>
            <a:ext cx="2197406" cy="2224322"/>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NZ" sz="2200"/>
              <a:t>Class priviledge</a:t>
            </a:r>
            <a:endParaRPr lang="en-US" sz="2200"/>
          </a:p>
        </p:txBody>
      </p:sp>
      <p:sp>
        <p:nvSpPr>
          <p:cNvPr id="8" name="Freeform: Shape 7">
            <a:extLst>
              <a:ext uri="{FF2B5EF4-FFF2-40B4-BE49-F238E27FC236}">
                <a16:creationId xmlns:a16="http://schemas.microsoft.com/office/drawing/2014/main" id="{E011130A-5F2F-414D-81F5-40F1F010A033}"/>
              </a:ext>
            </a:extLst>
          </p:cNvPr>
          <p:cNvSpPr/>
          <p:nvPr/>
        </p:nvSpPr>
        <p:spPr>
          <a:xfrm>
            <a:off x="5029959" y="1599208"/>
            <a:ext cx="2197406" cy="2224322"/>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NZ" sz="2200"/>
              <a:t>Resourses, access, education, status, power. </a:t>
            </a:r>
            <a:endParaRPr lang="en-US" sz="2200"/>
          </a:p>
        </p:txBody>
      </p:sp>
      <p:sp>
        <p:nvSpPr>
          <p:cNvPr id="10" name="Freeform: Shape 9">
            <a:extLst>
              <a:ext uri="{FF2B5EF4-FFF2-40B4-BE49-F238E27FC236}">
                <a16:creationId xmlns:a16="http://schemas.microsoft.com/office/drawing/2014/main" id="{0B43C6D0-CC5D-45AE-8F24-AC4CE0C4515C}"/>
              </a:ext>
            </a:extLst>
          </p:cNvPr>
          <p:cNvSpPr/>
          <p:nvPr/>
        </p:nvSpPr>
        <p:spPr>
          <a:xfrm>
            <a:off x="3580915" y="4120703"/>
            <a:ext cx="2197406" cy="2224322"/>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NZ" sz="2200"/>
              <a:t>Classism </a:t>
            </a:r>
            <a:endParaRPr lang="en-US" sz="2200"/>
          </a:p>
        </p:txBody>
      </p:sp>
      <p:sp>
        <p:nvSpPr>
          <p:cNvPr id="12" name="Freeform: Shape 11">
            <a:extLst>
              <a:ext uri="{FF2B5EF4-FFF2-40B4-BE49-F238E27FC236}">
                <a16:creationId xmlns:a16="http://schemas.microsoft.com/office/drawing/2014/main" id="{56BF1D2B-F8B3-4895-8B60-E6ECBF92F0E2}"/>
              </a:ext>
            </a:extLst>
          </p:cNvPr>
          <p:cNvSpPr/>
          <p:nvPr/>
        </p:nvSpPr>
        <p:spPr>
          <a:xfrm>
            <a:off x="6413681" y="4120703"/>
            <a:ext cx="2197406" cy="2224322"/>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NZ" sz="2200"/>
              <a:t>Stratification and the continuation of privilege and marginalisation </a:t>
            </a:r>
            <a:endParaRPr lang="en-US" sz="2200"/>
          </a:p>
        </p:txBody>
      </p:sp>
    </p:spTree>
    <p:extLst>
      <p:ext uri="{BB962C8B-B14F-4D97-AF65-F5344CB8AC3E}">
        <p14:creationId xmlns:p14="http://schemas.microsoft.com/office/powerpoint/2010/main" val="274938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0C22-5B4F-44CE-B82C-E1A33FC7981A}"/>
              </a:ext>
            </a:extLst>
          </p:cNvPr>
          <p:cNvSpPr>
            <a:spLocks noGrp="1"/>
          </p:cNvSpPr>
          <p:nvPr>
            <p:ph type="title"/>
          </p:nvPr>
        </p:nvSpPr>
        <p:spPr>
          <a:xfrm>
            <a:off x="1024128" y="585215"/>
            <a:ext cx="5071871" cy="2552839"/>
          </a:xfrm>
        </p:spPr>
        <p:txBody>
          <a:bodyPr>
            <a:normAutofit/>
          </a:bodyPr>
          <a:lstStyle/>
          <a:p>
            <a:pPr algn="ctr"/>
            <a:r>
              <a:rPr lang="en-NZ" sz="7200" dirty="0">
                <a:solidFill>
                  <a:schemeClr val="bg1"/>
                </a:solidFill>
              </a:rPr>
              <a:t>Let’s take a break</a:t>
            </a:r>
          </a:p>
        </p:txBody>
      </p:sp>
      <p:pic>
        <p:nvPicPr>
          <p:cNvPr id="7" name="Graphic 6" descr="Coffee">
            <a:extLst>
              <a:ext uri="{FF2B5EF4-FFF2-40B4-BE49-F238E27FC236}">
                <a16:creationId xmlns:a16="http://schemas.microsoft.com/office/drawing/2014/main" id="{C364B4E9-30DA-0C0E-E660-1182C6E82E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701039"/>
            <a:ext cx="5455921" cy="5455921"/>
          </a:xfrm>
          <a:prstGeom prst="rect">
            <a:avLst/>
          </a:prstGeom>
        </p:spPr>
      </p:pic>
    </p:spTree>
    <p:extLst>
      <p:ext uri="{BB962C8B-B14F-4D97-AF65-F5344CB8AC3E}">
        <p14:creationId xmlns:p14="http://schemas.microsoft.com/office/powerpoint/2010/main" val="3188849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4A886E-E8EF-48CC-8764-20EAE4538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CBEF06-DE15-4907-84AA-E643792F16A6}"/>
              </a:ext>
            </a:extLst>
          </p:cNvPr>
          <p:cNvSpPr>
            <a:spLocks noGrp="1"/>
          </p:cNvSpPr>
          <p:nvPr>
            <p:ph type="ctrTitle"/>
          </p:nvPr>
        </p:nvSpPr>
        <p:spPr>
          <a:xfrm>
            <a:off x="636805" y="640080"/>
            <a:ext cx="3378099" cy="4077145"/>
          </a:xfrm>
        </p:spPr>
        <p:txBody>
          <a:bodyPr anchor="b">
            <a:normAutofit/>
          </a:bodyPr>
          <a:lstStyle/>
          <a:p>
            <a:r>
              <a:rPr lang="en-NZ" sz="4000" dirty="0"/>
              <a:t>Ethnicity, Nationality, Race and Racism</a:t>
            </a:r>
          </a:p>
        </p:txBody>
      </p:sp>
      <p:cxnSp>
        <p:nvCxnSpPr>
          <p:cNvPr id="18" name="Straight Connector 17">
            <a:extLst>
              <a:ext uri="{FF2B5EF4-FFF2-40B4-BE49-F238E27FC236}">
                <a16:creationId xmlns:a16="http://schemas.microsoft.com/office/drawing/2014/main" id="{EB1993F9-CFC5-495F-9F26-1995344535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1704" y="4831176"/>
            <a:ext cx="2743200" cy="0"/>
          </a:xfrm>
          <a:prstGeom prst="line">
            <a:avLst/>
          </a:prstGeom>
          <a:ln w="19050">
            <a:solidFill>
              <a:srgbClr val="A1E25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7E17055-C89B-4EA2-801E-2C13866AD89F}"/>
              </a:ext>
            </a:extLst>
          </p:cNvPr>
          <p:cNvPicPr>
            <a:picLocks noChangeAspect="1"/>
          </p:cNvPicPr>
          <p:nvPr/>
        </p:nvPicPr>
        <p:blipFill rotWithShape="1">
          <a:blip r:embed="rId2">
            <a:extLst>
              <a:ext uri="{28A0092B-C50C-407E-A947-70E740481C1C}">
                <a14:useLocalDpi xmlns:a14="http://schemas.microsoft.com/office/drawing/2010/main" val="0"/>
              </a:ext>
            </a:extLst>
          </a:blip>
          <a:srcRect l="12882" r="17619" b="-1"/>
          <a:stretch/>
        </p:blipFill>
        <p:spPr>
          <a:xfrm>
            <a:off x="4654984" y="640080"/>
            <a:ext cx="6896936" cy="5578816"/>
          </a:xfrm>
          <a:prstGeom prst="rect">
            <a:avLst/>
          </a:prstGeom>
        </p:spPr>
      </p:pic>
    </p:spTree>
    <p:extLst>
      <p:ext uri="{BB962C8B-B14F-4D97-AF65-F5344CB8AC3E}">
        <p14:creationId xmlns:p14="http://schemas.microsoft.com/office/powerpoint/2010/main" val="253484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1034519" y="283880"/>
            <a:ext cx="9720072" cy="1499616"/>
          </a:xfrm>
        </p:spPr>
        <p:txBody>
          <a:bodyPr>
            <a:normAutofit/>
          </a:bodyPr>
          <a:lstStyle/>
          <a:p>
            <a:r>
              <a:rPr lang="en-US" altLang="en-US" dirty="0">
                <a:solidFill>
                  <a:schemeClr val="bg1"/>
                </a:solidFill>
              </a:rPr>
              <a:t>Ethnicity, Nationality, Race and Racism</a:t>
            </a:r>
            <a:endParaRPr lang="en-GB" altLang="en-US" dirty="0">
              <a:solidFill>
                <a:schemeClr val="bg1"/>
              </a:solidFill>
            </a:endParaRPr>
          </a:p>
        </p:txBody>
      </p:sp>
      <p:sp>
        <p:nvSpPr>
          <p:cNvPr id="3" name="Freeform: Shape 2">
            <a:extLst>
              <a:ext uri="{FF2B5EF4-FFF2-40B4-BE49-F238E27FC236}">
                <a16:creationId xmlns:a16="http://schemas.microsoft.com/office/drawing/2014/main" id="{24B6426C-8675-46D1-899E-89772C886C92}"/>
              </a:ext>
            </a:extLst>
          </p:cNvPr>
          <p:cNvSpPr/>
          <p:nvPr/>
        </p:nvSpPr>
        <p:spPr>
          <a:xfrm>
            <a:off x="237231" y="2310447"/>
            <a:ext cx="2725411" cy="1635246"/>
          </a:xfrm>
          <a:custGeom>
            <a:avLst/>
            <a:gdLst>
              <a:gd name="connsiteX0" fmla="*/ 0 w 2725411"/>
              <a:gd name="connsiteY0" fmla="*/ 0 h 1635246"/>
              <a:gd name="connsiteX1" fmla="*/ 2725411 w 2725411"/>
              <a:gd name="connsiteY1" fmla="*/ 0 h 1635246"/>
              <a:gd name="connsiteX2" fmla="*/ 2725411 w 2725411"/>
              <a:gd name="connsiteY2" fmla="*/ 1635246 h 1635246"/>
              <a:gd name="connsiteX3" fmla="*/ 0 w 2725411"/>
              <a:gd name="connsiteY3" fmla="*/ 1635246 h 1635246"/>
              <a:gd name="connsiteX4" fmla="*/ 0 w 2725411"/>
              <a:gd name="connsiteY4" fmla="*/ 0 h 163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411" h="1635246">
                <a:moveTo>
                  <a:pt x="0" y="0"/>
                </a:moveTo>
                <a:lnTo>
                  <a:pt x="2725411" y="0"/>
                </a:lnTo>
                <a:lnTo>
                  <a:pt x="2725411" y="1635246"/>
                </a:lnTo>
                <a:lnTo>
                  <a:pt x="0" y="1635246"/>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In popular discourse race, ethnicity and nationality are often used interchangeably (and incorrectly) </a:t>
            </a:r>
            <a:endParaRPr lang="en-US" sz="1900" kern="1200" dirty="0"/>
          </a:p>
        </p:txBody>
      </p:sp>
      <p:sp>
        <p:nvSpPr>
          <p:cNvPr id="4" name="Freeform: Shape 3">
            <a:extLst>
              <a:ext uri="{FF2B5EF4-FFF2-40B4-BE49-F238E27FC236}">
                <a16:creationId xmlns:a16="http://schemas.microsoft.com/office/drawing/2014/main" id="{B7363EC6-9C11-437F-88F9-0333C5D6A175}"/>
              </a:ext>
            </a:extLst>
          </p:cNvPr>
          <p:cNvSpPr/>
          <p:nvPr/>
        </p:nvSpPr>
        <p:spPr>
          <a:xfrm>
            <a:off x="3235183" y="2310447"/>
            <a:ext cx="2725411" cy="1635246"/>
          </a:xfrm>
          <a:custGeom>
            <a:avLst/>
            <a:gdLst>
              <a:gd name="connsiteX0" fmla="*/ 0 w 2725411"/>
              <a:gd name="connsiteY0" fmla="*/ 0 h 1635246"/>
              <a:gd name="connsiteX1" fmla="*/ 2725411 w 2725411"/>
              <a:gd name="connsiteY1" fmla="*/ 0 h 1635246"/>
              <a:gd name="connsiteX2" fmla="*/ 2725411 w 2725411"/>
              <a:gd name="connsiteY2" fmla="*/ 1635246 h 1635246"/>
              <a:gd name="connsiteX3" fmla="*/ 0 w 2725411"/>
              <a:gd name="connsiteY3" fmla="*/ 1635246 h 1635246"/>
              <a:gd name="connsiteX4" fmla="*/ 0 w 2725411"/>
              <a:gd name="connsiteY4" fmla="*/ 0 h 163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411" h="1635246">
                <a:moveTo>
                  <a:pt x="0" y="0"/>
                </a:moveTo>
                <a:lnTo>
                  <a:pt x="2725411" y="0"/>
                </a:lnTo>
                <a:lnTo>
                  <a:pt x="2725411" y="1635246"/>
                </a:lnTo>
                <a:lnTo>
                  <a:pt x="0" y="1635246"/>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These are interconnected terms, but are not synonymous (not the same) </a:t>
            </a:r>
            <a:endParaRPr lang="en-US" sz="1900" kern="1200" dirty="0"/>
          </a:p>
        </p:txBody>
      </p:sp>
      <p:sp>
        <p:nvSpPr>
          <p:cNvPr id="5" name="Freeform: Shape 4">
            <a:extLst>
              <a:ext uri="{FF2B5EF4-FFF2-40B4-BE49-F238E27FC236}">
                <a16:creationId xmlns:a16="http://schemas.microsoft.com/office/drawing/2014/main" id="{E824049F-6B9C-4FBD-811D-BDCAD898A689}"/>
              </a:ext>
            </a:extLst>
          </p:cNvPr>
          <p:cNvSpPr/>
          <p:nvPr/>
        </p:nvSpPr>
        <p:spPr>
          <a:xfrm>
            <a:off x="6233136" y="2310447"/>
            <a:ext cx="2725411" cy="1635246"/>
          </a:xfrm>
          <a:custGeom>
            <a:avLst/>
            <a:gdLst>
              <a:gd name="connsiteX0" fmla="*/ 0 w 2725411"/>
              <a:gd name="connsiteY0" fmla="*/ 0 h 1635246"/>
              <a:gd name="connsiteX1" fmla="*/ 2725411 w 2725411"/>
              <a:gd name="connsiteY1" fmla="*/ 0 h 1635246"/>
              <a:gd name="connsiteX2" fmla="*/ 2725411 w 2725411"/>
              <a:gd name="connsiteY2" fmla="*/ 1635246 h 1635246"/>
              <a:gd name="connsiteX3" fmla="*/ 0 w 2725411"/>
              <a:gd name="connsiteY3" fmla="*/ 1635246 h 1635246"/>
              <a:gd name="connsiteX4" fmla="*/ 0 w 2725411"/>
              <a:gd name="connsiteY4" fmla="*/ 0 h 163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411" h="1635246">
                <a:moveTo>
                  <a:pt x="0" y="0"/>
                </a:moveTo>
                <a:lnTo>
                  <a:pt x="2725411" y="0"/>
                </a:lnTo>
                <a:lnTo>
                  <a:pt x="2725411" y="1635246"/>
                </a:lnTo>
                <a:lnTo>
                  <a:pt x="0" y="1635246"/>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Each of these ideas can be the basis for social action</a:t>
            </a:r>
            <a:endParaRPr lang="en-US" sz="1900" kern="1200" dirty="0"/>
          </a:p>
        </p:txBody>
      </p:sp>
      <p:sp>
        <p:nvSpPr>
          <p:cNvPr id="6" name="Freeform: Shape 5">
            <a:extLst>
              <a:ext uri="{FF2B5EF4-FFF2-40B4-BE49-F238E27FC236}">
                <a16:creationId xmlns:a16="http://schemas.microsoft.com/office/drawing/2014/main" id="{095E1568-41F6-401B-985C-B1507F3D9506}"/>
              </a:ext>
            </a:extLst>
          </p:cNvPr>
          <p:cNvSpPr/>
          <p:nvPr/>
        </p:nvSpPr>
        <p:spPr>
          <a:xfrm>
            <a:off x="9231089" y="2310447"/>
            <a:ext cx="2725411" cy="1635246"/>
          </a:xfrm>
          <a:custGeom>
            <a:avLst/>
            <a:gdLst>
              <a:gd name="connsiteX0" fmla="*/ 0 w 2725411"/>
              <a:gd name="connsiteY0" fmla="*/ 0 h 1635246"/>
              <a:gd name="connsiteX1" fmla="*/ 2725411 w 2725411"/>
              <a:gd name="connsiteY1" fmla="*/ 0 h 1635246"/>
              <a:gd name="connsiteX2" fmla="*/ 2725411 w 2725411"/>
              <a:gd name="connsiteY2" fmla="*/ 1635246 h 1635246"/>
              <a:gd name="connsiteX3" fmla="*/ 0 w 2725411"/>
              <a:gd name="connsiteY3" fmla="*/ 1635246 h 1635246"/>
              <a:gd name="connsiteX4" fmla="*/ 0 w 2725411"/>
              <a:gd name="connsiteY4" fmla="*/ 0 h 163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411" h="1635246">
                <a:moveTo>
                  <a:pt x="0" y="0"/>
                </a:moveTo>
                <a:lnTo>
                  <a:pt x="2725411" y="0"/>
                </a:lnTo>
                <a:lnTo>
                  <a:pt x="2725411" y="1635246"/>
                </a:lnTo>
                <a:lnTo>
                  <a:pt x="0" y="1635246"/>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…And discrimination and oppression</a:t>
            </a:r>
            <a:endParaRPr lang="en-US" sz="1900" kern="1200"/>
          </a:p>
        </p:txBody>
      </p:sp>
      <p:sp>
        <p:nvSpPr>
          <p:cNvPr id="7" name="Freeform: Shape 6">
            <a:extLst>
              <a:ext uri="{FF2B5EF4-FFF2-40B4-BE49-F238E27FC236}">
                <a16:creationId xmlns:a16="http://schemas.microsoft.com/office/drawing/2014/main" id="{78C30362-FB36-4DA3-BBA8-B5E0E21226E1}"/>
              </a:ext>
            </a:extLst>
          </p:cNvPr>
          <p:cNvSpPr/>
          <p:nvPr/>
        </p:nvSpPr>
        <p:spPr>
          <a:xfrm>
            <a:off x="237231" y="4218235"/>
            <a:ext cx="2725411" cy="1635246"/>
          </a:xfrm>
          <a:custGeom>
            <a:avLst/>
            <a:gdLst>
              <a:gd name="connsiteX0" fmla="*/ 0 w 2725411"/>
              <a:gd name="connsiteY0" fmla="*/ 0 h 1635246"/>
              <a:gd name="connsiteX1" fmla="*/ 2725411 w 2725411"/>
              <a:gd name="connsiteY1" fmla="*/ 0 h 1635246"/>
              <a:gd name="connsiteX2" fmla="*/ 2725411 w 2725411"/>
              <a:gd name="connsiteY2" fmla="*/ 1635246 h 1635246"/>
              <a:gd name="connsiteX3" fmla="*/ 0 w 2725411"/>
              <a:gd name="connsiteY3" fmla="*/ 1635246 h 1635246"/>
              <a:gd name="connsiteX4" fmla="*/ 0 w 2725411"/>
              <a:gd name="connsiteY4" fmla="*/ 0 h 163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411" h="1635246">
                <a:moveTo>
                  <a:pt x="0" y="0"/>
                </a:moveTo>
                <a:lnTo>
                  <a:pt x="2725411" y="0"/>
                </a:lnTo>
                <a:lnTo>
                  <a:pt x="2725411" y="1635246"/>
                </a:lnTo>
                <a:lnTo>
                  <a:pt x="0" y="1635246"/>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…And privileges </a:t>
            </a:r>
            <a:endParaRPr lang="en-US" sz="1900" kern="1200"/>
          </a:p>
        </p:txBody>
      </p:sp>
      <p:sp>
        <p:nvSpPr>
          <p:cNvPr id="8" name="Freeform: Shape 7">
            <a:extLst>
              <a:ext uri="{FF2B5EF4-FFF2-40B4-BE49-F238E27FC236}">
                <a16:creationId xmlns:a16="http://schemas.microsoft.com/office/drawing/2014/main" id="{994A2A08-27EF-4A9D-BBD1-0C65DF3F983A}"/>
              </a:ext>
            </a:extLst>
          </p:cNvPr>
          <p:cNvSpPr/>
          <p:nvPr/>
        </p:nvSpPr>
        <p:spPr>
          <a:xfrm>
            <a:off x="3235183" y="4218235"/>
            <a:ext cx="2725411" cy="1635246"/>
          </a:xfrm>
          <a:custGeom>
            <a:avLst/>
            <a:gdLst>
              <a:gd name="connsiteX0" fmla="*/ 0 w 2725411"/>
              <a:gd name="connsiteY0" fmla="*/ 0 h 1635246"/>
              <a:gd name="connsiteX1" fmla="*/ 2725411 w 2725411"/>
              <a:gd name="connsiteY1" fmla="*/ 0 h 1635246"/>
              <a:gd name="connsiteX2" fmla="*/ 2725411 w 2725411"/>
              <a:gd name="connsiteY2" fmla="*/ 1635246 h 1635246"/>
              <a:gd name="connsiteX3" fmla="*/ 0 w 2725411"/>
              <a:gd name="connsiteY3" fmla="*/ 1635246 h 1635246"/>
              <a:gd name="connsiteX4" fmla="*/ 0 w 2725411"/>
              <a:gd name="connsiteY4" fmla="*/ 0 h 163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411" h="1635246">
                <a:moveTo>
                  <a:pt x="0" y="0"/>
                </a:moveTo>
                <a:lnTo>
                  <a:pt x="2725411" y="0"/>
                </a:lnTo>
                <a:lnTo>
                  <a:pt x="2725411" y="1635246"/>
                </a:lnTo>
                <a:lnTo>
                  <a:pt x="0" y="1635246"/>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Race, ethnicity and nationality are social (and cultural) constructs which we all use to wrap meaning around ourselves. </a:t>
            </a:r>
            <a:endParaRPr lang="en-US" sz="1900" kern="1200"/>
          </a:p>
        </p:txBody>
      </p:sp>
      <p:sp>
        <p:nvSpPr>
          <p:cNvPr id="9" name="Freeform: Shape 8">
            <a:extLst>
              <a:ext uri="{FF2B5EF4-FFF2-40B4-BE49-F238E27FC236}">
                <a16:creationId xmlns:a16="http://schemas.microsoft.com/office/drawing/2014/main" id="{0FB6986F-D255-4756-9AFA-3BCC05FFDAA4}"/>
              </a:ext>
            </a:extLst>
          </p:cNvPr>
          <p:cNvSpPr/>
          <p:nvPr/>
        </p:nvSpPr>
        <p:spPr>
          <a:xfrm>
            <a:off x="6233136" y="4218235"/>
            <a:ext cx="2725411" cy="1635246"/>
          </a:xfrm>
          <a:custGeom>
            <a:avLst/>
            <a:gdLst>
              <a:gd name="connsiteX0" fmla="*/ 0 w 2725411"/>
              <a:gd name="connsiteY0" fmla="*/ 0 h 1635246"/>
              <a:gd name="connsiteX1" fmla="*/ 2725411 w 2725411"/>
              <a:gd name="connsiteY1" fmla="*/ 0 h 1635246"/>
              <a:gd name="connsiteX2" fmla="*/ 2725411 w 2725411"/>
              <a:gd name="connsiteY2" fmla="*/ 1635246 h 1635246"/>
              <a:gd name="connsiteX3" fmla="*/ 0 w 2725411"/>
              <a:gd name="connsiteY3" fmla="*/ 1635246 h 1635246"/>
              <a:gd name="connsiteX4" fmla="*/ 0 w 2725411"/>
              <a:gd name="connsiteY4" fmla="*/ 0 h 163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411" h="1635246">
                <a:moveTo>
                  <a:pt x="0" y="0"/>
                </a:moveTo>
                <a:lnTo>
                  <a:pt x="2725411" y="0"/>
                </a:lnTo>
                <a:lnTo>
                  <a:pt x="2725411" y="1635246"/>
                </a:lnTo>
                <a:lnTo>
                  <a:pt x="0" y="1635246"/>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They have a history which shapes our current understandings </a:t>
            </a:r>
            <a:endParaRPr lang="en-US" sz="1900" kern="1200"/>
          </a:p>
        </p:txBody>
      </p:sp>
      <p:sp>
        <p:nvSpPr>
          <p:cNvPr id="10" name="Freeform: Shape 9">
            <a:extLst>
              <a:ext uri="{FF2B5EF4-FFF2-40B4-BE49-F238E27FC236}">
                <a16:creationId xmlns:a16="http://schemas.microsoft.com/office/drawing/2014/main" id="{8117CDA4-E354-4C3C-9478-454E052B2BF9}"/>
              </a:ext>
            </a:extLst>
          </p:cNvPr>
          <p:cNvSpPr/>
          <p:nvPr/>
        </p:nvSpPr>
        <p:spPr>
          <a:xfrm>
            <a:off x="9231089" y="4218235"/>
            <a:ext cx="2725411" cy="1635246"/>
          </a:xfrm>
          <a:custGeom>
            <a:avLst/>
            <a:gdLst>
              <a:gd name="connsiteX0" fmla="*/ 0 w 2725411"/>
              <a:gd name="connsiteY0" fmla="*/ 0 h 1635246"/>
              <a:gd name="connsiteX1" fmla="*/ 2725411 w 2725411"/>
              <a:gd name="connsiteY1" fmla="*/ 0 h 1635246"/>
              <a:gd name="connsiteX2" fmla="*/ 2725411 w 2725411"/>
              <a:gd name="connsiteY2" fmla="*/ 1635246 h 1635246"/>
              <a:gd name="connsiteX3" fmla="*/ 0 w 2725411"/>
              <a:gd name="connsiteY3" fmla="*/ 1635246 h 1635246"/>
              <a:gd name="connsiteX4" fmla="*/ 0 w 2725411"/>
              <a:gd name="connsiteY4" fmla="*/ 0 h 163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411" h="1635246">
                <a:moveTo>
                  <a:pt x="0" y="0"/>
                </a:moveTo>
                <a:lnTo>
                  <a:pt x="2725411" y="0"/>
                </a:lnTo>
                <a:lnTo>
                  <a:pt x="2725411" y="1635246"/>
                </a:lnTo>
                <a:lnTo>
                  <a:pt x="0" y="1635246"/>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(e.g. nations have changed over time, indeed the concept of a nation or a nation state is a recent phenomenon </a:t>
            </a:r>
            <a:endParaRPr lang="en-US" sz="1900" kern="1200"/>
          </a:p>
        </p:txBody>
      </p:sp>
    </p:spTree>
    <p:extLst>
      <p:ext uri="{BB962C8B-B14F-4D97-AF65-F5344CB8AC3E}">
        <p14:creationId xmlns:p14="http://schemas.microsoft.com/office/powerpoint/2010/main" val="166768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C0099FEA-A52B-B8D8-1023-67318FADDA8D}"/>
              </a:ext>
            </a:extLst>
          </p:cNvPr>
          <p:cNvPicPr>
            <a:picLocks noChangeAspect="1"/>
          </p:cNvPicPr>
          <p:nvPr/>
        </p:nvPicPr>
        <p:blipFill rotWithShape="1">
          <a:blip r:embed="rId2">
            <a:alphaModFix amt="25000"/>
          </a:blip>
          <a:srcRect t="21053"/>
          <a:stretch/>
        </p:blipFill>
        <p:spPr>
          <a:xfrm>
            <a:off x="20" y="10"/>
            <a:ext cx="12191980" cy="6857990"/>
          </a:xfrm>
          <a:prstGeom prst="rect">
            <a:avLst/>
          </a:prstGeom>
        </p:spPr>
      </p:pic>
      <p:sp>
        <p:nvSpPr>
          <p:cNvPr id="2" name="Title 1">
            <a:extLst>
              <a:ext uri="{FF2B5EF4-FFF2-40B4-BE49-F238E27FC236}">
                <a16:creationId xmlns:a16="http://schemas.microsoft.com/office/drawing/2014/main" id="{09399AC0-863F-CFE4-F580-57F2C5580F6C}"/>
              </a:ext>
            </a:extLst>
          </p:cNvPr>
          <p:cNvSpPr>
            <a:spLocks noGrp="1"/>
          </p:cNvSpPr>
          <p:nvPr>
            <p:ph type="title"/>
          </p:nvPr>
        </p:nvSpPr>
        <p:spPr>
          <a:xfrm>
            <a:off x="1024128" y="585216"/>
            <a:ext cx="9720072" cy="1499616"/>
          </a:xfrm>
        </p:spPr>
        <p:txBody>
          <a:bodyPr>
            <a:normAutofit/>
          </a:bodyPr>
          <a:lstStyle/>
          <a:p>
            <a:r>
              <a:rPr lang="en-NZ">
                <a:solidFill>
                  <a:srgbClr val="FFFFFF"/>
                </a:solidFill>
              </a:rPr>
              <a:t>Agenda </a:t>
            </a:r>
          </a:p>
        </p:txBody>
      </p:sp>
      <p:cxnSp>
        <p:nvCxnSpPr>
          <p:cNvPr id="9" name="Straight Connector 8">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6289B4-990D-7AE7-5528-83720DD94439}"/>
              </a:ext>
            </a:extLst>
          </p:cNvPr>
          <p:cNvSpPr>
            <a:spLocks noGrp="1"/>
          </p:cNvSpPr>
          <p:nvPr>
            <p:ph idx="1"/>
          </p:nvPr>
        </p:nvSpPr>
        <p:spPr>
          <a:xfrm>
            <a:off x="1024128" y="2286000"/>
            <a:ext cx="9720073" cy="4023360"/>
          </a:xfrm>
        </p:spPr>
        <p:txBody>
          <a:bodyPr>
            <a:normAutofit/>
          </a:bodyPr>
          <a:lstStyle/>
          <a:p>
            <a:r>
              <a:rPr lang="en-NZ" dirty="0">
                <a:solidFill>
                  <a:srgbClr val="FFFFFF"/>
                </a:solidFill>
              </a:rPr>
              <a:t>Recap </a:t>
            </a:r>
          </a:p>
          <a:p>
            <a:r>
              <a:rPr lang="en-NZ" dirty="0">
                <a:solidFill>
                  <a:srgbClr val="FFFFFF"/>
                </a:solidFill>
              </a:rPr>
              <a:t>Concepts of the week</a:t>
            </a:r>
          </a:p>
          <a:p>
            <a:pPr lvl="1"/>
            <a:r>
              <a:rPr lang="en-NZ" dirty="0">
                <a:solidFill>
                  <a:srgbClr val="FFFFFF"/>
                </a:solidFill>
              </a:rPr>
              <a:t>(link to online textbook). </a:t>
            </a:r>
            <a:r>
              <a:rPr lang="en-NZ" dirty="0">
                <a:solidFill>
                  <a:srgbClr val="FFFFFF"/>
                </a:solidFill>
                <a:hlinkClick r:id="rId3"/>
              </a:rPr>
              <a:t>https://philschatz.com/sociology-book/contents/m63483.html</a:t>
            </a:r>
            <a:endParaRPr lang="en-NZ" dirty="0">
              <a:solidFill>
                <a:srgbClr val="FFFFFF"/>
              </a:solidFill>
            </a:endParaRPr>
          </a:p>
          <a:p>
            <a:pPr lvl="1"/>
            <a:endParaRPr lang="en-NZ" dirty="0">
              <a:solidFill>
                <a:srgbClr val="FFFFFF"/>
              </a:solidFill>
            </a:endParaRPr>
          </a:p>
          <a:p>
            <a:r>
              <a:rPr lang="en-NZ" dirty="0">
                <a:solidFill>
                  <a:srgbClr val="FFFFFF"/>
                </a:solidFill>
              </a:rPr>
              <a:t>Main Content for this week: Diversity and difference Part 1</a:t>
            </a:r>
          </a:p>
          <a:p>
            <a:pPr lvl="1"/>
            <a:r>
              <a:rPr lang="en-NZ" sz="2000" dirty="0">
                <a:solidFill>
                  <a:srgbClr val="FFFFFF"/>
                </a:solidFill>
              </a:rPr>
              <a:t>Class, Ability, </a:t>
            </a:r>
            <a:r>
              <a:rPr kumimoji="0" lang="en-NZ" sz="2000" b="0" i="0" u="none" strike="noStrike" kern="1200" cap="none" spc="0" normalizeH="0" baseline="0" noProof="0" dirty="0">
                <a:ln>
                  <a:noFill/>
                </a:ln>
                <a:solidFill>
                  <a:srgbClr val="FFFFFF"/>
                </a:solidFill>
                <a:effectLst/>
                <a:uLnTx/>
                <a:uFillTx/>
                <a:latin typeface="Tw Cen MT" panose="020B0602020104020603"/>
                <a:ea typeface="+mn-ea"/>
                <a:cs typeface="+mn-cs"/>
              </a:rPr>
              <a:t>Nationality,  </a:t>
            </a:r>
            <a:r>
              <a:rPr lang="en-NZ" sz="2000" dirty="0">
                <a:solidFill>
                  <a:srgbClr val="FFFFFF"/>
                </a:solidFill>
              </a:rPr>
              <a:t>Ethnicity, “Race” and Racism</a:t>
            </a:r>
            <a:endParaRPr lang="en-NZ" dirty="0">
              <a:solidFill>
                <a:srgbClr val="FFFFFF"/>
              </a:solidFill>
            </a:endParaRPr>
          </a:p>
          <a:p>
            <a:endParaRPr lang="en-NZ" dirty="0">
              <a:solidFill>
                <a:srgbClr val="FFFFFF"/>
              </a:solidFill>
            </a:endParaRPr>
          </a:p>
        </p:txBody>
      </p:sp>
    </p:spTree>
    <p:extLst>
      <p:ext uri="{BB962C8B-B14F-4D97-AF65-F5344CB8AC3E}">
        <p14:creationId xmlns:p14="http://schemas.microsoft.com/office/powerpoint/2010/main" val="143530785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1024128" y="585216"/>
            <a:ext cx="9720072" cy="1499616"/>
          </a:xfrm>
        </p:spPr>
        <p:txBody>
          <a:bodyPr>
            <a:normAutofit/>
          </a:bodyPr>
          <a:lstStyle/>
          <a:p>
            <a:r>
              <a:rPr lang="en-NZ" altLang="en-US" dirty="0">
                <a:solidFill>
                  <a:schemeClr val="bg1"/>
                </a:solidFill>
              </a:rPr>
              <a:t>Ethnicity, Nationality, Race and Racism</a:t>
            </a:r>
            <a:endParaRPr lang="en-GB" altLang="en-US" dirty="0">
              <a:solidFill>
                <a:schemeClr val="bg1"/>
              </a:solidFill>
            </a:endParaRPr>
          </a:p>
        </p:txBody>
      </p:sp>
      <p:sp>
        <p:nvSpPr>
          <p:cNvPr id="3" name="Freeform: Shape 2">
            <a:extLst>
              <a:ext uri="{FF2B5EF4-FFF2-40B4-BE49-F238E27FC236}">
                <a16:creationId xmlns:a16="http://schemas.microsoft.com/office/drawing/2014/main" id="{4E328158-0D5F-451F-8379-98C1835EC00B}"/>
              </a:ext>
            </a:extLst>
          </p:cNvPr>
          <p:cNvSpPr/>
          <p:nvPr/>
        </p:nvSpPr>
        <p:spPr>
          <a:xfrm>
            <a:off x="552098" y="1953644"/>
            <a:ext cx="3480091" cy="2088055"/>
          </a:xfrm>
          <a:custGeom>
            <a:avLst/>
            <a:gdLst>
              <a:gd name="connsiteX0" fmla="*/ 0 w 3480091"/>
              <a:gd name="connsiteY0" fmla="*/ 0 h 2088055"/>
              <a:gd name="connsiteX1" fmla="*/ 3480091 w 3480091"/>
              <a:gd name="connsiteY1" fmla="*/ 0 h 2088055"/>
              <a:gd name="connsiteX2" fmla="*/ 3480091 w 3480091"/>
              <a:gd name="connsiteY2" fmla="*/ 2088055 h 2088055"/>
              <a:gd name="connsiteX3" fmla="*/ 0 w 3480091"/>
              <a:gd name="connsiteY3" fmla="*/ 2088055 h 2088055"/>
              <a:gd name="connsiteX4" fmla="*/ 0 w 3480091"/>
              <a:gd name="connsiteY4" fmla="*/ 0 h 2088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091" h="2088055">
                <a:moveTo>
                  <a:pt x="0" y="0"/>
                </a:moveTo>
                <a:lnTo>
                  <a:pt x="3480091" y="0"/>
                </a:lnTo>
                <a:lnTo>
                  <a:pt x="3480091" y="2088055"/>
                </a:lnTo>
                <a:lnTo>
                  <a:pt x="0" y="208805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dirty="0"/>
              <a:t>We use (or are used by) these constructs or “irresistible ideas” to work out how to relate to ourselves and each other. </a:t>
            </a:r>
            <a:endParaRPr lang="en-US" sz="2500" kern="1200" dirty="0"/>
          </a:p>
        </p:txBody>
      </p:sp>
      <p:sp>
        <p:nvSpPr>
          <p:cNvPr id="4" name="Freeform: Shape 3">
            <a:extLst>
              <a:ext uri="{FF2B5EF4-FFF2-40B4-BE49-F238E27FC236}">
                <a16:creationId xmlns:a16="http://schemas.microsoft.com/office/drawing/2014/main" id="{48C029A7-3A48-4663-8737-6B0144BE3B36}"/>
              </a:ext>
            </a:extLst>
          </p:cNvPr>
          <p:cNvSpPr/>
          <p:nvPr/>
        </p:nvSpPr>
        <p:spPr>
          <a:xfrm>
            <a:off x="4380199" y="1953644"/>
            <a:ext cx="3480091" cy="2088055"/>
          </a:xfrm>
          <a:custGeom>
            <a:avLst/>
            <a:gdLst>
              <a:gd name="connsiteX0" fmla="*/ 0 w 3480091"/>
              <a:gd name="connsiteY0" fmla="*/ 0 h 2088055"/>
              <a:gd name="connsiteX1" fmla="*/ 3480091 w 3480091"/>
              <a:gd name="connsiteY1" fmla="*/ 0 h 2088055"/>
              <a:gd name="connsiteX2" fmla="*/ 3480091 w 3480091"/>
              <a:gd name="connsiteY2" fmla="*/ 2088055 h 2088055"/>
              <a:gd name="connsiteX3" fmla="*/ 0 w 3480091"/>
              <a:gd name="connsiteY3" fmla="*/ 2088055 h 2088055"/>
              <a:gd name="connsiteX4" fmla="*/ 0 w 3480091"/>
              <a:gd name="connsiteY4" fmla="*/ 0 h 2088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091" h="2088055">
                <a:moveTo>
                  <a:pt x="0" y="0"/>
                </a:moveTo>
                <a:lnTo>
                  <a:pt x="3480091" y="0"/>
                </a:lnTo>
                <a:lnTo>
                  <a:pt x="3480091" y="2088055"/>
                </a:lnTo>
                <a:lnTo>
                  <a:pt x="0" y="208805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dirty="0"/>
              <a:t>The ideas determine which groups we belong to, </a:t>
            </a:r>
            <a:r>
              <a:rPr lang="en-NZ" sz="2500" kern="1200"/>
              <a:t>which groups we </a:t>
            </a:r>
            <a:r>
              <a:rPr lang="en-NZ" sz="2500" kern="1200" dirty="0"/>
              <a:t>don’t and how to relate to other groups. </a:t>
            </a:r>
            <a:endParaRPr lang="en-US" sz="2500" kern="1200" dirty="0"/>
          </a:p>
        </p:txBody>
      </p:sp>
      <p:sp>
        <p:nvSpPr>
          <p:cNvPr id="5" name="Freeform: Shape 4">
            <a:extLst>
              <a:ext uri="{FF2B5EF4-FFF2-40B4-BE49-F238E27FC236}">
                <a16:creationId xmlns:a16="http://schemas.microsoft.com/office/drawing/2014/main" id="{3BD56624-0FA0-43F4-A8DC-51D22D3DF651}"/>
              </a:ext>
            </a:extLst>
          </p:cNvPr>
          <p:cNvSpPr/>
          <p:nvPr/>
        </p:nvSpPr>
        <p:spPr>
          <a:xfrm>
            <a:off x="8208300" y="1953644"/>
            <a:ext cx="3480091" cy="2088055"/>
          </a:xfrm>
          <a:custGeom>
            <a:avLst/>
            <a:gdLst>
              <a:gd name="connsiteX0" fmla="*/ 0 w 3480091"/>
              <a:gd name="connsiteY0" fmla="*/ 0 h 2088055"/>
              <a:gd name="connsiteX1" fmla="*/ 3480091 w 3480091"/>
              <a:gd name="connsiteY1" fmla="*/ 0 h 2088055"/>
              <a:gd name="connsiteX2" fmla="*/ 3480091 w 3480091"/>
              <a:gd name="connsiteY2" fmla="*/ 2088055 h 2088055"/>
              <a:gd name="connsiteX3" fmla="*/ 0 w 3480091"/>
              <a:gd name="connsiteY3" fmla="*/ 2088055 h 2088055"/>
              <a:gd name="connsiteX4" fmla="*/ 0 w 3480091"/>
              <a:gd name="connsiteY4" fmla="*/ 0 h 2088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091" h="2088055">
                <a:moveTo>
                  <a:pt x="0" y="0"/>
                </a:moveTo>
                <a:lnTo>
                  <a:pt x="3480091" y="0"/>
                </a:lnTo>
                <a:lnTo>
                  <a:pt x="3480091" y="2088055"/>
                </a:lnTo>
                <a:lnTo>
                  <a:pt x="0" y="2088055"/>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a:t>These concepts enter into us (society on the inside) and may play a large or small part in our own personal individual identities. </a:t>
            </a:r>
            <a:endParaRPr lang="en-US" sz="2500" kern="1200"/>
          </a:p>
        </p:txBody>
      </p:sp>
      <p:sp>
        <p:nvSpPr>
          <p:cNvPr id="6" name="Freeform: Shape 5">
            <a:extLst>
              <a:ext uri="{FF2B5EF4-FFF2-40B4-BE49-F238E27FC236}">
                <a16:creationId xmlns:a16="http://schemas.microsoft.com/office/drawing/2014/main" id="{A75907FA-80E8-4BE2-85CA-0F4A3D14C131}"/>
              </a:ext>
            </a:extLst>
          </p:cNvPr>
          <p:cNvSpPr/>
          <p:nvPr/>
        </p:nvSpPr>
        <p:spPr>
          <a:xfrm>
            <a:off x="4380199" y="4389709"/>
            <a:ext cx="3480091" cy="2088055"/>
          </a:xfrm>
          <a:custGeom>
            <a:avLst/>
            <a:gdLst>
              <a:gd name="connsiteX0" fmla="*/ 0 w 3480091"/>
              <a:gd name="connsiteY0" fmla="*/ 0 h 2088055"/>
              <a:gd name="connsiteX1" fmla="*/ 3480091 w 3480091"/>
              <a:gd name="connsiteY1" fmla="*/ 0 h 2088055"/>
              <a:gd name="connsiteX2" fmla="*/ 3480091 w 3480091"/>
              <a:gd name="connsiteY2" fmla="*/ 2088055 h 2088055"/>
              <a:gd name="connsiteX3" fmla="*/ 0 w 3480091"/>
              <a:gd name="connsiteY3" fmla="*/ 2088055 h 2088055"/>
              <a:gd name="connsiteX4" fmla="*/ 0 w 3480091"/>
              <a:gd name="connsiteY4" fmla="*/ 0 h 2088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091" h="2088055">
                <a:moveTo>
                  <a:pt x="0" y="0"/>
                </a:moveTo>
                <a:lnTo>
                  <a:pt x="3480091" y="0"/>
                </a:lnTo>
                <a:lnTo>
                  <a:pt x="3480091" y="2088055"/>
                </a:lnTo>
                <a:lnTo>
                  <a:pt x="0" y="2088055"/>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a:t>How do you describe yourself when in a different setting (overseas for example)?</a:t>
            </a:r>
            <a:endParaRPr lang="en-US" sz="2500" kern="1200"/>
          </a:p>
        </p:txBody>
      </p:sp>
    </p:spTree>
    <p:extLst>
      <p:ext uri="{BB962C8B-B14F-4D97-AF65-F5344CB8AC3E}">
        <p14:creationId xmlns:p14="http://schemas.microsoft.com/office/powerpoint/2010/main" val="227307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1024128" y="585216"/>
            <a:ext cx="10364308" cy="1499616"/>
          </a:xfrm>
        </p:spPr>
        <p:txBody>
          <a:bodyPr>
            <a:normAutofit/>
          </a:bodyPr>
          <a:lstStyle/>
          <a:p>
            <a:pPr algn="ctr"/>
            <a:r>
              <a:rPr lang="en-US" altLang="en-US" dirty="0">
                <a:solidFill>
                  <a:schemeClr val="bg1"/>
                </a:solidFill>
              </a:rPr>
              <a:t>Sociological ideas about: Race, Ethnicity and Nationality</a:t>
            </a:r>
            <a:endParaRPr lang="en-GB" altLang="en-US" dirty="0">
              <a:solidFill>
                <a:schemeClr val="bg1"/>
              </a:solidFill>
            </a:endParaRPr>
          </a:p>
        </p:txBody>
      </p:sp>
      <p:sp>
        <p:nvSpPr>
          <p:cNvPr id="3" name="Freeform: Shape 2">
            <a:extLst>
              <a:ext uri="{FF2B5EF4-FFF2-40B4-BE49-F238E27FC236}">
                <a16:creationId xmlns:a16="http://schemas.microsoft.com/office/drawing/2014/main" id="{B15EF230-16D5-49F3-9F3C-9C2F696C562A}"/>
              </a:ext>
            </a:extLst>
          </p:cNvPr>
          <p:cNvSpPr/>
          <p:nvPr/>
        </p:nvSpPr>
        <p:spPr>
          <a:xfrm>
            <a:off x="475046" y="2084832"/>
            <a:ext cx="3513096" cy="2107857"/>
          </a:xfrm>
          <a:custGeom>
            <a:avLst/>
            <a:gdLst>
              <a:gd name="connsiteX0" fmla="*/ 0 w 3513096"/>
              <a:gd name="connsiteY0" fmla="*/ 0 h 2107857"/>
              <a:gd name="connsiteX1" fmla="*/ 3513096 w 3513096"/>
              <a:gd name="connsiteY1" fmla="*/ 0 h 2107857"/>
              <a:gd name="connsiteX2" fmla="*/ 3513096 w 3513096"/>
              <a:gd name="connsiteY2" fmla="*/ 2107857 h 2107857"/>
              <a:gd name="connsiteX3" fmla="*/ 0 w 3513096"/>
              <a:gd name="connsiteY3" fmla="*/ 2107857 h 2107857"/>
              <a:gd name="connsiteX4" fmla="*/ 0 w 3513096"/>
              <a:gd name="connsiteY4" fmla="*/ 0 h 210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096" h="2107857">
                <a:moveTo>
                  <a:pt x="0" y="0"/>
                </a:moveTo>
                <a:lnTo>
                  <a:pt x="3513096" y="0"/>
                </a:lnTo>
                <a:lnTo>
                  <a:pt x="3513096" y="2107857"/>
                </a:lnTo>
                <a:lnTo>
                  <a:pt x="0" y="2107857"/>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t>Sociologists always interested in the relationship between groups and what creates a group.</a:t>
            </a:r>
            <a:endParaRPr lang="en-US" sz="2900" kern="1200" dirty="0"/>
          </a:p>
        </p:txBody>
      </p:sp>
      <p:sp>
        <p:nvSpPr>
          <p:cNvPr id="4" name="Freeform: Shape 3">
            <a:extLst>
              <a:ext uri="{FF2B5EF4-FFF2-40B4-BE49-F238E27FC236}">
                <a16:creationId xmlns:a16="http://schemas.microsoft.com/office/drawing/2014/main" id="{F09F82DE-BB4B-4528-A1F0-224D596EDD25}"/>
              </a:ext>
            </a:extLst>
          </p:cNvPr>
          <p:cNvSpPr/>
          <p:nvPr/>
        </p:nvSpPr>
        <p:spPr>
          <a:xfrm>
            <a:off x="4339452" y="2084832"/>
            <a:ext cx="3513096" cy="2107857"/>
          </a:xfrm>
          <a:custGeom>
            <a:avLst/>
            <a:gdLst>
              <a:gd name="connsiteX0" fmla="*/ 0 w 3513096"/>
              <a:gd name="connsiteY0" fmla="*/ 0 h 2107857"/>
              <a:gd name="connsiteX1" fmla="*/ 3513096 w 3513096"/>
              <a:gd name="connsiteY1" fmla="*/ 0 h 2107857"/>
              <a:gd name="connsiteX2" fmla="*/ 3513096 w 3513096"/>
              <a:gd name="connsiteY2" fmla="*/ 2107857 h 2107857"/>
              <a:gd name="connsiteX3" fmla="*/ 0 w 3513096"/>
              <a:gd name="connsiteY3" fmla="*/ 2107857 h 2107857"/>
              <a:gd name="connsiteX4" fmla="*/ 0 w 3513096"/>
              <a:gd name="connsiteY4" fmla="*/ 0 h 210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096" h="2107857">
                <a:moveTo>
                  <a:pt x="0" y="0"/>
                </a:moveTo>
                <a:lnTo>
                  <a:pt x="3513096" y="0"/>
                </a:lnTo>
                <a:lnTo>
                  <a:pt x="3513096" y="2107857"/>
                </a:lnTo>
                <a:lnTo>
                  <a:pt x="0" y="2107857"/>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t>Race, ethnicity and nationality make up a set of contested and often overlapping concepts.</a:t>
            </a:r>
            <a:endParaRPr lang="en-US" sz="2900" kern="1200" dirty="0"/>
          </a:p>
        </p:txBody>
      </p:sp>
      <p:sp>
        <p:nvSpPr>
          <p:cNvPr id="5" name="Freeform: Shape 4">
            <a:extLst>
              <a:ext uri="{FF2B5EF4-FFF2-40B4-BE49-F238E27FC236}">
                <a16:creationId xmlns:a16="http://schemas.microsoft.com/office/drawing/2014/main" id="{0600CAD5-4DB0-4094-9086-B985A9AE75DA}"/>
              </a:ext>
            </a:extLst>
          </p:cNvPr>
          <p:cNvSpPr/>
          <p:nvPr/>
        </p:nvSpPr>
        <p:spPr>
          <a:xfrm>
            <a:off x="8203858" y="2084832"/>
            <a:ext cx="3513096" cy="2107857"/>
          </a:xfrm>
          <a:custGeom>
            <a:avLst/>
            <a:gdLst>
              <a:gd name="connsiteX0" fmla="*/ 0 w 3513096"/>
              <a:gd name="connsiteY0" fmla="*/ 0 h 2107857"/>
              <a:gd name="connsiteX1" fmla="*/ 3513096 w 3513096"/>
              <a:gd name="connsiteY1" fmla="*/ 0 h 2107857"/>
              <a:gd name="connsiteX2" fmla="*/ 3513096 w 3513096"/>
              <a:gd name="connsiteY2" fmla="*/ 2107857 h 2107857"/>
              <a:gd name="connsiteX3" fmla="*/ 0 w 3513096"/>
              <a:gd name="connsiteY3" fmla="*/ 2107857 h 2107857"/>
              <a:gd name="connsiteX4" fmla="*/ 0 w 3513096"/>
              <a:gd name="connsiteY4" fmla="*/ 0 h 210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096" h="2107857">
                <a:moveTo>
                  <a:pt x="0" y="0"/>
                </a:moveTo>
                <a:lnTo>
                  <a:pt x="3513096" y="0"/>
                </a:lnTo>
                <a:lnTo>
                  <a:pt x="3513096" y="2107857"/>
                </a:lnTo>
                <a:lnTo>
                  <a:pt x="0" y="2107857"/>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a:t>There are different ways of thinking about race and ethnicity and nationality</a:t>
            </a:r>
            <a:endParaRPr lang="en-US" sz="2900" kern="1200"/>
          </a:p>
        </p:txBody>
      </p:sp>
      <p:sp>
        <p:nvSpPr>
          <p:cNvPr id="6" name="Freeform: Shape 5">
            <a:extLst>
              <a:ext uri="{FF2B5EF4-FFF2-40B4-BE49-F238E27FC236}">
                <a16:creationId xmlns:a16="http://schemas.microsoft.com/office/drawing/2014/main" id="{735F3ECA-ED0C-475F-86AA-FC1A3913E272}"/>
              </a:ext>
            </a:extLst>
          </p:cNvPr>
          <p:cNvSpPr/>
          <p:nvPr/>
        </p:nvSpPr>
        <p:spPr>
          <a:xfrm>
            <a:off x="4339452" y="4543997"/>
            <a:ext cx="3513096" cy="2107857"/>
          </a:xfrm>
          <a:custGeom>
            <a:avLst/>
            <a:gdLst>
              <a:gd name="connsiteX0" fmla="*/ 0 w 3513096"/>
              <a:gd name="connsiteY0" fmla="*/ 0 h 2107857"/>
              <a:gd name="connsiteX1" fmla="*/ 3513096 w 3513096"/>
              <a:gd name="connsiteY1" fmla="*/ 0 h 2107857"/>
              <a:gd name="connsiteX2" fmla="*/ 3513096 w 3513096"/>
              <a:gd name="connsiteY2" fmla="*/ 2107857 h 2107857"/>
              <a:gd name="connsiteX3" fmla="*/ 0 w 3513096"/>
              <a:gd name="connsiteY3" fmla="*/ 2107857 h 2107857"/>
              <a:gd name="connsiteX4" fmla="*/ 0 w 3513096"/>
              <a:gd name="connsiteY4" fmla="*/ 0 h 210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096" h="2107857">
                <a:moveTo>
                  <a:pt x="0" y="0"/>
                </a:moveTo>
                <a:lnTo>
                  <a:pt x="3513096" y="0"/>
                </a:lnTo>
                <a:lnTo>
                  <a:pt x="3513096" y="2107857"/>
                </a:lnTo>
                <a:lnTo>
                  <a:pt x="0" y="2107857"/>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a:t>Race to racialising – from category to process.</a:t>
            </a:r>
            <a:endParaRPr lang="en-US" sz="2900" kern="1200"/>
          </a:p>
        </p:txBody>
      </p:sp>
      <p:sp>
        <p:nvSpPr>
          <p:cNvPr id="7" name="Freeform: Shape 6">
            <a:extLst>
              <a:ext uri="{FF2B5EF4-FFF2-40B4-BE49-F238E27FC236}">
                <a16:creationId xmlns:a16="http://schemas.microsoft.com/office/drawing/2014/main" id="{948626AE-D44D-4A88-A153-31610363679F}"/>
              </a:ext>
            </a:extLst>
          </p:cNvPr>
          <p:cNvSpPr/>
          <p:nvPr/>
        </p:nvSpPr>
        <p:spPr>
          <a:xfrm>
            <a:off x="8203858" y="4543998"/>
            <a:ext cx="3513096" cy="2107857"/>
          </a:xfrm>
          <a:custGeom>
            <a:avLst/>
            <a:gdLst>
              <a:gd name="connsiteX0" fmla="*/ 0 w 3513096"/>
              <a:gd name="connsiteY0" fmla="*/ 0 h 2107857"/>
              <a:gd name="connsiteX1" fmla="*/ 3513096 w 3513096"/>
              <a:gd name="connsiteY1" fmla="*/ 0 h 2107857"/>
              <a:gd name="connsiteX2" fmla="*/ 3513096 w 3513096"/>
              <a:gd name="connsiteY2" fmla="*/ 2107857 h 2107857"/>
              <a:gd name="connsiteX3" fmla="*/ 0 w 3513096"/>
              <a:gd name="connsiteY3" fmla="*/ 2107857 h 2107857"/>
              <a:gd name="connsiteX4" fmla="*/ 0 w 3513096"/>
              <a:gd name="connsiteY4" fmla="*/ 0 h 210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096" h="2107857">
                <a:moveTo>
                  <a:pt x="0" y="0"/>
                </a:moveTo>
                <a:lnTo>
                  <a:pt x="3513096" y="0"/>
                </a:lnTo>
                <a:lnTo>
                  <a:pt x="3513096" y="2107857"/>
                </a:lnTo>
                <a:lnTo>
                  <a:pt x="0" y="2107857"/>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a:t>Sociologists more commonly now refer to ethnic groups not ‘races’</a:t>
            </a:r>
            <a:endParaRPr lang="en-US" sz="2900" kern="1200"/>
          </a:p>
        </p:txBody>
      </p:sp>
      <p:sp>
        <p:nvSpPr>
          <p:cNvPr id="8" name="Freeform: Shape 7">
            <a:extLst>
              <a:ext uri="{FF2B5EF4-FFF2-40B4-BE49-F238E27FC236}">
                <a16:creationId xmlns:a16="http://schemas.microsoft.com/office/drawing/2014/main" id="{A65A5E58-1952-4030-BF39-6F0D77CB4204}"/>
              </a:ext>
            </a:extLst>
          </p:cNvPr>
          <p:cNvSpPr/>
          <p:nvPr/>
        </p:nvSpPr>
        <p:spPr>
          <a:xfrm>
            <a:off x="475046" y="4543996"/>
            <a:ext cx="3513096" cy="2107857"/>
          </a:xfrm>
          <a:custGeom>
            <a:avLst/>
            <a:gdLst>
              <a:gd name="connsiteX0" fmla="*/ 0 w 3513096"/>
              <a:gd name="connsiteY0" fmla="*/ 0 h 2107857"/>
              <a:gd name="connsiteX1" fmla="*/ 3513096 w 3513096"/>
              <a:gd name="connsiteY1" fmla="*/ 0 h 2107857"/>
              <a:gd name="connsiteX2" fmla="*/ 3513096 w 3513096"/>
              <a:gd name="connsiteY2" fmla="*/ 2107857 h 2107857"/>
              <a:gd name="connsiteX3" fmla="*/ 0 w 3513096"/>
              <a:gd name="connsiteY3" fmla="*/ 2107857 h 2107857"/>
              <a:gd name="connsiteX4" fmla="*/ 0 w 3513096"/>
              <a:gd name="connsiteY4" fmla="*/ 0 h 210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096" h="2107857">
                <a:moveTo>
                  <a:pt x="0" y="0"/>
                </a:moveTo>
                <a:lnTo>
                  <a:pt x="3513096" y="0"/>
                </a:lnTo>
                <a:lnTo>
                  <a:pt x="3513096" y="2107857"/>
                </a:lnTo>
                <a:lnTo>
                  <a:pt x="0" y="2107857"/>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t>Race, as a scientific category, has been fully discredited by contemporary science (i.e. DNA evidence) </a:t>
            </a:r>
            <a:endParaRPr lang="en-US" sz="2900" kern="1200" dirty="0"/>
          </a:p>
        </p:txBody>
      </p:sp>
    </p:spTree>
    <p:extLst>
      <p:ext uri="{BB962C8B-B14F-4D97-AF65-F5344CB8AC3E}">
        <p14:creationId xmlns:p14="http://schemas.microsoft.com/office/powerpoint/2010/main" val="175568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0E56-AFAF-4799-8403-E5D381A93D2C}"/>
              </a:ext>
            </a:extLst>
          </p:cNvPr>
          <p:cNvSpPr>
            <a:spLocks noGrp="1"/>
          </p:cNvSpPr>
          <p:nvPr>
            <p:ph type="title"/>
          </p:nvPr>
        </p:nvSpPr>
        <p:spPr>
          <a:xfrm>
            <a:off x="1096864" y="339575"/>
            <a:ext cx="9720072" cy="1499616"/>
          </a:xfrm>
        </p:spPr>
        <p:txBody>
          <a:bodyPr>
            <a:normAutofit/>
          </a:bodyPr>
          <a:lstStyle/>
          <a:p>
            <a:pPr algn="ctr"/>
            <a:r>
              <a:rPr lang="en-US" dirty="0">
                <a:solidFill>
                  <a:schemeClr val="bg1"/>
                </a:solidFill>
              </a:rPr>
              <a:t>Some important considerations </a:t>
            </a:r>
            <a:endParaRPr lang="en-NZ" dirty="0">
              <a:solidFill>
                <a:schemeClr val="bg1"/>
              </a:solidFill>
            </a:endParaRPr>
          </a:p>
        </p:txBody>
      </p:sp>
      <p:sp>
        <p:nvSpPr>
          <p:cNvPr id="11" name="Freeform: Shape 10">
            <a:extLst>
              <a:ext uri="{FF2B5EF4-FFF2-40B4-BE49-F238E27FC236}">
                <a16:creationId xmlns:a16="http://schemas.microsoft.com/office/drawing/2014/main" id="{218A3290-E982-4DAD-B5C2-551EE47812BB}"/>
              </a:ext>
            </a:extLst>
          </p:cNvPr>
          <p:cNvSpPr/>
          <p:nvPr/>
        </p:nvSpPr>
        <p:spPr>
          <a:xfrm>
            <a:off x="166255" y="1733334"/>
            <a:ext cx="3727738" cy="2236643"/>
          </a:xfrm>
          <a:custGeom>
            <a:avLst/>
            <a:gdLst>
              <a:gd name="connsiteX0" fmla="*/ 0 w 3727738"/>
              <a:gd name="connsiteY0" fmla="*/ 0 h 2236643"/>
              <a:gd name="connsiteX1" fmla="*/ 3727738 w 3727738"/>
              <a:gd name="connsiteY1" fmla="*/ 0 h 2236643"/>
              <a:gd name="connsiteX2" fmla="*/ 3727738 w 3727738"/>
              <a:gd name="connsiteY2" fmla="*/ 2236643 h 2236643"/>
              <a:gd name="connsiteX3" fmla="*/ 0 w 3727738"/>
              <a:gd name="connsiteY3" fmla="*/ 2236643 h 2236643"/>
              <a:gd name="connsiteX4" fmla="*/ 0 w 3727738"/>
              <a:gd name="connsiteY4" fmla="*/ 0 h 223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38" h="2236643">
                <a:moveTo>
                  <a:pt x="0" y="0"/>
                </a:moveTo>
                <a:lnTo>
                  <a:pt x="3727738" y="0"/>
                </a:lnTo>
                <a:lnTo>
                  <a:pt x="3727738" y="2236643"/>
                </a:lnTo>
                <a:lnTo>
                  <a:pt x="0" y="223664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The “project of modernity” sought to classify (name, and order) the natural world. </a:t>
            </a:r>
          </a:p>
        </p:txBody>
      </p:sp>
      <p:sp>
        <p:nvSpPr>
          <p:cNvPr id="12" name="Freeform: Shape 11">
            <a:extLst>
              <a:ext uri="{FF2B5EF4-FFF2-40B4-BE49-F238E27FC236}">
                <a16:creationId xmlns:a16="http://schemas.microsoft.com/office/drawing/2014/main" id="{CCB2F6F5-D3B4-4EA7-BD21-0CCA0D311C6D}"/>
              </a:ext>
            </a:extLst>
          </p:cNvPr>
          <p:cNvSpPr/>
          <p:nvPr/>
        </p:nvSpPr>
        <p:spPr>
          <a:xfrm>
            <a:off x="4266767" y="1733334"/>
            <a:ext cx="3727738" cy="2236643"/>
          </a:xfrm>
          <a:custGeom>
            <a:avLst/>
            <a:gdLst>
              <a:gd name="connsiteX0" fmla="*/ 0 w 3727738"/>
              <a:gd name="connsiteY0" fmla="*/ 0 h 2236643"/>
              <a:gd name="connsiteX1" fmla="*/ 3727738 w 3727738"/>
              <a:gd name="connsiteY1" fmla="*/ 0 h 2236643"/>
              <a:gd name="connsiteX2" fmla="*/ 3727738 w 3727738"/>
              <a:gd name="connsiteY2" fmla="*/ 2236643 h 2236643"/>
              <a:gd name="connsiteX3" fmla="*/ 0 w 3727738"/>
              <a:gd name="connsiteY3" fmla="*/ 2236643 h 2236643"/>
              <a:gd name="connsiteX4" fmla="*/ 0 w 3727738"/>
              <a:gd name="connsiteY4" fmla="*/ 0 h 223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38" h="2236643">
                <a:moveTo>
                  <a:pt x="0" y="0"/>
                </a:moveTo>
                <a:lnTo>
                  <a:pt x="3727738" y="0"/>
                </a:lnTo>
                <a:lnTo>
                  <a:pt x="3727738" y="2236643"/>
                </a:lnTo>
                <a:lnTo>
                  <a:pt x="0" y="2236643"/>
                </a:lnTo>
                <a:lnTo>
                  <a:pt x="0" y="0"/>
                </a:lnTo>
                <a:close/>
              </a:path>
            </a:pathLst>
          </a:custGeom>
        </p:spPr>
        <p:style>
          <a:lnRef idx="2">
            <a:schemeClr val="lt1">
              <a:hueOff val="0"/>
              <a:satOff val="0"/>
              <a:lumOff val="0"/>
              <a:alphaOff val="0"/>
            </a:schemeClr>
          </a:lnRef>
          <a:fillRef idx="1">
            <a:schemeClr val="accent2">
              <a:hueOff val="-255475"/>
              <a:satOff val="702"/>
              <a:lumOff val="470"/>
              <a:alphaOff val="0"/>
            </a:schemeClr>
          </a:fillRef>
          <a:effectRef idx="0">
            <a:schemeClr val="accent2">
              <a:hueOff val="-255475"/>
              <a:satOff val="702"/>
              <a:lumOff val="47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It created typologies (categories of types, e.g. birds-from other animals-to types of birds and their interrationships)</a:t>
            </a:r>
          </a:p>
        </p:txBody>
      </p:sp>
      <p:sp>
        <p:nvSpPr>
          <p:cNvPr id="13" name="Freeform: Shape 12">
            <a:extLst>
              <a:ext uri="{FF2B5EF4-FFF2-40B4-BE49-F238E27FC236}">
                <a16:creationId xmlns:a16="http://schemas.microsoft.com/office/drawing/2014/main" id="{F4CEBBB6-C385-452B-A341-0F192E7DCEED}"/>
              </a:ext>
            </a:extLst>
          </p:cNvPr>
          <p:cNvSpPr/>
          <p:nvPr/>
        </p:nvSpPr>
        <p:spPr>
          <a:xfrm>
            <a:off x="8339284" y="1733334"/>
            <a:ext cx="3727738" cy="2236643"/>
          </a:xfrm>
          <a:custGeom>
            <a:avLst/>
            <a:gdLst>
              <a:gd name="connsiteX0" fmla="*/ 0 w 3727738"/>
              <a:gd name="connsiteY0" fmla="*/ 0 h 2236643"/>
              <a:gd name="connsiteX1" fmla="*/ 3727738 w 3727738"/>
              <a:gd name="connsiteY1" fmla="*/ 0 h 2236643"/>
              <a:gd name="connsiteX2" fmla="*/ 3727738 w 3727738"/>
              <a:gd name="connsiteY2" fmla="*/ 2236643 h 2236643"/>
              <a:gd name="connsiteX3" fmla="*/ 0 w 3727738"/>
              <a:gd name="connsiteY3" fmla="*/ 2236643 h 2236643"/>
              <a:gd name="connsiteX4" fmla="*/ 0 w 3727738"/>
              <a:gd name="connsiteY4" fmla="*/ 0 h 223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38" h="2236643">
                <a:moveTo>
                  <a:pt x="0" y="0"/>
                </a:moveTo>
                <a:lnTo>
                  <a:pt x="3727738" y="0"/>
                </a:lnTo>
                <a:lnTo>
                  <a:pt x="3727738" y="2236643"/>
                </a:lnTo>
                <a:lnTo>
                  <a:pt x="0" y="2236643"/>
                </a:lnTo>
                <a:lnTo>
                  <a:pt x="0" y="0"/>
                </a:lnTo>
                <a:close/>
              </a:path>
            </a:pathLst>
          </a:custGeom>
        </p:spPr>
        <p:style>
          <a:lnRef idx="2">
            <a:schemeClr val="lt1">
              <a:hueOff val="0"/>
              <a:satOff val="0"/>
              <a:lumOff val="0"/>
              <a:alphaOff val="0"/>
            </a:schemeClr>
          </a:lnRef>
          <a:fillRef idx="1">
            <a:schemeClr val="accent2">
              <a:hueOff val="-510950"/>
              <a:satOff val="1404"/>
              <a:lumOff val="941"/>
              <a:alphaOff val="0"/>
            </a:schemeClr>
          </a:fillRef>
          <a:effectRef idx="0">
            <a:schemeClr val="accent2">
              <a:hueOff val="-510950"/>
              <a:satOff val="1404"/>
              <a:lumOff val="941"/>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dirty="0"/>
              <a:t>Western “science” applied these ideas to humans. Focusing on visible difference (including colour, and other physical differences </a:t>
            </a:r>
          </a:p>
        </p:txBody>
      </p:sp>
      <p:sp>
        <p:nvSpPr>
          <p:cNvPr id="14" name="Freeform: Shape 13">
            <a:extLst>
              <a:ext uri="{FF2B5EF4-FFF2-40B4-BE49-F238E27FC236}">
                <a16:creationId xmlns:a16="http://schemas.microsoft.com/office/drawing/2014/main" id="{74950CDF-CBE7-41F4-B9AC-CEB216F5CD14}"/>
              </a:ext>
            </a:extLst>
          </p:cNvPr>
          <p:cNvSpPr/>
          <p:nvPr/>
        </p:nvSpPr>
        <p:spPr>
          <a:xfrm>
            <a:off x="166255" y="4342750"/>
            <a:ext cx="3727738" cy="2236643"/>
          </a:xfrm>
          <a:custGeom>
            <a:avLst/>
            <a:gdLst>
              <a:gd name="connsiteX0" fmla="*/ 0 w 3727738"/>
              <a:gd name="connsiteY0" fmla="*/ 0 h 2236643"/>
              <a:gd name="connsiteX1" fmla="*/ 3727738 w 3727738"/>
              <a:gd name="connsiteY1" fmla="*/ 0 h 2236643"/>
              <a:gd name="connsiteX2" fmla="*/ 3727738 w 3727738"/>
              <a:gd name="connsiteY2" fmla="*/ 2236643 h 2236643"/>
              <a:gd name="connsiteX3" fmla="*/ 0 w 3727738"/>
              <a:gd name="connsiteY3" fmla="*/ 2236643 h 2236643"/>
              <a:gd name="connsiteX4" fmla="*/ 0 w 3727738"/>
              <a:gd name="connsiteY4" fmla="*/ 0 h 223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38" h="2236643">
                <a:moveTo>
                  <a:pt x="0" y="0"/>
                </a:moveTo>
                <a:lnTo>
                  <a:pt x="3727738" y="0"/>
                </a:lnTo>
                <a:lnTo>
                  <a:pt x="3727738" y="2236643"/>
                </a:lnTo>
                <a:lnTo>
                  <a:pt x="0" y="2236643"/>
                </a:lnTo>
                <a:lnTo>
                  <a:pt x="0" y="0"/>
                </a:lnTo>
                <a:close/>
              </a:path>
            </a:pathLst>
          </a:custGeom>
        </p:spPr>
        <p:style>
          <a:lnRef idx="2">
            <a:schemeClr val="lt1">
              <a:hueOff val="0"/>
              <a:satOff val="0"/>
              <a:lumOff val="0"/>
              <a:alphaOff val="0"/>
            </a:schemeClr>
          </a:lnRef>
          <a:fillRef idx="1">
            <a:schemeClr val="accent2">
              <a:hueOff val="-766425"/>
              <a:satOff val="2105"/>
              <a:lumOff val="1411"/>
              <a:alphaOff val="0"/>
            </a:schemeClr>
          </a:fillRef>
          <a:effectRef idx="0">
            <a:schemeClr val="accent2">
              <a:hueOff val="-766425"/>
              <a:satOff val="2105"/>
              <a:lumOff val="1411"/>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Imperialism and Colonialism contain </a:t>
            </a:r>
            <a:r>
              <a:rPr lang="en-US" sz="2300" kern="1200"/>
              <a:t>i</a:t>
            </a:r>
            <a:r>
              <a:rPr lang="en-NZ" sz="2300" kern="1200"/>
              <a:t>deologies</a:t>
            </a:r>
            <a:r>
              <a:rPr lang="en-NZ" sz="2300" kern="1200" dirty="0"/>
              <a:t> of difference that constructed difference in terms of “superiority” and  “inferiority”</a:t>
            </a:r>
          </a:p>
          <a:p>
            <a:pPr marL="0" lvl="0" indent="0" algn="ctr" defTabSz="1022350">
              <a:lnSpc>
                <a:spcPct val="90000"/>
              </a:lnSpc>
              <a:spcBef>
                <a:spcPct val="0"/>
              </a:spcBef>
              <a:spcAft>
                <a:spcPct val="35000"/>
              </a:spcAft>
              <a:buNone/>
            </a:pPr>
            <a:endParaRPr lang="en-US" sz="2300" kern="1200" dirty="0"/>
          </a:p>
        </p:txBody>
      </p:sp>
      <p:sp>
        <p:nvSpPr>
          <p:cNvPr id="15" name="Freeform: Shape 14">
            <a:extLst>
              <a:ext uri="{FF2B5EF4-FFF2-40B4-BE49-F238E27FC236}">
                <a16:creationId xmlns:a16="http://schemas.microsoft.com/office/drawing/2014/main" id="{07E0B2EA-887C-4A6F-B1C4-33BD5452517F}"/>
              </a:ext>
            </a:extLst>
          </p:cNvPr>
          <p:cNvSpPr/>
          <p:nvPr/>
        </p:nvSpPr>
        <p:spPr>
          <a:xfrm>
            <a:off x="4266767" y="4342750"/>
            <a:ext cx="3727738" cy="2236643"/>
          </a:xfrm>
          <a:custGeom>
            <a:avLst/>
            <a:gdLst>
              <a:gd name="connsiteX0" fmla="*/ 0 w 3727738"/>
              <a:gd name="connsiteY0" fmla="*/ 0 h 2236643"/>
              <a:gd name="connsiteX1" fmla="*/ 3727738 w 3727738"/>
              <a:gd name="connsiteY1" fmla="*/ 0 h 2236643"/>
              <a:gd name="connsiteX2" fmla="*/ 3727738 w 3727738"/>
              <a:gd name="connsiteY2" fmla="*/ 2236643 h 2236643"/>
              <a:gd name="connsiteX3" fmla="*/ 0 w 3727738"/>
              <a:gd name="connsiteY3" fmla="*/ 2236643 h 2236643"/>
              <a:gd name="connsiteX4" fmla="*/ 0 w 3727738"/>
              <a:gd name="connsiteY4" fmla="*/ 0 h 223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38" h="2236643">
                <a:moveTo>
                  <a:pt x="0" y="0"/>
                </a:moveTo>
                <a:lnTo>
                  <a:pt x="3727738" y="0"/>
                </a:lnTo>
                <a:lnTo>
                  <a:pt x="3727738" y="2236643"/>
                </a:lnTo>
                <a:lnTo>
                  <a:pt x="0" y="2236643"/>
                </a:lnTo>
                <a:lnTo>
                  <a:pt x="0" y="0"/>
                </a:lnTo>
                <a:close/>
              </a:path>
            </a:pathLst>
          </a:custGeom>
        </p:spPr>
        <p:style>
          <a:lnRef idx="2">
            <a:schemeClr val="lt1">
              <a:hueOff val="0"/>
              <a:satOff val="0"/>
              <a:lumOff val="0"/>
              <a:alphaOff val="0"/>
            </a:schemeClr>
          </a:lnRef>
          <a:fillRef idx="1">
            <a:schemeClr val="accent2">
              <a:hueOff val="-1021900"/>
              <a:satOff val="2807"/>
              <a:lumOff val="1882"/>
              <a:alphaOff val="0"/>
            </a:schemeClr>
          </a:fillRef>
          <a:effectRef idx="0">
            <a:schemeClr val="accent2">
              <a:hueOff val="-1021900"/>
              <a:satOff val="2807"/>
              <a:lumOff val="1882"/>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Constructing “different races” provided the justification for different treatment. (e.g. individual rights for one race, but not for another).</a:t>
            </a:r>
          </a:p>
        </p:txBody>
      </p:sp>
      <p:sp>
        <p:nvSpPr>
          <p:cNvPr id="16" name="Freeform: Shape 15">
            <a:extLst>
              <a:ext uri="{FF2B5EF4-FFF2-40B4-BE49-F238E27FC236}">
                <a16:creationId xmlns:a16="http://schemas.microsoft.com/office/drawing/2014/main" id="{F8927BA6-AACC-42B4-9675-16795E9BE686}"/>
              </a:ext>
            </a:extLst>
          </p:cNvPr>
          <p:cNvSpPr/>
          <p:nvPr/>
        </p:nvSpPr>
        <p:spPr>
          <a:xfrm>
            <a:off x="8367279" y="4342750"/>
            <a:ext cx="3727738" cy="2236643"/>
          </a:xfrm>
          <a:custGeom>
            <a:avLst/>
            <a:gdLst>
              <a:gd name="connsiteX0" fmla="*/ 0 w 3727738"/>
              <a:gd name="connsiteY0" fmla="*/ 0 h 2236643"/>
              <a:gd name="connsiteX1" fmla="*/ 3727738 w 3727738"/>
              <a:gd name="connsiteY1" fmla="*/ 0 h 2236643"/>
              <a:gd name="connsiteX2" fmla="*/ 3727738 w 3727738"/>
              <a:gd name="connsiteY2" fmla="*/ 2236643 h 2236643"/>
              <a:gd name="connsiteX3" fmla="*/ 0 w 3727738"/>
              <a:gd name="connsiteY3" fmla="*/ 2236643 h 2236643"/>
              <a:gd name="connsiteX4" fmla="*/ 0 w 3727738"/>
              <a:gd name="connsiteY4" fmla="*/ 0 h 223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38" h="2236643">
                <a:moveTo>
                  <a:pt x="0" y="0"/>
                </a:moveTo>
                <a:lnTo>
                  <a:pt x="3727738" y="0"/>
                </a:lnTo>
                <a:lnTo>
                  <a:pt x="3727738" y="2236643"/>
                </a:lnTo>
                <a:lnTo>
                  <a:pt x="0" y="2236643"/>
                </a:lnTo>
                <a:lnTo>
                  <a:pt x="0" y="0"/>
                </a:lnTo>
                <a:close/>
              </a:path>
            </a:pathLst>
          </a:custGeom>
        </p:spPr>
        <p:style>
          <a:lnRef idx="2">
            <a:schemeClr val="lt1">
              <a:hueOff val="0"/>
              <a:satOff val="0"/>
              <a:lumOff val="0"/>
              <a:alphaOff val="0"/>
            </a:schemeClr>
          </a:lnRef>
          <a:fillRef idx="1">
            <a:schemeClr val="accent2">
              <a:hueOff val="-1277375"/>
              <a:satOff val="3509"/>
              <a:lumOff val="2352"/>
              <a:alphaOff val="0"/>
            </a:schemeClr>
          </a:fillRef>
          <a:effectRef idx="0">
            <a:schemeClr val="accent2">
              <a:hueOff val="-1277375"/>
              <a:satOff val="3509"/>
              <a:lumOff val="2352"/>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Social Practitioners need to challenge these ideologies. </a:t>
            </a:r>
          </a:p>
        </p:txBody>
      </p:sp>
    </p:spTree>
    <p:extLst>
      <p:ext uri="{BB962C8B-B14F-4D97-AF65-F5344CB8AC3E}">
        <p14:creationId xmlns:p14="http://schemas.microsoft.com/office/powerpoint/2010/main" val="302054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6CBC06-AFCC-4937-8EA9-F545A2EB0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Picture 3">
            <a:extLst>
              <a:ext uri="{FF2B5EF4-FFF2-40B4-BE49-F238E27FC236}">
                <a16:creationId xmlns:a16="http://schemas.microsoft.com/office/drawing/2014/main" id="{37E17055-C89B-4EA2-801E-2C13866AD89F}"/>
              </a:ext>
            </a:extLst>
          </p:cNvPr>
          <p:cNvPicPr>
            <a:picLocks noChangeAspect="1"/>
          </p:cNvPicPr>
          <p:nvPr/>
        </p:nvPicPr>
        <p:blipFill rotWithShape="1">
          <a:blip r:embed="rId2">
            <a:duotone>
              <a:prstClr val="black"/>
              <a:schemeClr val="tx2">
                <a:tint val="45000"/>
                <a:satMod val="400000"/>
              </a:schemeClr>
            </a:duotone>
            <a:alphaModFix amt="25000"/>
          </a:blip>
          <a:srcRect t="4678" b="10735"/>
          <a:stretch/>
        </p:blipFill>
        <p:spPr>
          <a:xfrm>
            <a:off x="20" y="975"/>
            <a:ext cx="12191980" cy="6858000"/>
          </a:xfrm>
          <a:prstGeom prst="rect">
            <a:avLst/>
          </a:prstGeom>
        </p:spPr>
      </p:pic>
      <p:sp>
        <p:nvSpPr>
          <p:cNvPr id="2" name="Title 1">
            <a:extLst>
              <a:ext uri="{FF2B5EF4-FFF2-40B4-BE49-F238E27FC236}">
                <a16:creationId xmlns:a16="http://schemas.microsoft.com/office/drawing/2014/main" id="{A6CBEF06-DE15-4907-84AA-E643792F16A6}"/>
              </a:ext>
            </a:extLst>
          </p:cNvPr>
          <p:cNvSpPr>
            <a:spLocks noGrp="1"/>
          </p:cNvSpPr>
          <p:nvPr>
            <p:ph type="ctrTitle"/>
          </p:nvPr>
        </p:nvSpPr>
        <p:spPr>
          <a:xfrm>
            <a:off x="457200" y="4960137"/>
            <a:ext cx="7772400" cy="1463040"/>
          </a:xfrm>
        </p:spPr>
        <p:txBody>
          <a:bodyPr>
            <a:normAutofit/>
          </a:bodyPr>
          <a:lstStyle/>
          <a:p>
            <a:r>
              <a:rPr lang="en-NZ" dirty="0">
                <a:solidFill>
                  <a:schemeClr val="tx1"/>
                </a:solidFill>
              </a:rPr>
              <a:t>Defining terms, Nationality, Nationalism, Race and Racism</a:t>
            </a:r>
          </a:p>
        </p:txBody>
      </p:sp>
      <p:cxnSp>
        <p:nvCxnSpPr>
          <p:cNvPr id="11" name="Straight Connector 10">
            <a:extLst>
              <a:ext uri="{FF2B5EF4-FFF2-40B4-BE49-F238E27FC236}">
                <a16:creationId xmlns:a16="http://schemas.microsoft.com/office/drawing/2014/main" id="{2D041084-7D34-40AA-ACA7-1EFFC82122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23053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1024128" y="585216"/>
            <a:ext cx="9720072" cy="1499616"/>
          </a:xfrm>
        </p:spPr>
        <p:txBody>
          <a:bodyPr>
            <a:normAutofit/>
          </a:bodyPr>
          <a:lstStyle/>
          <a:p>
            <a:r>
              <a:rPr lang="en-US" altLang="en-US" dirty="0">
                <a:solidFill>
                  <a:schemeClr val="bg1"/>
                </a:solidFill>
              </a:rPr>
              <a:t>Nation-states </a:t>
            </a:r>
            <a:endParaRPr lang="en-GB" altLang="en-US" dirty="0">
              <a:solidFill>
                <a:schemeClr val="bg1"/>
              </a:solidFill>
            </a:endParaRPr>
          </a:p>
        </p:txBody>
      </p:sp>
      <p:sp>
        <p:nvSpPr>
          <p:cNvPr id="3" name="Freeform: Shape 2">
            <a:extLst>
              <a:ext uri="{FF2B5EF4-FFF2-40B4-BE49-F238E27FC236}">
                <a16:creationId xmlns:a16="http://schemas.microsoft.com/office/drawing/2014/main" id="{9122841F-4266-4521-878B-F7BD197595E7}"/>
              </a:ext>
            </a:extLst>
          </p:cNvPr>
          <p:cNvSpPr/>
          <p:nvPr/>
        </p:nvSpPr>
        <p:spPr>
          <a:xfrm>
            <a:off x="228599" y="1777494"/>
            <a:ext cx="3675784" cy="2205470"/>
          </a:xfrm>
          <a:custGeom>
            <a:avLst/>
            <a:gdLst>
              <a:gd name="connsiteX0" fmla="*/ 0 w 3675784"/>
              <a:gd name="connsiteY0" fmla="*/ 0 h 2205470"/>
              <a:gd name="connsiteX1" fmla="*/ 3675784 w 3675784"/>
              <a:gd name="connsiteY1" fmla="*/ 0 h 2205470"/>
              <a:gd name="connsiteX2" fmla="*/ 3675784 w 3675784"/>
              <a:gd name="connsiteY2" fmla="*/ 2205470 h 2205470"/>
              <a:gd name="connsiteX3" fmla="*/ 0 w 3675784"/>
              <a:gd name="connsiteY3" fmla="*/ 2205470 h 2205470"/>
              <a:gd name="connsiteX4" fmla="*/ 0 w 3675784"/>
              <a:gd name="connsiteY4" fmla="*/ 0 h 220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784" h="2205470">
                <a:moveTo>
                  <a:pt x="0" y="0"/>
                </a:moveTo>
                <a:lnTo>
                  <a:pt x="3675784" y="0"/>
                </a:lnTo>
                <a:lnTo>
                  <a:pt x="3675784" y="2205470"/>
                </a:lnTo>
                <a:lnTo>
                  <a:pt x="0" y="220547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a:t>The combination of a large community (nation) and a territorial , political form (state), creating a cultural-political entity.</a:t>
            </a:r>
            <a:endParaRPr lang="en-US" sz="2400" kern="1200"/>
          </a:p>
        </p:txBody>
      </p:sp>
      <p:sp>
        <p:nvSpPr>
          <p:cNvPr id="4" name="Freeform: Shape 3">
            <a:extLst>
              <a:ext uri="{FF2B5EF4-FFF2-40B4-BE49-F238E27FC236}">
                <a16:creationId xmlns:a16="http://schemas.microsoft.com/office/drawing/2014/main" id="{AD4C7DF6-8B0E-4179-9602-FB40A86E63DB}"/>
              </a:ext>
            </a:extLst>
          </p:cNvPr>
          <p:cNvSpPr/>
          <p:nvPr/>
        </p:nvSpPr>
        <p:spPr>
          <a:xfrm>
            <a:off x="4271961" y="1777494"/>
            <a:ext cx="3675784" cy="2205470"/>
          </a:xfrm>
          <a:custGeom>
            <a:avLst/>
            <a:gdLst>
              <a:gd name="connsiteX0" fmla="*/ 0 w 3675784"/>
              <a:gd name="connsiteY0" fmla="*/ 0 h 2205470"/>
              <a:gd name="connsiteX1" fmla="*/ 3675784 w 3675784"/>
              <a:gd name="connsiteY1" fmla="*/ 0 h 2205470"/>
              <a:gd name="connsiteX2" fmla="*/ 3675784 w 3675784"/>
              <a:gd name="connsiteY2" fmla="*/ 2205470 h 2205470"/>
              <a:gd name="connsiteX3" fmla="*/ 0 w 3675784"/>
              <a:gd name="connsiteY3" fmla="*/ 2205470 h 2205470"/>
              <a:gd name="connsiteX4" fmla="*/ 0 w 3675784"/>
              <a:gd name="connsiteY4" fmla="*/ 0 h 220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784" h="2205470">
                <a:moveTo>
                  <a:pt x="0" y="0"/>
                </a:moveTo>
                <a:lnTo>
                  <a:pt x="3675784" y="0"/>
                </a:lnTo>
                <a:lnTo>
                  <a:pt x="3675784" y="2205470"/>
                </a:lnTo>
                <a:lnTo>
                  <a:pt x="0" y="220547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a:t>Nations are constructed, through politics, and through war. </a:t>
            </a:r>
            <a:endParaRPr lang="en-US" sz="2400" kern="1200"/>
          </a:p>
        </p:txBody>
      </p:sp>
      <p:sp>
        <p:nvSpPr>
          <p:cNvPr id="5" name="Freeform: Shape 4">
            <a:extLst>
              <a:ext uri="{FF2B5EF4-FFF2-40B4-BE49-F238E27FC236}">
                <a16:creationId xmlns:a16="http://schemas.microsoft.com/office/drawing/2014/main" id="{6222E491-AE7B-4CEC-B605-DCDE5EEDAA9B}"/>
              </a:ext>
            </a:extLst>
          </p:cNvPr>
          <p:cNvSpPr/>
          <p:nvPr/>
        </p:nvSpPr>
        <p:spPr>
          <a:xfrm>
            <a:off x="8315323" y="1777494"/>
            <a:ext cx="3675784" cy="2205470"/>
          </a:xfrm>
          <a:custGeom>
            <a:avLst/>
            <a:gdLst>
              <a:gd name="connsiteX0" fmla="*/ 0 w 3675784"/>
              <a:gd name="connsiteY0" fmla="*/ 0 h 2205470"/>
              <a:gd name="connsiteX1" fmla="*/ 3675784 w 3675784"/>
              <a:gd name="connsiteY1" fmla="*/ 0 h 2205470"/>
              <a:gd name="connsiteX2" fmla="*/ 3675784 w 3675784"/>
              <a:gd name="connsiteY2" fmla="*/ 2205470 h 2205470"/>
              <a:gd name="connsiteX3" fmla="*/ 0 w 3675784"/>
              <a:gd name="connsiteY3" fmla="*/ 2205470 h 2205470"/>
              <a:gd name="connsiteX4" fmla="*/ 0 w 3675784"/>
              <a:gd name="connsiteY4" fmla="*/ 0 h 220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784" h="2205470">
                <a:moveTo>
                  <a:pt x="0" y="0"/>
                </a:moveTo>
                <a:lnTo>
                  <a:pt x="3675784" y="0"/>
                </a:lnTo>
                <a:lnTo>
                  <a:pt x="3675784" y="2205470"/>
                </a:lnTo>
                <a:lnTo>
                  <a:pt x="0" y="220547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a:t>The nation state is a relatively recent label used to describe a distinct country, with boarders, and sovereignty over its own territories. </a:t>
            </a:r>
            <a:endParaRPr lang="en-US" sz="2400" kern="1200"/>
          </a:p>
        </p:txBody>
      </p:sp>
      <p:sp>
        <p:nvSpPr>
          <p:cNvPr id="6" name="Freeform: Shape 5">
            <a:extLst>
              <a:ext uri="{FF2B5EF4-FFF2-40B4-BE49-F238E27FC236}">
                <a16:creationId xmlns:a16="http://schemas.microsoft.com/office/drawing/2014/main" id="{BF717543-9CDA-4AF8-8F0F-B2CBFE562DF4}"/>
              </a:ext>
            </a:extLst>
          </p:cNvPr>
          <p:cNvSpPr/>
          <p:nvPr/>
        </p:nvSpPr>
        <p:spPr>
          <a:xfrm>
            <a:off x="228599" y="4350543"/>
            <a:ext cx="3675784" cy="2205470"/>
          </a:xfrm>
          <a:custGeom>
            <a:avLst/>
            <a:gdLst>
              <a:gd name="connsiteX0" fmla="*/ 0 w 3675784"/>
              <a:gd name="connsiteY0" fmla="*/ 0 h 2205470"/>
              <a:gd name="connsiteX1" fmla="*/ 3675784 w 3675784"/>
              <a:gd name="connsiteY1" fmla="*/ 0 h 2205470"/>
              <a:gd name="connsiteX2" fmla="*/ 3675784 w 3675784"/>
              <a:gd name="connsiteY2" fmla="*/ 2205470 h 2205470"/>
              <a:gd name="connsiteX3" fmla="*/ 0 w 3675784"/>
              <a:gd name="connsiteY3" fmla="*/ 2205470 h 2205470"/>
              <a:gd name="connsiteX4" fmla="*/ 0 w 3675784"/>
              <a:gd name="connsiteY4" fmla="*/ 0 h 220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784" h="2205470">
                <a:moveTo>
                  <a:pt x="0" y="0"/>
                </a:moveTo>
                <a:lnTo>
                  <a:pt x="3675784" y="0"/>
                </a:lnTo>
                <a:lnTo>
                  <a:pt x="3675784" y="2205470"/>
                </a:lnTo>
                <a:lnTo>
                  <a:pt x="0" y="220547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a:t>Nation states control political power and the legitimate means of force within a defined territory. (this can be described as a monopoly on violence force). </a:t>
            </a:r>
            <a:endParaRPr lang="en-US" sz="2400" kern="1200"/>
          </a:p>
        </p:txBody>
      </p:sp>
      <p:sp>
        <p:nvSpPr>
          <p:cNvPr id="7" name="Freeform: Shape 6">
            <a:extLst>
              <a:ext uri="{FF2B5EF4-FFF2-40B4-BE49-F238E27FC236}">
                <a16:creationId xmlns:a16="http://schemas.microsoft.com/office/drawing/2014/main" id="{0AF577A6-40C6-4DF9-BA32-648A1BA93AB4}"/>
              </a:ext>
            </a:extLst>
          </p:cNvPr>
          <p:cNvSpPr/>
          <p:nvPr/>
        </p:nvSpPr>
        <p:spPr>
          <a:xfrm>
            <a:off x="4271961" y="4350543"/>
            <a:ext cx="3675784" cy="2205470"/>
          </a:xfrm>
          <a:custGeom>
            <a:avLst/>
            <a:gdLst>
              <a:gd name="connsiteX0" fmla="*/ 0 w 3675784"/>
              <a:gd name="connsiteY0" fmla="*/ 0 h 2205470"/>
              <a:gd name="connsiteX1" fmla="*/ 3675784 w 3675784"/>
              <a:gd name="connsiteY1" fmla="*/ 0 h 2205470"/>
              <a:gd name="connsiteX2" fmla="*/ 3675784 w 3675784"/>
              <a:gd name="connsiteY2" fmla="*/ 2205470 h 2205470"/>
              <a:gd name="connsiteX3" fmla="*/ 0 w 3675784"/>
              <a:gd name="connsiteY3" fmla="*/ 2205470 h 2205470"/>
              <a:gd name="connsiteX4" fmla="*/ 0 w 3675784"/>
              <a:gd name="connsiteY4" fmla="*/ 0 h 220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784" h="2205470">
                <a:moveTo>
                  <a:pt x="0" y="0"/>
                </a:moveTo>
                <a:lnTo>
                  <a:pt x="3675784" y="0"/>
                </a:lnTo>
                <a:lnTo>
                  <a:pt x="3675784" y="2205470"/>
                </a:lnTo>
                <a:lnTo>
                  <a:pt x="0" y="2205470"/>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a:t>Watch: animation of changing boundaries </a:t>
            </a:r>
            <a:endParaRPr lang="en-US" sz="2400" kern="1200"/>
          </a:p>
        </p:txBody>
      </p:sp>
      <p:sp>
        <p:nvSpPr>
          <p:cNvPr id="8" name="Freeform: Shape 7">
            <a:extLst>
              <a:ext uri="{FF2B5EF4-FFF2-40B4-BE49-F238E27FC236}">
                <a16:creationId xmlns:a16="http://schemas.microsoft.com/office/drawing/2014/main" id="{D06D4341-9A3F-44F5-B152-1D0577E809EB}"/>
              </a:ext>
            </a:extLst>
          </p:cNvPr>
          <p:cNvSpPr/>
          <p:nvPr/>
        </p:nvSpPr>
        <p:spPr>
          <a:xfrm>
            <a:off x="8315323" y="4350543"/>
            <a:ext cx="3675784" cy="2205470"/>
          </a:xfrm>
          <a:custGeom>
            <a:avLst/>
            <a:gdLst>
              <a:gd name="connsiteX0" fmla="*/ 0 w 3675784"/>
              <a:gd name="connsiteY0" fmla="*/ 0 h 2205470"/>
              <a:gd name="connsiteX1" fmla="*/ 3675784 w 3675784"/>
              <a:gd name="connsiteY1" fmla="*/ 0 h 2205470"/>
              <a:gd name="connsiteX2" fmla="*/ 3675784 w 3675784"/>
              <a:gd name="connsiteY2" fmla="*/ 2205470 h 2205470"/>
              <a:gd name="connsiteX3" fmla="*/ 0 w 3675784"/>
              <a:gd name="connsiteY3" fmla="*/ 2205470 h 2205470"/>
              <a:gd name="connsiteX4" fmla="*/ 0 w 3675784"/>
              <a:gd name="connsiteY4" fmla="*/ 0 h 220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5784" h="2205470">
                <a:moveTo>
                  <a:pt x="0" y="0"/>
                </a:moveTo>
                <a:lnTo>
                  <a:pt x="3675784" y="0"/>
                </a:lnTo>
                <a:lnTo>
                  <a:pt x="3675784" y="2205470"/>
                </a:lnTo>
                <a:lnTo>
                  <a:pt x="0" y="220547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a:hlinkClick r:id="rId2"/>
              </a:rPr>
              <a:t>https://youtu.be/-6Wu0Q7x5D0?t=881</a:t>
            </a:r>
            <a:endParaRPr lang="en-US" sz="2400" kern="1200" dirty="0"/>
          </a:p>
        </p:txBody>
      </p:sp>
    </p:spTree>
    <p:extLst>
      <p:ext uri="{BB962C8B-B14F-4D97-AF65-F5344CB8AC3E}">
        <p14:creationId xmlns:p14="http://schemas.microsoft.com/office/powerpoint/2010/main" val="5423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9A4E-C8A7-49E2-8D27-173FBE0F0518}"/>
              </a:ext>
            </a:extLst>
          </p:cNvPr>
          <p:cNvSpPr>
            <a:spLocks noGrp="1"/>
          </p:cNvSpPr>
          <p:nvPr>
            <p:ph type="title"/>
          </p:nvPr>
        </p:nvSpPr>
        <p:spPr>
          <a:xfrm>
            <a:off x="941000" y="304661"/>
            <a:ext cx="9720072" cy="1499616"/>
          </a:xfrm>
        </p:spPr>
        <p:txBody>
          <a:bodyPr>
            <a:normAutofit/>
          </a:bodyPr>
          <a:lstStyle/>
          <a:p>
            <a:r>
              <a:rPr lang="en-NZ" dirty="0">
                <a:solidFill>
                  <a:schemeClr val="bg1"/>
                </a:solidFill>
              </a:rPr>
              <a:t>Nationality</a:t>
            </a:r>
          </a:p>
        </p:txBody>
      </p:sp>
      <p:sp>
        <p:nvSpPr>
          <p:cNvPr id="4" name="Freeform: Shape 3">
            <a:extLst>
              <a:ext uri="{FF2B5EF4-FFF2-40B4-BE49-F238E27FC236}">
                <a16:creationId xmlns:a16="http://schemas.microsoft.com/office/drawing/2014/main" id="{E62C28D2-F463-4B97-9C20-B712E155D6E7}"/>
              </a:ext>
            </a:extLst>
          </p:cNvPr>
          <p:cNvSpPr/>
          <p:nvPr/>
        </p:nvSpPr>
        <p:spPr>
          <a:xfrm>
            <a:off x="270164" y="1811751"/>
            <a:ext cx="3679031" cy="2207418"/>
          </a:xfrm>
          <a:custGeom>
            <a:avLst/>
            <a:gdLst>
              <a:gd name="connsiteX0" fmla="*/ 0 w 3679031"/>
              <a:gd name="connsiteY0" fmla="*/ 0 h 2207418"/>
              <a:gd name="connsiteX1" fmla="*/ 3679031 w 3679031"/>
              <a:gd name="connsiteY1" fmla="*/ 0 h 2207418"/>
              <a:gd name="connsiteX2" fmla="*/ 3679031 w 3679031"/>
              <a:gd name="connsiteY2" fmla="*/ 2207418 h 2207418"/>
              <a:gd name="connsiteX3" fmla="*/ 0 w 3679031"/>
              <a:gd name="connsiteY3" fmla="*/ 2207418 h 2207418"/>
              <a:gd name="connsiteX4" fmla="*/ 0 w 3679031"/>
              <a:gd name="connsiteY4" fmla="*/ 0 h 220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9031" h="2207418">
                <a:moveTo>
                  <a:pt x="0" y="0"/>
                </a:moveTo>
                <a:lnTo>
                  <a:pt x="3679031" y="0"/>
                </a:lnTo>
                <a:lnTo>
                  <a:pt x="3679031" y="2207418"/>
                </a:lnTo>
                <a:lnTo>
                  <a:pt x="0" y="220741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000" kern="1200" dirty="0"/>
              <a:t>Nationality refers to the country of citizenship. This can be the country you were born in or the country to move to and then apply for citizenship. </a:t>
            </a:r>
          </a:p>
          <a:p>
            <a:pPr lvl="0" algn="ctr" defTabSz="1111250">
              <a:lnSpc>
                <a:spcPct val="90000"/>
              </a:lnSpc>
              <a:spcBef>
                <a:spcPct val="0"/>
              </a:spcBef>
              <a:spcAft>
                <a:spcPct val="35000"/>
              </a:spcAft>
            </a:pPr>
            <a:r>
              <a:rPr lang="en-NZ" sz="2000" dirty="0"/>
              <a:t> </a:t>
            </a:r>
            <a:r>
              <a:rPr lang="en-NZ" sz="1200" dirty="0">
                <a:hlinkClick r:id="rId2"/>
              </a:rPr>
              <a:t>https://oag.parliament.nz/2013/citizenship/part3.htm</a:t>
            </a:r>
            <a:endParaRPr lang="en-NZ" sz="1200" dirty="0"/>
          </a:p>
          <a:p>
            <a:pPr lvl="0" algn="ctr" defTabSz="1111250">
              <a:lnSpc>
                <a:spcPct val="90000"/>
              </a:lnSpc>
              <a:spcBef>
                <a:spcPct val="0"/>
              </a:spcBef>
              <a:spcAft>
                <a:spcPct val="35000"/>
              </a:spcAft>
            </a:pPr>
            <a:endParaRPr lang="en-US" sz="1200" kern="1200" dirty="0"/>
          </a:p>
        </p:txBody>
      </p:sp>
      <p:sp>
        <p:nvSpPr>
          <p:cNvPr id="6" name="Freeform: Shape 5">
            <a:extLst>
              <a:ext uri="{FF2B5EF4-FFF2-40B4-BE49-F238E27FC236}">
                <a16:creationId xmlns:a16="http://schemas.microsoft.com/office/drawing/2014/main" id="{5439D5A1-C03D-4CC1-9C2A-18329C24E71E}"/>
              </a:ext>
            </a:extLst>
          </p:cNvPr>
          <p:cNvSpPr/>
          <p:nvPr/>
        </p:nvSpPr>
        <p:spPr>
          <a:xfrm>
            <a:off x="4317098" y="1811751"/>
            <a:ext cx="3679031" cy="2207418"/>
          </a:xfrm>
          <a:custGeom>
            <a:avLst/>
            <a:gdLst>
              <a:gd name="connsiteX0" fmla="*/ 0 w 3679031"/>
              <a:gd name="connsiteY0" fmla="*/ 0 h 2207418"/>
              <a:gd name="connsiteX1" fmla="*/ 3679031 w 3679031"/>
              <a:gd name="connsiteY1" fmla="*/ 0 h 2207418"/>
              <a:gd name="connsiteX2" fmla="*/ 3679031 w 3679031"/>
              <a:gd name="connsiteY2" fmla="*/ 2207418 h 2207418"/>
              <a:gd name="connsiteX3" fmla="*/ 0 w 3679031"/>
              <a:gd name="connsiteY3" fmla="*/ 2207418 h 2207418"/>
              <a:gd name="connsiteX4" fmla="*/ 0 w 3679031"/>
              <a:gd name="connsiteY4" fmla="*/ 0 h 220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9031" h="2207418">
                <a:moveTo>
                  <a:pt x="0" y="0"/>
                </a:moveTo>
                <a:lnTo>
                  <a:pt x="3679031" y="0"/>
                </a:lnTo>
                <a:lnTo>
                  <a:pt x="3679031" y="2207418"/>
                </a:lnTo>
                <a:lnTo>
                  <a:pt x="0" y="220741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a:t>Nationality is a legal identification of a person in international law, establishing the person as a subject, a national, of a sovereign state.</a:t>
            </a:r>
            <a:endParaRPr lang="en-US" sz="2500" kern="1200" dirty="0"/>
          </a:p>
        </p:txBody>
      </p:sp>
      <p:sp>
        <p:nvSpPr>
          <p:cNvPr id="7" name="Freeform: Shape 6">
            <a:extLst>
              <a:ext uri="{FF2B5EF4-FFF2-40B4-BE49-F238E27FC236}">
                <a16:creationId xmlns:a16="http://schemas.microsoft.com/office/drawing/2014/main" id="{56E2FB94-E8C3-4601-9A83-BBDA0B8A2DDF}"/>
              </a:ext>
            </a:extLst>
          </p:cNvPr>
          <p:cNvSpPr/>
          <p:nvPr/>
        </p:nvSpPr>
        <p:spPr>
          <a:xfrm>
            <a:off x="8364032" y="1811751"/>
            <a:ext cx="3679031" cy="2207418"/>
          </a:xfrm>
          <a:custGeom>
            <a:avLst/>
            <a:gdLst>
              <a:gd name="connsiteX0" fmla="*/ 0 w 3679031"/>
              <a:gd name="connsiteY0" fmla="*/ 0 h 2207418"/>
              <a:gd name="connsiteX1" fmla="*/ 3679031 w 3679031"/>
              <a:gd name="connsiteY1" fmla="*/ 0 h 2207418"/>
              <a:gd name="connsiteX2" fmla="*/ 3679031 w 3679031"/>
              <a:gd name="connsiteY2" fmla="*/ 2207418 h 2207418"/>
              <a:gd name="connsiteX3" fmla="*/ 0 w 3679031"/>
              <a:gd name="connsiteY3" fmla="*/ 2207418 h 2207418"/>
              <a:gd name="connsiteX4" fmla="*/ 0 w 3679031"/>
              <a:gd name="connsiteY4" fmla="*/ 0 h 220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9031" h="2207418">
                <a:moveTo>
                  <a:pt x="0" y="0"/>
                </a:moveTo>
                <a:lnTo>
                  <a:pt x="3679031" y="0"/>
                </a:lnTo>
                <a:lnTo>
                  <a:pt x="3679031" y="2207418"/>
                </a:lnTo>
                <a:lnTo>
                  <a:pt x="0" y="220741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a:t>Nationality is also used (perhaps incorrectly) as a term for national identity. </a:t>
            </a:r>
            <a:endParaRPr lang="en-US" sz="2500" kern="1200"/>
          </a:p>
        </p:txBody>
      </p:sp>
      <p:sp>
        <p:nvSpPr>
          <p:cNvPr id="8" name="Freeform: Shape 7">
            <a:extLst>
              <a:ext uri="{FF2B5EF4-FFF2-40B4-BE49-F238E27FC236}">
                <a16:creationId xmlns:a16="http://schemas.microsoft.com/office/drawing/2014/main" id="{926A1ABC-C8EC-4406-9FA8-D0A6624F2EF1}"/>
              </a:ext>
            </a:extLst>
          </p:cNvPr>
          <p:cNvSpPr/>
          <p:nvPr/>
        </p:nvSpPr>
        <p:spPr>
          <a:xfrm>
            <a:off x="270164" y="4387073"/>
            <a:ext cx="3679031" cy="2207418"/>
          </a:xfrm>
          <a:custGeom>
            <a:avLst/>
            <a:gdLst>
              <a:gd name="connsiteX0" fmla="*/ 0 w 3679031"/>
              <a:gd name="connsiteY0" fmla="*/ 0 h 2207418"/>
              <a:gd name="connsiteX1" fmla="*/ 3679031 w 3679031"/>
              <a:gd name="connsiteY1" fmla="*/ 0 h 2207418"/>
              <a:gd name="connsiteX2" fmla="*/ 3679031 w 3679031"/>
              <a:gd name="connsiteY2" fmla="*/ 2207418 h 2207418"/>
              <a:gd name="connsiteX3" fmla="*/ 0 w 3679031"/>
              <a:gd name="connsiteY3" fmla="*/ 2207418 h 2207418"/>
              <a:gd name="connsiteX4" fmla="*/ 0 w 3679031"/>
              <a:gd name="connsiteY4" fmla="*/ 0 h 220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9031" h="2207418">
                <a:moveTo>
                  <a:pt x="0" y="0"/>
                </a:moveTo>
                <a:lnTo>
                  <a:pt x="3679031" y="0"/>
                </a:lnTo>
                <a:lnTo>
                  <a:pt x="3679031" y="2207418"/>
                </a:lnTo>
                <a:lnTo>
                  <a:pt x="0" y="220741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dirty="0"/>
              <a:t>National identity is a constructed fiction.</a:t>
            </a:r>
          </a:p>
          <a:p>
            <a:pPr marL="0" lvl="0" indent="0" algn="ctr" defTabSz="1111250">
              <a:lnSpc>
                <a:spcPct val="90000"/>
              </a:lnSpc>
              <a:spcBef>
                <a:spcPct val="0"/>
              </a:spcBef>
              <a:spcAft>
                <a:spcPct val="35000"/>
              </a:spcAft>
              <a:buNone/>
            </a:pPr>
            <a:r>
              <a:rPr lang="en-NZ" sz="2500" kern="1200" dirty="0"/>
              <a:t>A set of ideas about “shared” history, people of influence, and stability over time. </a:t>
            </a:r>
            <a:endParaRPr lang="en-US" sz="2500" kern="1200" dirty="0"/>
          </a:p>
        </p:txBody>
      </p:sp>
      <p:sp>
        <p:nvSpPr>
          <p:cNvPr id="9" name="Freeform: Shape 8">
            <a:extLst>
              <a:ext uri="{FF2B5EF4-FFF2-40B4-BE49-F238E27FC236}">
                <a16:creationId xmlns:a16="http://schemas.microsoft.com/office/drawing/2014/main" id="{2CBF1288-4F29-4628-99E0-88C1575CE7B9}"/>
              </a:ext>
            </a:extLst>
          </p:cNvPr>
          <p:cNvSpPr/>
          <p:nvPr/>
        </p:nvSpPr>
        <p:spPr>
          <a:xfrm>
            <a:off x="4317098" y="4387073"/>
            <a:ext cx="3679031" cy="2207418"/>
          </a:xfrm>
          <a:custGeom>
            <a:avLst/>
            <a:gdLst>
              <a:gd name="connsiteX0" fmla="*/ 0 w 3679031"/>
              <a:gd name="connsiteY0" fmla="*/ 0 h 2207418"/>
              <a:gd name="connsiteX1" fmla="*/ 3679031 w 3679031"/>
              <a:gd name="connsiteY1" fmla="*/ 0 h 2207418"/>
              <a:gd name="connsiteX2" fmla="*/ 3679031 w 3679031"/>
              <a:gd name="connsiteY2" fmla="*/ 2207418 h 2207418"/>
              <a:gd name="connsiteX3" fmla="*/ 0 w 3679031"/>
              <a:gd name="connsiteY3" fmla="*/ 2207418 h 2207418"/>
              <a:gd name="connsiteX4" fmla="*/ 0 w 3679031"/>
              <a:gd name="connsiteY4" fmla="*/ 0 h 220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9031" h="2207418">
                <a:moveTo>
                  <a:pt x="0" y="0"/>
                </a:moveTo>
                <a:lnTo>
                  <a:pt x="3679031" y="0"/>
                </a:lnTo>
                <a:lnTo>
                  <a:pt x="3679031" y="2207418"/>
                </a:lnTo>
                <a:lnTo>
                  <a:pt x="0" y="220741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dirty="0"/>
              <a:t>…often conflates (mixes together and confuses) ethnicity (or a particular ethnicity) with national identity.</a:t>
            </a:r>
            <a:endParaRPr lang="en-US" sz="2500" kern="1200" dirty="0"/>
          </a:p>
        </p:txBody>
      </p:sp>
      <p:sp>
        <p:nvSpPr>
          <p:cNvPr id="10" name="Freeform: Shape 9">
            <a:extLst>
              <a:ext uri="{FF2B5EF4-FFF2-40B4-BE49-F238E27FC236}">
                <a16:creationId xmlns:a16="http://schemas.microsoft.com/office/drawing/2014/main" id="{5FC02D28-9BFA-4B38-9435-15826F5B35F9}"/>
              </a:ext>
            </a:extLst>
          </p:cNvPr>
          <p:cNvSpPr/>
          <p:nvPr/>
        </p:nvSpPr>
        <p:spPr>
          <a:xfrm>
            <a:off x="8364032" y="4387073"/>
            <a:ext cx="3679031" cy="2207418"/>
          </a:xfrm>
          <a:custGeom>
            <a:avLst/>
            <a:gdLst>
              <a:gd name="connsiteX0" fmla="*/ 0 w 3679031"/>
              <a:gd name="connsiteY0" fmla="*/ 0 h 2207418"/>
              <a:gd name="connsiteX1" fmla="*/ 3679031 w 3679031"/>
              <a:gd name="connsiteY1" fmla="*/ 0 h 2207418"/>
              <a:gd name="connsiteX2" fmla="*/ 3679031 w 3679031"/>
              <a:gd name="connsiteY2" fmla="*/ 2207418 h 2207418"/>
              <a:gd name="connsiteX3" fmla="*/ 0 w 3679031"/>
              <a:gd name="connsiteY3" fmla="*/ 2207418 h 2207418"/>
              <a:gd name="connsiteX4" fmla="*/ 0 w 3679031"/>
              <a:gd name="connsiteY4" fmla="*/ 0 h 220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9031" h="2207418">
                <a:moveTo>
                  <a:pt x="0" y="0"/>
                </a:moveTo>
                <a:lnTo>
                  <a:pt x="3679031" y="0"/>
                </a:lnTo>
                <a:lnTo>
                  <a:pt x="3679031" y="2207418"/>
                </a:lnTo>
                <a:lnTo>
                  <a:pt x="0" y="220741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dirty="0"/>
              <a:t>National identity is an ideological construction that can be used for political purposes. </a:t>
            </a:r>
          </a:p>
        </p:txBody>
      </p:sp>
    </p:spTree>
    <p:extLst>
      <p:ext uri="{BB962C8B-B14F-4D97-AF65-F5344CB8AC3E}">
        <p14:creationId xmlns:p14="http://schemas.microsoft.com/office/powerpoint/2010/main" val="297941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930610" y="304662"/>
            <a:ext cx="9720072" cy="1499616"/>
          </a:xfrm>
        </p:spPr>
        <p:txBody>
          <a:bodyPr>
            <a:normAutofit/>
          </a:bodyPr>
          <a:lstStyle/>
          <a:p>
            <a:r>
              <a:rPr lang="en-US" altLang="en-US" dirty="0">
                <a:solidFill>
                  <a:schemeClr val="bg1"/>
                </a:solidFill>
              </a:rPr>
              <a:t>Nationalism</a:t>
            </a:r>
            <a:endParaRPr lang="en-GB" altLang="en-US" dirty="0">
              <a:solidFill>
                <a:schemeClr val="bg1"/>
              </a:solidFill>
            </a:endParaRPr>
          </a:p>
        </p:txBody>
      </p:sp>
      <p:sp>
        <p:nvSpPr>
          <p:cNvPr id="3" name="Freeform: Shape 2">
            <a:extLst>
              <a:ext uri="{FF2B5EF4-FFF2-40B4-BE49-F238E27FC236}">
                <a16:creationId xmlns:a16="http://schemas.microsoft.com/office/drawing/2014/main" id="{D5A2980B-F05A-415E-8DD9-326211DC4FBC}"/>
              </a:ext>
            </a:extLst>
          </p:cNvPr>
          <p:cNvSpPr/>
          <p:nvPr/>
        </p:nvSpPr>
        <p:spPr>
          <a:xfrm>
            <a:off x="88322" y="1637812"/>
            <a:ext cx="3754798" cy="2252879"/>
          </a:xfrm>
          <a:custGeom>
            <a:avLst/>
            <a:gdLst>
              <a:gd name="connsiteX0" fmla="*/ 0 w 3754798"/>
              <a:gd name="connsiteY0" fmla="*/ 0 h 2252879"/>
              <a:gd name="connsiteX1" fmla="*/ 3754798 w 3754798"/>
              <a:gd name="connsiteY1" fmla="*/ 0 h 2252879"/>
              <a:gd name="connsiteX2" fmla="*/ 3754798 w 3754798"/>
              <a:gd name="connsiteY2" fmla="*/ 2252879 h 2252879"/>
              <a:gd name="connsiteX3" fmla="*/ 0 w 3754798"/>
              <a:gd name="connsiteY3" fmla="*/ 2252879 h 2252879"/>
              <a:gd name="connsiteX4" fmla="*/ 0 w 3754798"/>
              <a:gd name="connsiteY4" fmla="*/ 0 h 225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798" h="2252879">
                <a:moveTo>
                  <a:pt x="0" y="0"/>
                </a:moveTo>
                <a:lnTo>
                  <a:pt x="3754798" y="0"/>
                </a:lnTo>
                <a:lnTo>
                  <a:pt x="3754798" y="2252879"/>
                </a:lnTo>
                <a:lnTo>
                  <a:pt x="0" y="225287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t>Nationalism is both an inclusive and an excluding concept. </a:t>
            </a:r>
            <a:endParaRPr lang="en-US" sz="2000" kern="1200"/>
          </a:p>
        </p:txBody>
      </p:sp>
      <p:sp>
        <p:nvSpPr>
          <p:cNvPr id="4" name="Freeform: Shape 3">
            <a:extLst>
              <a:ext uri="{FF2B5EF4-FFF2-40B4-BE49-F238E27FC236}">
                <a16:creationId xmlns:a16="http://schemas.microsoft.com/office/drawing/2014/main" id="{8DE44DF1-2B06-4E64-9040-1BE9BC44CB93}"/>
              </a:ext>
            </a:extLst>
          </p:cNvPr>
          <p:cNvSpPr/>
          <p:nvPr/>
        </p:nvSpPr>
        <p:spPr>
          <a:xfrm>
            <a:off x="4218600" y="1637812"/>
            <a:ext cx="3754798" cy="2252879"/>
          </a:xfrm>
          <a:custGeom>
            <a:avLst/>
            <a:gdLst>
              <a:gd name="connsiteX0" fmla="*/ 0 w 3754798"/>
              <a:gd name="connsiteY0" fmla="*/ 0 h 2252879"/>
              <a:gd name="connsiteX1" fmla="*/ 3754798 w 3754798"/>
              <a:gd name="connsiteY1" fmla="*/ 0 h 2252879"/>
              <a:gd name="connsiteX2" fmla="*/ 3754798 w 3754798"/>
              <a:gd name="connsiteY2" fmla="*/ 2252879 h 2252879"/>
              <a:gd name="connsiteX3" fmla="*/ 0 w 3754798"/>
              <a:gd name="connsiteY3" fmla="*/ 2252879 h 2252879"/>
              <a:gd name="connsiteX4" fmla="*/ 0 w 3754798"/>
              <a:gd name="connsiteY4" fmla="*/ 0 h 225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798" h="2252879">
                <a:moveTo>
                  <a:pt x="0" y="0"/>
                </a:moveTo>
                <a:lnTo>
                  <a:pt x="3754798" y="0"/>
                </a:lnTo>
                <a:lnTo>
                  <a:pt x="3754798" y="2252879"/>
                </a:lnTo>
                <a:lnTo>
                  <a:pt x="0" y="2252879"/>
                </a:lnTo>
                <a:lnTo>
                  <a:pt x="0" y="0"/>
                </a:lnTo>
                <a:close/>
              </a:path>
            </a:pathLst>
          </a:custGeom>
        </p:spPr>
        <p:style>
          <a:lnRef idx="2">
            <a:schemeClr val="lt1">
              <a:hueOff val="0"/>
              <a:satOff val="0"/>
              <a:lumOff val="0"/>
              <a:alphaOff val="0"/>
            </a:schemeClr>
          </a:lnRef>
          <a:fillRef idx="1">
            <a:schemeClr val="accent2">
              <a:hueOff val="-255475"/>
              <a:satOff val="702"/>
              <a:lumOff val="470"/>
              <a:alphaOff val="0"/>
            </a:schemeClr>
          </a:fillRef>
          <a:effectRef idx="0">
            <a:schemeClr val="accent2">
              <a:hueOff val="-255475"/>
              <a:satOff val="702"/>
              <a:lumOff val="47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t>It is about loyalty and strong support for one’s own nation</a:t>
            </a:r>
          </a:p>
          <a:p>
            <a:pPr marL="0" lvl="0" indent="0" algn="ctr" defTabSz="889000">
              <a:lnSpc>
                <a:spcPct val="90000"/>
              </a:lnSpc>
              <a:spcBef>
                <a:spcPct val="0"/>
              </a:spcBef>
              <a:spcAft>
                <a:spcPct val="35000"/>
              </a:spcAft>
              <a:buNone/>
            </a:pPr>
            <a:r>
              <a:rPr lang="en-NZ" sz="2000" kern="1200" dirty="0"/>
              <a:t>It is often about describing national characteristic and values in a positive way, through contrasting with other nations</a:t>
            </a:r>
            <a:endParaRPr lang="en-US" sz="2000" kern="1200" dirty="0"/>
          </a:p>
        </p:txBody>
      </p:sp>
      <p:sp>
        <p:nvSpPr>
          <p:cNvPr id="5" name="Freeform: Shape 4">
            <a:extLst>
              <a:ext uri="{FF2B5EF4-FFF2-40B4-BE49-F238E27FC236}">
                <a16:creationId xmlns:a16="http://schemas.microsoft.com/office/drawing/2014/main" id="{4410FA97-ACC6-4EC1-B043-F03389B7D3A8}"/>
              </a:ext>
            </a:extLst>
          </p:cNvPr>
          <p:cNvSpPr/>
          <p:nvPr/>
        </p:nvSpPr>
        <p:spPr>
          <a:xfrm>
            <a:off x="8348878" y="1637812"/>
            <a:ext cx="3754798" cy="2252879"/>
          </a:xfrm>
          <a:custGeom>
            <a:avLst/>
            <a:gdLst>
              <a:gd name="connsiteX0" fmla="*/ 0 w 3754798"/>
              <a:gd name="connsiteY0" fmla="*/ 0 h 2252879"/>
              <a:gd name="connsiteX1" fmla="*/ 3754798 w 3754798"/>
              <a:gd name="connsiteY1" fmla="*/ 0 h 2252879"/>
              <a:gd name="connsiteX2" fmla="*/ 3754798 w 3754798"/>
              <a:gd name="connsiteY2" fmla="*/ 2252879 h 2252879"/>
              <a:gd name="connsiteX3" fmla="*/ 0 w 3754798"/>
              <a:gd name="connsiteY3" fmla="*/ 2252879 h 2252879"/>
              <a:gd name="connsiteX4" fmla="*/ 0 w 3754798"/>
              <a:gd name="connsiteY4" fmla="*/ 0 h 225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798" h="2252879">
                <a:moveTo>
                  <a:pt x="0" y="0"/>
                </a:moveTo>
                <a:lnTo>
                  <a:pt x="3754798" y="0"/>
                </a:lnTo>
                <a:lnTo>
                  <a:pt x="3754798" y="2252879"/>
                </a:lnTo>
                <a:lnTo>
                  <a:pt x="0" y="2252879"/>
                </a:lnTo>
                <a:lnTo>
                  <a:pt x="0" y="0"/>
                </a:lnTo>
                <a:close/>
              </a:path>
            </a:pathLst>
          </a:custGeom>
        </p:spPr>
        <p:style>
          <a:lnRef idx="2">
            <a:schemeClr val="lt1">
              <a:hueOff val="0"/>
              <a:satOff val="0"/>
              <a:lumOff val="0"/>
              <a:alphaOff val="0"/>
            </a:schemeClr>
          </a:lnRef>
          <a:fillRef idx="1">
            <a:schemeClr val="accent2">
              <a:hueOff val="-510950"/>
              <a:satOff val="1404"/>
              <a:lumOff val="941"/>
              <a:alphaOff val="0"/>
            </a:schemeClr>
          </a:fillRef>
          <a:effectRef idx="0">
            <a:schemeClr val="accent2">
              <a:hueOff val="-510950"/>
              <a:satOff val="1404"/>
              <a:lumOff val="941"/>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t>Ideas of who should (and who should not) be included in this nation is often a feature of Nationalism.</a:t>
            </a:r>
            <a:endParaRPr lang="en-US" sz="2000" kern="1200" dirty="0"/>
          </a:p>
        </p:txBody>
      </p:sp>
      <p:sp>
        <p:nvSpPr>
          <p:cNvPr id="6" name="Freeform: Shape 5">
            <a:extLst>
              <a:ext uri="{FF2B5EF4-FFF2-40B4-BE49-F238E27FC236}">
                <a16:creationId xmlns:a16="http://schemas.microsoft.com/office/drawing/2014/main" id="{82610F43-69E5-4663-B657-97AC224E610F}"/>
              </a:ext>
            </a:extLst>
          </p:cNvPr>
          <p:cNvSpPr/>
          <p:nvPr/>
        </p:nvSpPr>
        <p:spPr>
          <a:xfrm>
            <a:off x="88322" y="4266171"/>
            <a:ext cx="3754798" cy="2252879"/>
          </a:xfrm>
          <a:custGeom>
            <a:avLst/>
            <a:gdLst>
              <a:gd name="connsiteX0" fmla="*/ 0 w 3754798"/>
              <a:gd name="connsiteY0" fmla="*/ 0 h 2252879"/>
              <a:gd name="connsiteX1" fmla="*/ 3754798 w 3754798"/>
              <a:gd name="connsiteY1" fmla="*/ 0 h 2252879"/>
              <a:gd name="connsiteX2" fmla="*/ 3754798 w 3754798"/>
              <a:gd name="connsiteY2" fmla="*/ 2252879 h 2252879"/>
              <a:gd name="connsiteX3" fmla="*/ 0 w 3754798"/>
              <a:gd name="connsiteY3" fmla="*/ 2252879 h 2252879"/>
              <a:gd name="connsiteX4" fmla="*/ 0 w 3754798"/>
              <a:gd name="connsiteY4" fmla="*/ 0 h 225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798" h="2252879">
                <a:moveTo>
                  <a:pt x="0" y="0"/>
                </a:moveTo>
                <a:lnTo>
                  <a:pt x="3754798" y="0"/>
                </a:lnTo>
                <a:lnTo>
                  <a:pt x="3754798" y="2252879"/>
                </a:lnTo>
                <a:lnTo>
                  <a:pt x="0" y="2252879"/>
                </a:lnTo>
                <a:lnTo>
                  <a:pt x="0" y="0"/>
                </a:lnTo>
                <a:close/>
              </a:path>
            </a:pathLst>
          </a:custGeom>
        </p:spPr>
        <p:style>
          <a:lnRef idx="2">
            <a:schemeClr val="lt1">
              <a:hueOff val="0"/>
              <a:satOff val="0"/>
              <a:lumOff val="0"/>
              <a:alphaOff val="0"/>
            </a:schemeClr>
          </a:lnRef>
          <a:fillRef idx="1">
            <a:schemeClr val="accent2">
              <a:hueOff val="-766425"/>
              <a:satOff val="2105"/>
              <a:lumOff val="1411"/>
              <a:alphaOff val="0"/>
            </a:schemeClr>
          </a:fillRef>
          <a:effectRef idx="0">
            <a:schemeClr val="accent2">
              <a:hueOff val="-766425"/>
              <a:satOff val="2105"/>
              <a:lumOff val="1411"/>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t>Nationalism can be toxic and divisive. Especially when combined with ideologies of “race” or ethnicity (which excludes others not of this “race” or ethnicity)</a:t>
            </a:r>
            <a:endParaRPr lang="en-US" sz="2000" kern="1200" dirty="0"/>
          </a:p>
        </p:txBody>
      </p:sp>
      <p:sp>
        <p:nvSpPr>
          <p:cNvPr id="7" name="Freeform: Shape 6">
            <a:extLst>
              <a:ext uri="{FF2B5EF4-FFF2-40B4-BE49-F238E27FC236}">
                <a16:creationId xmlns:a16="http://schemas.microsoft.com/office/drawing/2014/main" id="{EAC741A3-07BF-48AD-BAFB-705BF63CC277}"/>
              </a:ext>
            </a:extLst>
          </p:cNvPr>
          <p:cNvSpPr/>
          <p:nvPr/>
        </p:nvSpPr>
        <p:spPr>
          <a:xfrm>
            <a:off x="4218600" y="4266171"/>
            <a:ext cx="3754798" cy="2252879"/>
          </a:xfrm>
          <a:custGeom>
            <a:avLst/>
            <a:gdLst>
              <a:gd name="connsiteX0" fmla="*/ 0 w 3754798"/>
              <a:gd name="connsiteY0" fmla="*/ 0 h 2252879"/>
              <a:gd name="connsiteX1" fmla="*/ 3754798 w 3754798"/>
              <a:gd name="connsiteY1" fmla="*/ 0 h 2252879"/>
              <a:gd name="connsiteX2" fmla="*/ 3754798 w 3754798"/>
              <a:gd name="connsiteY2" fmla="*/ 2252879 h 2252879"/>
              <a:gd name="connsiteX3" fmla="*/ 0 w 3754798"/>
              <a:gd name="connsiteY3" fmla="*/ 2252879 h 2252879"/>
              <a:gd name="connsiteX4" fmla="*/ 0 w 3754798"/>
              <a:gd name="connsiteY4" fmla="*/ 0 h 225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798" h="2252879">
                <a:moveTo>
                  <a:pt x="0" y="0"/>
                </a:moveTo>
                <a:lnTo>
                  <a:pt x="3754798" y="0"/>
                </a:lnTo>
                <a:lnTo>
                  <a:pt x="3754798" y="2252879"/>
                </a:lnTo>
                <a:lnTo>
                  <a:pt x="0" y="2252879"/>
                </a:lnTo>
                <a:lnTo>
                  <a:pt x="0" y="0"/>
                </a:lnTo>
                <a:close/>
              </a:path>
            </a:pathLst>
          </a:custGeom>
        </p:spPr>
        <p:style>
          <a:lnRef idx="2">
            <a:schemeClr val="lt1">
              <a:hueOff val="0"/>
              <a:satOff val="0"/>
              <a:lumOff val="0"/>
              <a:alphaOff val="0"/>
            </a:schemeClr>
          </a:lnRef>
          <a:fillRef idx="1">
            <a:schemeClr val="accent2">
              <a:hueOff val="-1021900"/>
              <a:satOff val="2807"/>
              <a:lumOff val="1882"/>
              <a:alphaOff val="0"/>
            </a:schemeClr>
          </a:fillRef>
          <a:effectRef idx="0">
            <a:schemeClr val="accent2">
              <a:hueOff val="-1021900"/>
              <a:satOff val="2807"/>
              <a:lumOff val="1882"/>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t>Nationalistic movements generally aim for some form of political independence (some have valid claims, others are deeply questionable)</a:t>
            </a:r>
            <a:endParaRPr lang="en-US" sz="2000" kern="1200" dirty="0"/>
          </a:p>
        </p:txBody>
      </p:sp>
      <p:sp>
        <p:nvSpPr>
          <p:cNvPr id="8" name="Freeform: Shape 7">
            <a:extLst>
              <a:ext uri="{FF2B5EF4-FFF2-40B4-BE49-F238E27FC236}">
                <a16:creationId xmlns:a16="http://schemas.microsoft.com/office/drawing/2014/main" id="{19EBE6B8-DA2F-4249-B717-40E30E9CF31E}"/>
              </a:ext>
            </a:extLst>
          </p:cNvPr>
          <p:cNvSpPr/>
          <p:nvPr/>
        </p:nvSpPr>
        <p:spPr>
          <a:xfrm>
            <a:off x="8348878" y="4266171"/>
            <a:ext cx="3754798" cy="2252879"/>
          </a:xfrm>
          <a:custGeom>
            <a:avLst/>
            <a:gdLst>
              <a:gd name="connsiteX0" fmla="*/ 0 w 3754798"/>
              <a:gd name="connsiteY0" fmla="*/ 0 h 2252879"/>
              <a:gd name="connsiteX1" fmla="*/ 3754798 w 3754798"/>
              <a:gd name="connsiteY1" fmla="*/ 0 h 2252879"/>
              <a:gd name="connsiteX2" fmla="*/ 3754798 w 3754798"/>
              <a:gd name="connsiteY2" fmla="*/ 2252879 h 2252879"/>
              <a:gd name="connsiteX3" fmla="*/ 0 w 3754798"/>
              <a:gd name="connsiteY3" fmla="*/ 2252879 h 2252879"/>
              <a:gd name="connsiteX4" fmla="*/ 0 w 3754798"/>
              <a:gd name="connsiteY4" fmla="*/ 0 h 225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798" h="2252879">
                <a:moveTo>
                  <a:pt x="0" y="0"/>
                </a:moveTo>
                <a:lnTo>
                  <a:pt x="3754798" y="0"/>
                </a:lnTo>
                <a:lnTo>
                  <a:pt x="3754798" y="2252879"/>
                </a:lnTo>
                <a:lnTo>
                  <a:pt x="0" y="2252879"/>
                </a:lnTo>
                <a:lnTo>
                  <a:pt x="0" y="0"/>
                </a:lnTo>
                <a:close/>
              </a:path>
            </a:pathLst>
          </a:custGeom>
        </p:spPr>
        <p:style>
          <a:lnRef idx="2">
            <a:schemeClr val="lt1">
              <a:hueOff val="0"/>
              <a:satOff val="0"/>
              <a:lumOff val="0"/>
              <a:alphaOff val="0"/>
            </a:schemeClr>
          </a:lnRef>
          <a:fillRef idx="1">
            <a:schemeClr val="accent2">
              <a:hueOff val="-1277375"/>
              <a:satOff val="3509"/>
              <a:lumOff val="2352"/>
              <a:alphaOff val="0"/>
            </a:schemeClr>
          </a:fillRef>
          <a:effectRef idx="0">
            <a:schemeClr val="accent2">
              <a:hueOff val="-1277375"/>
              <a:satOff val="3509"/>
              <a:lumOff val="2352"/>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hlinkClick r:id="rId2"/>
              </a:rPr>
              <a:t>https://youtu.be/sazitj4x6YI?t=68</a:t>
            </a:r>
            <a:endParaRPr lang="en-NZ" sz="2000" kern="1200" dirty="0"/>
          </a:p>
          <a:p>
            <a:pPr marL="0" lvl="0" indent="0" algn="ctr" defTabSz="889000">
              <a:lnSpc>
                <a:spcPct val="90000"/>
              </a:lnSpc>
              <a:spcBef>
                <a:spcPct val="0"/>
              </a:spcBef>
              <a:spcAft>
                <a:spcPct val="35000"/>
              </a:spcAft>
              <a:buNone/>
            </a:pPr>
            <a:r>
              <a:rPr lang="en-NZ" sz="2000" kern="1200" dirty="0"/>
              <a:t>Ps. The term globalist (rather than globalisation) has problematic connections to both conspiracy theories and extreme right wing discourse. </a:t>
            </a:r>
          </a:p>
        </p:txBody>
      </p:sp>
    </p:spTree>
    <p:extLst>
      <p:ext uri="{BB962C8B-B14F-4D97-AF65-F5344CB8AC3E}">
        <p14:creationId xmlns:p14="http://schemas.microsoft.com/office/powerpoint/2010/main" val="20182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889046" y="169580"/>
            <a:ext cx="9720072" cy="1499616"/>
          </a:xfrm>
        </p:spPr>
        <p:txBody>
          <a:bodyPr>
            <a:normAutofit/>
          </a:bodyPr>
          <a:lstStyle/>
          <a:p>
            <a:r>
              <a:rPr lang="en-US" altLang="en-US" dirty="0">
                <a:solidFill>
                  <a:schemeClr val="bg1"/>
                </a:solidFill>
              </a:rPr>
              <a:t>Ethnicity</a:t>
            </a:r>
            <a:r>
              <a:rPr lang="en-US" altLang="en-US" dirty="0"/>
              <a:t> </a:t>
            </a:r>
            <a:endParaRPr lang="en-GB" altLang="en-US" dirty="0"/>
          </a:p>
        </p:txBody>
      </p:sp>
      <p:sp>
        <p:nvSpPr>
          <p:cNvPr id="3" name="Freeform: Shape 2">
            <a:extLst>
              <a:ext uri="{FF2B5EF4-FFF2-40B4-BE49-F238E27FC236}">
                <a16:creationId xmlns:a16="http://schemas.microsoft.com/office/drawing/2014/main" id="{58498550-6DB3-4F38-9EF8-0E9270542F0A}"/>
              </a:ext>
            </a:extLst>
          </p:cNvPr>
          <p:cNvSpPr/>
          <p:nvPr/>
        </p:nvSpPr>
        <p:spPr>
          <a:xfrm>
            <a:off x="125361" y="1664015"/>
            <a:ext cx="3731649" cy="2238989"/>
          </a:xfrm>
          <a:custGeom>
            <a:avLst/>
            <a:gdLst>
              <a:gd name="connsiteX0" fmla="*/ 0 w 3731649"/>
              <a:gd name="connsiteY0" fmla="*/ 0 h 2238989"/>
              <a:gd name="connsiteX1" fmla="*/ 3731649 w 3731649"/>
              <a:gd name="connsiteY1" fmla="*/ 0 h 2238989"/>
              <a:gd name="connsiteX2" fmla="*/ 3731649 w 3731649"/>
              <a:gd name="connsiteY2" fmla="*/ 2238989 h 2238989"/>
              <a:gd name="connsiteX3" fmla="*/ 0 w 3731649"/>
              <a:gd name="connsiteY3" fmla="*/ 2238989 h 2238989"/>
              <a:gd name="connsiteX4" fmla="*/ 0 w 3731649"/>
              <a:gd name="connsiteY4" fmla="*/ 0 h 2238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649" h="2238989">
                <a:moveTo>
                  <a:pt x="0" y="0"/>
                </a:moveTo>
                <a:lnTo>
                  <a:pt x="3731649" y="0"/>
                </a:lnTo>
                <a:lnTo>
                  <a:pt x="3731649" y="2238989"/>
                </a:lnTo>
                <a:lnTo>
                  <a:pt x="0" y="223898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Ethnicity is a product of how a particular group sees its history, its identity; how it defines membership; how it continues to uphold its practices and beliefs, and how it interacts with others. </a:t>
            </a:r>
            <a:endParaRPr lang="en-US" sz="2300" kern="1200" dirty="0"/>
          </a:p>
        </p:txBody>
      </p:sp>
      <p:sp>
        <p:nvSpPr>
          <p:cNvPr id="4" name="Freeform: Shape 3">
            <a:extLst>
              <a:ext uri="{FF2B5EF4-FFF2-40B4-BE49-F238E27FC236}">
                <a16:creationId xmlns:a16="http://schemas.microsoft.com/office/drawing/2014/main" id="{2679B65E-76FE-4DFD-9B4B-8D49868D8378}"/>
              </a:ext>
            </a:extLst>
          </p:cNvPr>
          <p:cNvSpPr/>
          <p:nvPr/>
        </p:nvSpPr>
        <p:spPr>
          <a:xfrm>
            <a:off x="4230175" y="1664015"/>
            <a:ext cx="3731649" cy="2238989"/>
          </a:xfrm>
          <a:custGeom>
            <a:avLst/>
            <a:gdLst>
              <a:gd name="connsiteX0" fmla="*/ 0 w 3731649"/>
              <a:gd name="connsiteY0" fmla="*/ 0 h 2238989"/>
              <a:gd name="connsiteX1" fmla="*/ 3731649 w 3731649"/>
              <a:gd name="connsiteY1" fmla="*/ 0 h 2238989"/>
              <a:gd name="connsiteX2" fmla="*/ 3731649 w 3731649"/>
              <a:gd name="connsiteY2" fmla="*/ 2238989 h 2238989"/>
              <a:gd name="connsiteX3" fmla="*/ 0 w 3731649"/>
              <a:gd name="connsiteY3" fmla="*/ 2238989 h 2238989"/>
              <a:gd name="connsiteX4" fmla="*/ 0 w 3731649"/>
              <a:gd name="connsiteY4" fmla="*/ 0 h 2238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649" h="2238989">
                <a:moveTo>
                  <a:pt x="0" y="0"/>
                </a:moveTo>
                <a:lnTo>
                  <a:pt x="3731649" y="0"/>
                </a:lnTo>
                <a:lnTo>
                  <a:pt x="3731649" y="2238989"/>
                </a:lnTo>
                <a:lnTo>
                  <a:pt x="0" y="223898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dirty="0"/>
              <a:t>It captures the idea of belonging to a particular cultural group and the significance of this identity for an individual.</a:t>
            </a:r>
            <a:endParaRPr lang="en-US" sz="2300" kern="1200" dirty="0"/>
          </a:p>
        </p:txBody>
      </p:sp>
      <p:sp>
        <p:nvSpPr>
          <p:cNvPr id="5" name="Freeform: Shape 4">
            <a:extLst>
              <a:ext uri="{FF2B5EF4-FFF2-40B4-BE49-F238E27FC236}">
                <a16:creationId xmlns:a16="http://schemas.microsoft.com/office/drawing/2014/main" id="{9E7B4CB9-568A-49DF-BC8F-76B6B94370F4}"/>
              </a:ext>
            </a:extLst>
          </p:cNvPr>
          <p:cNvSpPr/>
          <p:nvPr/>
        </p:nvSpPr>
        <p:spPr>
          <a:xfrm>
            <a:off x="8334989" y="1664015"/>
            <a:ext cx="3731649" cy="2238989"/>
          </a:xfrm>
          <a:custGeom>
            <a:avLst/>
            <a:gdLst>
              <a:gd name="connsiteX0" fmla="*/ 0 w 3731649"/>
              <a:gd name="connsiteY0" fmla="*/ 0 h 2238989"/>
              <a:gd name="connsiteX1" fmla="*/ 3731649 w 3731649"/>
              <a:gd name="connsiteY1" fmla="*/ 0 h 2238989"/>
              <a:gd name="connsiteX2" fmla="*/ 3731649 w 3731649"/>
              <a:gd name="connsiteY2" fmla="*/ 2238989 h 2238989"/>
              <a:gd name="connsiteX3" fmla="*/ 0 w 3731649"/>
              <a:gd name="connsiteY3" fmla="*/ 2238989 h 2238989"/>
              <a:gd name="connsiteX4" fmla="*/ 0 w 3731649"/>
              <a:gd name="connsiteY4" fmla="*/ 0 h 2238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649" h="2238989">
                <a:moveTo>
                  <a:pt x="0" y="0"/>
                </a:moveTo>
                <a:lnTo>
                  <a:pt x="3731649" y="0"/>
                </a:lnTo>
                <a:lnTo>
                  <a:pt x="3731649" y="2238989"/>
                </a:lnTo>
                <a:lnTo>
                  <a:pt x="0" y="223898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Ethnicity is a measure of cultural affiliation. It is not a measure of race, nationality, or citizenship. </a:t>
            </a:r>
          </a:p>
        </p:txBody>
      </p:sp>
      <p:sp>
        <p:nvSpPr>
          <p:cNvPr id="6" name="Freeform: Shape 5">
            <a:extLst>
              <a:ext uri="{FF2B5EF4-FFF2-40B4-BE49-F238E27FC236}">
                <a16:creationId xmlns:a16="http://schemas.microsoft.com/office/drawing/2014/main" id="{E2C4ED08-4DC3-4FDF-B6C3-64DEA23C31F1}"/>
              </a:ext>
            </a:extLst>
          </p:cNvPr>
          <p:cNvSpPr/>
          <p:nvPr/>
        </p:nvSpPr>
        <p:spPr>
          <a:xfrm>
            <a:off x="125361" y="4276169"/>
            <a:ext cx="3731649" cy="2238989"/>
          </a:xfrm>
          <a:custGeom>
            <a:avLst/>
            <a:gdLst>
              <a:gd name="connsiteX0" fmla="*/ 0 w 3731649"/>
              <a:gd name="connsiteY0" fmla="*/ 0 h 2238989"/>
              <a:gd name="connsiteX1" fmla="*/ 3731649 w 3731649"/>
              <a:gd name="connsiteY1" fmla="*/ 0 h 2238989"/>
              <a:gd name="connsiteX2" fmla="*/ 3731649 w 3731649"/>
              <a:gd name="connsiteY2" fmla="*/ 2238989 h 2238989"/>
              <a:gd name="connsiteX3" fmla="*/ 0 w 3731649"/>
              <a:gd name="connsiteY3" fmla="*/ 2238989 h 2238989"/>
              <a:gd name="connsiteX4" fmla="*/ 0 w 3731649"/>
              <a:gd name="connsiteY4" fmla="*/ 0 h 2238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649" h="2238989">
                <a:moveTo>
                  <a:pt x="0" y="0"/>
                </a:moveTo>
                <a:lnTo>
                  <a:pt x="3731649" y="0"/>
                </a:lnTo>
                <a:lnTo>
                  <a:pt x="3731649" y="2238989"/>
                </a:lnTo>
                <a:lnTo>
                  <a:pt x="0" y="223898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An ethnic group can be defined as: a group whose members identify with each other, on the basis of common ancestry or decent.</a:t>
            </a:r>
          </a:p>
        </p:txBody>
      </p:sp>
      <p:sp>
        <p:nvSpPr>
          <p:cNvPr id="7" name="Freeform: Shape 6">
            <a:extLst>
              <a:ext uri="{FF2B5EF4-FFF2-40B4-BE49-F238E27FC236}">
                <a16:creationId xmlns:a16="http://schemas.microsoft.com/office/drawing/2014/main" id="{A19A80EA-FE27-425B-A012-7749A578F265}"/>
              </a:ext>
            </a:extLst>
          </p:cNvPr>
          <p:cNvSpPr/>
          <p:nvPr/>
        </p:nvSpPr>
        <p:spPr>
          <a:xfrm>
            <a:off x="4230175" y="4276169"/>
            <a:ext cx="3731649" cy="2238989"/>
          </a:xfrm>
          <a:custGeom>
            <a:avLst/>
            <a:gdLst>
              <a:gd name="connsiteX0" fmla="*/ 0 w 3731649"/>
              <a:gd name="connsiteY0" fmla="*/ 0 h 2238989"/>
              <a:gd name="connsiteX1" fmla="*/ 3731649 w 3731649"/>
              <a:gd name="connsiteY1" fmla="*/ 0 h 2238989"/>
              <a:gd name="connsiteX2" fmla="*/ 3731649 w 3731649"/>
              <a:gd name="connsiteY2" fmla="*/ 2238989 h 2238989"/>
              <a:gd name="connsiteX3" fmla="*/ 0 w 3731649"/>
              <a:gd name="connsiteY3" fmla="*/ 2238989 h 2238989"/>
              <a:gd name="connsiteX4" fmla="*/ 0 w 3731649"/>
              <a:gd name="connsiteY4" fmla="*/ 0 h 2238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649" h="2238989">
                <a:moveTo>
                  <a:pt x="0" y="0"/>
                </a:moveTo>
                <a:lnTo>
                  <a:pt x="3731649" y="0"/>
                </a:lnTo>
                <a:lnTo>
                  <a:pt x="3731649" y="2238989"/>
                </a:lnTo>
                <a:lnTo>
                  <a:pt x="0" y="2238989"/>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Ethic groups are usually united by common cultural, behavioral, linguistic or religious practices. </a:t>
            </a:r>
          </a:p>
        </p:txBody>
      </p:sp>
      <p:sp>
        <p:nvSpPr>
          <p:cNvPr id="8" name="Freeform: Shape 7">
            <a:extLst>
              <a:ext uri="{FF2B5EF4-FFF2-40B4-BE49-F238E27FC236}">
                <a16:creationId xmlns:a16="http://schemas.microsoft.com/office/drawing/2014/main" id="{20C34BC5-A6ED-4702-9E61-CBB471A41BAC}"/>
              </a:ext>
            </a:extLst>
          </p:cNvPr>
          <p:cNvSpPr/>
          <p:nvPr/>
        </p:nvSpPr>
        <p:spPr>
          <a:xfrm>
            <a:off x="8334989" y="4276169"/>
            <a:ext cx="3731649" cy="2238989"/>
          </a:xfrm>
          <a:custGeom>
            <a:avLst/>
            <a:gdLst>
              <a:gd name="connsiteX0" fmla="*/ 0 w 3731649"/>
              <a:gd name="connsiteY0" fmla="*/ 0 h 2238989"/>
              <a:gd name="connsiteX1" fmla="*/ 3731649 w 3731649"/>
              <a:gd name="connsiteY1" fmla="*/ 0 h 2238989"/>
              <a:gd name="connsiteX2" fmla="*/ 3731649 w 3731649"/>
              <a:gd name="connsiteY2" fmla="*/ 2238989 h 2238989"/>
              <a:gd name="connsiteX3" fmla="*/ 0 w 3731649"/>
              <a:gd name="connsiteY3" fmla="*/ 2238989 h 2238989"/>
              <a:gd name="connsiteX4" fmla="*/ 0 w 3731649"/>
              <a:gd name="connsiteY4" fmla="*/ 0 h 2238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649" h="2238989">
                <a:moveTo>
                  <a:pt x="0" y="0"/>
                </a:moveTo>
                <a:lnTo>
                  <a:pt x="3731649" y="0"/>
                </a:lnTo>
                <a:lnTo>
                  <a:pt x="3731649" y="2238989"/>
                </a:lnTo>
                <a:lnTo>
                  <a:pt x="0" y="223898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Ethnicity is about traditions and culture.</a:t>
            </a:r>
          </a:p>
        </p:txBody>
      </p:sp>
    </p:spTree>
    <p:extLst>
      <p:ext uri="{BB962C8B-B14F-4D97-AF65-F5344CB8AC3E}">
        <p14:creationId xmlns:p14="http://schemas.microsoft.com/office/powerpoint/2010/main" val="169367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A5E9-79F2-45A5-A4CB-F4667B7C9B6D}"/>
              </a:ext>
            </a:extLst>
          </p:cNvPr>
          <p:cNvSpPr>
            <a:spLocks noGrp="1"/>
          </p:cNvSpPr>
          <p:nvPr>
            <p:ph type="title"/>
          </p:nvPr>
        </p:nvSpPr>
        <p:spPr>
          <a:xfrm>
            <a:off x="1024128" y="585216"/>
            <a:ext cx="9720072" cy="1499616"/>
          </a:xfrm>
        </p:spPr>
        <p:txBody>
          <a:bodyPr>
            <a:normAutofit/>
          </a:bodyPr>
          <a:lstStyle/>
          <a:p>
            <a:r>
              <a:rPr lang="en-NZ" dirty="0">
                <a:solidFill>
                  <a:schemeClr val="bg1"/>
                </a:solidFill>
              </a:rPr>
              <a:t>Ethnicity</a:t>
            </a:r>
          </a:p>
        </p:txBody>
      </p:sp>
      <p:sp>
        <p:nvSpPr>
          <p:cNvPr id="4" name="Freeform: Shape 3">
            <a:extLst>
              <a:ext uri="{FF2B5EF4-FFF2-40B4-BE49-F238E27FC236}">
                <a16:creationId xmlns:a16="http://schemas.microsoft.com/office/drawing/2014/main" id="{0D3491D0-7EE3-48E7-AFFB-DDB6189A38A3}"/>
              </a:ext>
            </a:extLst>
          </p:cNvPr>
          <p:cNvSpPr/>
          <p:nvPr/>
        </p:nvSpPr>
        <p:spPr>
          <a:xfrm>
            <a:off x="679857" y="2087211"/>
            <a:ext cx="3348287" cy="2008972"/>
          </a:xfrm>
          <a:custGeom>
            <a:avLst/>
            <a:gdLst>
              <a:gd name="connsiteX0" fmla="*/ 0 w 3348287"/>
              <a:gd name="connsiteY0" fmla="*/ 0 h 2008972"/>
              <a:gd name="connsiteX1" fmla="*/ 3348287 w 3348287"/>
              <a:gd name="connsiteY1" fmla="*/ 0 h 2008972"/>
              <a:gd name="connsiteX2" fmla="*/ 3348287 w 3348287"/>
              <a:gd name="connsiteY2" fmla="*/ 2008972 h 2008972"/>
              <a:gd name="connsiteX3" fmla="*/ 0 w 3348287"/>
              <a:gd name="connsiteY3" fmla="*/ 2008972 h 2008972"/>
              <a:gd name="connsiteX4" fmla="*/ 0 w 3348287"/>
              <a:gd name="connsiteY4" fmla="*/ 0 h 200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287" h="2008972">
                <a:moveTo>
                  <a:pt x="0" y="0"/>
                </a:moveTo>
                <a:lnTo>
                  <a:pt x="3348287" y="0"/>
                </a:lnTo>
                <a:lnTo>
                  <a:pt x="3348287" y="2008972"/>
                </a:lnTo>
                <a:lnTo>
                  <a:pt x="0" y="200897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a:t>An ethnic group is made up of people who have some or all of the following characteristics:</a:t>
            </a:r>
            <a:endParaRPr lang="en-US" sz="2800" kern="1200"/>
          </a:p>
        </p:txBody>
      </p:sp>
      <p:sp>
        <p:nvSpPr>
          <p:cNvPr id="6" name="Freeform: Shape 5">
            <a:extLst>
              <a:ext uri="{FF2B5EF4-FFF2-40B4-BE49-F238E27FC236}">
                <a16:creationId xmlns:a16="http://schemas.microsoft.com/office/drawing/2014/main" id="{495A7AA8-82A6-4772-91DC-866668C0312C}"/>
              </a:ext>
            </a:extLst>
          </p:cNvPr>
          <p:cNvSpPr/>
          <p:nvPr/>
        </p:nvSpPr>
        <p:spPr>
          <a:xfrm>
            <a:off x="4362973" y="2087211"/>
            <a:ext cx="3348287" cy="2008972"/>
          </a:xfrm>
          <a:custGeom>
            <a:avLst/>
            <a:gdLst>
              <a:gd name="connsiteX0" fmla="*/ 0 w 3348287"/>
              <a:gd name="connsiteY0" fmla="*/ 0 h 2008972"/>
              <a:gd name="connsiteX1" fmla="*/ 3348287 w 3348287"/>
              <a:gd name="connsiteY1" fmla="*/ 0 h 2008972"/>
              <a:gd name="connsiteX2" fmla="*/ 3348287 w 3348287"/>
              <a:gd name="connsiteY2" fmla="*/ 2008972 h 2008972"/>
              <a:gd name="connsiteX3" fmla="*/ 0 w 3348287"/>
              <a:gd name="connsiteY3" fmla="*/ 2008972 h 2008972"/>
              <a:gd name="connsiteX4" fmla="*/ 0 w 3348287"/>
              <a:gd name="connsiteY4" fmla="*/ 0 h 200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287" h="2008972">
                <a:moveTo>
                  <a:pt x="0" y="0"/>
                </a:moveTo>
                <a:lnTo>
                  <a:pt x="3348287" y="0"/>
                </a:lnTo>
                <a:lnTo>
                  <a:pt x="3348287" y="2008972"/>
                </a:lnTo>
                <a:lnTo>
                  <a:pt x="0" y="200897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a:t>one or more elements of common culture, for example religion, customs, or language</a:t>
            </a:r>
            <a:endParaRPr lang="en-US" sz="2800" kern="1200"/>
          </a:p>
        </p:txBody>
      </p:sp>
      <p:sp>
        <p:nvSpPr>
          <p:cNvPr id="7" name="Freeform: Shape 6">
            <a:extLst>
              <a:ext uri="{FF2B5EF4-FFF2-40B4-BE49-F238E27FC236}">
                <a16:creationId xmlns:a16="http://schemas.microsoft.com/office/drawing/2014/main" id="{D64C235C-7895-493D-9EF9-3A10C07452E8}"/>
              </a:ext>
            </a:extLst>
          </p:cNvPr>
          <p:cNvSpPr/>
          <p:nvPr/>
        </p:nvSpPr>
        <p:spPr>
          <a:xfrm>
            <a:off x="8046090" y="2087211"/>
            <a:ext cx="3348287" cy="2008972"/>
          </a:xfrm>
          <a:custGeom>
            <a:avLst/>
            <a:gdLst>
              <a:gd name="connsiteX0" fmla="*/ 0 w 3348287"/>
              <a:gd name="connsiteY0" fmla="*/ 0 h 2008972"/>
              <a:gd name="connsiteX1" fmla="*/ 3348287 w 3348287"/>
              <a:gd name="connsiteY1" fmla="*/ 0 h 2008972"/>
              <a:gd name="connsiteX2" fmla="*/ 3348287 w 3348287"/>
              <a:gd name="connsiteY2" fmla="*/ 2008972 h 2008972"/>
              <a:gd name="connsiteX3" fmla="*/ 0 w 3348287"/>
              <a:gd name="connsiteY3" fmla="*/ 2008972 h 2008972"/>
              <a:gd name="connsiteX4" fmla="*/ 0 w 3348287"/>
              <a:gd name="connsiteY4" fmla="*/ 0 h 200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287" h="2008972">
                <a:moveTo>
                  <a:pt x="0" y="0"/>
                </a:moveTo>
                <a:lnTo>
                  <a:pt x="3348287" y="0"/>
                </a:lnTo>
                <a:lnTo>
                  <a:pt x="3348287" y="2008972"/>
                </a:lnTo>
                <a:lnTo>
                  <a:pt x="0" y="2008972"/>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a:t>unique community of interests, feelings, and actions</a:t>
            </a:r>
            <a:endParaRPr lang="en-US" sz="2800" kern="1200"/>
          </a:p>
        </p:txBody>
      </p:sp>
      <p:sp>
        <p:nvSpPr>
          <p:cNvPr id="8" name="Freeform: Shape 7">
            <a:extLst>
              <a:ext uri="{FF2B5EF4-FFF2-40B4-BE49-F238E27FC236}">
                <a16:creationId xmlns:a16="http://schemas.microsoft.com/office/drawing/2014/main" id="{0447E4B5-0A2A-4D31-A533-9E3F5FB62E0D}"/>
              </a:ext>
            </a:extLst>
          </p:cNvPr>
          <p:cNvSpPr/>
          <p:nvPr/>
        </p:nvSpPr>
        <p:spPr>
          <a:xfrm>
            <a:off x="679857" y="4431012"/>
            <a:ext cx="3348287" cy="2008972"/>
          </a:xfrm>
          <a:custGeom>
            <a:avLst/>
            <a:gdLst>
              <a:gd name="connsiteX0" fmla="*/ 0 w 3348287"/>
              <a:gd name="connsiteY0" fmla="*/ 0 h 2008972"/>
              <a:gd name="connsiteX1" fmla="*/ 3348287 w 3348287"/>
              <a:gd name="connsiteY1" fmla="*/ 0 h 2008972"/>
              <a:gd name="connsiteX2" fmla="*/ 3348287 w 3348287"/>
              <a:gd name="connsiteY2" fmla="*/ 2008972 h 2008972"/>
              <a:gd name="connsiteX3" fmla="*/ 0 w 3348287"/>
              <a:gd name="connsiteY3" fmla="*/ 2008972 h 2008972"/>
              <a:gd name="connsiteX4" fmla="*/ 0 w 3348287"/>
              <a:gd name="connsiteY4" fmla="*/ 0 h 200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287" h="2008972">
                <a:moveTo>
                  <a:pt x="0" y="0"/>
                </a:moveTo>
                <a:lnTo>
                  <a:pt x="3348287" y="0"/>
                </a:lnTo>
                <a:lnTo>
                  <a:pt x="3348287" y="2008972"/>
                </a:lnTo>
                <a:lnTo>
                  <a:pt x="0" y="200897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a:t>a shared sense of common origins or ancestry, and</a:t>
            </a:r>
            <a:endParaRPr lang="en-US" sz="2800" kern="1200"/>
          </a:p>
        </p:txBody>
      </p:sp>
      <p:sp>
        <p:nvSpPr>
          <p:cNvPr id="9" name="Freeform: Shape 8">
            <a:extLst>
              <a:ext uri="{FF2B5EF4-FFF2-40B4-BE49-F238E27FC236}">
                <a16:creationId xmlns:a16="http://schemas.microsoft.com/office/drawing/2014/main" id="{1CCEECAF-92C8-41C0-9A4A-FE012ED9D060}"/>
              </a:ext>
            </a:extLst>
          </p:cNvPr>
          <p:cNvSpPr/>
          <p:nvPr/>
        </p:nvSpPr>
        <p:spPr>
          <a:xfrm>
            <a:off x="4362973" y="4431012"/>
            <a:ext cx="3348287" cy="2008972"/>
          </a:xfrm>
          <a:custGeom>
            <a:avLst/>
            <a:gdLst>
              <a:gd name="connsiteX0" fmla="*/ 0 w 3348287"/>
              <a:gd name="connsiteY0" fmla="*/ 0 h 2008972"/>
              <a:gd name="connsiteX1" fmla="*/ 3348287 w 3348287"/>
              <a:gd name="connsiteY1" fmla="*/ 0 h 2008972"/>
              <a:gd name="connsiteX2" fmla="*/ 3348287 w 3348287"/>
              <a:gd name="connsiteY2" fmla="*/ 2008972 h 2008972"/>
              <a:gd name="connsiteX3" fmla="*/ 0 w 3348287"/>
              <a:gd name="connsiteY3" fmla="*/ 2008972 h 2008972"/>
              <a:gd name="connsiteX4" fmla="*/ 0 w 3348287"/>
              <a:gd name="connsiteY4" fmla="*/ 0 h 200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287" h="2008972">
                <a:moveTo>
                  <a:pt x="0" y="0"/>
                </a:moveTo>
                <a:lnTo>
                  <a:pt x="3348287" y="0"/>
                </a:lnTo>
                <a:lnTo>
                  <a:pt x="3348287" y="2008972"/>
                </a:lnTo>
                <a:lnTo>
                  <a:pt x="0" y="2008972"/>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a:t>a common geographic origin.</a:t>
            </a:r>
            <a:endParaRPr lang="en-US" sz="2800" kern="1200"/>
          </a:p>
        </p:txBody>
      </p:sp>
      <p:sp>
        <p:nvSpPr>
          <p:cNvPr id="10" name="Freeform: Shape 9">
            <a:extLst>
              <a:ext uri="{FF2B5EF4-FFF2-40B4-BE49-F238E27FC236}">
                <a16:creationId xmlns:a16="http://schemas.microsoft.com/office/drawing/2014/main" id="{742A6C60-CE6E-4C43-9A50-77325CF8454D}"/>
              </a:ext>
            </a:extLst>
          </p:cNvPr>
          <p:cNvSpPr/>
          <p:nvPr/>
        </p:nvSpPr>
        <p:spPr>
          <a:xfrm>
            <a:off x="8046090" y="4431012"/>
            <a:ext cx="3348287" cy="2008972"/>
          </a:xfrm>
          <a:custGeom>
            <a:avLst/>
            <a:gdLst>
              <a:gd name="connsiteX0" fmla="*/ 0 w 3348287"/>
              <a:gd name="connsiteY0" fmla="*/ 0 h 2008972"/>
              <a:gd name="connsiteX1" fmla="*/ 3348287 w 3348287"/>
              <a:gd name="connsiteY1" fmla="*/ 0 h 2008972"/>
              <a:gd name="connsiteX2" fmla="*/ 3348287 w 3348287"/>
              <a:gd name="connsiteY2" fmla="*/ 2008972 h 2008972"/>
              <a:gd name="connsiteX3" fmla="*/ 0 w 3348287"/>
              <a:gd name="connsiteY3" fmla="*/ 2008972 h 2008972"/>
              <a:gd name="connsiteX4" fmla="*/ 0 w 3348287"/>
              <a:gd name="connsiteY4" fmla="*/ 0 h 200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287" h="2008972">
                <a:moveTo>
                  <a:pt x="0" y="0"/>
                </a:moveTo>
                <a:lnTo>
                  <a:pt x="3348287" y="0"/>
                </a:lnTo>
                <a:lnTo>
                  <a:pt x="3348287" y="2008972"/>
                </a:lnTo>
                <a:lnTo>
                  <a:pt x="0" y="200897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t>People can belong to more than one ethnic group.</a:t>
            </a:r>
            <a:endParaRPr lang="en-US" sz="2800" kern="1200" dirty="0"/>
          </a:p>
        </p:txBody>
      </p:sp>
    </p:spTree>
    <p:extLst>
      <p:ext uri="{BB962C8B-B14F-4D97-AF65-F5344CB8AC3E}">
        <p14:creationId xmlns:p14="http://schemas.microsoft.com/office/powerpoint/2010/main" val="321045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0EE6-251F-448E-B6BA-E98D71C09B1B}"/>
              </a:ext>
            </a:extLst>
          </p:cNvPr>
          <p:cNvSpPr>
            <a:spLocks noGrp="1"/>
          </p:cNvSpPr>
          <p:nvPr>
            <p:ph type="title"/>
          </p:nvPr>
        </p:nvSpPr>
        <p:spPr>
          <a:xfrm>
            <a:off x="1024128" y="585216"/>
            <a:ext cx="9720072" cy="1499616"/>
          </a:xfrm>
        </p:spPr>
        <p:txBody>
          <a:bodyPr>
            <a:normAutofit/>
          </a:bodyPr>
          <a:lstStyle/>
          <a:p>
            <a:r>
              <a:rPr lang="en-NZ" dirty="0">
                <a:solidFill>
                  <a:schemeClr val="bg1"/>
                </a:solidFill>
              </a:rPr>
              <a:t>Ethnicity</a:t>
            </a:r>
          </a:p>
        </p:txBody>
      </p:sp>
      <p:sp>
        <p:nvSpPr>
          <p:cNvPr id="6" name="Freeform: Shape 5">
            <a:extLst>
              <a:ext uri="{FF2B5EF4-FFF2-40B4-BE49-F238E27FC236}">
                <a16:creationId xmlns:a16="http://schemas.microsoft.com/office/drawing/2014/main" id="{3E589CEE-074E-496F-9AAD-21C570EE9EF3}"/>
              </a:ext>
            </a:extLst>
          </p:cNvPr>
          <p:cNvSpPr/>
          <p:nvPr/>
        </p:nvSpPr>
        <p:spPr>
          <a:xfrm>
            <a:off x="2418916" y="2086155"/>
            <a:ext cx="3372123" cy="2023273"/>
          </a:xfrm>
          <a:custGeom>
            <a:avLst/>
            <a:gdLst>
              <a:gd name="connsiteX0" fmla="*/ 0 w 3372123"/>
              <a:gd name="connsiteY0" fmla="*/ 0 h 2023273"/>
              <a:gd name="connsiteX1" fmla="*/ 3372123 w 3372123"/>
              <a:gd name="connsiteY1" fmla="*/ 0 h 2023273"/>
              <a:gd name="connsiteX2" fmla="*/ 3372123 w 3372123"/>
              <a:gd name="connsiteY2" fmla="*/ 2023273 h 2023273"/>
              <a:gd name="connsiteX3" fmla="*/ 0 w 3372123"/>
              <a:gd name="connsiteY3" fmla="*/ 2023273 h 2023273"/>
              <a:gd name="connsiteX4" fmla="*/ 0 w 3372123"/>
              <a:gd name="connsiteY4" fmla="*/ 0 h 2023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123" h="2023273">
                <a:moveTo>
                  <a:pt x="0" y="0"/>
                </a:moveTo>
                <a:lnTo>
                  <a:pt x="3372123" y="0"/>
                </a:lnTo>
                <a:lnTo>
                  <a:pt x="3372123" y="2023273"/>
                </a:lnTo>
                <a:lnTo>
                  <a:pt x="0" y="202327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NZ" sz="2700" kern="1200"/>
              <a:t>Ethnic groups within a society may be treated differently from other ethnic groups. </a:t>
            </a:r>
            <a:endParaRPr lang="en-US" sz="2700" kern="1200"/>
          </a:p>
        </p:txBody>
      </p:sp>
      <p:sp>
        <p:nvSpPr>
          <p:cNvPr id="7" name="Freeform: Shape 6">
            <a:extLst>
              <a:ext uri="{FF2B5EF4-FFF2-40B4-BE49-F238E27FC236}">
                <a16:creationId xmlns:a16="http://schemas.microsoft.com/office/drawing/2014/main" id="{36007CC5-6DC7-428F-BCFA-91301642FFE6}"/>
              </a:ext>
            </a:extLst>
          </p:cNvPr>
          <p:cNvSpPr/>
          <p:nvPr/>
        </p:nvSpPr>
        <p:spPr>
          <a:xfrm>
            <a:off x="6128251" y="2086155"/>
            <a:ext cx="3372123" cy="2023273"/>
          </a:xfrm>
          <a:custGeom>
            <a:avLst/>
            <a:gdLst>
              <a:gd name="connsiteX0" fmla="*/ 0 w 3372123"/>
              <a:gd name="connsiteY0" fmla="*/ 0 h 2023273"/>
              <a:gd name="connsiteX1" fmla="*/ 3372123 w 3372123"/>
              <a:gd name="connsiteY1" fmla="*/ 0 h 2023273"/>
              <a:gd name="connsiteX2" fmla="*/ 3372123 w 3372123"/>
              <a:gd name="connsiteY2" fmla="*/ 2023273 h 2023273"/>
              <a:gd name="connsiteX3" fmla="*/ 0 w 3372123"/>
              <a:gd name="connsiteY3" fmla="*/ 2023273 h 2023273"/>
              <a:gd name="connsiteX4" fmla="*/ 0 w 3372123"/>
              <a:gd name="connsiteY4" fmla="*/ 0 h 2023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123" h="2023273">
                <a:moveTo>
                  <a:pt x="0" y="0"/>
                </a:moveTo>
                <a:lnTo>
                  <a:pt x="3372123" y="0"/>
                </a:lnTo>
                <a:lnTo>
                  <a:pt x="3372123" y="2023273"/>
                </a:lnTo>
                <a:lnTo>
                  <a:pt x="0" y="202327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NZ" sz="2700" kern="1200"/>
              <a:t>Some ethnic groups may have more rights and privileges than other ethnic groups. </a:t>
            </a:r>
            <a:endParaRPr lang="en-US" sz="2700" kern="1200"/>
          </a:p>
        </p:txBody>
      </p:sp>
      <p:sp>
        <p:nvSpPr>
          <p:cNvPr id="8" name="Freeform: Shape 7">
            <a:extLst>
              <a:ext uri="{FF2B5EF4-FFF2-40B4-BE49-F238E27FC236}">
                <a16:creationId xmlns:a16="http://schemas.microsoft.com/office/drawing/2014/main" id="{5D5C3968-B748-4786-BE9D-5EC11576BD97}"/>
              </a:ext>
            </a:extLst>
          </p:cNvPr>
          <p:cNvSpPr/>
          <p:nvPr/>
        </p:nvSpPr>
        <p:spPr>
          <a:xfrm>
            <a:off x="2418916" y="4446641"/>
            <a:ext cx="3372123" cy="2023273"/>
          </a:xfrm>
          <a:custGeom>
            <a:avLst/>
            <a:gdLst>
              <a:gd name="connsiteX0" fmla="*/ 0 w 3372123"/>
              <a:gd name="connsiteY0" fmla="*/ 0 h 2023273"/>
              <a:gd name="connsiteX1" fmla="*/ 3372123 w 3372123"/>
              <a:gd name="connsiteY1" fmla="*/ 0 h 2023273"/>
              <a:gd name="connsiteX2" fmla="*/ 3372123 w 3372123"/>
              <a:gd name="connsiteY2" fmla="*/ 2023273 h 2023273"/>
              <a:gd name="connsiteX3" fmla="*/ 0 w 3372123"/>
              <a:gd name="connsiteY3" fmla="*/ 2023273 h 2023273"/>
              <a:gd name="connsiteX4" fmla="*/ 0 w 3372123"/>
              <a:gd name="connsiteY4" fmla="*/ 0 h 2023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123" h="2023273">
                <a:moveTo>
                  <a:pt x="0" y="0"/>
                </a:moveTo>
                <a:lnTo>
                  <a:pt x="3372123" y="0"/>
                </a:lnTo>
                <a:lnTo>
                  <a:pt x="3372123" y="2023273"/>
                </a:lnTo>
                <a:lnTo>
                  <a:pt x="0" y="2023273"/>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NZ" sz="2700" kern="1200" dirty="0"/>
              <a:t>Often the “dominant” ethnicity will have more access to power.   </a:t>
            </a:r>
            <a:endParaRPr lang="en-US" sz="2700" kern="1200" dirty="0"/>
          </a:p>
        </p:txBody>
      </p:sp>
      <p:sp>
        <p:nvSpPr>
          <p:cNvPr id="9" name="Freeform: Shape 8">
            <a:extLst>
              <a:ext uri="{FF2B5EF4-FFF2-40B4-BE49-F238E27FC236}">
                <a16:creationId xmlns:a16="http://schemas.microsoft.com/office/drawing/2014/main" id="{1E68D493-C293-42EC-B3A7-616F920DFA2E}"/>
              </a:ext>
            </a:extLst>
          </p:cNvPr>
          <p:cNvSpPr/>
          <p:nvPr/>
        </p:nvSpPr>
        <p:spPr>
          <a:xfrm>
            <a:off x="6128251" y="4446641"/>
            <a:ext cx="3372123" cy="2023273"/>
          </a:xfrm>
          <a:custGeom>
            <a:avLst/>
            <a:gdLst>
              <a:gd name="connsiteX0" fmla="*/ 0 w 3372123"/>
              <a:gd name="connsiteY0" fmla="*/ 0 h 2023273"/>
              <a:gd name="connsiteX1" fmla="*/ 3372123 w 3372123"/>
              <a:gd name="connsiteY1" fmla="*/ 0 h 2023273"/>
              <a:gd name="connsiteX2" fmla="*/ 3372123 w 3372123"/>
              <a:gd name="connsiteY2" fmla="*/ 2023273 h 2023273"/>
              <a:gd name="connsiteX3" fmla="*/ 0 w 3372123"/>
              <a:gd name="connsiteY3" fmla="*/ 2023273 h 2023273"/>
              <a:gd name="connsiteX4" fmla="*/ 0 w 3372123"/>
              <a:gd name="connsiteY4" fmla="*/ 0 h 2023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123" h="2023273">
                <a:moveTo>
                  <a:pt x="0" y="0"/>
                </a:moveTo>
                <a:lnTo>
                  <a:pt x="3372123" y="0"/>
                </a:lnTo>
                <a:lnTo>
                  <a:pt x="3372123" y="2023273"/>
                </a:lnTo>
                <a:lnTo>
                  <a:pt x="0" y="2023273"/>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NZ" sz="2700" kern="1200"/>
              <a:t>Ethnicity is both a place of comfort and consensus and a potential site of difference and division</a:t>
            </a:r>
            <a:endParaRPr lang="en-US" sz="2700" kern="1200"/>
          </a:p>
        </p:txBody>
      </p:sp>
    </p:spTree>
    <p:extLst>
      <p:ext uri="{BB962C8B-B14F-4D97-AF65-F5344CB8AC3E}">
        <p14:creationId xmlns:p14="http://schemas.microsoft.com/office/powerpoint/2010/main" val="281590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F54FF63B-7EFA-4BCB-93B3-4EC9F1234ABE}"/>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a:stretch/>
        </p:blipFill>
        <p:spPr>
          <a:xfrm>
            <a:off x="375940" y="1740724"/>
            <a:ext cx="12191980" cy="6857990"/>
          </a:xfrm>
          <a:prstGeom prst="rect">
            <a:avLst/>
          </a:prstGeom>
        </p:spPr>
      </p:pic>
      <p:sp>
        <p:nvSpPr>
          <p:cNvPr id="2" name="Title 1">
            <a:extLst>
              <a:ext uri="{FF2B5EF4-FFF2-40B4-BE49-F238E27FC236}">
                <a16:creationId xmlns:a16="http://schemas.microsoft.com/office/drawing/2014/main" id="{9F853F9C-76C0-40AF-BEE5-40AC024C7487}"/>
              </a:ext>
            </a:extLst>
          </p:cNvPr>
          <p:cNvSpPr>
            <a:spLocks noGrp="1"/>
          </p:cNvSpPr>
          <p:nvPr>
            <p:ph type="title"/>
          </p:nvPr>
        </p:nvSpPr>
        <p:spPr>
          <a:xfrm>
            <a:off x="1024128" y="585216"/>
            <a:ext cx="9720072" cy="1499616"/>
          </a:xfrm>
        </p:spPr>
        <p:txBody>
          <a:bodyPr>
            <a:normAutofit/>
          </a:bodyPr>
          <a:lstStyle/>
          <a:p>
            <a:r>
              <a:rPr lang="en-NZ" dirty="0">
                <a:solidFill>
                  <a:schemeClr val="tx1"/>
                </a:solidFill>
              </a:rPr>
              <a:t>Last week recap</a:t>
            </a:r>
          </a:p>
        </p:txBody>
      </p:sp>
      <p:cxnSp>
        <p:nvCxnSpPr>
          <p:cNvPr id="17" name="Straight Connector 16">
            <a:extLst>
              <a:ext uri="{FF2B5EF4-FFF2-40B4-BE49-F238E27FC236}">
                <a16:creationId xmlns:a16="http://schemas.microsoft.com/office/drawing/2014/main" id="{5ECB1430-5CD1-470D-8F0F-7EDE4C790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8E8F40-A716-4189-8B52-246086AE2DA1}"/>
              </a:ext>
            </a:extLst>
          </p:cNvPr>
          <p:cNvSpPr>
            <a:spLocks noGrp="1"/>
          </p:cNvSpPr>
          <p:nvPr>
            <p:ph idx="1"/>
          </p:nvPr>
        </p:nvSpPr>
        <p:spPr>
          <a:xfrm>
            <a:off x="1024128" y="2286000"/>
            <a:ext cx="9720073" cy="4023360"/>
          </a:xfrm>
        </p:spPr>
        <p:txBody>
          <a:bodyPr>
            <a:normAutofit/>
          </a:bodyPr>
          <a:lstStyle/>
          <a:p>
            <a:r>
              <a:rPr lang="en-NZ" dirty="0"/>
              <a:t>What did we cover? </a:t>
            </a:r>
          </a:p>
        </p:txBody>
      </p:sp>
    </p:spTree>
    <p:extLst>
      <p:ext uri="{BB962C8B-B14F-4D97-AF65-F5344CB8AC3E}">
        <p14:creationId xmlns:p14="http://schemas.microsoft.com/office/powerpoint/2010/main" val="15417737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1024128" y="585216"/>
            <a:ext cx="9720072" cy="1499616"/>
          </a:xfrm>
        </p:spPr>
        <p:txBody>
          <a:bodyPr>
            <a:normAutofit/>
          </a:bodyPr>
          <a:lstStyle/>
          <a:p>
            <a:r>
              <a:rPr lang="en-US" altLang="en-US" dirty="0">
                <a:solidFill>
                  <a:schemeClr val="bg1"/>
                </a:solidFill>
              </a:rPr>
              <a:t>Race</a:t>
            </a:r>
            <a:endParaRPr lang="en-GB" altLang="en-US" dirty="0">
              <a:solidFill>
                <a:schemeClr val="bg1"/>
              </a:solidFill>
            </a:endParaRPr>
          </a:p>
        </p:txBody>
      </p:sp>
      <p:sp>
        <p:nvSpPr>
          <p:cNvPr id="3" name="Freeform: Shape 2">
            <a:extLst>
              <a:ext uri="{FF2B5EF4-FFF2-40B4-BE49-F238E27FC236}">
                <a16:creationId xmlns:a16="http://schemas.microsoft.com/office/drawing/2014/main" id="{14360D83-29C2-4917-86CD-E55ADEA7D36D}"/>
              </a:ext>
            </a:extLst>
          </p:cNvPr>
          <p:cNvSpPr/>
          <p:nvPr/>
        </p:nvSpPr>
        <p:spPr>
          <a:xfrm>
            <a:off x="657922" y="1997462"/>
            <a:ext cx="3428999" cy="2057400"/>
          </a:xfrm>
          <a:custGeom>
            <a:avLst/>
            <a:gdLst>
              <a:gd name="connsiteX0" fmla="*/ 0 w 3428999"/>
              <a:gd name="connsiteY0" fmla="*/ 0 h 2057400"/>
              <a:gd name="connsiteX1" fmla="*/ 3428999 w 3428999"/>
              <a:gd name="connsiteY1" fmla="*/ 0 h 2057400"/>
              <a:gd name="connsiteX2" fmla="*/ 3428999 w 3428999"/>
              <a:gd name="connsiteY2" fmla="*/ 2057400 h 2057400"/>
              <a:gd name="connsiteX3" fmla="*/ 0 w 3428999"/>
              <a:gd name="connsiteY3" fmla="*/ 2057400 h 2057400"/>
              <a:gd name="connsiteX4" fmla="*/ 0 w 3428999"/>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99" h="2057400">
                <a:moveTo>
                  <a:pt x="0" y="0"/>
                </a:moveTo>
                <a:lnTo>
                  <a:pt x="3428999" y="0"/>
                </a:lnTo>
                <a:lnTo>
                  <a:pt x="3428999" y="2057400"/>
                </a:lnTo>
                <a:lnTo>
                  <a:pt x="0" y="205740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NZ" sz="2700" kern="1200"/>
              <a:t>Race is an Idea </a:t>
            </a:r>
            <a:endParaRPr lang="en-US" sz="2700" kern="1200"/>
          </a:p>
        </p:txBody>
      </p:sp>
      <p:sp>
        <p:nvSpPr>
          <p:cNvPr id="4" name="Freeform: Shape 3">
            <a:extLst>
              <a:ext uri="{FF2B5EF4-FFF2-40B4-BE49-F238E27FC236}">
                <a16:creationId xmlns:a16="http://schemas.microsoft.com/office/drawing/2014/main" id="{65FA3265-F15E-4A9E-B16D-DE00DF1CD53F}"/>
              </a:ext>
            </a:extLst>
          </p:cNvPr>
          <p:cNvSpPr/>
          <p:nvPr/>
        </p:nvSpPr>
        <p:spPr>
          <a:xfrm>
            <a:off x="4429822" y="1997462"/>
            <a:ext cx="3428999" cy="2057400"/>
          </a:xfrm>
          <a:custGeom>
            <a:avLst/>
            <a:gdLst>
              <a:gd name="connsiteX0" fmla="*/ 0 w 3428999"/>
              <a:gd name="connsiteY0" fmla="*/ 0 h 2057400"/>
              <a:gd name="connsiteX1" fmla="*/ 3428999 w 3428999"/>
              <a:gd name="connsiteY1" fmla="*/ 0 h 2057400"/>
              <a:gd name="connsiteX2" fmla="*/ 3428999 w 3428999"/>
              <a:gd name="connsiteY2" fmla="*/ 2057400 h 2057400"/>
              <a:gd name="connsiteX3" fmla="*/ 0 w 3428999"/>
              <a:gd name="connsiteY3" fmla="*/ 2057400 h 2057400"/>
              <a:gd name="connsiteX4" fmla="*/ 0 w 3428999"/>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99" h="2057400">
                <a:moveTo>
                  <a:pt x="0" y="0"/>
                </a:moveTo>
                <a:lnTo>
                  <a:pt x="3428999" y="0"/>
                </a:lnTo>
                <a:lnTo>
                  <a:pt x="3428999" y="2057400"/>
                </a:lnTo>
                <a:lnTo>
                  <a:pt x="0" y="2057400"/>
                </a:lnTo>
                <a:lnTo>
                  <a:pt x="0" y="0"/>
                </a:lnTo>
                <a:close/>
              </a:path>
            </a:pathLst>
          </a:custGeom>
        </p:spPr>
        <p:style>
          <a:lnRef idx="2">
            <a:schemeClr val="lt1">
              <a:hueOff val="0"/>
              <a:satOff val="0"/>
              <a:lumOff val="0"/>
              <a:alphaOff val="0"/>
            </a:schemeClr>
          </a:lnRef>
          <a:fillRef idx="1">
            <a:schemeClr val="accent2">
              <a:hueOff val="-255475"/>
              <a:satOff val="702"/>
              <a:lumOff val="470"/>
              <a:alphaOff val="0"/>
            </a:schemeClr>
          </a:fillRef>
          <a:effectRef idx="0">
            <a:schemeClr val="accent2">
              <a:hueOff val="-255475"/>
              <a:satOff val="702"/>
              <a:lumOff val="470"/>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NZ" sz="2700" kern="1200" dirty="0"/>
              <a:t>Racialisation = the social processes by which a population group is categorized as a race...</a:t>
            </a:r>
            <a:endParaRPr lang="en-US" sz="2700" kern="1200" dirty="0"/>
          </a:p>
        </p:txBody>
      </p:sp>
      <p:sp>
        <p:nvSpPr>
          <p:cNvPr id="5" name="Freeform: Shape 4">
            <a:extLst>
              <a:ext uri="{FF2B5EF4-FFF2-40B4-BE49-F238E27FC236}">
                <a16:creationId xmlns:a16="http://schemas.microsoft.com/office/drawing/2014/main" id="{D0E4AAA8-D76C-4C94-B61D-A87AB764987B}"/>
              </a:ext>
            </a:extLst>
          </p:cNvPr>
          <p:cNvSpPr/>
          <p:nvPr/>
        </p:nvSpPr>
        <p:spPr>
          <a:xfrm>
            <a:off x="8201722" y="1997462"/>
            <a:ext cx="3428999" cy="2057400"/>
          </a:xfrm>
          <a:custGeom>
            <a:avLst/>
            <a:gdLst>
              <a:gd name="connsiteX0" fmla="*/ 0 w 3428999"/>
              <a:gd name="connsiteY0" fmla="*/ 0 h 2057400"/>
              <a:gd name="connsiteX1" fmla="*/ 3428999 w 3428999"/>
              <a:gd name="connsiteY1" fmla="*/ 0 h 2057400"/>
              <a:gd name="connsiteX2" fmla="*/ 3428999 w 3428999"/>
              <a:gd name="connsiteY2" fmla="*/ 2057400 h 2057400"/>
              <a:gd name="connsiteX3" fmla="*/ 0 w 3428999"/>
              <a:gd name="connsiteY3" fmla="*/ 2057400 h 2057400"/>
              <a:gd name="connsiteX4" fmla="*/ 0 w 3428999"/>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99" h="2057400">
                <a:moveTo>
                  <a:pt x="0" y="0"/>
                </a:moveTo>
                <a:lnTo>
                  <a:pt x="3428999" y="0"/>
                </a:lnTo>
                <a:lnTo>
                  <a:pt x="3428999" y="2057400"/>
                </a:lnTo>
                <a:lnTo>
                  <a:pt x="0" y="2057400"/>
                </a:lnTo>
                <a:lnTo>
                  <a:pt x="0" y="0"/>
                </a:lnTo>
                <a:close/>
              </a:path>
            </a:pathLst>
          </a:custGeom>
        </p:spPr>
        <p:style>
          <a:lnRef idx="2">
            <a:schemeClr val="lt1">
              <a:hueOff val="0"/>
              <a:satOff val="0"/>
              <a:lumOff val="0"/>
              <a:alphaOff val="0"/>
            </a:schemeClr>
          </a:lnRef>
          <a:fillRef idx="1">
            <a:schemeClr val="accent2">
              <a:hueOff val="-510950"/>
              <a:satOff val="1404"/>
              <a:lumOff val="941"/>
              <a:alphaOff val="0"/>
            </a:schemeClr>
          </a:fillRef>
          <a:effectRef idx="0">
            <a:schemeClr val="accent2">
              <a:hueOff val="-510950"/>
              <a:satOff val="1404"/>
              <a:lumOff val="941"/>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NZ" sz="2700" kern="1200" dirty="0"/>
              <a:t>… and the associated meanings, beliefs and attitudes that are ascribed (given to) people of that “race”</a:t>
            </a:r>
          </a:p>
        </p:txBody>
      </p:sp>
      <p:sp>
        <p:nvSpPr>
          <p:cNvPr id="6" name="Freeform: Shape 5">
            <a:extLst>
              <a:ext uri="{FF2B5EF4-FFF2-40B4-BE49-F238E27FC236}">
                <a16:creationId xmlns:a16="http://schemas.microsoft.com/office/drawing/2014/main" id="{310BC6A1-315B-47C2-86F1-3FFFBE286B77}"/>
              </a:ext>
            </a:extLst>
          </p:cNvPr>
          <p:cNvSpPr/>
          <p:nvPr/>
        </p:nvSpPr>
        <p:spPr>
          <a:xfrm>
            <a:off x="657922" y="4397762"/>
            <a:ext cx="3428999" cy="2057400"/>
          </a:xfrm>
          <a:custGeom>
            <a:avLst/>
            <a:gdLst>
              <a:gd name="connsiteX0" fmla="*/ 0 w 3428999"/>
              <a:gd name="connsiteY0" fmla="*/ 0 h 2057400"/>
              <a:gd name="connsiteX1" fmla="*/ 3428999 w 3428999"/>
              <a:gd name="connsiteY1" fmla="*/ 0 h 2057400"/>
              <a:gd name="connsiteX2" fmla="*/ 3428999 w 3428999"/>
              <a:gd name="connsiteY2" fmla="*/ 2057400 h 2057400"/>
              <a:gd name="connsiteX3" fmla="*/ 0 w 3428999"/>
              <a:gd name="connsiteY3" fmla="*/ 2057400 h 2057400"/>
              <a:gd name="connsiteX4" fmla="*/ 0 w 3428999"/>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99" h="2057400">
                <a:moveTo>
                  <a:pt x="0" y="0"/>
                </a:moveTo>
                <a:lnTo>
                  <a:pt x="3428999" y="0"/>
                </a:lnTo>
                <a:lnTo>
                  <a:pt x="3428999" y="2057400"/>
                </a:lnTo>
                <a:lnTo>
                  <a:pt x="0" y="2057400"/>
                </a:lnTo>
                <a:lnTo>
                  <a:pt x="0" y="0"/>
                </a:lnTo>
                <a:close/>
              </a:path>
            </a:pathLst>
          </a:custGeom>
        </p:spPr>
        <p:style>
          <a:lnRef idx="2">
            <a:schemeClr val="lt1">
              <a:hueOff val="0"/>
              <a:satOff val="0"/>
              <a:lumOff val="0"/>
              <a:alphaOff val="0"/>
            </a:schemeClr>
          </a:lnRef>
          <a:fillRef idx="1">
            <a:schemeClr val="accent2">
              <a:hueOff val="-766425"/>
              <a:satOff val="2105"/>
              <a:lumOff val="1411"/>
              <a:alphaOff val="0"/>
            </a:schemeClr>
          </a:fillRef>
          <a:effectRef idx="0">
            <a:schemeClr val="accent2">
              <a:hueOff val="-766425"/>
              <a:satOff val="2105"/>
              <a:lumOff val="1411"/>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NZ" sz="2700" kern="1200"/>
              <a:t>Race is not a scientific category (although historically it has been used as one)</a:t>
            </a:r>
            <a:endParaRPr lang="en-US" sz="2700" kern="1200"/>
          </a:p>
        </p:txBody>
      </p:sp>
      <p:sp>
        <p:nvSpPr>
          <p:cNvPr id="7" name="Freeform: Shape 6">
            <a:extLst>
              <a:ext uri="{FF2B5EF4-FFF2-40B4-BE49-F238E27FC236}">
                <a16:creationId xmlns:a16="http://schemas.microsoft.com/office/drawing/2014/main" id="{5592F463-8814-4B09-A26B-70496F7318BB}"/>
              </a:ext>
            </a:extLst>
          </p:cNvPr>
          <p:cNvSpPr/>
          <p:nvPr/>
        </p:nvSpPr>
        <p:spPr>
          <a:xfrm>
            <a:off x="4429822" y="4397762"/>
            <a:ext cx="3428999" cy="2057400"/>
          </a:xfrm>
          <a:custGeom>
            <a:avLst/>
            <a:gdLst>
              <a:gd name="connsiteX0" fmla="*/ 0 w 3428999"/>
              <a:gd name="connsiteY0" fmla="*/ 0 h 2057400"/>
              <a:gd name="connsiteX1" fmla="*/ 3428999 w 3428999"/>
              <a:gd name="connsiteY1" fmla="*/ 0 h 2057400"/>
              <a:gd name="connsiteX2" fmla="*/ 3428999 w 3428999"/>
              <a:gd name="connsiteY2" fmla="*/ 2057400 h 2057400"/>
              <a:gd name="connsiteX3" fmla="*/ 0 w 3428999"/>
              <a:gd name="connsiteY3" fmla="*/ 2057400 h 2057400"/>
              <a:gd name="connsiteX4" fmla="*/ 0 w 3428999"/>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99" h="2057400">
                <a:moveTo>
                  <a:pt x="0" y="0"/>
                </a:moveTo>
                <a:lnTo>
                  <a:pt x="3428999" y="0"/>
                </a:lnTo>
                <a:lnTo>
                  <a:pt x="3428999" y="2057400"/>
                </a:lnTo>
                <a:lnTo>
                  <a:pt x="0" y="2057400"/>
                </a:lnTo>
                <a:lnTo>
                  <a:pt x="0" y="0"/>
                </a:lnTo>
                <a:close/>
              </a:path>
            </a:pathLst>
          </a:custGeom>
        </p:spPr>
        <p:style>
          <a:lnRef idx="2">
            <a:schemeClr val="lt1">
              <a:hueOff val="0"/>
              <a:satOff val="0"/>
              <a:lumOff val="0"/>
              <a:alphaOff val="0"/>
            </a:schemeClr>
          </a:lnRef>
          <a:fillRef idx="1">
            <a:schemeClr val="accent2">
              <a:hueOff val="-1021900"/>
              <a:satOff val="2807"/>
              <a:lumOff val="1882"/>
              <a:alphaOff val="0"/>
            </a:schemeClr>
          </a:fillRef>
          <a:effectRef idx="0">
            <a:schemeClr val="accent2">
              <a:hueOff val="-1021900"/>
              <a:satOff val="2807"/>
              <a:lumOff val="1882"/>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NZ" sz="2700" kern="1200"/>
              <a:t>Biological assumptions of racial categories have long been discredited in scientific thought. </a:t>
            </a:r>
            <a:endParaRPr lang="en-US" sz="2700" kern="1200"/>
          </a:p>
        </p:txBody>
      </p:sp>
      <p:sp>
        <p:nvSpPr>
          <p:cNvPr id="8" name="Freeform: Shape 7">
            <a:extLst>
              <a:ext uri="{FF2B5EF4-FFF2-40B4-BE49-F238E27FC236}">
                <a16:creationId xmlns:a16="http://schemas.microsoft.com/office/drawing/2014/main" id="{1EFE5076-E56D-4B4A-B7A7-ABCAFC83485C}"/>
              </a:ext>
            </a:extLst>
          </p:cNvPr>
          <p:cNvSpPr/>
          <p:nvPr/>
        </p:nvSpPr>
        <p:spPr>
          <a:xfrm>
            <a:off x="8201722" y="4397762"/>
            <a:ext cx="3428999" cy="2057400"/>
          </a:xfrm>
          <a:custGeom>
            <a:avLst/>
            <a:gdLst>
              <a:gd name="connsiteX0" fmla="*/ 0 w 3428999"/>
              <a:gd name="connsiteY0" fmla="*/ 0 h 2057400"/>
              <a:gd name="connsiteX1" fmla="*/ 3428999 w 3428999"/>
              <a:gd name="connsiteY1" fmla="*/ 0 h 2057400"/>
              <a:gd name="connsiteX2" fmla="*/ 3428999 w 3428999"/>
              <a:gd name="connsiteY2" fmla="*/ 2057400 h 2057400"/>
              <a:gd name="connsiteX3" fmla="*/ 0 w 3428999"/>
              <a:gd name="connsiteY3" fmla="*/ 2057400 h 2057400"/>
              <a:gd name="connsiteX4" fmla="*/ 0 w 3428999"/>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99" h="2057400">
                <a:moveTo>
                  <a:pt x="0" y="0"/>
                </a:moveTo>
                <a:lnTo>
                  <a:pt x="3428999" y="0"/>
                </a:lnTo>
                <a:lnTo>
                  <a:pt x="3428999" y="2057400"/>
                </a:lnTo>
                <a:lnTo>
                  <a:pt x="0" y="2057400"/>
                </a:lnTo>
                <a:lnTo>
                  <a:pt x="0" y="0"/>
                </a:lnTo>
                <a:close/>
              </a:path>
            </a:pathLst>
          </a:custGeom>
        </p:spPr>
        <p:style>
          <a:lnRef idx="2">
            <a:schemeClr val="lt1">
              <a:hueOff val="0"/>
              <a:satOff val="0"/>
              <a:lumOff val="0"/>
              <a:alphaOff val="0"/>
            </a:schemeClr>
          </a:lnRef>
          <a:fillRef idx="1">
            <a:schemeClr val="accent2">
              <a:hueOff val="-1277375"/>
              <a:satOff val="3509"/>
              <a:lumOff val="2352"/>
              <a:alphaOff val="0"/>
            </a:schemeClr>
          </a:fillRef>
          <a:effectRef idx="0">
            <a:schemeClr val="accent2">
              <a:hueOff val="-1277375"/>
              <a:satOff val="3509"/>
              <a:lumOff val="2352"/>
              <a:alphaOff val="0"/>
            </a:schemeClr>
          </a:effectRef>
          <a:fontRef idx="minor">
            <a:schemeClr val="lt1"/>
          </a:fontRef>
        </p:style>
        <p:txBody>
          <a:bodyPr spcFirstLastPara="0" vert="horz" wrap="square" lIns="102870" tIns="102870" rIns="102870" bIns="102870" numCol="1" spcCol="1270" anchor="ctr" anchorCtr="0">
            <a:noAutofit/>
          </a:bodyPr>
          <a:lstStyle/>
          <a:p>
            <a:pPr lvl="0" indent="0" algn="ctr" defTabSz="1200150">
              <a:lnSpc>
                <a:spcPts val="2100"/>
              </a:lnSpc>
              <a:spcBef>
                <a:spcPct val="0"/>
              </a:spcBef>
              <a:buNone/>
            </a:pPr>
            <a:r>
              <a:rPr lang="en-NZ" sz="2700" kern="1200" dirty="0"/>
              <a:t>However, “Race” remains a powerful idea that influences behaviour and our perceptions of the world we live in. </a:t>
            </a:r>
            <a:endParaRPr lang="en-US" sz="2700" kern="1200" dirty="0"/>
          </a:p>
        </p:txBody>
      </p:sp>
    </p:spTree>
    <p:extLst>
      <p:ext uri="{BB962C8B-B14F-4D97-AF65-F5344CB8AC3E}">
        <p14:creationId xmlns:p14="http://schemas.microsoft.com/office/powerpoint/2010/main" val="191008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1024128" y="585216"/>
            <a:ext cx="9720072" cy="1499616"/>
          </a:xfrm>
        </p:spPr>
        <p:txBody>
          <a:bodyPr>
            <a:normAutofit/>
          </a:bodyPr>
          <a:lstStyle/>
          <a:p>
            <a:r>
              <a:rPr lang="en-US" altLang="en-US" dirty="0">
                <a:solidFill>
                  <a:schemeClr val="bg1"/>
                </a:solidFill>
              </a:rPr>
              <a:t>Race</a:t>
            </a:r>
            <a:endParaRPr lang="en-GB" altLang="en-US" dirty="0">
              <a:solidFill>
                <a:schemeClr val="bg1"/>
              </a:solidFill>
            </a:endParaRPr>
          </a:p>
        </p:txBody>
      </p:sp>
      <p:sp>
        <p:nvSpPr>
          <p:cNvPr id="3" name="Freeform: Shape 2">
            <a:extLst>
              <a:ext uri="{FF2B5EF4-FFF2-40B4-BE49-F238E27FC236}">
                <a16:creationId xmlns:a16="http://schemas.microsoft.com/office/drawing/2014/main" id="{B3F52D8B-7B2A-4B84-8F32-14FBB88F52E6}"/>
              </a:ext>
            </a:extLst>
          </p:cNvPr>
          <p:cNvSpPr/>
          <p:nvPr/>
        </p:nvSpPr>
        <p:spPr>
          <a:xfrm>
            <a:off x="508000" y="1961197"/>
            <a:ext cx="3524250" cy="2114550"/>
          </a:xfrm>
          <a:custGeom>
            <a:avLst/>
            <a:gdLst>
              <a:gd name="connsiteX0" fmla="*/ 0 w 3524250"/>
              <a:gd name="connsiteY0" fmla="*/ 0 h 2114550"/>
              <a:gd name="connsiteX1" fmla="*/ 3524250 w 3524250"/>
              <a:gd name="connsiteY1" fmla="*/ 0 h 2114550"/>
              <a:gd name="connsiteX2" fmla="*/ 3524250 w 3524250"/>
              <a:gd name="connsiteY2" fmla="*/ 2114550 h 2114550"/>
              <a:gd name="connsiteX3" fmla="*/ 0 w 3524250"/>
              <a:gd name="connsiteY3" fmla="*/ 2114550 h 2114550"/>
              <a:gd name="connsiteX4" fmla="*/ 0 w 352425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14550">
                <a:moveTo>
                  <a:pt x="0" y="0"/>
                </a:moveTo>
                <a:lnTo>
                  <a:pt x="3524250" y="0"/>
                </a:lnTo>
                <a:lnTo>
                  <a:pt x="3524250" y="2114550"/>
                </a:lnTo>
                <a:lnTo>
                  <a:pt x="0" y="211455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Races have been classified/constructed on observable differences. </a:t>
            </a:r>
            <a:endParaRPr lang="en-US" sz="2300" kern="1200"/>
          </a:p>
        </p:txBody>
      </p:sp>
      <p:sp>
        <p:nvSpPr>
          <p:cNvPr id="4" name="Freeform: Shape 3">
            <a:extLst>
              <a:ext uri="{FF2B5EF4-FFF2-40B4-BE49-F238E27FC236}">
                <a16:creationId xmlns:a16="http://schemas.microsoft.com/office/drawing/2014/main" id="{026180DD-8242-4C3C-8D8B-7FC204BE5909}"/>
              </a:ext>
            </a:extLst>
          </p:cNvPr>
          <p:cNvSpPr/>
          <p:nvPr/>
        </p:nvSpPr>
        <p:spPr>
          <a:xfrm>
            <a:off x="4384675" y="1961197"/>
            <a:ext cx="3524250" cy="2114550"/>
          </a:xfrm>
          <a:custGeom>
            <a:avLst/>
            <a:gdLst>
              <a:gd name="connsiteX0" fmla="*/ 0 w 3524250"/>
              <a:gd name="connsiteY0" fmla="*/ 0 h 2114550"/>
              <a:gd name="connsiteX1" fmla="*/ 3524250 w 3524250"/>
              <a:gd name="connsiteY1" fmla="*/ 0 h 2114550"/>
              <a:gd name="connsiteX2" fmla="*/ 3524250 w 3524250"/>
              <a:gd name="connsiteY2" fmla="*/ 2114550 h 2114550"/>
              <a:gd name="connsiteX3" fmla="*/ 0 w 3524250"/>
              <a:gd name="connsiteY3" fmla="*/ 2114550 h 2114550"/>
              <a:gd name="connsiteX4" fmla="*/ 0 w 352425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14550">
                <a:moveTo>
                  <a:pt x="0" y="0"/>
                </a:moveTo>
                <a:lnTo>
                  <a:pt x="3524250" y="0"/>
                </a:lnTo>
                <a:lnTo>
                  <a:pt x="3524250" y="2114550"/>
                </a:lnTo>
                <a:lnTo>
                  <a:pt x="0" y="211455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These have included, phenotypical (relating to the observable characteristics of an individual) difference such as skin colour, facial characteristics etc) </a:t>
            </a:r>
            <a:endParaRPr lang="en-US" sz="2300" kern="1200"/>
          </a:p>
        </p:txBody>
      </p:sp>
      <p:sp>
        <p:nvSpPr>
          <p:cNvPr id="5" name="Freeform: Shape 4">
            <a:extLst>
              <a:ext uri="{FF2B5EF4-FFF2-40B4-BE49-F238E27FC236}">
                <a16:creationId xmlns:a16="http://schemas.microsoft.com/office/drawing/2014/main" id="{C3A39B39-5276-4F78-B967-DDD7194F2B0F}"/>
              </a:ext>
            </a:extLst>
          </p:cNvPr>
          <p:cNvSpPr/>
          <p:nvPr/>
        </p:nvSpPr>
        <p:spPr>
          <a:xfrm>
            <a:off x="8261350" y="1961197"/>
            <a:ext cx="3524250" cy="2114550"/>
          </a:xfrm>
          <a:custGeom>
            <a:avLst/>
            <a:gdLst>
              <a:gd name="connsiteX0" fmla="*/ 0 w 3524250"/>
              <a:gd name="connsiteY0" fmla="*/ 0 h 2114550"/>
              <a:gd name="connsiteX1" fmla="*/ 3524250 w 3524250"/>
              <a:gd name="connsiteY1" fmla="*/ 0 h 2114550"/>
              <a:gd name="connsiteX2" fmla="*/ 3524250 w 3524250"/>
              <a:gd name="connsiteY2" fmla="*/ 2114550 h 2114550"/>
              <a:gd name="connsiteX3" fmla="*/ 0 w 3524250"/>
              <a:gd name="connsiteY3" fmla="*/ 2114550 h 2114550"/>
              <a:gd name="connsiteX4" fmla="*/ 0 w 352425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14550">
                <a:moveTo>
                  <a:pt x="0" y="0"/>
                </a:moveTo>
                <a:lnTo>
                  <a:pt x="3524250" y="0"/>
                </a:lnTo>
                <a:lnTo>
                  <a:pt x="3524250" y="2114550"/>
                </a:lnTo>
                <a:lnTo>
                  <a:pt x="0" y="211455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These differences have then been racialised where differences are then linked to negatively valuated social, psychological or physical traits</a:t>
            </a:r>
            <a:endParaRPr lang="en-US" sz="2300" kern="1200"/>
          </a:p>
        </p:txBody>
      </p:sp>
      <p:sp>
        <p:nvSpPr>
          <p:cNvPr id="6" name="Freeform: Shape 5">
            <a:extLst>
              <a:ext uri="{FF2B5EF4-FFF2-40B4-BE49-F238E27FC236}">
                <a16:creationId xmlns:a16="http://schemas.microsoft.com/office/drawing/2014/main" id="{ED138BBC-A819-45C9-A1B1-D6CA7DAE197F}"/>
              </a:ext>
            </a:extLst>
          </p:cNvPr>
          <p:cNvSpPr/>
          <p:nvPr/>
        </p:nvSpPr>
        <p:spPr>
          <a:xfrm>
            <a:off x="508000" y="4428172"/>
            <a:ext cx="3524250" cy="2114550"/>
          </a:xfrm>
          <a:custGeom>
            <a:avLst/>
            <a:gdLst>
              <a:gd name="connsiteX0" fmla="*/ 0 w 3524250"/>
              <a:gd name="connsiteY0" fmla="*/ 0 h 2114550"/>
              <a:gd name="connsiteX1" fmla="*/ 3524250 w 3524250"/>
              <a:gd name="connsiteY1" fmla="*/ 0 h 2114550"/>
              <a:gd name="connsiteX2" fmla="*/ 3524250 w 3524250"/>
              <a:gd name="connsiteY2" fmla="*/ 2114550 h 2114550"/>
              <a:gd name="connsiteX3" fmla="*/ 0 w 3524250"/>
              <a:gd name="connsiteY3" fmla="*/ 2114550 h 2114550"/>
              <a:gd name="connsiteX4" fmla="*/ 0 w 352425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14550">
                <a:moveTo>
                  <a:pt x="0" y="0"/>
                </a:moveTo>
                <a:lnTo>
                  <a:pt x="3524250" y="0"/>
                </a:lnTo>
                <a:lnTo>
                  <a:pt x="3524250" y="2114550"/>
                </a:lnTo>
                <a:lnTo>
                  <a:pt x="0" y="211455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For example claims that “races” have difference in IQ, or a propensity (“natural” tendency) to certain behaviours, i.e. criminal, violent etc. </a:t>
            </a:r>
            <a:endParaRPr lang="en-US" sz="2300" kern="1200"/>
          </a:p>
        </p:txBody>
      </p:sp>
      <p:sp>
        <p:nvSpPr>
          <p:cNvPr id="7" name="Freeform: Shape 6">
            <a:extLst>
              <a:ext uri="{FF2B5EF4-FFF2-40B4-BE49-F238E27FC236}">
                <a16:creationId xmlns:a16="http://schemas.microsoft.com/office/drawing/2014/main" id="{E35D0487-C9E0-4B92-BF55-0C18D359BD38}"/>
              </a:ext>
            </a:extLst>
          </p:cNvPr>
          <p:cNvSpPr/>
          <p:nvPr/>
        </p:nvSpPr>
        <p:spPr>
          <a:xfrm>
            <a:off x="4384675" y="4428172"/>
            <a:ext cx="3524250" cy="2114550"/>
          </a:xfrm>
          <a:custGeom>
            <a:avLst/>
            <a:gdLst>
              <a:gd name="connsiteX0" fmla="*/ 0 w 3524250"/>
              <a:gd name="connsiteY0" fmla="*/ 0 h 2114550"/>
              <a:gd name="connsiteX1" fmla="*/ 3524250 w 3524250"/>
              <a:gd name="connsiteY1" fmla="*/ 0 h 2114550"/>
              <a:gd name="connsiteX2" fmla="*/ 3524250 w 3524250"/>
              <a:gd name="connsiteY2" fmla="*/ 2114550 h 2114550"/>
              <a:gd name="connsiteX3" fmla="*/ 0 w 3524250"/>
              <a:gd name="connsiteY3" fmla="*/ 2114550 h 2114550"/>
              <a:gd name="connsiteX4" fmla="*/ 0 w 352425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14550">
                <a:moveTo>
                  <a:pt x="0" y="0"/>
                </a:moveTo>
                <a:lnTo>
                  <a:pt x="3524250" y="0"/>
                </a:lnTo>
                <a:lnTo>
                  <a:pt x="3524250" y="2114550"/>
                </a:lnTo>
                <a:lnTo>
                  <a:pt x="0" y="2114550"/>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dirty="0"/>
              <a:t>Science (Scientific racism) has been used to try and validate these claims. </a:t>
            </a:r>
            <a:endParaRPr lang="en-US" sz="2300" kern="1200" dirty="0"/>
          </a:p>
        </p:txBody>
      </p:sp>
      <p:sp>
        <p:nvSpPr>
          <p:cNvPr id="8" name="Freeform: Shape 7">
            <a:extLst>
              <a:ext uri="{FF2B5EF4-FFF2-40B4-BE49-F238E27FC236}">
                <a16:creationId xmlns:a16="http://schemas.microsoft.com/office/drawing/2014/main" id="{BD82D28E-9610-4706-A2DB-0FEE8446E12C}"/>
              </a:ext>
            </a:extLst>
          </p:cNvPr>
          <p:cNvSpPr/>
          <p:nvPr/>
        </p:nvSpPr>
        <p:spPr>
          <a:xfrm>
            <a:off x="8261350" y="4428172"/>
            <a:ext cx="3524250" cy="2114550"/>
          </a:xfrm>
          <a:custGeom>
            <a:avLst/>
            <a:gdLst>
              <a:gd name="connsiteX0" fmla="*/ 0 w 3524250"/>
              <a:gd name="connsiteY0" fmla="*/ 0 h 2114550"/>
              <a:gd name="connsiteX1" fmla="*/ 3524250 w 3524250"/>
              <a:gd name="connsiteY1" fmla="*/ 0 h 2114550"/>
              <a:gd name="connsiteX2" fmla="*/ 3524250 w 3524250"/>
              <a:gd name="connsiteY2" fmla="*/ 2114550 h 2114550"/>
              <a:gd name="connsiteX3" fmla="*/ 0 w 3524250"/>
              <a:gd name="connsiteY3" fmla="*/ 2114550 h 2114550"/>
              <a:gd name="connsiteX4" fmla="*/ 0 w 352425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14550">
                <a:moveTo>
                  <a:pt x="0" y="0"/>
                </a:moveTo>
                <a:lnTo>
                  <a:pt x="3524250" y="0"/>
                </a:lnTo>
                <a:lnTo>
                  <a:pt x="3524250" y="2114550"/>
                </a:lnTo>
                <a:lnTo>
                  <a:pt x="0" y="211455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dirty="0"/>
              <a:t>legislation has been used to  legitimise actions based on racial assumptions (e.g. segregation) </a:t>
            </a:r>
          </a:p>
        </p:txBody>
      </p:sp>
    </p:spTree>
    <p:extLst>
      <p:ext uri="{BB962C8B-B14F-4D97-AF65-F5344CB8AC3E}">
        <p14:creationId xmlns:p14="http://schemas.microsoft.com/office/powerpoint/2010/main" val="388419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1024128" y="585216"/>
            <a:ext cx="9720072" cy="1499616"/>
          </a:xfrm>
        </p:spPr>
        <p:txBody>
          <a:bodyPr>
            <a:normAutofit/>
          </a:bodyPr>
          <a:lstStyle/>
          <a:p>
            <a:r>
              <a:rPr lang="en-US" altLang="en-US" dirty="0">
                <a:solidFill>
                  <a:schemeClr val="bg1"/>
                </a:solidFill>
              </a:rPr>
              <a:t>Race</a:t>
            </a:r>
            <a:endParaRPr lang="en-GB" altLang="en-US" dirty="0">
              <a:solidFill>
                <a:schemeClr val="bg1"/>
              </a:solidFill>
            </a:endParaRPr>
          </a:p>
        </p:txBody>
      </p:sp>
      <p:sp>
        <p:nvSpPr>
          <p:cNvPr id="3" name="Freeform: Shape 2">
            <a:extLst>
              <a:ext uri="{FF2B5EF4-FFF2-40B4-BE49-F238E27FC236}">
                <a16:creationId xmlns:a16="http://schemas.microsoft.com/office/drawing/2014/main" id="{29BF34C0-779D-42EA-B816-DF0F8474F749}"/>
              </a:ext>
            </a:extLst>
          </p:cNvPr>
          <p:cNvSpPr/>
          <p:nvPr/>
        </p:nvSpPr>
        <p:spPr>
          <a:xfrm>
            <a:off x="355600" y="2049462"/>
            <a:ext cx="3536950" cy="2122170"/>
          </a:xfrm>
          <a:custGeom>
            <a:avLst/>
            <a:gdLst>
              <a:gd name="connsiteX0" fmla="*/ 0 w 3536950"/>
              <a:gd name="connsiteY0" fmla="*/ 0 h 2122170"/>
              <a:gd name="connsiteX1" fmla="*/ 3536950 w 3536950"/>
              <a:gd name="connsiteY1" fmla="*/ 0 h 2122170"/>
              <a:gd name="connsiteX2" fmla="*/ 3536950 w 3536950"/>
              <a:gd name="connsiteY2" fmla="*/ 2122170 h 2122170"/>
              <a:gd name="connsiteX3" fmla="*/ 0 w 3536950"/>
              <a:gd name="connsiteY3" fmla="*/ 2122170 h 2122170"/>
              <a:gd name="connsiteX4" fmla="*/ 0 w 3536950"/>
              <a:gd name="connsiteY4" fmla="*/ 0 h 212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950" h="2122170">
                <a:moveTo>
                  <a:pt x="0" y="0"/>
                </a:moveTo>
                <a:lnTo>
                  <a:pt x="3536950" y="0"/>
                </a:lnTo>
                <a:lnTo>
                  <a:pt x="3536950" y="2122170"/>
                </a:lnTo>
                <a:lnTo>
                  <a:pt x="0" y="212217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Racial identities are negotiated, contested and defined in a process of oppositional interaction with “the other”. </a:t>
            </a:r>
          </a:p>
        </p:txBody>
      </p:sp>
      <p:sp>
        <p:nvSpPr>
          <p:cNvPr id="4" name="Freeform: Shape 3">
            <a:extLst>
              <a:ext uri="{FF2B5EF4-FFF2-40B4-BE49-F238E27FC236}">
                <a16:creationId xmlns:a16="http://schemas.microsoft.com/office/drawing/2014/main" id="{96004E22-647B-4035-ACAC-6A85C8807041}"/>
              </a:ext>
            </a:extLst>
          </p:cNvPr>
          <p:cNvSpPr/>
          <p:nvPr/>
        </p:nvSpPr>
        <p:spPr>
          <a:xfrm>
            <a:off x="4246245" y="2049462"/>
            <a:ext cx="3536950" cy="2122170"/>
          </a:xfrm>
          <a:custGeom>
            <a:avLst/>
            <a:gdLst>
              <a:gd name="connsiteX0" fmla="*/ 0 w 3536950"/>
              <a:gd name="connsiteY0" fmla="*/ 0 h 2122170"/>
              <a:gd name="connsiteX1" fmla="*/ 3536950 w 3536950"/>
              <a:gd name="connsiteY1" fmla="*/ 0 h 2122170"/>
              <a:gd name="connsiteX2" fmla="*/ 3536950 w 3536950"/>
              <a:gd name="connsiteY2" fmla="*/ 2122170 h 2122170"/>
              <a:gd name="connsiteX3" fmla="*/ 0 w 3536950"/>
              <a:gd name="connsiteY3" fmla="*/ 2122170 h 2122170"/>
              <a:gd name="connsiteX4" fmla="*/ 0 w 3536950"/>
              <a:gd name="connsiteY4" fmla="*/ 0 h 212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950" h="2122170">
                <a:moveTo>
                  <a:pt x="0" y="0"/>
                </a:moveTo>
                <a:lnTo>
                  <a:pt x="3536950" y="0"/>
                </a:lnTo>
                <a:lnTo>
                  <a:pt x="3536950" y="2122170"/>
                </a:lnTo>
                <a:lnTo>
                  <a:pt x="0" y="212217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The “other” is stereotyped, and marked as different</a:t>
            </a:r>
            <a:r>
              <a:rPr lang="en-NZ" sz="2200" dirty="0"/>
              <a:t> and often as “less than”</a:t>
            </a:r>
            <a:endParaRPr lang="en-NZ" sz="2200" kern="1200" dirty="0"/>
          </a:p>
        </p:txBody>
      </p:sp>
      <p:sp>
        <p:nvSpPr>
          <p:cNvPr id="7" name="Freeform: Shape 6">
            <a:extLst>
              <a:ext uri="{FF2B5EF4-FFF2-40B4-BE49-F238E27FC236}">
                <a16:creationId xmlns:a16="http://schemas.microsoft.com/office/drawing/2014/main" id="{87D71EA1-FB6F-420E-A6DA-4822EB6C528C}"/>
              </a:ext>
            </a:extLst>
          </p:cNvPr>
          <p:cNvSpPr/>
          <p:nvPr/>
        </p:nvSpPr>
        <p:spPr>
          <a:xfrm>
            <a:off x="4246245" y="4525327"/>
            <a:ext cx="3536950" cy="2122170"/>
          </a:xfrm>
          <a:custGeom>
            <a:avLst/>
            <a:gdLst>
              <a:gd name="connsiteX0" fmla="*/ 0 w 3536950"/>
              <a:gd name="connsiteY0" fmla="*/ 0 h 2122170"/>
              <a:gd name="connsiteX1" fmla="*/ 3536950 w 3536950"/>
              <a:gd name="connsiteY1" fmla="*/ 0 h 2122170"/>
              <a:gd name="connsiteX2" fmla="*/ 3536950 w 3536950"/>
              <a:gd name="connsiteY2" fmla="*/ 2122170 h 2122170"/>
              <a:gd name="connsiteX3" fmla="*/ 0 w 3536950"/>
              <a:gd name="connsiteY3" fmla="*/ 2122170 h 2122170"/>
              <a:gd name="connsiteX4" fmla="*/ 0 w 3536950"/>
              <a:gd name="connsiteY4" fmla="*/ 0 h 212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950" h="2122170">
                <a:moveTo>
                  <a:pt x="0" y="0"/>
                </a:moveTo>
                <a:lnTo>
                  <a:pt x="3536950" y="0"/>
                </a:lnTo>
                <a:lnTo>
                  <a:pt x="3536950" y="2122170"/>
                </a:lnTo>
                <a:lnTo>
                  <a:pt x="0" y="2122170"/>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dirty="0"/>
              <a:t>R</a:t>
            </a:r>
            <a:r>
              <a:rPr lang="en-NZ" sz="2200" kern="1200" dirty="0"/>
              <a:t>ace can, and has been, used as a political act of resistance. To take the concept and use it to build </a:t>
            </a:r>
            <a:r>
              <a:rPr lang="en-NZ" sz="2200" kern="1200" dirty="0" err="1"/>
              <a:t>solidaity</a:t>
            </a:r>
            <a:r>
              <a:rPr lang="en-NZ" sz="2200" kern="1200" dirty="0"/>
              <a:t>.</a:t>
            </a:r>
            <a:endParaRPr lang="en-US" sz="2200" kern="1200" dirty="0"/>
          </a:p>
        </p:txBody>
      </p:sp>
      <p:sp>
        <p:nvSpPr>
          <p:cNvPr id="8" name="Freeform: Shape 7">
            <a:extLst>
              <a:ext uri="{FF2B5EF4-FFF2-40B4-BE49-F238E27FC236}">
                <a16:creationId xmlns:a16="http://schemas.microsoft.com/office/drawing/2014/main" id="{657866E1-57B7-4BB0-A5C3-DCBDBC9A5354}"/>
              </a:ext>
            </a:extLst>
          </p:cNvPr>
          <p:cNvSpPr/>
          <p:nvPr/>
        </p:nvSpPr>
        <p:spPr>
          <a:xfrm>
            <a:off x="8136890" y="4525327"/>
            <a:ext cx="3536950" cy="2122170"/>
          </a:xfrm>
          <a:custGeom>
            <a:avLst/>
            <a:gdLst>
              <a:gd name="connsiteX0" fmla="*/ 0 w 3536950"/>
              <a:gd name="connsiteY0" fmla="*/ 0 h 2122170"/>
              <a:gd name="connsiteX1" fmla="*/ 3536950 w 3536950"/>
              <a:gd name="connsiteY1" fmla="*/ 0 h 2122170"/>
              <a:gd name="connsiteX2" fmla="*/ 3536950 w 3536950"/>
              <a:gd name="connsiteY2" fmla="*/ 2122170 h 2122170"/>
              <a:gd name="connsiteX3" fmla="*/ 0 w 3536950"/>
              <a:gd name="connsiteY3" fmla="*/ 2122170 h 2122170"/>
              <a:gd name="connsiteX4" fmla="*/ 0 w 3536950"/>
              <a:gd name="connsiteY4" fmla="*/ 0 h 212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950" h="2122170">
                <a:moveTo>
                  <a:pt x="0" y="0"/>
                </a:moveTo>
                <a:lnTo>
                  <a:pt x="3536950" y="0"/>
                </a:lnTo>
                <a:lnTo>
                  <a:pt x="3536950" y="2122170"/>
                </a:lnTo>
                <a:lnTo>
                  <a:pt x="0" y="212217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For example the use of “Black” in the USA to highlight injustice against people of colour, and based on shared experiences of discrimination and oppression </a:t>
            </a:r>
          </a:p>
        </p:txBody>
      </p:sp>
    </p:spTree>
    <p:extLst>
      <p:ext uri="{BB962C8B-B14F-4D97-AF65-F5344CB8AC3E}">
        <p14:creationId xmlns:p14="http://schemas.microsoft.com/office/powerpoint/2010/main" val="296333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0C22-5B4F-44CE-B82C-E1A33FC7981A}"/>
              </a:ext>
            </a:extLst>
          </p:cNvPr>
          <p:cNvSpPr>
            <a:spLocks noGrp="1"/>
          </p:cNvSpPr>
          <p:nvPr>
            <p:ph type="title"/>
          </p:nvPr>
        </p:nvSpPr>
        <p:spPr>
          <a:xfrm>
            <a:off x="1024128" y="585215"/>
            <a:ext cx="5071871" cy="2552839"/>
          </a:xfrm>
        </p:spPr>
        <p:txBody>
          <a:bodyPr>
            <a:normAutofit/>
          </a:bodyPr>
          <a:lstStyle/>
          <a:p>
            <a:pPr algn="ctr"/>
            <a:r>
              <a:rPr lang="en-NZ" sz="7200" dirty="0">
                <a:solidFill>
                  <a:schemeClr val="bg1"/>
                </a:solidFill>
              </a:rPr>
              <a:t>Let’s take a break</a:t>
            </a:r>
          </a:p>
        </p:txBody>
      </p:sp>
      <p:pic>
        <p:nvPicPr>
          <p:cNvPr id="7" name="Graphic 6" descr="Coffee">
            <a:extLst>
              <a:ext uri="{FF2B5EF4-FFF2-40B4-BE49-F238E27FC236}">
                <a16:creationId xmlns:a16="http://schemas.microsoft.com/office/drawing/2014/main" id="{C364B4E9-30DA-0C0E-E660-1182C6E82E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701039"/>
            <a:ext cx="5455921" cy="5455921"/>
          </a:xfrm>
          <a:prstGeom prst="rect">
            <a:avLst/>
          </a:prstGeom>
        </p:spPr>
      </p:pic>
    </p:spTree>
    <p:extLst>
      <p:ext uri="{BB962C8B-B14F-4D97-AF65-F5344CB8AC3E}">
        <p14:creationId xmlns:p14="http://schemas.microsoft.com/office/powerpoint/2010/main" val="898355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1024128" y="585216"/>
            <a:ext cx="9720072" cy="1499616"/>
          </a:xfrm>
        </p:spPr>
        <p:txBody>
          <a:bodyPr>
            <a:normAutofit/>
          </a:bodyPr>
          <a:lstStyle/>
          <a:p>
            <a:r>
              <a:rPr lang="en-US" altLang="en-US" dirty="0">
                <a:solidFill>
                  <a:schemeClr val="bg1"/>
                </a:solidFill>
              </a:rPr>
              <a:t>Racism</a:t>
            </a:r>
            <a:endParaRPr lang="en-GB" altLang="en-US" dirty="0">
              <a:solidFill>
                <a:schemeClr val="bg1"/>
              </a:solidFill>
            </a:endParaRPr>
          </a:p>
        </p:txBody>
      </p:sp>
      <p:sp>
        <p:nvSpPr>
          <p:cNvPr id="3" name="Freeform: Shape 2">
            <a:extLst>
              <a:ext uri="{FF2B5EF4-FFF2-40B4-BE49-F238E27FC236}">
                <a16:creationId xmlns:a16="http://schemas.microsoft.com/office/drawing/2014/main" id="{732AE59D-04C7-4AB2-AD36-8655B6DE780D}"/>
              </a:ext>
            </a:extLst>
          </p:cNvPr>
          <p:cNvSpPr/>
          <p:nvPr/>
        </p:nvSpPr>
        <p:spPr>
          <a:xfrm>
            <a:off x="723392" y="2140584"/>
            <a:ext cx="3263900" cy="1958340"/>
          </a:xfrm>
          <a:custGeom>
            <a:avLst/>
            <a:gdLst>
              <a:gd name="connsiteX0" fmla="*/ 0 w 3263900"/>
              <a:gd name="connsiteY0" fmla="*/ 0 h 1958340"/>
              <a:gd name="connsiteX1" fmla="*/ 3263900 w 3263900"/>
              <a:gd name="connsiteY1" fmla="*/ 0 h 1958340"/>
              <a:gd name="connsiteX2" fmla="*/ 3263900 w 3263900"/>
              <a:gd name="connsiteY2" fmla="*/ 1958340 h 1958340"/>
              <a:gd name="connsiteX3" fmla="*/ 0 w 3263900"/>
              <a:gd name="connsiteY3" fmla="*/ 1958340 h 1958340"/>
              <a:gd name="connsiteX4" fmla="*/ 0 w 3263900"/>
              <a:gd name="connsiteY4" fmla="*/ 0 h 195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900" h="1958340">
                <a:moveTo>
                  <a:pt x="0" y="0"/>
                </a:moveTo>
                <a:lnTo>
                  <a:pt x="3263900" y="0"/>
                </a:lnTo>
                <a:lnTo>
                  <a:pt x="3263900" y="1958340"/>
                </a:lnTo>
                <a:lnTo>
                  <a:pt x="0" y="195834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NZ" sz="3400" kern="1200" dirty="0"/>
              <a:t>Racism is difficult to define, and it operates on many levels </a:t>
            </a:r>
            <a:endParaRPr lang="en-US" sz="3400" kern="1200" dirty="0"/>
          </a:p>
        </p:txBody>
      </p:sp>
      <p:sp>
        <p:nvSpPr>
          <p:cNvPr id="4" name="Freeform: Shape 3">
            <a:extLst>
              <a:ext uri="{FF2B5EF4-FFF2-40B4-BE49-F238E27FC236}">
                <a16:creationId xmlns:a16="http://schemas.microsoft.com/office/drawing/2014/main" id="{522957A7-F4EC-4C44-BB89-412B5DD9CF3C}"/>
              </a:ext>
            </a:extLst>
          </p:cNvPr>
          <p:cNvSpPr/>
          <p:nvPr/>
        </p:nvSpPr>
        <p:spPr>
          <a:xfrm>
            <a:off x="4313682" y="2140584"/>
            <a:ext cx="3263900" cy="1958340"/>
          </a:xfrm>
          <a:custGeom>
            <a:avLst/>
            <a:gdLst>
              <a:gd name="connsiteX0" fmla="*/ 0 w 3263900"/>
              <a:gd name="connsiteY0" fmla="*/ 0 h 1958340"/>
              <a:gd name="connsiteX1" fmla="*/ 3263900 w 3263900"/>
              <a:gd name="connsiteY1" fmla="*/ 0 h 1958340"/>
              <a:gd name="connsiteX2" fmla="*/ 3263900 w 3263900"/>
              <a:gd name="connsiteY2" fmla="*/ 1958340 h 1958340"/>
              <a:gd name="connsiteX3" fmla="*/ 0 w 3263900"/>
              <a:gd name="connsiteY3" fmla="*/ 1958340 h 1958340"/>
              <a:gd name="connsiteX4" fmla="*/ 0 w 3263900"/>
              <a:gd name="connsiteY4" fmla="*/ 0 h 195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900" h="1958340">
                <a:moveTo>
                  <a:pt x="0" y="0"/>
                </a:moveTo>
                <a:lnTo>
                  <a:pt x="3263900" y="0"/>
                </a:lnTo>
                <a:lnTo>
                  <a:pt x="3263900" y="1958340"/>
                </a:lnTo>
                <a:lnTo>
                  <a:pt x="0" y="195834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Racism operates on macro level (e.g. ideologies of racism), </a:t>
            </a:r>
          </a:p>
        </p:txBody>
      </p:sp>
      <p:sp>
        <p:nvSpPr>
          <p:cNvPr id="5" name="Freeform: Shape 4">
            <a:extLst>
              <a:ext uri="{FF2B5EF4-FFF2-40B4-BE49-F238E27FC236}">
                <a16:creationId xmlns:a16="http://schemas.microsoft.com/office/drawing/2014/main" id="{9E268F6E-DB95-49E9-B88F-D32AADBBB647}"/>
              </a:ext>
            </a:extLst>
          </p:cNvPr>
          <p:cNvSpPr/>
          <p:nvPr/>
        </p:nvSpPr>
        <p:spPr>
          <a:xfrm>
            <a:off x="7903972" y="2140584"/>
            <a:ext cx="3263900" cy="1958340"/>
          </a:xfrm>
          <a:custGeom>
            <a:avLst/>
            <a:gdLst>
              <a:gd name="connsiteX0" fmla="*/ 0 w 3263900"/>
              <a:gd name="connsiteY0" fmla="*/ 0 h 1958340"/>
              <a:gd name="connsiteX1" fmla="*/ 3263900 w 3263900"/>
              <a:gd name="connsiteY1" fmla="*/ 0 h 1958340"/>
              <a:gd name="connsiteX2" fmla="*/ 3263900 w 3263900"/>
              <a:gd name="connsiteY2" fmla="*/ 1958340 h 1958340"/>
              <a:gd name="connsiteX3" fmla="*/ 0 w 3263900"/>
              <a:gd name="connsiteY3" fmla="*/ 1958340 h 1958340"/>
              <a:gd name="connsiteX4" fmla="*/ 0 w 3263900"/>
              <a:gd name="connsiteY4" fmla="*/ 0 h 195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900" h="1958340">
                <a:moveTo>
                  <a:pt x="0" y="0"/>
                </a:moveTo>
                <a:lnTo>
                  <a:pt x="3263900" y="0"/>
                </a:lnTo>
                <a:lnTo>
                  <a:pt x="3263900" y="1958340"/>
                </a:lnTo>
                <a:lnTo>
                  <a:pt x="0" y="195834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the meso (within our systems and institutions) </a:t>
            </a:r>
          </a:p>
        </p:txBody>
      </p:sp>
      <p:sp>
        <p:nvSpPr>
          <p:cNvPr id="6" name="Freeform: Shape 5">
            <a:extLst>
              <a:ext uri="{FF2B5EF4-FFF2-40B4-BE49-F238E27FC236}">
                <a16:creationId xmlns:a16="http://schemas.microsoft.com/office/drawing/2014/main" id="{BF141323-94F3-454C-9074-39562B8F8631}"/>
              </a:ext>
            </a:extLst>
          </p:cNvPr>
          <p:cNvSpPr/>
          <p:nvPr/>
        </p:nvSpPr>
        <p:spPr>
          <a:xfrm>
            <a:off x="2518537" y="4425314"/>
            <a:ext cx="3263900" cy="1958340"/>
          </a:xfrm>
          <a:custGeom>
            <a:avLst/>
            <a:gdLst>
              <a:gd name="connsiteX0" fmla="*/ 0 w 3263900"/>
              <a:gd name="connsiteY0" fmla="*/ 0 h 1958340"/>
              <a:gd name="connsiteX1" fmla="*/ 3263900 w 3263900"/>
              <a:gd name="connsiteY1" fmla="*/ 0 h 1958340"/>
              <a:gd name="connsiteX2" fmla="*/ 3263900 w 3263900"/>
              <a:gd name="connsiteY2" fmla="*/ 1958340 h 1958340"/>
              <a:gd name="connsiteX3" fmla="*/ 0 w 3263900"/>
              <a:gd name="connsiteY3" fmla="*/ 1958340 h 1958340"/>
              <a:gd name="connsiteX4" fmla="*/ 0 w 3263900"/>
              <a:gd name="connsiteY4" fmla="*/ 0 h 195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900" h="1958340">
                <a:moveTo>
                  <a:pt x="0" y="0"/>
                </a:moveTo>
                <a:lnTo>
                  <a:pt x="3263900" y="0"/>
                </a:lnTo>
                <a:lnTo>
                  <a:pt x="3263900" y="1958340"/>
                </a:lnTo>
                <a:lnTo>
                  <a:pt x="0" y="195834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and the micro (or individual). </a:t>
            </a:r>
          </a:p>
        </p:txBody>
      </p:sp>
      <p:sp>
        <p:nvSpPr>
          <p:cNvPr id="7" name="Freeform: Shape 6">
            <a:extLst>
              <a:ext uri="{FF2B5EF4-FFF2-40B4-BE49-F238E27FC236}">
                <a16:creationId xmlns:a16="http://schemas.microsoft.com/office/drawing/2014/main" id="{A6C754AA-7A85-4D17-80B9-B5484344E75A}"/>
              </a:ext>
            </a:extLst>
          </p:cNvPr>
          <p:cNvSpPr/>
          <p:nvPr/>
        </p:nvSpPr>
        <p:spPr>
          <a:xfrm>
            <a:off x="6108827" y="4425315"/>
            <a:ext cx="3263900" cy="1958340"/>
          </a:xfrm>
          <a:custGeom>
            <a:avLst/>
            <a:gdLst>
              <a:gd name="connsiteX0" fmla="*/ 0 w 3263900"/>
              <a:gd name="connsiteY0" fmla="*/ 0 h 1958340"/>
              <a:gd name="connsiteX1" fmla="*/ 3263900 w 3263900"/>
              <a:gd name="connsiteY1" fmla="*/ 0 h 1958340"/>
              <a:gd name="connsiteX2" fmla="*/ 3263900 w 3263900"/>
              <a:gd name="connsiteY2" fmla="*/ 1958340 h 1958340"/>
              <a:gd name="connsiteX3" fmla="*/ 0 w 3263900"/>
              <a:gd name="connsiteY3" fmla="*/ 1958340 h 1958340"/>
              <a:gd name="connsiteX4" fmla="*/ 0 w 3263900"/>
              <a:gd name="connsiteY4" fmla="*/ 0 h 195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900" h="1958340">
                <a:moveTo>
                  <a:pt x="0" y="0"/>
                </a:moveTo>
                <a:lnTo>
                  <a:pt x="3263900" y="0"/>
                </a:lnTo>
                <a:lnTo>
                  <a:pt x="3263900" y="1958340"/>
                </a:lnTo>
                <a:lnTo>
                  <a:pt x="0" y="1958340"/>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Analysis needs to recognize these different levels of racism. </a:t>
            </a:r>
          </a:p>
        </p:txBody>
      </p:sp>
    </p:spTree>
    <p:extLst>
      <p:ext uri="{BB962C8B-B14F-4D97-AF65-F5344CB8AC3E}">
        <p14:creationId xmlns:p14="http://schemas.microsoft.com/office/powerpoint/2010/main" val="250771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1024128" y="585216"/>
            <a:ext cx="9720072" cy="1499616"/>
          </a:xfrm>
        </p:spPr>
        <p:txBody>
          <a:bodyPr>
            <a:normAutofit/>
          </a:bodyPr>
          <a:lstStyle/>
          <a:p>
            <a:r>
              <a:rPr lang="en-NZ" altLang="en-US" dirty="0">
                <a:solidFill>
                  <a:schemeClr val="bg1"/>
                </a:solidFill>
              </a:rPr>
              <a:t>Prejudice and Discrimination and stereotypes</a:t>
            </a:r>
            <a:endParaRPr lang="en-GB" altLang="en-US" dirty="0">
              <a:solidFill>
                <a:schemeClr val="bg1"/>
              </a:solidFill>
            </a:endParaRPr>
          </a:p>
        </p:txBody>
      </p:sp>
      <p:sp>
        <p:nvSpPr>
          <p:cNvPr id="3" name="Freeform: Shape 2">
            <a:extLst>
              <a:ext uri="{FF2B5EF4-FFF2-40B4-BE49-F238E27FC236}">
                <a16:creationId xmlns:a16="http://schemas.microsoft.com/office/drawing/2014/main" id="{8D52C47F-5821-479D-8C25-AE853FB853F8}"/>
              </a:ext>
            </a:extLst>
          </p:cNvPr>
          <p:cNvSpPr/>
          <p:nvPr/>
        </p:nvSpPr>
        <p:spPr>
          <a:xfrm>
            <a:off x="548640" y="2130424"/>
            <a:ext cx="3365499" cy="2019300"/>
          </a:xfrm>
          <a:custGeom>
            <a:avLst/>
            <a:gdLst>
              <a:gd name="connsiteX0" fmla="*/ 0 w 3365499"/>
              <a:gd name="connsiteY0" fmla="*/ 0 h 2019300"/>
              <a:gd name="connsiteX1" fmla="*/ 3365499 w 3365499"/>
              <a:gd name="connsiteY1" fmla="*/ 0 h 2019300"/>
              <a:gd name="connsiteX2" fmla="*/ 3365499 w 3365499"/>
              <a:gd name="connsiteY2" fmla="*/ 2019300 h 2019300"/>
              <a:gd name="connsiteX3" fmla="*/ 0 w 3365499"/>
              <a:gd name="connsiteY3" fmla="*/ 2019300 h 2019300"/>
              <a:gd name="connsiteX4" fmla="*/ 0 w 3365499"/>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499" h="2019300">
                <a:moveTo>
                  <a:pt x="0" y="0"/>
                </a:moveTo>
                <a:lnTo>
                  <a:pt x="3365499" y="0"/>
                </a:lnTo>
                <a:lnTo>
                  <a:pt x="3365499" y="2019300"/>
                </a:lnTo>
                <a:lnTo>
                  <a:pt x="0" y="201930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Stereotyping, Prejudice and Discrimination are all concepts associated with “race” and racism</a:t>
            </a:r>
            <a:r>
              <a:rPr lang="en-NZ" sz="2100" kern="1200"/>
              <a:t>. </a:t>
            </a:r>
            <a:endParaRPr lang="en-US" sz="2100" kern="1200" dirty="0"/>
          </a:p>
        </p:txBody>
      </p:sp>
      <p:sp>
        <p:nvSpPr>
          <p:cNvPr id="4" name="Freeform: Shape 3">
            <a:extLst>
              <a:ext uri="{FF2B5EF4-FFF2-40B4-BE49-F238E27FC236}">
                <a16:creationId xmlns:a16="http://schemas.microsoft.com/office/drawing/2014/main" id="{189AE797-34DA-4A90-8813-863B566950B2}"/>
              </a:ext>
            </a:extLst>
          </p:cNvPr>
          <p:cNvSpPr/>
          <p:nvPr/>
        </p:nvSpPr>
        <p:spPr>
          <a:xfrm>
            <a:off x="4250690" y="2130424"/>
            <a:ext cx="3365499" cy="2019300"/>
          </a:xfrm>
          <a:custGeom>
            <a:avLst/>
            <a:gdLst>
              <a:gd name="connsiteX0" fmla="*/ 0 w 3365499"/>
              <a:gd name="connsiteY0" fmla="*/ 0 h 2019300"/>
              <a:gd name="connsiteX1" fmla="*/ 3365499 w 3365499"/>
              <a:gd name="connsiteY1" fmla="*/ 0 h 2019300"/>
              <a:gd name="connsiteX2" fmla="*/ 3365499 w 3365499"/>
              <a:gd name="connsiteY2" fmla="*/ 2019300 h 2019300"/>
              <a:gd name="connsiteX3" fmla="*/ 0 w 3365499"/>
              <a:gd name="connsiteY3" fmla="*/ 2019300 h 2019300"/>
              <a:gd name="connsiteX4" fmla="*/ 0 w 3365499"/>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499" h="2019300">
                <a:moveTo>
                  <a:pt x="0" y="0"/>
                </a:moveTo>
                <a:lnTo>
                  <a:pt x="3365499" y="0"/>
                </a:lnTo>
                <a:lnTo>
                  <a:pt x="3365499" y="2019300"/>
                </a:lnTo>
                <a:lnTo>
                  <a:pt x="0" y="2019300"/>
                </a:lnTo>
                <a:lnTo>
                  <a:pt x="0" y="0"/>
                </a:lnTo>
                <a:close/>
              </a:path>
            </a:pathLst>
          </a:custGeom>
        </p:spPr>
        <p:style>
          <a:lnRef idx="2">
            <a:schemeClr val="lt1">
              <a:hueOff val="0"/>
              <a:satOff val="0"/>
              <a:lumOff val="0"/>
              <a:alphaOff val="0"/>
            </a:schemeClr>
          </a:lnRef>
          <a:fillRef idx="1">
            <a:schemeClr val="accent2">
              <a:hueOff val="-319344"/>
              <a:satOff val="877"/>
              <a:lumOff val="588"/>
              <a:alphaOff val="0"/>
            </a:schemeClr>
          </a:fillRef>
          <a:effectRef idx="0">
            <a:schemeClr val="accent2">
              <a:hueOff val="-319344"/>
              <a:satOff val="877"/>
              <a:lumOff val="588"/>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a:t>Stereotypes: are over simplified or untrue generalisations about social groups. </a:t>
            </a:r>
          </a:p>
        </p:txBody>
      </p:sp>
      <p:sp>
        <p:nvSpPr>
          <p:cNvPr id="5" name="Freeform: Shape 4">
            <a:extLst>
              <a:ext uri="{FF2B5EF4-FFF2-40B4-BE49-F238E27FC236}">
                <a16:creationId xmlns:a16="http://schemas.microsoft.com/office/drawing/2014/main" id="{30E9467F-020E-484F-893C-060CC1BE7018}"/>
              </a:ext>
            </a:extLst>
          </p:cNvPr>
          <p:cNvSpPr/>
          <p:nvPr/>
        </p:nvSpPr>
        <p:spPr>
          <a:xfrm>
            <a:off x="7952739" y="2130424"/>
            <a:ext cx="3365499" cy="2019300"/>
          </a:xfrm>
          <a:custGeom>
            <a:avLst/>
            <a:gdLst>
              <a:gd name="connsiteX0" fmla="*/ 0 w 3365499"/>
              <a:gd name="connsiteY0" fmla="*/ 0 h 2019300"/>
              <a:gd name="connsiteX1" fmla="*/ 3365499 w 3365499"/>
              <a:gd name="connsiteY1" fmla="*/ 0 h 2019300"/>
              <a:gd name="connsiteX2" fmla="*/ 3365499 w 3365499"/>
              <a:gd name="connsiteY2" fmla="*/ 2019300 h 2019300"/>
              <a:gd name="connsiteX3" fmla="*/ 0 w 3365499"/>
              <a:gd name="connsiteY3" fmla="*/ 2019300 h 2019300"/>
              <a:gd name="connsiteX4" fmla="*/ 0 w 3365499"/>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499" h="2019300">
                <a:moveTo>
                  <a:pt x="0" y="0"/>
                </a:moveTo>
                <a:lnTo>
                  <a:pt x="3365499" y="0"/>
                </a:lnTo>
                <a:lnTo>
                  <a:pt x="3365499" y="2019300"/>
                </a:lnTo>
                <a:lnTo>
                  <a:pt x="0" y="2019300"/>
                </a:lnTo>
                <a:lnTo>
                  <a:pt x="0" y="0"/>
                </a:lnTo>
                <a:close/>
              </a:path>
            </a:pathLst>
          </a:custGeom>
        </p:spPr>
        <p:style>
          <a:lnRef idx="2">
            <a:schemeClr val="lt1">
              <a:hueOff val="0"/>
              <a:satOff val="0"/>
              <a:lumOff val="0"/>
              <a:alphaOff val="0"/>
            </a:schemeClr>
          </a:lnRef>
          <a:fillRef idx="1">
            <a:schemeClr val="accent2">
              <a:hueOff val="-638687"/>
              <a:satOff val="1755"/>
              <a:lumOff val="1176"/>
              <a:alphaOff val="0"/>
            </a:schemeClr>
          </a:fillRef>
          <a:effectRef idx="0">
            <a:schemeClr val="accent2">
              <a:hueOff val="-638687"/>
              <a:satOff val="1755"/>
              <a:lumOff val="1176"/>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a:t>Racial Prejudice: learned beliefs and values that lead an individual or group of individuals to be biased for or against members of particular groups. </a:t>
            </a:r>
          </a:p>
        </p:txBody>
      </p:sp>
      <p:sp>
        <p:nvSpPr>
          <p:cNvPr id="6" name="Freeform: Shape 5">
            <a:extLst>
              <a:ext uri="{FF2B5EF4-FFF2-40B4-BE49-F238E27FC236}">
                <a16:creationId xmlns:a16="http://schemas.microsoft.com/office/drawing/2014/main" id="{27CA399D-FD3F-488F-9AE5-F18DDC707E39}"/>
              </a:ext>
            </a:extLst>
          </p:cNvPr>
          <p:cNvSpPr/>
          <p:nvPr/>
        </p:nvSpPr>
        <p:spPr>
          <a:xfrm>
            <a:off x="2399665" y="4486274"/>
            <a:ext cx="3365499" cy="2019300"/>
          </a:xfrm>
          <a:custGeom>
            <a:avLst/>
            <a:gdLst>
              <a:gd name="connsiteX0" fmla="*/ 0 w 3365499"/>
              <a:gd name="connsiteY0" fmla="*/ 0 h 2019300"/>
              <a:gd name="connsiteX1" fmla="*/ 3365499 w 3365499"/>
              <a:gd name="connsiteY1" fmla="*/ 0 h 2019300"/>
              <a:gd name="connsiteX2" fmla="*/ 3365499 w 3365499"/>
              <a:gd name="connsiteY2" fmla="*/ 2019300 h 2019300"/>
              <a:gd name="connsiteX3" fmla="*/ 0 w 3365499"/>
              <a:gd name="connsiteY3" fmla="*/ 2019300 h 2019300"/>
              <a:gd name="connsiteX4" fmla="*/ 0 w 3365499"/>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499" h="2019300">
                <a:moveTo>
                  <a:pt x="0" y="0"/>
                </a:moveTo>
                <a:lnTo>
                  <a:pt x="3365499" y="0"/>
                </a:lnTo>
                <a:lnTo>
                  <a:pt x="3365499" y="2019300"/>
                </a:lnTo>
                <a:lnTo>
                  <a:pt x="0" y="2019300"/>
                </a:lnTo>
                <a:lnTo>
                  <a:pt x="0" y="0"/>
                </a:lnTo>
                <a:close/>
              </a:path>
            </a:pathLst>
          </a:custGeom>
        </p:spPr>
        <p:style>
          <a:lnRef idx="2">
            <a:schemeClr val="lt1">
              <a:hueOff val="0"/>
              <a:satOff val="0"/>
              <a:lumOff val="0"/>
              <a:alphaOff val="0"/>
            </a:schemeClr>
          </a:lnRef>
          <a:fillRef idx="1">
            <a:schemeClr val="accent2">
              <a:hueOff val="-958031"/>
              <a:satOff val="2632"/>
              <a:lumOff val="1764"/>
              <a:alphaOff val="0"/>
            </a:schemeClr>
          </a:fillRef>
          <a:effectRef idx="0">
            <a:schemeClr val="accent2">
              <a:hueOff val="-958031"/>
              <a:satOff val="2632"/>
              <a:lumOff val="1764"/>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Racial discrimination is about actions; the unfavourable treatment of all persons socially assigned to a particular racial category. </a:t>
            </a:r>
            <a:endParaRPr lang="en-US" sz="2100" kern="1200" dirty="0"/>
          </a:p>
        </p:txBody>
      </p:sp>
      <p:sp>
        <p:nvSpPr>
          <p:cNvPr id="7" name="Freeform: Shape 6">
            <a:extLst>
              <a:ext uri="{FF2B5EF4-FFF2-40B4-BE49-F238E27FC236}">
                <a16:creationId xmlns:a16="http://schemas.microsoft.com/office/drawing/2014/main" id="{27BF1337-5980-479F-BC0D-F962D500F9D4}"/>
              </a:ext>
            </a:extLst>
          </p:cNvPr>
          <p:cNvSpPr/>
          <p:nvPr/>
        </p:nvSpPr>
        <p:spPr>
          <a:xfrm>
            <a:off x="6101715" y="4486275"/>
            <a:ext cx="3365499" cy="2019300"/>
          </a:xfrm>
          <a:custGeom>
            <a:avLst/>
            <a:gdLst>
              <a:gd name="connsiteX0" fmla="*/ 0 w 3365499"/>
              <a:gd name="connsiteY0" fmla="*/ 0 h 2019300"/>
              <a:gd name="connsiteX1" fmla="*/ 3365499 w 3365499"/>
              <a:gd name="connsiteY1" fmla="*/ 0 h 2019300"/>
              <a:gd name="connsiteX2" fmla="*/ 3365499 w 3365499"/>
              <a:gd name="connsiteY2" fmla="*/ 2019300 h 2019300"/>
              <a:gd name="connsiteX3" fmla="*/ 0 w 3365499"/>
              <a:gd name="connsiteY3" fmla="*/ 2019300 h 2019300"/>
              <a:gd name="connsiteX4" fmla="*/ 0 w 3365499"/>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499" h="2019300">
                <a:moveTo>
                  <a:pt x="0" y="0"/>
                </a:moveTo>
                <a:lnTo>
                  <a:pt x="3365499" y="0"/>
                </a:lnTo>
                <a:lnTo>
                  <a:pt x="3365499" y="2019300"/>
                </a:lnTo>
                <a:lnTo>
                  <a:pt x="0" y="2019300"/>
                </a:lnTo>
                <a:lnTo>
                  <a:pt x="0" y="0"/>
                </a:lnTo>
                <a:close/>
              </a:path>
            </a:pathLst>
          </a:custGeom>
        </p:spPr>
        <p:style>
          <a:lnRef idx="2">
            <a:schemeClr val="lt1">
              <a:hueOff val="0"/>
              <a:satOff val="0"/>
              <a:lumOff val="0"/>
              <a:alphaOff val="0"/>
            </a:schemeClr>
          </a:lnRef>
          <a:fillRef idx="1">
            <a:schemeClr val="accent2">
              <a:hueOff val="-1277375"/>
              <a:satOff val="3509"/>
              <a:lumOff val="2352"/>
              <a:alphaOff val="0"/>
            </a:schemeClr>
          </a:fillRef>
          <a:effectRef idx="0">
            <a:schemeClr val="accent2">
              <a:hueOff val="-1277375"/>
              <a:satOff val="3509"/>
              <a:lumOff val="2352"/>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When stereotypes imply negative evaluations of social groups they become a prejudice. </a:t>
            </a:r>
            <a:r>
              <a:rPr lang="en-NZ" sz="2100" dirty="0"/>
              <a:t>W</a:t>
            </a:r>
            <a:r>
              <a:rPr lang="en-NZ" sz="2100" kern="1200" dirty="0"/>
              <a:t>hen prejudice is  acted on (through the use of power) it </a:t>
            </a:r>
            <a:r>
              <a:rPr lang="en-NZ" sz="2100" kern="1200" dirty="0" err="1"/>
              <a:t>becomse</a:t>
            </a:r>
            <a:r>
              <a:rPr lang="en-NZ" sz="2100" kern="1200" dirty="0"/>
              <a:t> discrimination. </a:t>
            </a:r>
            <a:endParaRPr lang="en-US" sz="2100" kern="1200" dirty="0"/>
          </a:p>
        </p:txBody>
      </p:sp>
    </p:spTree>
    <p:extLst>
      <p:ext uri="{BB962C8B-B14F-4D97-AF65-F5344CB8AC3E}">
        <p14:creationId xmlns:p14="http://schemas.microsoft.com/office/powerpoint/2010/main" val="387102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1024128" y="585216"/>
            <a:ext cx="9720072" cy="1499616"/>
          </a:xfrm>
        </p:spPr>
        <p:txBody>
          <a:bodyPr>
            <a:normAutofit/>
          </a:bodyPr>
          <a:lstStyle/>
          <a:p>
            <a:r>
              <a:rPr lang="en-US" altLang="en-US" dirty="0">
                <a:solidFill>
                  <a:schemeClr val="bg1"/>
                </a:solidFill>
              </a:rPr>
              <a:t>Racism: levels of racism </a:t>
            </a:r>
            <a:endParaRPr lang="en-GB" altLang="en-US" dirty="0">
              <a:solidFill>
                <a:schemeClr val="bg1"/>
              </a:solidFill>
            </a:endParaRPr>
          </a:p>
        </p:txBody>
      </p:sp>
      <p:sp>
        <p:nvSpPr>
          <p:cNvPr id="3" name="Freeform: Shape 2">
            <a:extLst>
              <a:ext uri="{FF2B5EF4-FFF2-40B4-BE49-F238E27FC236}">
                <a16:creationId xmlns:a16="http://schemas.microsoft.com/office/drawing/2014/main" id="{D1701A35-F1DC-47B5-8CBF-6C34AE819A1C}"/>
              </a:ext>
            </a:extLst>
          </p:cNvPr>
          <p:cNvSpPr/>
          <p:nvPr/>
        </p:nvSpPr>
        <p:spPr>
          <a:xfrm>
            <a:off x="1023938" y="2310342"/>
            <a:ext cx="9720262" cy="911430"/>
          </a:xfrm>
          <a:custGeom>
            <a:avLst/>
            <a:gdLst>
              <a:gd name="connsiteX0" fmla="*/ 0 w 9720262"/>
              <a:gd name="connsiteY0" fmla="*/ 151908 h 911430"/>
              <a:gd name="connsiteX1" fmla="*/ 151908 w 9720262"/>
              <a:gd name="connsiteY1" fmla="*/ 0 h 911430"/>
              <a:gd name="connsiteX2" fmla="*/ 9568354 w 9720262"/>
              <a:gd name="connsiteY2" fmla="*/ 0 h 911430"/>
              <a:gd name="connsiteX3" fmla="*/ 9720262 w 9720262"/>
              <a:gd name="connsiteY3" fmla="*/ 151908 h 911430"/>
              <a:gd name="connsiteX4" fmla="*/ 9720262 w 9720262"/>
              <a:gd name="connsiteY4" fmla="*/ 759522 h 911430"/>
              <a:gd name="connsiteX5" fmla="*/ 9568354 w 9720262"/>
              <a:gd name="connsiteY5" fmla="*/ 911430 h 911430"/>
              <a:gd name="connsiteX6" fmla="*/ 151908 w 9720262"/>
              <a:gd name="connsiteY6" fmla="*/ 911430 h 911430"/>
              <a:gd name="connsiteX7" fmla="*/ 0 w 9720262"/>
              <a:gd name="connsiteY7" fmla="*/ 759522 h 911430"/>
              <a:gd name="connsiteX8" fmla="*/ 0 w 9720262"/>
              <a:gd name="connsiteY8" fmla="*/ 151908 h 9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262" h="911430">
                <a:moveTo>
                  <a:pt x="0" y="151908"/>
                </a:moveTo>
                <a:cubicBezTo>
                  <a:pt x="0" y="68012"/>
                  <a:pt x="68012" y="0"/>
                  <a:pt x="151908" y="0"/>
                </a:cubicBezTo>
                <a:lnTo>
                  <a:pt x="9568354" y="0"/>
                </a:lnTo>
                <a:cubicBezTo>
                  <a:pt x="9652250" y="0"/>
                  <a:pt x="9720262" y="68012"/>
                  <a:pt x="9720262" y="151908"/>
                </a:cubicBezTo>
                <a:lnTo>
                  <a:pt x="9720262" y="759522"/>
                </a:lnTo>
                <a:cubicBezTo>
                  <a:pt x="9720262" y="843418"/>
                  <a:pt x="9652250" y="911430"/>
                  <a:pt x="9568354" y="911430"/>
                </a:cubicBezTo>
                <a:lnTo>
                  <a:pt x="151908" y="911430"/>
                </a:lnTo>
                <a:cubicBezTo>
                  <a:pt x="68012" y="911430"/>
                  <a:pt x="0" y="843418"/>
                  <a:pt x="0" y="759522"/>
                </a:cubicBezTo>
                <a:lnTo>
                  <a:pt x="0" y="15190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9272" tIns="189272" rIns="189272" bIns="18927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800" kern="1200" dirty="0"/>
              <a:t>Ideological</a:t>
            </a:r>
          </a:p>
        </p:txBody>
      </p:sp>
      <p:sp>
        <p:nvSpPr>
          <p:cNvPr id="4" name="Freeform: Shape 3">
            <a:extLst>
              <a:ext uri="{FF2B5EF4-FFF2-40B4-BE49-F238E27FC236}">
                <a16:creationId xmlns:a16="http://schemas.microsoft.com/office/drawing/2014/main" id="{B4183E55-8EC8-4F00-81BA-9FFF3AB63D29}"/>
              </a:ext>
            </a:extLst>
          </p:cNvPr>
          <p:cNvSpPr/>
          <p:nvPr/>
        </p:nvSpPr>
        <p:spPr>
          <a:xfrm>
            <a:off x="1023938" y="3331212"/>
            <a:ext cx="9720262" cy="911430"/>
          </a:xfrm>
          <a:custGeom>
            <a:avLst/>
            <a:gdLst>
              <a:gd name="connsiteX0" fmla="*/ 0 w 9720262"/>
              <a:gd name="connsiteY0" fmla="*/ 151908 h 911430"/>
              <a:gd name="connsiteX1" fmla="*/ 151908 w 9720262"/>
              <a:gd name="connsiteY1" fmla="*/ 0 h 911430"/>
              <a:gd name="connsiteX2" fmla="*/ 9568354 w 9720262"/>
              <a:gd name="connsiteY2" fmla="*/ 0 h 911430"/>
              <a:gd name="connsiteX3" fmla="*/ 9720262 w 9720262"/>
              <a:gd name="connsiteY3" fmla="*/ 151908 h 911430"/>
              <a:gd name="connsiteX4" fmla="*/ 9720262 w 9720262"/>
              <a:gd name="connsiteY4" fmla="*/ 759522 h 911430"/>
              <a:gd name="connsiteX5" fmla="*/ 9568354 w 9720262"/>
              <a:gd name="connsiteY5" fmla="*/ 911430 h 911430"/>
              <a:gd name="connsiteX6" fmla="*/ 151908 w 9720262"/>
              <a:gd name="connsiteY6" fmla="*/ 911430 h 911430"/>
              <a:gd name="connsiteX7" fmla="*/ 0 w 9720262"/>
              <a:gd name="connsiteY7" fmla="*/ 759522 h 911430"/>
              <a:gd name="connsiteX8" fmla="*/ 0 w 9720262"/>
              <a:gd name="connsiteY8" fmla="*/ 151908 h 9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262" h="911430">
                <a:moveTo>
                  <a:pt x="0" y="151908"/>
                </a:moveTo>
                <a:cubicBezTo>
                  <a:pt x="0" y="68012"/>
                  <a:pt x="68012" y="0"/>
                  <a:pt x="151908" y="0"/>
                </a:cubicBezTo>
                <a:lnTo>
                  <a:pt x="9568354" y="0"/>
                </a:lnTo>
                <a:cubicBezTo>
                  <a:pt x="9652250" y="0"/>
                  <a:pt x="9720262" y="68012"/>
                  <a:pt x="9720262" y="151908"/>
                </a:cubicBezTo>
                <a:lnTo>
                  <a:pt x="9720262" y="759522"/>
                </a:lnTo>
                <a:cubicBezTo>
                  <a:pt x="9720262" y="843418"/>
                  <a:pt x="9652250" y="911430"/>
                  <a:pt x="9568354" y="911430"/>
                </a:cubicBezTo>
                <a:lnTo>
                  <a:pt x="151908" y="911430"/>
                </a:lnTo>
                <a:cubicBezTo>
                  <a:pt x="68012" y="911430"/>
                  <a:pt x="0" y="843418"/>
                  <a:pt x="0" y="759522"/>
                </a:cubicBezTo>
                <a:lnTo>
                  <a:pt x="0" y="15190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9272" tIns="189272" rIns="189272" bIns="189272" numCol="1" spcCol="1270" anchor="ctr" anchorCtr="0">
            <a:noAutofit/>
          </a:bodyPr>
          <a:lstStyle/>
          <a:p>
            <a:pPr marL="0" lvl="0" indent="0" algn="ctr" defTabSz="1689100">
              <a:lnSpc>
                <a:spcPct val="90000"/>
              </a:lnSpc>
              <a:spcBef>
                <a:spcPct val="0"/>
              </a:spcBef>
              <a:spcAft>
                <a:spcPct val="35000"/>
              </a:spcAft>
              <a:buNone/>
            </a:pPr>
            <a:r>
              <a:rPr lang="en-US" sz="3800" kern="1200" dirty="0"/>
              <a:t>Cultural</a:t>
            </a:r>
          </a:p>
        </p:txBody>
      </p:sp>
      <p:sp>
        <p:nvSpPr>
          <p:cNvPr id="5" name="Freeform: Shape 4">
            <a:extLst>
              <a:ext uri="{FF2B5EF4-FFF2-40B4-BE49-F238E27FC236}">
                <a16:creationId xmlns:a16="http://schemas.microsoft.com/office/drawing/2014/main" id="{0F602CC8-0222-4FA7-979B-104CFC6C5B51}"/>
              </a:ext>
            </a:extLst>
          </p:cNvPr>
          <p:cNvSpPr/>
          <p:nvPr/>
        </p:nvSpPr>
        <p:spPr>
          <a:xfrm>
            <a:off x="1023938" y="4352082"/>
            <a:ext cx="9720262" cy="911430"/>
          </a:xfrm>
          <a:custGeom>
            <a:avLst/>
            <a:gdLst>
              <a:gd name="connsiteX0" fmla="*/ 0 w 9720262"/>
              <a:gd name="connsiteY0" fmla="*/ 151908 h 911430"/>
              <a:gd name="connsiteX1" fmla="*/ 151908 w 9720262"/>
              <a:gd name="connsiteY1" fmla="*/ 0 h 911430"/>
              <a:gd name="connsiteX2" fmla="*/ 9568354 w 9720262"/>
              <a:gd name="connsiteY2" fmla="*/ 0 h 911430"/>
              <a:gd name="connsiteX3" fmla="*/ 9720262 w 9720262"/>
              <a:gd name="connsiteY3" fmla="*/ 151908 h 911430"/>
              <a:gd name="connsiteX4" fmla="*/ 9720262 w 9720262"/>
              <a:gd name="connsiteY4" fmla="*/ 759522 h 911430"/>
              <a:gd name="connsiteX5" fmla="*/ 9568354 w 9720262"/>
              <a:gd name="connsiteY5" fmla="*/ 911430 h 911430"/>
              <a:gd name="connsiteX6" fmla="*/ 151908 w 9720262"/>
              <a:gd name="connsiteY6" fmla="*/ 911430 h 911430"/>
              <a:gd name="connsiteX7" fmla="*/ 0 w 9720262"/>
              <a:gd name="connsiteY7" fmla="*/ 759522 h 911430"/>
              <a:gd name="connsiteX8" fmla="*/ 0 w 9720262"/>
              <a:gd name="connsiteY8" fmla="*/ 151908 h 9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262" h="911430">
                <a:moveTo>
                  <a:pt x="0" y="151908"/>
                </a:moveTo>
                <a:cubicBezTo>
                  <a:pt x="0" y="68012"/>
                  <a:pt x="68012" y="0"/>
                  <a:pt x="151908" y="0"/>
                </a:cubicBezTo>
                <a:lnTo>
                  <a:pt x="9568354" y="0"/>
                </a:lnTo>
                <a:cubicBezTo>
                  <a:pt x="9652250" y="0"/>
                  <a:pt x="9720262" y="68012"/>
                  <a:pt x="9720262" y="151908"/>
                </a:cubicBezTo>
                <a:lnTo>
                  <a:pt x="9720262" y="759522"/>
                </a:lnTo>
                <a:cubicBezTo>
                  <a:pt x="9720262" y="843418"/>
                  <a:pt x="9652250" y="911430"/>
                  <a:pt x="9568354" y="911430"/>
                </a:cubicBezTo>
                <a:lnTo>
                  <a:pt x="151908" y="911430"/>
                </a:lnTo>
                <a:cubicBezTo>
                  <a:pt x="68012" y="911430"/>
                  <a:pt x="0" y="843418"/>
                  <a:pt x="0" y="759522"/>
                </a:cubicBezTo>
                <a:lnTo>
                  <a:pt x="0" y="15190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9272" tIns="189272" rIns="189272" bIns="189272" numCol="1" spcCol="1270" anchor="ctr" anchorCtr="0">
            <a:noAutofit/>
          </a:bodyPr>
          <a:lstStyle/>
          <a:p>
            <a:pPr marL="0" lvl="0" indent="0" algn="ctr" defTabSz="1689100">
              <a:lnSpc>
                <a:spcPct val="90000"/>
              </a:lnSpc>
              <a:spcBef>
                <a:spcPct val="0"/>
              </a:spcBef>
              <a:spcAft>
                <a:spcPct val="35000"/>
              </a:spcAft>
              <a:buNone/>
            </a:pPr>
            <a:r>
              <a:rPr lang="en-NZ" sz="3800" kern="1200" dirty="0"/>
              <a:t>Structural/Institutional/Systematic </a:t>
            </a:r>
          </a:p>
        </p:txBody>
      </p:sp>
      <p:sp>
        <p:nvSpPr>
          <p:cNvPr id="6" name="Freeform: Shape 5">
            <a:extLst>
              <a:ext uri="{FF2B5EF4-FFF2-40B4-BE49-F238E27FC236}">
                <a16:creationId xmlns:a16="http://schemas.microsoft.com/office/drawing/2014/main" id="{4FA37991-ECE9-4427-8B1F-473F55FD837D}"/>
              </a:ext>
            </a:extLst>
          </p:cNvPr>
          <p:cNvSpPr/>
          <p:nvPr/>
        </p:nvSpPr>
        <p:spPr>
          <a:xfrm>
            <a:off x="1023938" y="5372952"/>
            <a:ext cx="9720262" cy="911430"/>
          </a:xfrm>
          <a:custGeom>
            <a:avLst/>
            <a:gdLst>
              <a:gd name="connsiteX0" fmla="*/ 0 w 9720262"/>
              <a:gd name="connsiteY0" fmla="*/ 151908 h 911430"/>
              <a:gd name="connsiteX1" fmla="*/ 151908 w 9720262"/>
              <a:gd name="connsiteY1" fmla="*/ 0 h 911430"/>
              <a:gd name="connsiteX2" fmla="*/ 9568354 w 9720262"/>
              <a:gd name="connsiteY2" fmla="*/ 0 h 911430"/>
              <a:gd name="connsiteX3" fmla="*/ 9720262 w 9720262"/>
              <a:gd name="connsiteY3" fmla="*/ 151908 h 911430"/>
              <a:gd name="connsiteX4" fmla="*/ 9720262 w 9720262"/>
              <a:gd name="connsiteY4" fmla="*/ 759522 h 911430"/>
              <a:gd name="connsiteX5" fmla="*/ 9568354 w 9720262"/>
              <a:gd name="connsiteY5" fmla="*/ 911430 h 911430"/>
              <a:gd name="connsiteX6" fmla="*/ 151908 w 9720262"/>
              <a:gd name="connsiteY6" fmla="*/ 911430 h 911430"/>
              <a:gd name="connsiteX7" fmla="*/ 0 w 9720262"/>
              <a:gd name="connsiteY7" fmla="*/ 759522 h 911430"/>
              <a:gd name="connsiteX8" fmla="*/ 0 w 9720262"/>
              <a:gd name="connsiteY8" fmla="*/ 151908 h 9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262" h="911430">
                <a:moveTo>
                  <a:pt x="0" y="151908"/>
                </a:moveTo>
                <a:cubicBezTo>
                  <a:pt x="0" y="68012"/>
                  <a:pt x="68012" y="0"/>
                  <a:pt x="151908" y="0"/>
                </a:cubicBezTo>
                <a:lnTo>
                  <a:pt x="9568354" y="0"/>
                </a:lnTo>
                <a:cubicBezTo>
                  <a:pt x="9652250" y="0"/>
                  <a:pt x="9720262" y="68012"/>
                  <a:pt x="9720262" y="151908"/>
                </a:cubicBezTo>
                <a:lnTo>
                  <a:pt x="9720262" y="759522"/>
                </a:lnTo>
                <a:cubicBezTo>
                  <a:pt x="9720262" y="843418"/>
                  <a:pt x="9652250" y="911430"/>
                  <a:pt x="9568354" y="911430"/>
                </a:cubicBezTo>
                <a:lnTo>
                  <a:pt x="151908" y="911430"/>
                </a:lnTo>
                <a:cubicBezTo>
                  <a:pt x="68012" y="911430"/>
                  <a:pt x="0" y="843418"/>
                  <a:pt x="0" y="759522"/>
                </a:cubicBezTo>
                <a:lnTo>
                  <a:pt x="0" y="15190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9272" tIns="189272" rIns="189272" bIns="189272" numCol="1" spcCol="1270" anchor="ctr" anchorCtr="0">
            <a:noAutofit/>
          </a:bodyPr>
          <a:lstStyle/>
          <a:p>
            <a:pPr marL="0" lvl="0" indent="0" algn="ctr" defTabSz="1689100">
              <a:lnSpc>
                <a:spcPct val="90000"/>
              </a:lnSpc>
              <a:spcBef>
                <a:spcPct val="0"/>
              </a:spcBef>
              <a:spcAft>
                <a:spcPct val="35000"/>
              </a:spcAft>
              <a:buNone/>
            </a:pPr>
            <a:r>
              <a:rPr lang="en-US" sz="3800" kern="1200"/>
              <a:t>Individual </a:t>
            </a:r>
          </a:p>
        </p:txBody>
      </p:sp>
    </p:spTree>
    <p:extLst>
      <p:ext uri="{BB962C8B-B14F-4D97-AF65-F5344CB8AC3E}">
        <p14:creationId xmlns:p14="http://schemas.microsoft.com/office/powerpoint/2010/main" val="19746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5701-0C35-4E81-8635-5557473A594A}"/>
              </a:ext>
            </a:extLst>
          </p:cNvPr>
          <p:cNvSpPr>
            <a:spLocks noGrp="1"/>
          </p:cNvSpPr>
          <p:nvPr>
            <p:ph type="title"/>
          </p:nvPr>
        </p:nvSpPr>
        <p:spPr>
          <a:xfrm>
            <a:off x="729488" y="197104"/>
            <a:ext cx="9720072" cy="1499616"/>
          </a:xfrm>
        </p:spPr>
        <p:txBody>
          <a:bodyPr>
            <a:normAutofit/>
          </a:bodyPr>
          <a:lstStyle/>
          <a:p>
            <a:r>
              <a:rPr lang="en-NZ" dirty="0">
                <a:solidFill>
                  <a:schemeClr val="bg1"/>
                </a:solidFill>
              </a:rPr>
              <a:t>Ideological racism</a:t>
            </a:r>
          </a:p>
        </p:txBody>
      </p:sp>
      <p:sp>
        <p:nvSpPr>
          <p:cNvPr id="4" name="Freeform: Shape 3">
            <a:extLst>
              <a:ext uri="{FF2B5EF4-FFF2-40B4-BE49-F238E27FC236}">
                <a16:creationId xmlns:a16="http://schemas.microsoft.com/office/drawing/2014/main" id="{A8D75FA9-CF40-48C3-8C6F-7F7302035A1C}"/>
              </a:ext>
            </a:extLst>
          </p:cNvPr>
          <p:cNvSpPr/>
          <p:nvPr/>
        </p:nvSpPr>
        <p:spPr>
          <a:xfrm>
            <a:off x="487680" y="1727967"/>
            <a:ext cx="3499624" cy="2099774"/>
          </a:xfrm>
          <a:custGeom>
            <a:avLst/>
            <a:gdLst>
              <a:gd name="connsiteX0" fmla="*/ 0 w 3499624"/>
              <a:gd name="connsiteY0" fmla="*/ 0 h 2099774"/>
              <a:gd name="connsiteX1" fmla="*/ 3499624 w 3499624"/>
              <a:gd name="connsiteY1" fmla="*/ 0 h 2099774"/>
              <a:gd name="connsiteX2" fmla="*/ 3499624 w 3499624"/>
              <a:gd name="connsiteY2" fmla="*/ 2099774 h 2099774"/>
              <a:gd name="connsiteX3" fmla="*/ 0 w 3499624"/>
              <a:gd name="connsiteY3" fmla="*/ 2099774 h 2099774"/>
              <a:gd name="connsiteX4" fmla="*/ 0 w 3499624"/>
              <a:gd name="connsiteY4" fmla="*/ 0 h 209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624" h="2099774">
                <a:moveTo>
                  <a:pt x="0" y="0"/>
                </a:moveTo>
                <a:lnTo>
                  <a:pt x="3499624" y="0"/>
                </a:lnTo>
                <a:lnTo>
                  <a:pt x="3499624" y="2099774"/>
                </a:lnTo>
                <a:lnTo>
                  <a:pt x="0" y="209977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Ideological racism is the set of ideas that support the construction of race as a category. </a:t>
            </a:r>
          </a:p>
          <a:p>
            <a:pPr marL="0" lvl="0" indent="0" algn="ctr" defTabSz="977900">
              <a:lnSpc>
                <a:spcPct val="90000"/>
              </a:lnSpc>
              <a:spcBef>
                <a:spcPct val="0"/>
              </a:spcBef>
              <a:spcAft>
                <a:spcPct val="35000"/>
              </a:spcAft>
              <a:buNone/>
            </a:pPr>
            <a:r>
              <a:rPr lang="en-NZ" sz="2200" dirty="0"/>
              <a:t>Race is an ideological construction	</a:t>
            </a:r>
            <a:endParaRPr lang="en-US" sz="2200" kern="1200" dirty="0"/>
          </a:p>
        </p:txBody>
      </p:sp>
      <p:sp>
        <p:nvSpPr>
          <p:cNvPr id="6" name="Freeform: Shape 5">
            <a:extLst>
              <a:ext uri="{FF2B5EF4-FFF2-40B4-BE49-F238E27FC236}">
                <a16:creationId xmlns:a16="http://schemas.microsoft.com/office/drawing/2014/main" id="{14141695-2E27-4AA4-A234-BA8C8251EB37}"/>
              </a:ext>
            </a:extLst>
          </p:cNvPr>
          <p:cNvSpPr/>
          <p:nvPr/>
        </p:nvSpPr>
        <p:spPr>
          <a:xfrm>
            <a:off x="7992268" y="4177704"/>
            <a:ext cx="3499624" cy="2099774"/>
          </a:xfrm>
          <a:custGeom>
            <a:avLst/>
            <a:gdLst>
              <a:gd name="connsiteX0" fmla="*/ 0 w 3499624"/>
              <a:gd name="connsiteY0" fmla="*/ 0 h 2099774"/>
              <a:gd name="connsiteX1" fmla="*/ 3499624 w 3499624"/>
              <a:gd name="connsiteY1" fmla="*/ 0 h 2099774"/>
              <a:gd name="connsiteX2" fmla="*/ 3499624 w 3499624"/>
              <a:gd name="connsiteY2" fmla="*/ 2099774 h 2099774"/>
              <a:gd name="connsiteX3" fmla="*/ 0 w 3499624"/>
              <a:gd name="connsiteY3" fmla="*/ 2099774 h 2099774"/>
              <a:gd name="connsiteX4" fmla="*/ 0 w 3499624"/>
              <a:gd name="connsiteY4" fmla="*/ 0 h 209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624" h="2099774">
                <a:moveTo>
                  <a:pt x="0" y="0"/>
                </a:moveTo>
                <a:lnTo>
                  <a:pt x="3499624" y="0"/>
                </a:lnTo>
                <a:lnTo>
                  <a:pt x="3499624" y="2099774"/>
                </a:lnTo>
                <a:lnTo>
                  <a:pt x="0" y="2099774"/>
                </a:lnTo>
                <a:lnTo>
                  <a:pt x="0" y="0"/>
                </a:lnTo>
                <a:close/>
              </a:path>
            </a:pathLst>
          </a:custGeom>
        </p:spPr>
        <p:style>
          <a:lnRef idx="2">
            <a:schemeClr val="lt1">
              <a:hueOff val="0"/>
              <a:satOff val="0"/>
              <a:lumOff val="0"/>
              <a:alphaOff val="0"/>
            </a:schemeClr>
          </a:lnRef>
          <a:fillRef idx="1">
            <a:schemeClr val="accent2">
              <a:hueOff val="-255475"/>
              <a:satOff val="702"/>
              <a:lumOff val="470"/>
              <a:alphaOff val="0"/>
            </a:schemeClr>
          </a:fillRef>
          <a:effectRef idx="0">
            <a:schemeClr val="accent2">
              <a:hueOff val="-255475"/>
              <a:satOff val="702"/>
              <a:lumOff val="47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Ideological racism constructs “race” as naturally stratified with one race being “superior” </a:t>
            </a:r>
            <a:endParaRPr lang="en-US" sz="2200" kern="1200" dirty="0"/>
          </a:p>
        </p:txBody>
      </p:sp>
      <p:sp>
        <p:nvSpPr>
          <p:cNvPr id="7" name="Freeform: Shape 6">
            <a:extLst>
              <a:ext uri="{FF2B5EF4-FFF2-40B4-BE49-F238E27FC236}">
                <a16:creationId xmlns:a16="http://schemas.microsoft.com/office/drawing/2014/main" id="{8868F040-37C5-4FC7-9E35-F1B4D1CBBEBF}"/>
              </a:ext>
            </a:extLst>
          </p:cNvPr>
          <p:cNvSpPr/>
          <p:nvPr/>
        </p:nvSpPr>
        <p:spPr>
          <a:xfrm>
            <a:off x="4239974" y="1727967"/>
            <a:ext cx="3499624" cy="2099774"/>
          </a:xfrm>
          <a:custGeom>
            <a:avLst/>
            <a:gdLst>
              <a:gd name="connsiteX0" fmla="*/ 0 w 3499624"/>
              <a:gd name="connsiteY0" fmla="*/ 0 h 2099774"/>
              <a:gd name="connsiteX1" fmla="*/ 3499624 w 3499624"/>
              <a:gd name="connsiteY1" fmla="*/ 0 h 2099774"/>
              <a:gd name="connsiteX2" fmla="*/ 3499624 w 3499624"/>
              <a:gd name="connsiteY2" fmla="*/ 2099774 h 2099774"/>
              <a:gd name="connsiteX3" fmla="*/ 0 w 3499624"/>
              <a:gd name="connsiteY3" fmla="*/ 2099774 h 2099774"/>
              <a:gd name="connsiteX4" fmla="*/ 0 w 3499624"/>
              <a:gd name="connsiteY4" fmla="*/ 0 h 209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624" h="2099774">
                <a:moveTo>
                  <a:pt x="0" y="0"/>
                </a:moveTo>
                <a:lnTo>
                  <a:pt x="3499624" y="0"/>
                </a:lnTo>
                <a:lnTo>
                  <a:pt x="3499624" y="2099774"/>
                </a:lnTo>
                <a:lnTo>
                  <a:pt x="0" y="2099774"/>
                </a:lnTo>
                <a:lnTo>
                  <a:pt x="0" y="0"/>
                </a:lnTo>
                <a:close/>
              </a:path>
            </a:pathLst>
          </a:custGeom>
        </p:spPr>
        <p:style>
          <a:lnRef idx="2">
            <a:schemeClr val="lt1">
              <a:hueOff val="0"/>
              <a:satOff val="0"/>
              <a:lumOff val="0"/>
              <a:alphaOff val="0"/>
            </a:schemeClr>
          </a:lnRef>
          <a:fillRef idx="1">
            <a:schemeClr val="accent2">
              <a:hueOff val="-510950"/>
              <a:satOff val="1404"/>
              <a:lumOff val="941"/>
              <a:alphaOff val="0"/>
            </a:schemeClr>
          </a:fillRef>
          <a:effectRef idx="0">
            <a:schemeClr val="accent2">
              <a:hueOff val="-510950"/>
              <a:satOff val="1404"/>
              <a:lumOff val="941"/>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So it’s just an idea?</a:t>
            </a:r>
            <a:endParaRPr lang="en-US" sz="2200" kern="1200" dirty="0"/>
          </a:p>
        </p:txBody>
      </p:sp>
      <p:sp>
        <p:nvSpPr>
          <p:cNvPr id="8" name="Freeform: Shape 7">
            <a:extLst>
              <a:ext uri="{FF2B5EF4-FFF2-40B4-BE49-F238E27FC236}">
                <a16:creationId xmlns:a16="http://schemas.microsoft.com/office/drawing/2014/main" id="{9EE6E315-2310-4446-A0AA-4F8AF4AABF54}"/>
              </a:ext>
            </a:extLst>
          </p:cNvPr>
          <p:cNvSpPr/>
          <p:nvPr/>
        </p:nvSpPr>
        <p:spPr>
          <a:xfrm>
            <a:off x="7992268" y="1727967"/>
            <a:ext cx="3499624" cy="2099774"/>
          </a:xfrm>
          <a:custGeom>
            <a:avLst/>
            <a:gdLst>
              <a:gd name="connsiteX0" fmla="*/ 0 w 3499624"/>
              <a:gd name="connsiteY0" fmla="*/ 0 h 2099774"/>
              <a:gd name="connsiteX1" fmla="*/ 3499624 w 3499624"/>
              <a:gd name="connsiteY1" fmla="*/ 0 h 2099774"/>
              <a:gd name="connsiteX2" fmla="*/ 3499624 w 3499624"/>
              <a:gd name="connsiteY2" fmla="*/ 2099774 h 2099774"/>
              <a:gd name="connsiteX3" fmla="*/ 0 w 3499624"/>
              <a:gd name="connsiteY3" fmla="*/ 2099774 h 2099774"/>
              <a:gd name="connsiteX4" fmla="*/ 0 w 3499624"/>
              <a:gd name="connsiteY4" fmla="*/ 0 h 209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624" h="2099774">
                <a:moveTo>
                  <a:pt x="0" y="0"/>
                </a:moveTo>
                <a:lnTo>
                  <a:pt x="3499624" y="0"/>
                </a:lnTo>
                <a:lnTo>
                  <a:pt x="3499624" y="2099774"/>
                </a:lnTo>
                <a:lnTo>
                  <a:pt x="0" y="2099774"/>
                </a:lnTo>
                <a:lnTo>
                  <a:pt x="0" y="0"/>
                </a:lnTo>
                <a:close/>
              </a:path>
            </a:pathLst>
          </a:custGeom>
        </p:spPr>
        <p:style>
          <a:lnRef idx="2">
            <a:schemeClr val="lt1">
              <a:hueOff val="0"/>
              <a:satOff val="0"/>
              <a:lumOff val="0"/>
              <a:alphaOff val="0"/>
            </a:schemeClr>
          </a:lnRef>
          <a:fillRef idx="1">
            <a:schemeClr val="accent2">
              <a:hueOff val="-766425"/>
              <a:satOff val="2105"/>
              <a:lumOff val="1411"/>
              <a:alphaOff val="0"/>
            </a:schemeClr>
          </a:fillRef>
          <a:effectRef idx="0">
            <a:schemeClr val="accent2">
              <a:hueOff val="-766425"/>
              <a:satOff val="2105"/>
              <a:lumOff val="1411"/>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a:t>Yes. </a:t>
            </a:r>
            <a:endParaRPr lang="en-US" sz="2200" kern="1200"/>
          </a:p>
        </p:txBody>
      </p:sp>
      <p:sp>
        <p:nvSpPr>
          <p:cNvPr id="9" name="Freeform: Shape 8">
            <a:extLst>
              <a:ext uri="{FF2B5EF4-FFF2-40B4-BE49-F238E27FC236}">
                <a16:creationId xmlns:a16="http://schemas.microsoft.com/office/drawing/2014/main" id="{782353CA-ABD5-4ADA-9473-B640C092338A}"/>
              </a:ext>
            </a:extLst>
          </p:cNvPr>
          <p:cNvSpPr/>
          <p:nvPr/>
        </p:nvSpPr>
        <p:spPr>
          <a:xfrm>
            <a:off x="506420" y="4177704"/>
            <a:ext cx="3499624" cy="2099774"/>
          </a:xfrm>
          <a:custGeom>
            <a:avLst/>
            <a:gdLst>
              <a:gd name="connsiteX0" fmla="*/ 0 w 3499624"/>
              <a:gd name="connsiteY0" fmla="*/ 0 h 2099774"/>
              <a:gd name="connsiteX1" fmla="*/ 3499624 w 3499624"/>
              <a:gd name="connsiteY1" fmla="*/ 0 h 2099774"/>
              <a:gd name="connsiteX2" fmla="*/ 3499624 w 3499624"/>
              <a:gd name="connsiteY2" fmla="*/ 2099774 h 2099774"/>
              <a:gd name="connsiteX3" fmla="*/ 0 w 3499624"/>
              <a:gd name="connsiteY3" fmla="*/ 2099774 h 2099774"/>
              <a:gd name="connsiteX4" fmla="*/ 0 w 3499624"/>
              <a:gd name="connsiteY4" fmla="*/ 0 h 209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624" h="2099774">
                <a:moveTo>
                  <a:pt x="0" y="0"/>
                </a:moveTo>
                <a:lnTo>
                  <a:pt x="3499624" y="0"/>
                </a:lnTo>
                <a:lnTo>
                  <a:pt x="3499624" y="2099774"/>
                </a:lnTo>
                <a:lnTo>
                  <a:pt x="0" y="2099774"/>
                </a:lnTo>
                <a:lnTo>
                  <a:pt x="0" y="0"/>
                </a:lnTo>
                <a:close/>
              </a:path>
            </a:pathLst>
          </a:custGeom>
        </p:spPr>
        <p:style>
          <a:lnRef idx="2">
            <a:schemeClr val="lt1">
              <a:hueOff val="0"/>
              <a:satOff val="0"/>
              <a:lumOff val="0"/>
              <a:alphaOff val="0"/>
            </a:schemeClr>
          </a:lnRef>
          <a:fillRef idx="1">
            <a:schemeClr val="accent2">
              <a:hueOff val="-1021900"/>
              <a:satOff val="2807"/>
              <a:lumOff val="1882"/>
              <a:alphaOff val="0"/>
            </a:schemeClr>
          </a:fillRef>
          <a:effectRef idx="0">
            <a:schemeClr val="accent2">
              <a:hueOff val="-1021900"/>
              <a:satOff val="2807"/>
              <a:lumOff val="1882"/>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a:t>But it’s an idea that’s real like a rock – it can get thrown at you and when it hits – you bleed (Anon)</a:t>
            </a:r>
            <a:endParaRPr lang="en-US" sz="2200" kern="1200"/>
          </a:p>
        </p:txBody>
      </p:sp>
      <p:sp>
        <p:nvSpPr>
          <p:cNvPr id="10" name="Freeform: Shape 9">
            <a:extLst>
              <a:ext uri="{FF2B5EF4-FFF2-40B4-BE49-F238E27FC236}">
                <a16:creationId xmlns:a16="http://schemas.microsoft.com/office/drawing/2014/main" id="{9ABFD303-7A9A-40D2-B875-879542C16209}"/>
              </a:ext>
            </a:extLst>
          </p:cNvPr>
          <p:cNvSpPr/>
          <p:nvPr/>
        </p:nvSpPr>
        <p:spPr>
          <a:xfrm>
            <a:off x="4239974" y="4177704"/>
            <a:ext cx="3499624" cy="2099774"/>
          </a:xfrm>
          <a:custGeom>
            <a:avLst/>
            <a:gdLst>
              <a:gd name="connsiteX0" fmla="*/ 0 w 3499624"/>
              <a:gd name="connsiteY0" fmla="*/ 0 h 2099774"/>
              <a:gd name="connsiteX1" fmla="*/ 3499624 w 3499624"/>
              <a:gd name="connsiteY1" fmla="*/ 0 h 2099774"/>
              <a:gd name="connsiteX2" fmla="*/ 3499624 w 3499624"/>
              <a:gd name="connsiteY2" fmla="*/ 2099774 h 2099774"/>
              <a:gd name="connsiteX3" fmla="*/ 0 w 3499624"/>
              <a:gd name="connsiteY3" fmla="*/ 2099774 h 2099774"/>
              <a:gd name="connsiteX4" fmla="*/ 0 w 3499624"/>
              <a:gd name="connsiteY4" fmla="*/ 0 h 209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624" h="2099774">
                <a:moveTo>
                  <a:pt x="0" y="0"/>
                </a:moveTo>
                <a:lnTo>
                  <a:pt x="3499624" y="0"/>
                </a:lnTo>
                <a:lnTo>
                  <a:pt x="3499624" y="2099774"/>
                </a:lnTo>
                <a:lnTo>
                  <a:pt x="0" y="2099774"/>
                </a:lnTo>
                <a:lnTo>
                  <a:pt x="0" y="0"/>
                </a:lnTo>
                <a:close/>
              </a:path>
            </a:pathLst>
          </a:custGeom>
        </p:spPr>
        <p:style>
          <a:lnRef idx="2">
            <a:schemeClr val="lt1">
              <a:hueOff val="0"/>
              <a:satOff val="0"/>
              <a:lumOff val="0"/>
              <a:alphaOff val="0"/>
            </a:schemeClr>
          </a:lnRef>
          <a:fillRef idx="1">
            <a:schemeClr val="accent2">
              <a:hueOff val="-1277375"/>
              <a:satOff val="3509"/>
              <a:lumOff val="2352"/>
              <a:alphaOff val="0"/>
            </a:schemeClr>
          </a:fillRef>
          <a:effectRef idx="0">
            <a:schemeClr val="accent2">
              <a:hueOff val="-1277375"/>
              <a:satOff val="3509"/>
              <a:lumOff val="2352"/>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The problem of ideology, therefore, concerns the ways in which ideas of different kinds grip the minds of the masses, and thereby become a 'material force'  (Hall, 1996, P. 27)</a:t>
            </a:r>
            <a:endParaRPr lang="en-US" sz="2200" kern="1200" dirty="0"/>
          </a:p>
        </p:txBody>
      </p:sp>
    </p:spTree>
    <p:extLst>
      <p:ext uri="{BB962C8B-B14F-4D97-AF65-F5344CB8AC3E}">
        <p14:creationId xmlns:p14="http://schemas.microsoft.com/office/powerpoint/2010/main" val="7208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02845-BC0F-5E2D-8B94-1E426D95E2D2}"/>
              </a:ext>
            </a:extLst>
          </p:cNvPr>
          <p:cNvSpPr>
            <a:spLocks noGrp="1"/>
          </p:cNvSpPr>
          <p:nvPr>
            <p:ph type="title"/>
          </p:nvPr>
        </p:nvSpPr>
        <p:spPr/>
        <p:txBody>
          <a:bodyPr/>
          <a:lstStyle/>
          <a:p>
            <a:r>
              <a:rPr lang="en-NZ" dirty="0">
                <a:solidFill>
                  <a:schemeClr val="bg1"/>
                </a:solidFill>
              </a:rPr>
              <a:t>Racism ideology and </a:t>
            </a:r>
            <a:r>
              <a:rPr lang="en-NZ" dirty="0" err="1">
                <a:solidFill>
                  <a:schemeClr val="bg1"/>
                </a:solidFill>
              </a:rPr>
              <a:t>colinisation</a:t>
            </a:r>
            <a:r>
              <a:rPr lang="en-NZ" dirty="0">
                <a:solidFill>
                  <a:schemeClr val="bg1"/>
                </a:solidFill>
              </a:rPr>
              <a:t> </a:t>
            </a:r>
          </a:p>
        </p:txBody>
      </p:sp>
      <p:sp>
        <p:nvSpPr>
          <p:cNvPr id="8" name="Freeform: Shape 7">
            <a:extLst>
              <a:ext uri="{FF2B5EF4-FFF2-40B4-BE49-F238E27FC236}">
                <a16:creationId xmlns:a16="http://schemas.microsoft.com/office/drawing/2014/main" id="{D0E6B92C-A90D-A3A2-32EB-D8EAD91060B4}"/>
              </a:ext>
            </a:extLst>
          </p:cNvPr>
          <p:cNvSpPr/>
          <p:nvPr/>
        </p:nvSpPr>
        <p:spPr>
          <a:xfrm>
            <a:off x="1024128" y="2323290"/>
            <a:ext cx="3037522" cy="1822513"/>
          </a:xfrm>
          <a:custGeom>
            <a:avLst/>
            <a:gdLst>
              <a:gd name="connsiteX0" fmla="*/ 0 w 3037522"/>
              <a:gd name="connsiteY0" fmla="*/ 0 h 1822513"/>
              <a:gd name="connsiteX1" fmla="*/ 3037522 w 3037522"/>
              <a:gd name="connsiteY1" fmla="*/ 0 h 1822513"/>
              <a:gd name="connsiteX2" fmla="*/ 3037522 w 3037522"/>
              <a:gd name="connsiteY2" fmla="*/ 1822513 h 1822513"/>
              <a:gd name="connsiteX3" fmla="*/ 0 w 3037522"/>
              <a:gd name="connsiteY3" fmla="*/ 1822513 h 1822513"/>
              <a:gd name="connsiteX4" fmla="*/ 0 w 3037522"/>
              <a:gd name="connsiteY4" fmla="*/ 0 h 1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22" h="1822513">
                <a:moveTo>
                  <a:pt x="0" y="0"/>
                </a:moveTo>
                <a:lnTo>
                  <a:pt x="3037522" y="0"/>
                </a:lnTo>
                <a:lnTo>
                  <a:pt x="3037522" y="1822513"/>
                </a:lnTo>
                <a:lnTo>
                  <a:pt x="0" y="1822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b="0" i="0" kern="1200" baseline="0" dirty="0"/>
              <a:t>The construction and application of ideas about </a:t>
            </a:r>
            <a:r>
              <a:rPr lang="en-NZ" sz="1700" b="1" i="0" kern="1200" baseline="0" dirty="0"/>
              <a:t>‘race’ </a:t>
            </a:r>
            <a:r>
              <a:rPr lang="en-NZ" sz="1700" b="0" i="0" kern="1200" baseline="0" dirty="0"/>
              <a:t>were essentially a product of European expansionism and the establishment of colonial empires. </a:t>
            </a:r>
            <a:endParaRPr lang="en-US" sz="1700" kern="1200" dirty="0"/>
          </a:p>
        </p:txBody>
      </p:sp>
      <p:sp>
        <p:nvSpPr>
          <p:cNvPr id="9" name="Freeform: Shape 8">
            <a:extLst>
              <a:ext uri="{FF2B5EF4-FFF2-40B4-BE49-F238E27FC236}">
                <a16:creationId xmlns:a16="http://schemas.microsoft.com/office/drawing/2014/main" id="{FD334490-6BE7-1444-17DE-EE75C825E651}"/>
              </a:ext>
            </a:extLst>
          </p:cNvPr>
          <p:cNvSpPr/>
          <p:nvPr/>
        </p:nvSpPr>
        <p:spPr>
          <a:xfrm>
            <a:off x="4365403" y="2323290"/>
            <a:ext cx="3037522" cy="1822513"/>
          </a:xfrm>
          <a:custGeom>
            <a:avLst/>
            <a:gdLst>
              <a:gd name="connsiteX0" fmla="*/ 0 w 3037522"/>
              <a:gd name="connsiteY0" fmla="*/ 0 h 1822513"/>
              <a:gd name="connsiteX1" fmla="*/ 3037522 w 3037522"/>
              <a:gd name="connsiteY1" fmla="*/ 0 h 1822513"/>
              <a:gd name="connsiteX2" fmla="*/ 3037522 w 3037522"/>
              <a:gd name="connsiteY2" fmla="*/ 1822513 h 1822513"/>
              <a:gd name="connsiteX3" fmla="*/ 0 w 3037522"/>
              <a:gd name="connsiteY3" fmla="*/ 1822513 h 1822513"/>
              <a:gd name="connsiteX4" fmla="*/ 0 w 3037522"/>
              <a:gd name="connsiteY4" fmla="*/ 0 h 1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22" h="1822513">
                <a:moveTo>
                  <a:pt x="0" y="0"/>
                </a:moveTo>
                <a:lnTo>
                  <a:pt x="3037522" y="0"/>
                </a:lnTo>
                <a:lnTo>
                  <a:pt x="3037522" y="1822513"/>
                </a:lnTo>
                <a:lnTo>
                  <a:pt x="0" y="182251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b="0" i="0" kern="1200" baseline="0"/>
              <a:t>As a way of classifying and understanding others, ‘race’ was used by European nations as a means of justifying their</a:t>
            </a:r>
            <a:r>
              <a:rPr lang="en-NZ" sz="1700" kern="1200"/>
              <a:t> </a:t>
            </a:r>
            <a:r>
              <a:rPr lang="en-NZ" sz="1700" b="0" i="0" kern="1200" baseline="0"/>
              <a:t>dominance and exploitation of non-white peoples: </a:t>
            </a:r>
            <a:endParaRPr lang="en-US" sz="1700" kern="1200"/>
          </a:p>
        </p:txBody>
      </p:sp>
      <p:sp>
        <p:nvSpPr>
          <p:cNvPr id="10" name="Freeform: Shape 9">
            <a:extLst>
              <a:ext uri="{FF2B5EF4-FFF2-40B4-BE49-F238E27FC236}">
                <a16:creationId xmlns:a16="http://schemas.microsoft.com/office/drawing/2014/main" id="{759507C7-8270-4FFA-7295-0701439C7B41}"/>
              </a:ext>
            </a:extLst>
          </p:cNvPr>
          <p:cNvSpPr/>
          <p:nvPr/>
        </p:nvSpPr>
        <p:spPr>
          <a:xfrm>
            <a:off x="7706678" y="2323290"/>
            <a:ext cx="3037522" cy="1822513"/>
          </a:xfrm>
          <a:custGeom>
            <a:avLst/>
            <a:gdLst>
              <a:gd name="connsiteX0" fmla="*/ 0 w 3037522"/>
              <a:gd name="connsiteY0" fmla="*/ 0 h 1822513"/>
              <a:gd name="connsiteX1" fmla="*/ 3037522 w 3037522"/>
              <a:gd name="connsiteY1" fmla="*/ 0 h 1822513"/>
              <a:gd name="connsiteX2" fmla="*/ 3037522 w 3037522"/>
              <a:gd name="connsiteY2" fmla="*/ 1822513 h 1822513"/>
              <a:gd name="connsiteX3" fmla="*/ 0 w 3037522"/>
              <a:gd name="connsiteY3" fmla="*/ 1822513 h 1822513"/>
              <a:gd name="connsiteX4" fmla="*/ 0 w 3037522"/>
              <a:gd name="connsiteY4" fmla="*/ 0 h 1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22" h="1822513">
                <a:moveTo>
                  <a:pt x="0" y="0"/>
                </a:moveTo>
                <a:lnTo>
                  <a:pt x="3037522" y="0"/>
                </a:lnTo>
                <a:lnTo>
                  <a:pt x="3037522" y="1822513"/>
                </a:lnTo>
                <a:lnTo>
                  <a:pt x="0" y="1822513"/>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b="0" i="0" kern="1200" baseline="0"/>
              <a:t>these peoples were variously seen as pagan, uncivilised, backward, primitive, intellectually inferior and incapable of contributing to modernity. </a:t>
            </a:r>
            <a:endParaRPr lang="en-US" sz="1700" kern="1200"/>
          </a:p>
        </p:txBody>
      </p:sp>
      <p:sp>
        <p:nvSpPr>
          <p:cNvPr id="11" name="Freeform: Shape 10">
            <a:extLst>
              <a:ext uri="{FF2B5EF4-FFF2-40B4-BE49-F238E27FC236}">
                <a16:creationId xmlns:a16="http://schemas.microsoft.com/office/drawing/2014/main" id="{FE2E429E-F2FA-2773-5589-293271B0CDDA}"/>
              </a:ext>
            </a:extLst>
          </p:cNvPr>
          <p:cNvSpPr/>
          <p:nvPr/>
        </p:nvSpPr>
        <p:spPr>
          <a:xfrm>
            <a:off x="1024128" y="4449556"/>
            <a:ext cx="3037522" cy="1822513"/>
          </a:xfrm>
          <a:custGeom>
            <a:avLst/>
            <a:gdLst>
              <a:gd name="connsiteX0" fmla="*/ 0 w 3037522"/>
              <a:gd name="connsiteY0" fmla="*/ 0 h 1822513"/>
              <a:gd name="connsiteX1" fmla="*/ 3037522 w 3037522"/>
              <a:gd name="connsiteY1" fmla="*/ 0 h 1822513"/>
              <a:gd name="connsiteX2" fmla="*/ 3037522 w 3037522"/>
              <a:gd name="connsiteY2" fmla="*/ 1822513 h 1822513"/>
              <a:gd name="connsiteX3" fmla="*/ 0 w 3037522"/>
              <a:gd name="connsiteY3" fmla="*/ 1822513 h 1822513"/>
              <a:gd name="connsiteX4" fmla="*/ 0 w 3037522"/>
              <a:gd name="connsiteY4" fmla="*/ 0 h 1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22" h="1822513">
                <a:moveTo>
                  <a:pt x="0" y="0"/>
                </a:moveTo>
                <a:lnTo>
                  <a:pt x="3037522" y="0"/>
                </a:lnTo>
                <a:lnTo>
                  <a:pt x="3037522" y="1822513"/>
                </a:lnTo>
                <a:lnTo>
                  <a:pt x="0" y="1822513"/>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b="0" i="0" kern="1200" baseline="0"/>
              <a:t>The expansion of the colonial empires, especially those that were capitalist in nature, involved complex arguments about the superiority and inferiority of certain ‘races’. </a:t>
            </a:r>
            <a:endParaRPr lang="en-US" sz="1700" kern="1200"/>
          </a:p>
        </p:txBody>
      </p:sp>
      <p:sp>
        <p:nvSpPr>
          <p:cNvPr id="12" name="Freeform: Shape 11">
            <a:extLst>
              <a:ext uri="{FF2B5EF4-FFF2-40B4-BE49-F238E27FC236}">
                <a16:creationId xmlns:a16="http://schemas.microsoft.com/office/drawing/2014/main" id="{0E461DD3-C784-A743-C929-2753F130841A}"/>
              </a:ext>
            </a:extLst>
          </p:cNvPr>
          <p:cNvSpPr/>
          <p:nvPr/>
        </p:nvSpPr>
        <p:spPr>
          <a:xfrm>
            <a:off x="4365403" y="4449556"/>
            <a:ext cx="3037522" cy="1822513"/>
          </a:xfrm>
          <a:custGeom>
            <a:avLst/>
            <a:gdLst>
              <a:gd name="connsiteX0" fmla="*/ 0 w 3037522"/>
              <a:gd name="connsiteY0" fmla="*/ 0 h 1822513"/>
              <a:gd name="connsiteX1" fmla="*/ 3037522 w 3037522"/>
              <a:gd name="connsiteY1" fmla="*/ 0 h 1822513"/>
              <a:gd name="connsiteX2" fmla="*/ 3037522 w 3037522"/>
              <a:gd name="connsiteY2" fmla="*/ 1822513 h 1822513"/>
              <a:gd name="connsiteX3" fmla="*/ 0 w 3037522"/>
              <a:gd name="connsiteY3" fmla="*/ 1822513 h 1822513"/>
              <a:gd name="connsiteX4" fmla="*/ 0 w 3037522"/>
              <a:gd name="connsiteY4" fmla="*/ 0 h 1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22" h="1822513">
                <a:moveTo>
                  <a:pt x="0" y="0"/>
                </a:moveTo>
                <a:lnTo>
                  <a:pt x="3037522" y="0"/>
                </a:lnTo>
                <a:lnTo>
                  <a:pt x="3037522" y="1822513"/>
                </a:lnTo>
                <a:lnTo>
                  <a:pt x="0" y="182251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b="0" i="0" kern="1200" baseline="0"/>
              <a:t>This is epitomised in the social and legal circumstances of the slave states of the southern USA, where an absolute division between black and white was constructed and was later justified by the so-called science of ‘race’. </a:t>
            </a:r>
            <a:endParaRPr lang="en-US" sz="1700" kern="1200"/>
          </a:p>
        </p:txBody>
      </p:sp>
      <p:sp>
        <p:nvSpPr>
          <p:cNvPr id="13" name="Freeform: Shape 12">
            <a:extLst>
              <a:ext uri="{FF2B5EF4-FFF2-40B4-BE49-F238E27FC236}">
                <a16:creationId xmlns:a16="http://schemas.microsoft.com/office/drawing/2014/main" id="{4443440F-FED1-1AE7-DEAB-EFE47250A47C}"/>
              </a:ext>
            </a:extLst>
          </p:cNvPr>
          <p:cNvSpPr/>
          <p:nvPr/>
        </p:nvSpPr>
        <p:spPr>
          <a:xfrm>
            <a:off x="7706678" y="4449556"/>
            <a:ext cx="3037522" cy="1822513"/>
          </a:xfrm>
          <a:custGeom>
            <a:avLst/>
            <a:gdLst>
              <a:gd name="connsiteX0" fmla="*/ 0 w 3037522"/>
              <a:gd name="connsiteY0" fmla="*/ 0 h 1822513"/>
              <a:gd name="connsiteX1" fmla="*/ 3037522 w 3037522"/>
              <a:gd name="connsiteY1" fmla="*/ 0 h 1822513"/>
              <a:gd name="connsiteX2" fmla="*/ 3037522 w 3037522"/>
              <a:gd name="connsiteY2" fmla="*/ 1822513 h 1822513"/>
              <a:gd name="connsiteX3" fmla="*/ 0 w 3037522"/>
              <a:gd name="connsiteY3" fmla="*/ 1822513 h 1822513"/>
              <a:gd name="connsiteX4" fmla="*/ 0 w 3037522"/>
              <a:gd name="connsiteY4" fmla="*/ 0 h 1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22" h="1822513">
                <a:moveTo>
                  <a:pt x="0" y="0"/>
                </a:moveTo>
                <a:lnTo>
                  <a:pt x="3037522" y="0"/>
                </a:lnTo>
                <a:lnTo>
                  <a:pt x="3037522" y="1822513"/>
                </a:lnTo>
                <a:lnTo>
                  <a:pt x="0" y="1822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b="0" i="0" kern="1200" baseline="0"/>
              <a:t>Scientists supposedly ‘proved’ that ‘races’ existed and that there were significant cultural, intellectual and physical differences between them.</a:t>
            </a:r>
            <a:endParaRPr lang="en-US" sz="1700" kern="1200"/>
          </a:p>
        </p:txBody>
      </p:sp>
    </p:spTree>
    <p:extLst>
      <p:ext uri="{BB962C8B-B14F-4D97-AF65-F5344CB8AC3E}">
        <p14:creationId xmlns:p14="http://schemas.microsoft.com/office/powerpoint/2010/main" val="2159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1A678-2B80-49A6-82F2-9996067CDB45}"/>
              </a:ext>
            </a:extLst>
          </p:cNvPr>
          <p:cNvSpPr>
            <a:spLocks noGrp="1"/>
          </p:cNvSpPr>
          <p:nvPr>
            <p:ph type="title"/>
          </p:nvPr>
        </p:nvSpPr>
        <p:spPr>
          <a:xfrm>
            <a:off x="1024128" y="585216"/>
            <a:ext cx="9720072" cy="1499616"/>
          </a:xfrm>
        </p:spPr>
        <p:txBody>
          <a:bodyPr>
            <a:normAutofit/>
          </a:bodyPr>
          <a:lstStyle/>
          <a:p>
            <a:r>
              <a:rPr lang="en-NZ" dirty="0">
                <a:solidFill>
                  <a:schemeClr val="bg1"/>
                </a:solidFill>
              </a:rPr>
              <a:t>Cultural Racism</a:t>
            </a:r>
          </a:p>
        </p:txBody>
      </p:sp>
      <p:sp>
        <p:nvSpPr>
          <p:cNvPr id="4" name="Freeform: Shape 3">
            <a:extLst>
              <a:ext uri="{FF2B5EF4-FFF2-40B4-BE49-F238E27FC236}">
                <a16:creationId xmlns:a16="http://schemas.microsoft.com/office/drawing/2014/main" id="{DB5440C3-6E53-4986-AD92-72C196F2F865}"/>
              </a:ext>
            </a:extLst>
          </p:cNvPr>
          <p:cNvSpPr/>
          <p:nvPr/>
        </p:nvSpPr>
        <p:spPr>
          <a:xfrm>
            <a:off x="441960" y="2015966"/>
            <a:ext cx="3533774" cy="2120265"/>
          </a:xfrm>
          <a:custGeom>
            <a:avLst/>
            <a:gdLst>
              <a:gd name="connsiteX0" fmla="*/ 0 w 3533774"/>
              <a:gd name="connsiteY0" fmla="*/ 0 h 2120265"/>
              <a:gd name="connsiteX1" fmla="*/ 3533774 w 3533774"/>
              <a:gd name="connsiteY1" fmla="*/ 0 h 2120265"/>
              <a:gd name="connsiteX2" fmla="*/ 3533774 w 3533774"/>
              <a:gd name="connsiteY2" fmla="*/ 2120265 h 2120265"/>
              <a:gd name="connsiteX3" fmla="*/ 0 w 3533774"/>
              <a:gd name="connsiteY3" fmla="*/ 2120265 h 2120265"/>
              <a:gd name="connsiteX4" fmla="*/ 0 w 3533774"/>
              <a:gd name="connsiteY4" fmla="*/ 0 h 212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774" h="2120265">
                <a:moveTo>
                  <a:pt x="0" y="0"/>
                </a:moveTo>
                <a:lnTo>
                  <a:pt x="3533774" y="0"/>
                </a:lnTo>
                <a:lnTo>
                  <a:pt x="3533774" y="2120265"/>
                </a:lnTo>
                <a:lnTo>
                  <a:pt x="0" y="212026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Cultural in this context is about the broad cultural messages that dominate a particular culture. </a:t>
            </a:r>
            <a:endParaRPr lang="en-US" sz="1900" kern="1200"/>
          </a:p>
        </p:txBody>
      </p:sp>
      <p:sp>
        <p:nvSpPr>
          <p:cNvPr id="6" name="Freeform: Shape 5">
            <a:extLst>
              <a:ext uri="{FF2B5EF4-FFF2-40B4-BE49-F238E27FC236}">
                <a16:creationId xmlns:a16="http://schemas.microsoft.com/office/drawing/2014/main" id="{E92718FC-2682-48EE-BE44-0EDC376418CA}"/>
              </a:ext>
            </a:extLst>
          </p:cNvPr>
          <p:cNvSpPr/>
          <p:nvPr/>
        </p:nvSpPr>
        <p:spPr>
          <a:xfrm>
            <a:off x="4329112" y="2015966"/>
            <a:ext cx="3533774" cy="2120265"/>
          </a:xfrm>
          <a:custGeom>
            <a:avLst/>
            <a:gdLst>
              <a:gd name="connsiteX0" fmla="*/ 0 w 3533774"/>
              <a:gd name="connsiteY0" fmla="*/ 0 h 2120265"/>
              <a:gd name="connsiteX1" fmla="*/ 3533774 w 3533774"/>
              <a:gd name="connsiteY1" fmla="*/ 0 h 2120265"/>
              <a:gd name="connsiteX2" fmla="*/ 3533774 w 3533774"/>
              <a:gd name="connsiteY2" fmla="*/ 2120265 h 2120265"/>
              <a:gd name="connsiteX3" fmla="*/ 0 w 3533774"/>
              <a:gd name="connsiteY3" fmla="*/ 2120265 h 2120265"/>
              <a:gd name="connsiteX4" fmla="*/ 0 w 3533774"/>
              <a:gd name="connsiteY4" fmla="*/ 0 h 212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774" h="2120265">
                <a:moveTo>
                  <a:pt x="0" y="0"/>
                </a:moveTo>
                <a:lnTo>
                  <a:pt x="3533774" y="0"/>
                </a:lnTo>
                <a:lnTo>
                  <a:pt x="3533774" y="2120265"/>
                </a:lnTo>
                <a:lnTo>
                  <a:pt x="0" y="2120265"/>
                </a:lnTo>
                <a:lnTo>
                  <a:pt x="0" y="0"/>
                </a:lnTo>
                <a:close/>
              </a:path>
            </a:pathLst>
          </a:custGeom>
        </p:spPr>
        <p:style>
          <a:lnRef idx="2">
            <a:schemeClr val="lt1">
              <a:hueOff val="0"/>
              <a:satOff val="0"/>
              <a:lumOff val="0"/>
              <a:alphaOff val="0"/>
            </a:schemeClr>
          </a:lnRef>
          <a:fillRef idx="1">
            <a:schemeClr val="accent2">
              <a:hueOff val="-319344"/>
              <a:satOff val="877"/>
              <a:lumOff val="588"/>
              <a:alphaOff val="0"/>
            </a:schemeClr>
          </a:fillRef>
          <a:effectRef idx="0">
            <a:schemeClr val="accent2">
              <a:hueOff val="-319344"/>
              <a:satOff val="877"/>
              <a:lumOff val="588"/>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Cultural racism refers to representations, messages and stories that reinforce racist attitudes, beliefs and practices.</a:t>
            </a:r>
          </a:p>
          <a:p>
            <a:pPr marL="0" lvl="0" indent="0" algn="ctr" defTabSz="844550">
              <a:lnSpc>
                <a:spcPct val="90000"/>
              </a:lnSpc>
              <a:spcBef>
                <a:spcPct val="0"/>
              </a:spcBef>
              <a:spcAft>
                <a:spcPct val="35000"/>
              </a:spcAft>
              <a:buNone/>
            </a:pPr>
            <a:r>
              <a:rPr lang="en-NZ" sz="1900" kern="1200" dirty="0"/>
              <a:t>And create the dominant cultural  narrative.</a:t>
            </a:r>
            <a:endParaRPr lang="en-US" sz="1900" kern="1200" dirty="0"/>
          </a:p>
        </p:txBody>
      </p:sp>
      <p:sp>
        <p:nvSpPr>
          <p:cNvPr id="7" name="Freeform: Shape 6">
            <a:extLst>
              <a:ext uri="{FF2B5EF4-FFF2-40B4-BE49-F238E27FC236}">
                <a16:creationId xmlns:a16="http://schemas.microsoft.com/office/drawing/2014/main" id="{FB86D49B-9F2F-48BC-A85E-B23B095BE39B}"/>
              </a:ext>
            </a:extLst>
          </p:cNvPr>
          <p:cNvSpPr/>
          <p:nvPr/>
        </p:nvSpPr>
        <p:spPr>
          <a:xfrm>
            <a:off x="8216265" y="2015966"/>
            <a:ext cx="3533774" cy="2120265"/>
          </a:xfrm>
          <a:custGeom>
            <a:avLst/>
            <a:gdLst>
              <a:gd name="connsiteX0" fmla="*/ 0 w 3533774"/>
              <a:gd name="connsiteY0" fmla="*/ 0 h 2120265"/>
              <a:gd name="connsiteX1" fmla="*/ 3533774 w 3533774"/>
              <a:gd name="connsiteY1" fmla="*/ 0 h 2120265"/>
              <a:gd name="connsiteX2" fmla="*/ 3533774 w 3533774"/>
              <a:gd name="connsiteY2" fmla="*/ 2120265 h 2120265"/>
              <a:gd name="connsiteX3" fmla="*/ 0 w 3533774"/>
              <a:gd name="connsiteY3" fmla="*/ 2120265 h 2120265"/>
              <a:gd name="connsiteX4" fmla="*/ 0 w 3533774"/>
              <a:gd name="connsiteY4" fmla="*/ 0 h 212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774" h="2120265">
                <a:moveTo>
                  <a:pt x="0" y="0"/>
                </a:moveTo>
                <a:lnTo>
                  <a:pt x="3533774" y="0"/>
                </a:lnTo>
                <a:lnTo>
                  <a:pt x="3533774" y="2120265"/>
                </a:lnTo>
                <a:lnTo>
                  <a:pt x="0" y="2120265"/>
                </a:lnTo>
                <a:lnTo>
                  <a:pt x="0" y="0"/>
                </a:lnTo>
                <a:close/>
              </a:path>
            </a:pathLst>
          </a:custGeom>
        </p:spPr>
        <p:style>
          <a:lnRef idx="2">
            <a:schemeClr val="lt1">
              <a:hueOff val="0"/>
              <a:satOff val="0"/>
              <a:lumOff val="0"/>
              <a:alphaOff val="0"/>
            </a:schemeClr>
          </a:lnRef>
          <a:fillRef idx="1">
            <a:schemeClr val="accent2">
              <a:hueOff val="-638687"/>
              <a:satOff val="1755"/>
              <a:lumOff val="1176"/>
              <a:alphaOff val="0"/>
            </a:schemeClr>
          </a:fillRef>
          <a:effectRef idx="0">
            <a:schemeClr val="accent2">
              <a:hueOff val="-638687"/>
              <a:satOff val="1755"/>
              <a:lumOff val="1176"/>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Cultural racism shows up in advertising, movies, history books etc. it includes whose story is  told, and by whom. How people are represented and who is represented</a:t>
            </a:r>
            <a:endParaRPr lang="en-US" sz="1900" kern="1200" dirty="0"/>
          </a:p>
        </p:txBody>
      </p:sp>
      <p:sp>
        <p:nvSpPr>
          <p:cNvPr id="8" name="Freeform: Shape 7">
            <a:extLst>
              <a:ext uri="{FF2B5EF4-FFF2-40B4-BE49-F238E27FC236}">
                <a16:creationId xmlns:a16="http://schemas.microsoft.com/office/drawing/2014/main" id="{935DB024-DC05-496C-A1B4-FABCA4DDE4BC}"/>
              </a:ext>
            </a:extLst>
          </p:cNvPr>
          <p:cNvSpPr/>
          <p:nvPr/>
        </p:nvSpPr>
        <p:spPr>
          <a:xfrm>
            <a:off x="2385536" y="4489608"/>
            <a:ext cx="3533774" cy="2120265"/>
          </a:xfrm>
          <a:custGeom>
            <a:avLst/>
            <a:gdLst>
              <a:gd name="connsiteX0" fmla="*/ 0 w 3533774"/>
              <a:gd name="connsiteY0" fmla="*/ 0 h 2120265"/>
              <a:gd name="connsiteX1" fmla="*/ 3533774 w 3533774"/>
              <a:gd name="connsiteY1" fmla="*/ 0 h 2120265"/>
              <a:gd name="connsiteX2" fmla="*/ 3533774 w 3533774"/>
              <a:gd name="connsiteY2" fmla="*/ 2120265 h 2120265"/>
              <a:gd name="connsiteX3" fmla="*/ 0 w 3533774"/>
              <a:gd name="connsiteY3" fmla="*/ 2120265 h 2120265"/>
              <a:gd name="connsiteX4" fmla="*/ 0 w 3533774"/>
              <a:gd name="connsiteY4" fmla="*/ 0 h 212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774" h="2120265">
                <a:moveTo>
                  <a:pt x="0" y="0"/>
                </a:moveTo>
                <a:lnTo>
                  <a:pt x="3533774" y="0"/>
                </a:lnTo>
                <a:lnTo>
                  <a:pt x="3533774" y="2120265"/>
                </a:lnTo>
                <a:lnTo>
                  <a:pt x="0" y="2120265"/>
                </a:lnTo>
                <a:lnTo>
                  <a:pt x="0" y="0"/>
                </a:lnTo>
                <a:close/>
              </a:path>
            </a:pathLst>
          </a:custGeom>
        </p:spPr>
        <p:style>
          <a:lnRef idx="2">
            <a:schemeClr val="lt1">
              <a:hueOff val="0"/>
              <a:satOff val="0"/>
              <a:lumOff val="0"/>
              <a:alphaOff val="0"/>
            </a:schemeClr>
          </a:lnRef>
          <a:fillRef idx="1">
            <a:schemeClr val="accent2">
              <a:hueOff val="-958031"/>
              <a:satOff val="2632"/>
              <a:lumOff val="1764"/>
              <a:alphaOff val="0"/>
            </a:schemeClr>
          </a:fillRef>
          <a:effectRef idx="0">
            <a:schemeClr val="accent2">
              <a:hueOff val="-958031"/>
              <a:satOff val="2632"/>
              <a:lumOff val="1764"/>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It helps justify actions… such as racial profiling (an action by an authority based on the assumption (stereotype) that every person in a particular racial group is sufficiently likely to be a criminal that they can be stopped, searched and/or questioned) </a:t>
            </a:r>
            <a:endParaRPr lang="en-US" sz="1900" kern="1200" dirty="0"/>
          </a:p>
        </p:txBody>
      </p:sp>
      <p:sp>
        <p:nvSpPr>
          <p:cNvPr id="9" name="Freeform: Shape 8">
            <a:extLst>
              <a:ext uri="{FF2B5EF4-FFF2-40B4-BE49-F238E27FC236}">
                <a16:creationId xmlns:a16="http://schemas.microsoft.com/office/drawing/2014/main" id="{BB066B7C-F921-4EAF-9E02-910C7F91FD8E}"/>
              </a:ext>
            </a:extLst>
          </p:cNvPr>
          <p:cNvSpPr/>
          <p:nvPr/>
        </p:nvSpPr>
        <p:spPr>
          <a:xfrm>
            <a:off x="6272688" y="4489608"/>
            <a:ext cx="3533774" cy="2120265"/>
          </a:xfrm>
          <a:custGeom>
            <a:avLst/>
            <a:gdLst>
              <a:gd name="connsiteX0" fmla="*/ 0 w 3533774"/>
              <a:gd name="connsiteY0" fmla="*/ 0 h 2120265"/>
              <a:gd name="connsiteX1" fmla="*/ 3533774 w 3533774"/>
              <a:gd name="connsiteY1" fmla="*/ 0 h 2120265"/>
              <a:gd name="connsiteX2" fmla="*/ 3533774 w 3533774"/>
              <a:gd name="connsiteY2" fmla="*/ 2120265 h 2120265"/>
              <a:gd name="connsiteX3" fmla="*/ 0 w 3533774"/>
              <a:gd name="connsiteY3" fmla="*/ 2120265 h 2120265"/>
              <a:gd name="connsiteX4" fmla="*/ 0 w 3533774"/>
              <a:gd name="connsiteY4" fmla="*/ 0 h 212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774" h="2120265">
                <a:moveTo>
                  <a:pt x="0" y="0"/>
                </a:moveTo>
                <a:lnTo>
                  <a:pt x="3533774" y="0"/>
                </a:lnTo>
                <a:lnTo>
                  <a:pt x="3533774" y="2120265"/>
                </a:lnTo>
                <a:lnTo>
                  <a:pt x="0" y="2120265"/>
                </a:lnTo>
                <a:lnTo>
                  <a:pt x="0" y="0"/>
                </a:lnTo>
                <a:close/>
              </a:path>
            </a:pathLst>
          </a:custGeom>
        </p:spPr>
        <p:style>
          <a:lnRef idx="2">
            <a:schemeClr val="lt1">
              <a:hueOff val="0"/>
              <a:satOff val="0"/>
              <a:lumOff val="0"/>
              <a:alphaOff val="0"/>
            </a:schemeClr>
          </a:lnRef>
          <a:fillRef idx="1">
            <a:schemeClr val="accent2">
              <a:hueOff val="-1277375"/>
              <a:satOff val="3509"/>
              <a:lumOff val="2352"/>
              <a:alphaOff val="0"/>
            </a:schemeClr>
          </a:fillRef>
          <a:effectRef idx="0">
            <a:schemeClr val="accent2">
              <a:hueOff val="-1277375"/>
              <a:satOff val="3509"/>
              <a:lumOff val="2352"/>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Cultural dominance creates “normative whiteness”</a:t>
            </a:r>
          </a:p>
          <a:p>
            <a:pPr marL="0" lvl="0" indent="0" algn="ctr" defTabSz="844550">
              <a:lnSpc>
                <a:spcPct val="90000"/>
              </a:lnSpc>
              <a:spcBef>
                <a:spcPct val="0"/>
              </a:spcBef>
              <a:spcAft>
                <a:spcPct val="35000"/>
              </a:spcAft>
              <a:buNone/>
            </a:pPr>
            <a:r>
              <a:rPr lang="en-NZ" sz="1900" dirty="0"/>
              <a:t>“white” is seen as the norm</a:t>
            </a:r>
            <a:endParaRPr lang="en-NZ" sz="1900" kern="1200" dirty="0"/>
          </a:p>
        </p:txBody>
      </p:sp>
    </p:spTree>
    <p:extLst>
      <p:ext uri="{BB962C8B-B14F-4D97-AF65-F5344CB8AC3E}">
        <p14:creationId xmlns:p14="http://schemas.microsoft.com/office/powerpoint/2010/main" val="306477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21"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cxnSp>
        <p:nvCxnSpPr>
          <p:cNvPr id="23" name="Straight Connector 22">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everal sticky notes with writing on them">
            <a:extLst>
              <a:ext uri="{FF2B5EF4-FFF2-40B4-BE49-F238E27FC236}">
                <a16:creationId xmlns:a16="http://schemas.microsoft.com/office/drawing/2014/main" id="{E2D8FA30-A5BE-430F-EB4C-BD0336C52E55}"/>
              </a:ext>
            </a:extLst>
          </p:cNvPr>
          <p:cNvPicPr>
            <a:picLocks noChangeAspect="1"/>
          </p:cNvPicPr>
          <p:nvPr/>
        </p:nvPicPr>
        <p:blipFill rotWithShape="1">
          <a:blip r:embed="rId2">
            <a:extLst>
              <a:ext uri="{28A0092B-C50C-407E-A947-70E740481C1C}">
                <a14:useLocalDpi xmlns:a14="http://schemas.microsoft.com/office/drawing/2010/main" val="0"/>
              </a:ext>
            </a:extLst>
          </a:blip>
          <a:srcRect t="2680" b="7320"/>
          <a:stretch/>
        </p:blipFill>
        <p:spPr>
          <a:xfrm>
            <a:off x="20" y="975"/>
            <a:ext cx="12191980" cy="6858000"/>
          </a:xfrm>
          <a:prstGeom prst="rect">
            <a:avLst/>
          </a:prstGeom>
        </p:spPr>
      </p:pic>
      <p:sp>
        <p:nvSpPr>
          <p:cNvPr id="27" name="Rectangle 26">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68943-C236-4277-DDDF-CB7DDBA5C4D6}"/>
              </a:ext>
            </a:extLst>
          </p:cNvPr>
          <p:cNvSpPr>
            <a:spLocks noGrp="1"/>
          </p:cNvSpPr>
          <p:nvPr>
            <p:ph type="title"/>
          </p:nvPr>
        </p:nvSpPr>
        <p:spPr>
          <a:xfrm>
            <a:off x="853439" y="1475234"/>
            <a:ext cx="3214307" cy="2901694"/>
          </a:xfrm>
        </p:spPr>
        <p:txBody>
          <a:bodyPr vert="horz" lIns="91440" tIns="45720" rIns="91440" bIns="45720" rtlCol="0" anchor="b">
            <a:normAutofit/>
          </a:bodyPr>
          <a:lstStyle/>
          <a:p>
            <a:pPr algn="r"/>
            <a:r>
              <a:rPr lang="en-US" sz="4000" kern="1200" cap="all" spc="200" baseline="0" dirty="0">
                <a:solidFill>
                  <a:srgbClr val="FFFFFF"/>
                </a:solidFill>
                <a:latin typeface="+mj-lt"/>
                <a:ea typeface="+mj-ea"/>
                <a:cs typeface="+mj-cs"/>
              </a:rPr>
              <a:t>Concept(s) of the week</a:t>
            </a:r>
            <a:br>
              <a:rPr lang="en-US" sz="4000" kern="1200" cap="all" spc="200" baseline="0" dirty="0">
                <a:solidFill>
                  <a:srgbClr val="FFFFFF"/>
                </a:solidFill>
                <a:latin typeface="+mj-lt"/>
                <a:ea typeface="+mj-ea"/>
                <a:cs typeface="+mj-cs"/>
              </a:rPr>
            </a:br>
            <a:endParaRPr lang="en-US" sz="4000" kern="1200" cap="all" spc="200" baseline="0" dirty="0">
              <a:solidFill>
                <a:srgbClr val="FFFFFF"/>
              </a:solidFill>
              <a:latin typeface="+mj-lt"/>
              <a:ea typeface="+mj-ea"/>
              <a:cs typeface="+mj-cs"/>
            </a:endParaRPr>
          </a:p>
        </p:txBody>
      </p:sp>
      <p:cxnSp>
        <p:nvCxnSpPr>
          <p:cNvPr id="29" name="Straight Connector 28">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5829" y="4508519"/>
            <a:ext cx="2926080" cy="0"/>
          </a:xfrm>
          <a:prstGeom prst="line">
            <a:avLst/>
          </a:prstGeom>
          <a:ln w="19050">
            <a:solidFill>
              <a:srgbClr val="FB9D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853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B5D7-5813-4FD9-AE24-398A95602AB9}"/>
              </a:ext>
            </a:extLst>
          </p:cNvPr>
          <p:cNvSpPr>
            <a:spLocks noGrp="1"/>
          </p:cNvSpPr>
          <p:nvPr>
            <p:ph type="title"/>
          </p:nvPr>
        </p:nvSpPr>
        <p:spPr>
          <a:xfrm>
            <a:off x="1024128" y="585216"/>
            <a:ext cx="9720072" cy="1499616"/>
          </a:xfrm>
        </p:spPr>
        <p:txBody>
          <a:bodyPr>
            <a:normAutofit/>
          </a:bodyPr>
          <a:lstStyle/>
          <a:p>
            <a:r>
              <a:rPr lang="en-NZ" dirty="0">
                <a:solidFill>
                  <a:schemeClr val="bg1"/>
                </a:solidFill>
              </a:rPr>
              <a:t>Structural/Institutional/Systematic </a:t>
            </a:r>
            <a:br>
              <a:rPr lang="en-NZ" dirty="0"/>
            </a:br>
            <a:endParaRPr lang="en-NZ" dirty="0"/>
          </a:p>
        </p:txBody>
      </p:sp>
      <p:sp>
        <p:nvSpPr>
          <p:cNvPr id="4" name="Freeform: Shape 3">
            <a:extLst>
              <a:ext uri="{FF2B5EF4-FFF2-40B4-BE49-F238E27FC236}">
                <a16:creationId xmlns:a16="http://schemas.microsoft.com/office/drawing/2014/main" id="{C6B8116F-95B6-412C-8B1B-1C3761044EC3}"/>
              </a:ext>
            </a:extLst>
          </p:cNvPr>
          <p:cNvSpPr/>
          <p:nvPr/>
        </p:nvSpPr>
        <p:spPr>
          <a:xfrm>
            <a:off x="711200" y="1799167"/>
            <a:ext cx="3439583" cy="2063750"/>
          </a:xfrm>
          <a:custGeom>
            <a:avLst/>
            <a:gdLst>
              <a:gd name="connsiteX0" fmla="*/ 0 w 3439583"/>
              <a:gd name="connsiteY0" fmla="*/ 0 h 2063750"/>
              <a:gd name="connsiteX1" fmla="*/ 3439583 w 3439583"/>
              <a:gd name="connsiteY1" fmla="*/ 0 h 2063750"/>
              <a:gd name="connsiteX2" fmla="*/ 3439583 w 3439583"/>
              <a:gd name="connsiteY2" fmla="*/ 2063750 h 2063750"/>
              <a:gd name="connsiteX3" fmla="*/ 0 w 3439583"/>
              <a:gd name="connsiteY3" fmla="*/ 2063750 h 2063750"/>
              <a:gd name="connsiteX4" fmla="*/ 0 w 3439583"/>
              <a:gd name="connsiteY4" fmla="*/ 0 h 206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583" h="2063750">
                <a:moveTo>
                  <a:pt x="0" y="0"/>
                </a:moveTo>
                <a:lnTo>
                  <a:pt x="3439583" y="0"/>
                </a:lnTo>
                <a:lnTo>
                  <a:pt x="3439583" y="2063750"/>
                </a:lnTo>
                <a:lnTo>
                  <a:pt x="0" y="206375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Racism can be embedded in the institutions and structures of social life</a:t>
            </a:r>
          </a:p>
        </p:txBody>
      </p:sp>
      <p:sp>
        <p:nvSpPr>
          <p:cNvPr id="6" name="Freeform: Shape 5">
            <a:extLst>
              <a:ext uri="{FF2B5EF4-FFF2-40B4-BE49-F238E27FC236}">
                <a16:creationId xmlns:a16="http://schemas.microsoft.com/office/drawing/2014/main" id="{22A77234-B4DE-40F9-8022-ED837C0D6F48}"/>
              </a:ext>
            </a:extLst>
          </p:cNvPr>
          <p:cNvSpPr/>
          <p:nvPr/>
        </p:nvSpPr>
        <p:spPr>
          <a:xfrm>
            <a:off x="4494741" y="1799167"/>
            <a:ext cx="3439583" cy="2063750"/>
          </a:xfrm>
          <a:custGeom>
            <a:avLst/>
            <a:gdLst>
              <a:gd name="connsiteX0" fmla="*/ 0 w 3439583"/>
              <a:gd name="connsiteY0" fmla="*/ 0 h 2063750"/>
              <a:gd name="connsiteX1" fmla="*/ 3439583 w 3439583"/>
              <a:gd name="connsiteY1" fmla="*/ 0 h 2063750"/>
              <a:gd name="connsiteX2" fmla="*/ 3439583 w 3439583"/>
              <a:gd name="connsiteY2" fmla="*/ 2063750 h 2063750"/>
              <a:gd name="connsiteX3" fmla="*/ 0 w 3439583"/>
              <a:gd name="connsiteY3" fmla="*/ 2063750 h 2063750"/>
              <a:gd name="connsiteX4" fmla="*/ 0 w 3439583"/>
              <a:gd name="connsiteY4" fmla="*/ 0 h 206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583" h="2063750">
                <a:moveTo>
                  <a:pt x="0" y="0"/>
                </a:moveTo>
                <a:lnTo>
                  <a:pt x="3439583" y="0"/>
                </a:lnTo>
                <a:lnTo>
                  <a:pt x="3439583" y="2063750"/>
                </a:lnTo>
                <a:lnTo>
                  <a:pt x="0" y="2063750"/>
                </a:lnTo>
                <a:lnTo>
                  <a:pt x="0" y="0"/>
                </a:lnTo>
                <a:close/>
              </a:path>
            </a:pathLst>
          </a:custGeom>
        </p:spPr>
        <p:style>
          <a:lnRef idx="2">
            <a:schemeClr val="lt1">
              <a:hueOff val="0"/>
              <a:satOff val="0"/>
              <a:lumOff val="0"/>
              <a:alphaOff val="0"/>
            </a:schemeClr>
          </a:lnRef>
          <a:fillRef idx="1">
            <a:schemeClr val="accent2">
              <a:hueOff val="-319344"/>
              <a:satOff val="877"/>
              <a:lumOff val="588"/>
              <a:alphaOff val="0"/>
            </a:schemeClr>
          </a:fillRef>
          <a:effectRef idx="0">
            <a:schemeClr val="accent2">
              <a:hueOff val="-319344"/>
              <a:satOff val="877"/>
              <a:lumOff val="588"/>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Two main types of institutional racism. The first, which is called ‘‘direct,’’ occurs when policies are consciously designed to have discriminatory effects</a:t>
            </a:r>
          </a:p>
        </p:txBody>
      </p:sp>
      <p:sp>
        <p:nvSpPr>
          <p:cNvPr id="7" name="Freeform: Shape 6">
            <a:extLst>
              <a:ext uri="{FF2B5EF4-FFF2-40B4-BE49-F238E27FC236}">
                <a16:creationId xmlns:a16="http://schemas.microsoft.com/office/drawing/2014/main" id="{1868A555-D9D4-4DF9-84CC-2FB0F1F37F3F}"/>
              </a:ext>
            </a:extLst>
          </p:cNvPr>
          <p:cNvSpPr/>
          <p:nvPr/>
        </p:nvSpPr>
        <p:spPr>
          <a:xfrm>
            <a:off x="8278283" y="1799167"/>
            <a:ext cx="3439583" cy="2063750"/>
          </a:xfrm>
          <a:custGeom>
            <a:avLst/>
            <a:gdLst>
              <a:gd name="connsiteX0" fmla="*/ 0 w 3439583"/>
              <a:gd name="connsiteY0" fmla="*/ 0 h 2063750"/>
              <a:gd name="connsiteX1" fmla="*/ 3439583 w 3439583"/>
              <a:gd name="connsiteY1" fmla="*/ 0 h 2063750"/>
              <a:gd name="connsiteX2" fmla="*/ 3439583 w 3439583"/>
              <a:gd name="connsiteY2" fmla="*/ 2063750 h 2063750"/>
              <a:gd name="connsiteX3" fmla="*/ 0 w 3439583"/>
              <a:gd name="connsiteY3" fmla="*/ 2063750 h 2063750"/>
              <a:gd name="connsiteX4" fmla="*/ 0 w 3439583"/>
              <a:gd name="connsiteY4" fmla="*/ 0 h 206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583" h="2063750">
                <a:moveTo>
                  <a:pt x="0" y="0"/>
                </a:moveTo>
                <a:lnTo>
                  <a:pt x="3439583" y="0"/>
                </a:lnTo>
                <a:lnTo>
                  <a:pt x="3439583" y="2063750"/>
                </a:lnTo>
                <a:lnTo>
                  <a:pt x="0" y="2063750"/>
                </a:lnTo>
                <a:lnTo>
                  <a:pt x="0" y="0"/>
                </a:lnTo>
                <a:close/>
              </a:path>
            </a:pathLst>
          </a:custGeom>
        </p:spPr>
        <p:style>
          <a:lnRef idx="2">
            <a:schemeClr val="lt1">
              <a:hueOff val="0"/>
              <a:satOff val="0"/>
              <a:lumOff val="0"/>
              <a:alphaOff val="0"/>
            </a:schemeClr>
          </a:lnRef>
          <a:fillRef idx="1">
            <a:schemeClr val="accent2">
              <a:hueOff val="-638687"/>
              <a:satOff val="1755"/>
              <a:lumOff val="1176"/>
              <a:alphaOff val="0"/>
            </a:schemeClr>
          </a:fillRef>
          <a:effectRef idx="0">
            <a:schemeClr val="accent2">
              <a:hueOff val="-638687"/>
              <a:satOff val="1755"/>
              <a:lumOff val="1176"/>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The second type, ‘‘indirect’’ institutional racism, includes practices that have disparate racial impacts even without any intent to discriminate (such as network hiring in workplaces).</a:t>
            </a:r>
          </a:p>
        </p:txBody>
      </p:sp>
      <p:sp>
        <p:nvSpPr>
          <p:cNvPr id="8" name="Freeform: Shape 7">
            <a:extLst>
              <a:ext uri="{FF2B5EF4-FFF2-40B4-BE49-F238E27FC236}">
                <a16:creationId xmlns:a16="http://schemas.microsoft.com/office/drawing/2014/main" id="{51223461-D02E-422D-B9DB-25BB4547CC53}"/>
              </a:ext>
            </a:extLst>
          </p:cNvPr>
          <p:cNvSpPr/>
          <p:nvPr/>
        </p:nvSpPr>
        <p:spPr>
          <a:xfrm>
            <a:off x="2602970" y="4206875"/>
            <a:ext cx="3439583" cy="2063750"/>
          </a:xfrm>
          <a:custGeom>
            <a:avLst/>
            <a:gdLst>
              <a:gd name="connsiteX0" fmla="*/ 0 w 3439583"/>
              <a:gd name="connsiteY0" fmla="*/ 0 h 2063750"/>
              <a:gd name="connsiteX1" fmla="*/ 3439583 w 3439583"/>
              <a:gd name="connsiteY1" fmla="*/ 0 h 2063750"/>
              <a:gd name="connsiteX2" fmla="*/ 3439583 w 3439583"/>
              <a:gd name="connsiteY2" fmla="*/ 2063750 h 2063750"/>
              <a:gd name="connsiteX3" fmla="*/ 0 w 3439583"/>
              <a:gd name="connsiteY3" fmla="*/ 2063750 h 2063750"/>
              <a:gd name="connsiteX4" fmla="*/ 0 w 3439583"/>
              <a:gd name="connsiteY4" fmla="*/ 0 h 206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583" h="2063750">
                <a:moveTo>
                  <a:pt x="0" y="0"/>
                </a:moveTo>
                <a:lnTo>
                  <a:pt x="3439583" y="0"/>
                </a:lnTo>
                <a:lnTo>
                  <a:pt x="3439583" y="2063750"/>
                </a:lnTo>
                <a:lnTo>
                  <a:pt x="0" y="2063750"/>
                </a:lnTo>
                <a:lnTo>
                  <a:pt x="0" y="0"/>
                </a:lnTo>
                <a:close/>
              </a:path>
            </a:pathLst>
          </a:custGeom>
        </p:spPr>
        <p:style>
          <a:lnRef idx="2">
            <a:schemeClr val="lt1">
              <a:hueOff val="0"/>
              <a:satOff val="0"/>
              <a:lumOff val="0"/>
              <a:alphaOff val="0"/>
            </a:schemeClr>
          </a:lnRef>
          <a:fillRef idx="1">
            <a:schemeClr val="accent2">
              <a:hueOff val="-958031"/>
              <a:satOff val="2632"/>
              <a:lumOff val="1764"/>
              <a:alphaOff val="0"/>
            </a:schemeClr>
          </a:fillRef>
          <a:effectRef idx="0">
            <a:schemeClr val="accent2">
              <a:hueOff val="-958031"/>
              <a:satOff val="2632"/>
              <a:lumOff val="1764"/>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Institutional or systemic racism, asks us to look at the ways that the system and our institutes have been constructed.</a:t>
            </a:r>
          </a:p>
        </p:txBody>
      </p:sp>
      <p:sp>
        <p:nvSpPr>
          <p:cNvPr id="9" name="Freeform: Shape 8">
            <a:extLst>
              <a:ext uri="{FF2B5EF4-FFF2-40B4-BE49-F238E27FC236}">
                <a16:creationId xmlns:a16="http://schemas.microsoft.com/office/drawing/2014/main" id="{60CB3257-1EA1-48CF-8637-2E915E3E2840}"/>
              </a:ext>
            </a:extLst>
          </p:cNvPr>
          <p:cNvSpPr/>
          <p:nvPr/>
        </p:nvSpPr>
        <p:spPr>
          <a:xfrm>
            <a:off x="6386512" y="4206875"/>
            <a:ext cx="3439583" cy="2063750"/>
          </a:xfrm>
          <a:custGeom>
            <a:avLst/>
            <a:gdLst>
              <a:gd name="connsiteX0" fmla="*/ 0 w 3439583"/>
              <a:gd name="connsiteY0" fmla="*/ 0 h 2063750"/>
              <a:gd name="connsiteX1" fmla="*/ 3439583 w 3439583"/>
              <a:gd name="connsiteY1" fmla="*/ 0 h 2063750"/>
              <a:gd name="connsiteX2" fmla="*/ 3439583 w 3439583"/>
              <a:gd name="connsiteY2" fmla="*/ 2063750 h 2063750"/>
              <a:gd name="connsiteX3" fmla="*/ 0 w 3439583"/>
              <a:gd name="connsiteY3" fmla="*/ 2063750 h 2063750"/>
              <a:gd name="connsiteX4" fmla="*/ 0 w 3439583"/>
              <a:gd name="connsiteY4" fmla="*/ 0 h 206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583" h="2063750">
                <a:moveTo>
                  <a:pt x="0" y="0"/>
                </a:moveTo>
                <a:lnTo>
                  <a:pt x="3439583" y="0"/>
                </a:lnTo>
                <a:lnTo>
                  <a:pt x="3439583" y="2063750"/>
                </a:lnTo>
                <a:lnTo>
                  <a:pt x="0" y="2063750"/>
                </a:lnTo>
                <a:lnTo>
                  <a:pt x="0" y="0"/>
                </a:lnTo>
                <a:close/>
              </a:path>
            </a:pathLst>
          </a:custGeom>
        </p:spPr>
        <p:style>
          <a:lnRef idx="2">
            <a:schemeClr val="lt1">
              <a:hueOff val="0"/>
              <a:satOff val="0"/>
              <a:lumOff val="0"/>
              <a:alphaOff val="0"/>
            </a:schemeClr>
          </a:lnRef>
          <a:fillRef idx="1">
            <a:schemeClr val="accent2">
              <a:hueOff val="-1277375"/>
              <a:satOff val="3509"/>
              <a:lumOff val="2352"/>
              <a:alphaOff val="0"/>
            </a:schemeClr>
          </a:fillRef>
          <a:effectRef idx="0">
            <a:schemeClr val="accent2">
              <a:hueOff val="-1277375"/>
              <a:satOff val="3509"/>
              <a:lumOff val="2352"/>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e.g. Systems of law (law, courts, prisons, police). Education system.</a:t>
            </a:r>
          </a:p>
          <a:p>
            <a:pPr marL="0" lvl="0" indent="0" algn="ctr" defTabSz="844550">
              <a:lnSpc>
                <a:spcPct val="90000"/>
              </a:lnSpc>
              <a:spcBef>
                <a:spcPct val="0"/>
              </a:spcBef>
              <a:spcAft>
                <a:spcPct val="35000"/>
              </a:spcAft>
              <a:buNone/>
            </a:pPr>
            <a:r>
              <a:rPr lang="en-NZ" sz="1900" kern="1200" dirty="0"/>
              <a:t>While there may be formal or legal equality, inequalities can be seen in application and in outcomes </a:t>
            </a:r>
          </a:p>
          <a:p>
            <a:pPr marL="0" lvl="0" indent="0" algn="ctr" defTabSz="844550">
              <a:lnSpc>
                <a:spcPct val="90000"/>
              </a:lnSpc>
              <a:spcBef>
                <a:spcPct val="0"/>
              </a:spcBef>
              <a:spcAft>
                <a:spcPct val="35000"/>
              </a:spcAft>
              <a:buNone/>
            </a:pPr>
            <a:r>
              <a:rPr lang="en-NZ" sz="1900" kern="1200" dirty="0"/>
              <a:t> </a:t>
            </a:r>
          </a:p>
        </p:txBody>
      </p:sp>
    </p:spTree>
    <p:extLst>
      <p:ext uri="{BB962C8B-B14F-4D97-AF65-F5344CB8AC3E}">
        <p14:creationId xmlns:p14="http://schemas.microsoft.com/office/powerpoint/2010/main" val="173189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8FF1-6411-4676-A00D-5A8559F292F7}"/>
              </a:ext>
            </a:extLst>
          </p:cNvPr>
          <p:cNvSpPr>
            <a:spLocks noGrp="1"/>
          </p:cNvSpPr>
          <p:nvPr>
            <p:ph type="title"/>
          </p:nvPr>
        </p:nvSpPr>
        <p:spPr>
          <a:xfrm>
            <a:off x="1024128" y="585216"/>
            <a:ext cx="9720072" cy="1499616"/>
          </a:xfrm>
        </p:spPr>
        <p:txBody>
          <a:bodyPr>
            <a:normAutofit/>
          </a:bodyPr>
          <a:lstStyle/>
          <a:p>
            <a:r>
              <a:rPr lang="en-NZ" dirty="0">
                <a:solidFill>
                  <a:schemeClr val="bg1"/>
                </a:solidFill>
              </a:rPr>
              <a:t>Individual Racism</a:t>
            </a:r>
          </a:p>
        </p:txBody>
      </p:sp>
      <p:sp>
        <p:nvSpPr>
          <p:cNvPr id="4" name="Freeform: Shape 3">
            <a:extLst>
              <a:ext uri="{FF2B5EF4-FFF2-40B4-BE49-F238E27FC236}">
                <a16:creationId xmlns:a16="http://schemas.microsoft.com/office/drawing/2014/main" id="{746799AC-7B1A-4C8E-A56D-98DDA540EBBE}"/>
              </a:ext>
            </a:extLst>
          </p:cNvPr>
          <p:cNvSpPr/>
          <p:nvPr/>
        </p:nvSpPr>
        <p:spPr>
          <a:xfrm>
            <a:off x="2268613" y="1909153"/>
            <a:ext cx="3645131" cy="2187078"/>
          </a:xfrm>
          <a:custGeom>
            <a:avLst/>
            <a:gdLst>
              <a:gd name="connsiteX0" fmla="*/ 0 w 3645131"/>
              <a:gd name="connsiteY0" fmla="*/ 0 h 2187078"/>
              <a:gd name="connsiteX1" fmla="*/ 3645131 w 3645131"/>
              <a:gd name="connsiteY1" fmla="*/ 0 h 2187078"/>
              <a:gd name="connsiteX2" fmla="*/ 3645131 w 3645131"/>
              <a:gd name="connsiteY2" fmla="*/ 2187078 h 2187078"/>
              <a:gd name="connsiteX3" fmla="*/ 0 w 3645131"/>
              <a:gd name="connsiteY3" fmla="*/ 2187078 h 2187078"/>
              <a:gd name="connsiteX4" fmla="*/ 0 w 3645131"/>
              <a:gd name="connsiteY4" fmla="*/ 0 h 218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131" h="2187078">
                <a:moveTo>
                  <a:pt x="0" y="0"/>
                </a:moveTo>
                <a:lnTo>
                  <a:pt x="3645131" y="0"/>
                </a:lnTo>
                <a:lnTo>
                  <a:pt x="3645131" y="2187078"/>
                </a:lnTo>
                <a:lnTo>
                  <a:pt x="0" y="21870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NZ" sz="2600" kern="1200" dirty="0"/>
              <a:t>Individual racism refers to the beliefs, attitudes, and actions of individuals that support or perpetuate racism in conscious and unconscious ways. </a:t>
            </a:r>
            <a:endParaRPr lang="en-US" sz="2600" kern="1200" dirty="0"/>
          </a:p>
        </p:txBody>
      </p:sp>
      <p:sp>
        <p:nvSpPr>
          <p:cNvPr id="6" name="Freeform: Shape 5">
            <a:extLst>
              <a:ext uri="{FF2B5EF4-FFF2-40B4-BE49-F238E27FC236}">
                <a16:creationId xmlns:a16="http://schemas.microsoft.com/office/drawing/2014/main" id="{BCA44E97-6288-4722-9631-5E6044C25C84}"/>
              </a:ext>
            </a:extLst>
          </p:cNvPr>
          <p:cNvSpPr/>
          <p:nvPr/>
        </p:nvSpPr>
        <p:spPr>
          <a:xfrm>
            <a:off x="6278258" y="1909153"/>
            <a:ext cx="3645131" cy="2187078"/>
          </a:xfrm>
          <a:custGeom>
            <a:avLst/>
            <a:gdLst>
              <a:gd name="connsiteX0" fmla="*/ 0 w 3645131"/>
              <a:gd name="connsiteY0" fmla="*/ 0 h 2187078"/>
              <a:gd name="connsiteX1" fmla="*/ 3645131 w 3645131"/>
              <a:gd name="connsiteY1" fmla="*/ 0 h 2187078"/>
              <a:gd name="connsiteX2" fmla="*/ 3645131 w 3645131"/>
              <a:gd name="connsiteY2" fmla="*/ 2187078 h 2187078"/>
              <a:gd name="connsiteX3" fmla="*/ 0 w 3645131"/>
              <a:gd name="connsiteY3" fmla="*/ 2187078 h 2187078"/>
              <a:gd name="connsiteX4" fmla="*/ 0 w 3645131"/>
              <a:gd name="connsiteY4" fmla="*/ 0 h 218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131" h="2187078">
                <a:moveTo>
                  <a:pt x="0" y="0"/>
                </a:moveTo>
                <a:lnTo>
                  <a:pt x="3645131" y="0"/>
                </a:lnTo>
                <a:lnTo>
                  <a:pt x="3645131" y="2187078"/>
                </a:lnTo>
                <a:lnTo>
                  <a:pt x="0" y="2187078"/>
                </a:lnTo>
                <a:lnTo>
                  <a:pt x="0" y="0"/>
                </a:lnTo>
                <a:close/>
              </a:path>
            </a:pathLst>
          </a:custGeom>
        </p:spPr>
        <p:style>
          <a:lnRef idx="2">
            <a:schemeClr val="lt1">
              <a:hueOff val="0"/>
              <a:satOff val="0"/>
              <a:lumOff val="0"/>
              <a:alphaOff val="0"/>
            </a:schemeClr>
          </a:lnRef>
          <a:fillRef idx="1">
            <a:schemeClr val="accent2">
              <a:hueOff val="-425792"/>
              <a:satOff val="1170"/>
              <a:lumOff val="784"/>
              <a:alphaOff val="0"/>
            </a:schemeClr>
          </a:fillRef>
          <a:effectRef idx="0">
            <a:schemeClr val="accent2">
              <a:hueOff val="-425792"/>
              <a:satOff val="1170"/>
              <a:lumOff val="784"/>
              <a:alphaOff val="0"/>
            </a:schemeClr>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NZ" sz="2600" kern="1200" dirty="0"/>
              <a:t>Examples include telling a racist joke, or not hiring a person based on ideas of race</a:t>
            </a:r>
            <a:endParaRPr lang="en-US" sz="2600" kern="1200" dirty="0"/>
          </a:p>
        </p:txBody>
      </p:sp>
      <p:sp>
        <p:nvSpPr>
          <p:cNvPr id="7" name="Freeform: Shape 6">
            <a:extLst>
              <a:ext uri="{FF2B5EF4-FFF2-40B4-BE49-F238E27FC236}">
                <a16:creationId xmlns:a16="http://schemas.microsoft.com/office/drawing/2014/main" id="{6F19189F-0F6B-4119-8444-1CBA1D717329}"/>
              </a:ext>
            </a:extLst>
          </p:cNvPr>
          <p:cNvSpPr/>
          <p:nvPr/>
        </p:nvSpPr>
        <p:spPr>
          <a:xfrm>
            <a:off x="2268613" y="4460745"/>
            <a:ext cx="3645131" cy="2187078"/>
          </a:xfrm>
          <a:custGeom>
            <a:avLst/>
            <a:gdLst>
              <a:gd name="connsiteX0" fmla="*/ 0 w 3645131"/>
              <a:gd name="connsiteY0" fmla="*/ 0 h 2187078"/>
              <a:gd name="connsiteX1" fmla="*/ 3645131 w 3645131"/>
              <a:gd name="connsiteY1" fmla="*/ 0 h 2187078"/>
              <a:gd name="connsiteX2" fmla="*/ 3645131 w 3645131"/>
              <a:gd name="connsiteY2" fmla="*/ 2187078 h 2187078"/>
              <a:gd name="connsiteX3" fmla="*/ 0 w 3645131"/>
              <a:gd name="connsiteY3" fmla="*/ 2187078 h 2187078"/>
              <a:gd name="connsiteX4" fmla="*/ 0 w 3645131"/>
              <a:gd name="connsiteY4" fmla="*/ 0 h 218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131" h="2187078">
                <a:moveTo>
                  <a:pt x="0" y="0"/>
                </a:moveTo>
                <a:lnTo>
                  <a:pt x="3645131" y="0"/>
                </a:lnTo>
                <a:lnTo>
                  <a:pt x="3645131" y="2187078"/>
                </a:lnTo>
                <a:lnTo>
                  <a:pt x="0" y="2187078"/>
                </a:lnTo>
                <a:lnTo>
                  <a:pt x="0" y="0"/>
                </a:lnTo>
                <a:close/>
              </a:path>
            </a:pathLst>
          </a:custGeom>
        </p:spPr>
        <p:style>
          <a:lnRef idx="2">
            <a:schemeClr val="lt1">
              <a:hueOff val="0"/>
              <a:satOff val="0"/>
              <a:lumOff val="0"/>
              <a:alphaOff val="0"/>
            </a:schemeClr>
          </a:lnRef>
          <a:fillRef idx="1">
            <a:schemeClr val="accent2">
              <a:hueOff val="-851583"/>
              <a:satOff val="2339"/>
              <a:lumOff val="1568"/>
              <a:alphaOff val="0"/>
            </a:schemeClr>
          </a:fillRef>
          <a:effectRef idx="0">
            <a:schemeClr val="accent2">
              <a:hueOff val="-851583"/>
              <a:satOff val="2339"/>
              <a:lumOff val="1568"/>
              <a:alphaOff val="0"/>
            </a:schemeClr>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NZ" sz="2600" kern="1200" dirty="0"/>
              <a:t>More than jokes however is often an underlying belief in the inherent superiority of one’s own group of people over other racial groups, </a:t>
            </a:r>
            <a:endParaRPr lang="en-US" sz="2600" kern="1200" dirty="0"/>
          </a:p>
        </p:txBody>
      </p:sp>
      <p:sp>
        <p:nvSpPr>
          <p:cNvPr id="8" name="Freeform: Shape 7">
            <a:extLst>
              <a:ext uri="{FF2B5EF4-FFF2-40B4-BE49-F238E27FC236}">
                <a16:creationId xmlns:a16="http://schemas.microsoft.com/office/drawing/2014/main" id="{67020DC8-1C24-4A06-9021-CC88C16DCE43}"/>
              </a:ext>
            </a:extLst>
          </p:cNvPr>
          <p:cNvSpPr/>
          <p:nvPr/>
        </p:nvSpPr>
        <p:spPr>
          <a:xfrm>
            <a:off x="6278256" y="4460745"/>
            <a:ext cx="3645131" cy="2187078"/>
          </a:xfrm>
          <a:custGeom>
            <a:avLst/>
            <a:gdLst>
              <a:gd name="connsiteX0" fmla="*/ 0 w 3645131"/>
              <a:gd name="connsiteY0" fmla="*/ 0 h 2187078"/>
              <a:gd name="connsiteX1" fmla="*/ 3645131 w 3645131"/>
              <a:gd name="connsiteY1" fmla="*/ 0 h 2187078"/>
              <a:gd name="connsiteX2" fmla="*/ 3645131 w 3645131"/>
              <a:gd name="connsiteY2" fmla="*/ 2187078 h 2187078"/>
              <a:gd name="connsiteX3" fmla="*/ 0 w 3645131"/>
              <a:gd name="connsiteY3" fmla="*/ 2187078 h 2187078"/>
              <a:gd name="connsiteX4" fmla="*/ 0 w 3645131"/>
              <a:gd name="connsiteY4" fmla="*/ 0 h 218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131" h="2187078">
                <a:moveTo>
                  <a:pt x="0" y="0"/>
                </a:moveTo>
                <a:lnTo>
                  <a:pt x="3645131" y="0"/>
                </a:lnTo>
                <a:lnTo>
                  <a:pt x="3645131" y="2187078"/>
                </a:lnTo>
                <a:lnTo>
                  <a:pt x="0" y="2187078"/>
                </a:lnTo>
                <a:lnTo>
                  <a:pt x="0" y="0"/>
                </a:lnTo>
                <a:close/>
              </a:path>
            </a:pathLst>
          </a:custGeom>
        </p:spPr>
        <p:style>
          <a:lnRef idx="2">
            <a:schemeClr val="lt1">
              <a:hueOff val="0"/>
              <a:satOff val="0"/>
              <a:lumOff val="0"/>
              <a:alphaOff val="0"/>
            </a:schemeClr>
          </a:lnRef>
          <a:fillRef idx="1">
            <a:schemeClr val="accent2">
              <a:hueOff val="-1277375"/>
              <a:satOff val="3509"/>
              <a:lumOff val="2352"/>
              <a:alphaOff val="0"/>
            </a:schemeClr>
          </a:fillRef>
          <a:effectRef idx="0">
            <a:schemeClr val="accent2">
              <a:hueOff val="-1277375"/>
              <a:satOff val="3509"/>
              <a:lumOff val="2352"/>
              <a:alphaOff val="0"/>
            </a:schemeClr>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ts val="1700"/>
              </a:lnSpc>
              <a:spcBef>
                <a:spcPct val="0"/>
              </a:spcBef>
              <a:buNone/>
            </a:pPr>
            <a:r>
              <a:rPr lang="en-NZ" sz="2600" kern="1200" dirty="0"/>
              <a:t>The dominant cultural narrative about racism typically focuses on individual racism and fails to recognize racism as ideological/structural or systemic.</a:t>
            </a:r>
            <a:endParaRPr lang="en-US" sz="2600" kern="1200" dirty="0"/>
          </a:p>
        </p:txBody>
      </p:sp>
    </p:spTree>
    <p:extLst>
      <p:ext uri="{BB962C8B-B14F-4D97-AF65-F5344CB8AC3E}">
        <p14:creationId xmlns:p14="http://schemas.microsoft.com/office/powerpoint/2010/main" val="266852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1024128" y="585216"/>
            <a:ext cx="9720072" cy="1499616"/>
          </a:xfrm>
        </p:spPr>
        <p:txBody>
          <a:bodyPr>
            <a:normAutofit/>
          </a:bodyPr>
          <a:lstStyle/>
          <a:p>
            <a:r>
              <a:rPr lang="en-US" altLang="en-US" dirty="0">
                <a:solidFill>
                  <a:schemeClr val="bg1"/>
                </a:solidFill>
              </a:rPr>
              <a:t>Individual Racism: </a:t>
            </a:r>
            <a:r>
              <a:rPr lang="en-US" dirty="0">
                <a:solidFill>
                  <a:schemeClr val="bg1"/>
                </a:solidFill>
              </a:rPr>
              <a:t>Unconscious bias</a:t>
            </a:r>
            <a:endParaRPr lang="en-GB" altLang="en-US" dirty="0">
              <a:solidFill>
                <a:schemeClr val="bg1"/>
              </a:solidFill>
            </a:endParaRPr>
          </a:p>
        </p:txBody>
      </p:sp>
      <p:sp>
        <p:nvSpPr>
          <p:cNvPr id="5" name="Freeform: Shape 4">
            <a:extLst>
              <a:ext uri="{FF2B5EF4-FFF2-40B4-BE49-F238E27FC236}">
                <a16:creationId xmlns:a16="http://schemas.microsoft.com/office/drawing/2014/main" id="{6548F8BA-1DCD-49C7-B729-A7ABA1F63722}"/>
              </a:ext>
            </a:extLst>
          </p:cNvPr>
          <p:cNvSpPr/>
          <p:nvPr/>
        </p:nvSpPr>
        <p:spPr>
          <a:xfrm>
            <a:off x="2375261" y="2016241"/>
            <a:ext cx="3429519" cy="2057711"/>
          </a:xfrm>
          <a:custGeom>
            <a:avLst/>
            <a:gdLst>
              <a:gd name="connsiteX0" fmla="*/ 0 w 3429519"/>
              <a:gd name="connsiteY0" fmla="*/ 0 h 2057711"/>
              <a:gd name="connsiteX1" fmla="*/ 3429519 w 3429519"/>
              <a:gd name="connsiteY1" fmla="*/ 0 h 2057711"/>
              <a:gd name="connsiteX2" fmla="*/ 3429519 w 3429519"/>
              <a:gd name="connsiteY2" fmla="*/ 2057711 h 2057711"/>
              <a:gd name="connsiteX3" fmla="*/ 0 w 3429519"/>
              <a:gd name="connsiteY3" fmla="*/ 2057711 h 2057711"/>
              <a:gd name="connsiteX4" fmla="*/ 0 w 3429519"/>
              <a:gd name="connsiteY4" fmla="*/ 0 h 205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519" h="2057711">
                <a:moveTo>
                  <a:pt x="0" y="0"/>
                </a:moveTo>
                <a:lnTo>
                  <a:pt x="3429519" y="0"/>
                </a:lnTo>
                <a:lnTo>
                  <a:pt x="3429519" y="2057711"/>
                </a:lnTo>
                <a:lnTo>
                  <a:pt x="0" y="205771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“refers to a bias that we are unaware of and which happens outside of our control”</a:t>
            </a:r>
          </a:p>
        </p:txBody>
      </p:sp>
      <p:sp>
        <p:nvSpPr>
          <p:cNvPr id="6" name="Freeform: Shape 5">
            <a:extLst>
              <a:ext uri="{FF2B5EF4-FFF2-40B4-BE49-F238E27FC236}">
                <a16:creationId xmlns:a16="http://schemas.microsoft.com/office/drawing/2014/main" id="{345A9561-5D0C-4DAA-A0F6-8F626C51C83A}"/>
              </a:ext>
            </a:extLst>
          </p:cNvPr>
          <p:cNvSpPr/>
          <p:nvPr/>
        </p:nvSpPr>
        <p:spPr>
          <a:xfrm>
            <a:off x="6147732" y="2016241"/>
            <a:ext cx="3429519" cy="2057711"/>
          </a:xfrm>
          <a:custGeom>
            <a:avLst/>
            <a:gdLst>
              <a:gd name="connsiteX0" fmla="*/ 0 w 3429519"/>
              <a:gd name="connsiteY0" fmla="*/ 0 h 2057711"/>
              <a:gd name="connsiteX1" fmla="*/ 3429519 w 3429519"/>
              <a:gd name="connsiteY1" fmla="*/ 0 h 2057711"/>
              <a:gd name="connsiteX2" fmla="*/ 3429519 w 3429519"/>
              <a:gd name="connsiteY2" fmla="*/ 2057711 h 2057711"/>
              <a:gd name="connsiteX3" fmla="*/ 0 w 3429519"/>
              <a:gd name="connsiteY3" fmla="*/ 2057711 h 2057711"/>
              <a:gd name="connsiteX4" fmla="*/ 0 w 3429519"/>
              <a:gd name="connsiteY4" fmla="*/ 0 h 205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519" h="2057711">
                <a:moveTo>
                  <a:pt x="0" y="0"/>
                </a:moveTo>
                <a:lnTo>
                  <a:pt x="3429519" y="0"/>
                </a:lnTo>
                <a:lnTo>
                  <a:pt x="3429519" y="2057711"/>
                </a:lnTo>
                <a:lnTo>
                  <a:pt x="0" y="2057711"/>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“It is a bias that happens automatically and is triggered by our brain making quick judgements and assessments of people and situations…</a:t>
            </a:r>
          </a:p>
        </p:txBody>
      </p:sp>
      <p:sp>
        <p:nvSpPr>
          <p:cNvPr id="7" name="Freeform: Shape 6">
            <a:extLst>
              <a:ext uri="{FF2B5EF4-FFF2-40B4-BE49-F238E27FC236}">
                <a16:creationId xmlns:a16="http://schemas.microsoft.com/office/drawing/2014/main" id="{6944DDF7-EB53-4EB8-A60C-BE8EDA5A3436}"/>
              </a:ext>
            </a:extLst>
          </p:cNvPr>
          <p:cNvSpPr/>
          <p:nvPr/>
        </p:nvSpPr>
        <p:spPr>
          <a:xfrm>
            <a:off x="2375261" y="4416904"/>
            <a:ext cx="3429519" cy="2057711"/>
          </a:xfrm>
          <a:custGeom>
            <a:avLst/>
            <a:gdLst>
              <a:gd name="connsiteX0" fmla="*/ 0 w 3429519"/>
              <a:gd name="connsiteY0" fmla="*/ 0 h 2057711"/>
              <a:gd name="connsiteX1" fmla="*/ 3429519 w 3429519"/>
              <a:gd name="connsiteY1" fmla="*/ 0 h 2057711"/>
              <a:gd name="connsiteX2" fmla="*/ 3429519 w 3429519"/>
              <a:gd name="connsiteY2" fmla="*/ 2057711 h 2057711"/>
              <a:gd name="connsiteX3" fmla="*/ 0 w 3429519"/>
              <a:gd name="connsiteY3" fmla="*/ 2057711 h 2057711"/>
              <a:gd name="connsiteX4" fmla="*/ 0 w 3429519"/>
              <a:gd name="connsiteY4" fmla="*/ 0 h 205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519" h="2057711">
                <a:moveTo>
                  <a:pt x="0" y="0"/>
                </a:moveTo>
                <a:lnTo>
                  <a:pt x="3429519" y="0"/>
                </a:lnTo>
                <a:lnTo>
                  <a:pt x="3429519" y="2057711"/>
                </a:lnTo>
                <a:lnTo>
                  <a:pt x="0" y="2057711"/>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influenced by our background, cultural environment and personal experiences”. (Auckland University, 2018, p.1)</a:t>
            </a:r>
            <a:endParaRPr lang="en-NZ" sz="1800" kern="1200" dirty="0"/>
          </a:p>
        </p:txBody>
      </p:sp>
      <p:sp>
        <p:nvSpPr>
          <p:cNvPr id="8" name="Freeform: Shape 7">
            <a:extLst>
              <a:ext uri="{FF2B5EF4-FFF2-40B4-BE49-F238E27FC236}">
                <a16:creationId xmlns:a16="http://schemas.microsoft.com/office/drawing/2014/main" id="{ABAD7BAF-F5AC-48F7-B2DE-F1AA21CCFBAE}"/>
              </a:ext>
            </a:extLst>
          </p:cNvPr>
          <p:cNvSpPr/>
          <p:nvPr/>
        </p:nvSpPr>
        <p:spPr>
          <a:xfrm>
            <a:off x="6147732" y="4416904"/>
            <a:ext cx="3429519" cy="2057711"/>
          </a:xfrm>
          <a:custGeom>
            <a:avLst/>
            <a:gdLst>
              <a:gd name="connsiteX0" fmla="*/ 0 w 3429519"/>
              <a:gd name="connsiteY0" fmla="*/ 0 h 2057711"/>
              <a:gd name="connsiteX1" fmla="*/ 3429519 w 3429519"/>
              <a:gd name="connsiteY1" fmla="*/ 0 h 2057711"/>
              <a:gd name="connsiteX2" fmla="*/ 3429519 w 3429519"/>
              <a:gd name="connsiteY2" fmla="*/ 2057711 h 2057711"/>
              <a:gd name="connsiteX3" fmla="*/ 0 w 3429519"/>
              <a:gd name="connsiteY3" fmla="*/ 2057711 h 2057711"/>
              <a:gd name="connsiteX4" fmla="*/ 0 w 3429519"/>
              <a:gd name="connsiteY4" fmla="*/ 0 h 205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519" h="2057711">
                <a:moveTo>
                  <a:pt x="0" y="0"/>
                </a:moveTo>
                <a:lnTo>
                  <a:pt x="3429519" y="0"/>
                </a:lnTo>
                <a:lnTo>
                  <a:pt x="3429519" y="2057711"/>
                </a:lnTo>
                <a:lnTo>
                  <a:pt x="0" y="2057711"/>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Listen: (13mins) </a:t>
            </a:r>
            <a:r>
              <a:rPr lang="en-NZ" sz="1800" kern="1200">
                <a:hlinkClick r:id="rId2"/>
              </a:rPr>
              <a:t>Consciously stamping out unconscious bias</a:t>
            </a:r>
            <a:endParaRPr lang="en-US" sz="1800" kern="1200"/>
          </a:p>
        </p:txBody>
      </p:sp>
    </p:spTree>
    <p:extLst>
      <p:ext uri="{BB962C8B-B14F-4D97-AF65-F5344CB8AC3E}">
        <p14:creationId xmlns:p14="http://schemas.microsoft.com/office/powerpoint/2010/main" val="5281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5BECE8-BEED-47D6-8817-70BE8CA3F49C}"/>
              </a:ext>
            </a:extLst>
          </p:cNvPr>
          <p:cNvSpPr>
            <a:spLocks noGrp="1" noChangeArrowheads="1"/>
          </p:cNvSpPr>
          <p:nvPr>
            <p:ph type="title"/>
          </p:nvPr>
        </p:nvSpPr>
        <p:spPr>
          <a:xfrm>
            <a:off x="1024128" y="585216"/>
            <a:ext cx="9720072" cy="1499616"/>
          </a:xfrm>
        </p:spPr>
        <p:txBody>
          <a:bodyPr>
            <a:normAutofit/>
          </a:bodyPr>
          <a:lstStyle/>
          <a:p>
            <a:r>
              <a:rPr lang="en-US" altLang="en-US" dirty="0">
                <a:solidFill>
                  <a:schemeClr val="bg1"/>
                </a:solidFill>
              </a:rPr>
              <a:t>Individual Racism: </a:t>
            </a:r>
            <a:r>
              <a:rPr lang="en-NZ" altLang="en-US" dirty="0">
                <a:solidFill>
                  <a:schemeClr val="bg1"/>
                </a:solidFill>
              </a:rPr>
              <a:t>Micro aggressions </a:t>
            </a:r>
            <a:endParaRPr lang="en-GB" altLang="en-US" dirty="0">
              <a:solidFill>
                <a:schemeClr val="bg1"/>
              </a:solidFill>
            </a:endParaRPr>
          </a:p>
        </p:txBody>
      </p:sp>
      <p:sp>
        <p:nvSpPr>
          <p:cNvPr id="3" name="Freeform: Shape 2">
            <a:extLst>
              <a:ext uri="{FF2B5EF4-FFF2-40B4-BE49-F238E27FC236}">
                <a16:creationId xmlns:a16="http://schemas.microsoft.com/office/drawing/2014/main" id="{52EE2F8E-7B37-4C5A-A86A-8996BCCD30D2}"/>
              </a:ext>
            </a:extLst>
          </p:cNvPr>
          <p:cNvSpPr/>
          <p:nvPr/>
        </p:nvSpPr>
        <p:spPr>
          <a:xfrm>
            <a:off x="1023938" y="2005781"/>
            <a:ext cx="3207341" cy="1968927"/>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“a comment or action that subtly and often unconsciously or unintentionally expresses a prejudiced attitude toward a member of a particular “racial” group</a:t>
            </a:r>
            <a:endParaRPr lang="en-US" sz="1900" kern="1200" dirty="0"/>
          </a:p>
        </p:txBody>
      </p:sp>
      <p:sp>
        <p:nvSpPr>
          <p:cNvPr id="4" name="Freeform: Shape 3">
            <a:extLst>
              <a:ext uri="{FF2B5EF4-FFF2-40B4-BE49-F238E27FC236}">
                <a16:creationId xmlns:a16="http://schemas.microsoft.com/office/drawing/2014/main" id="{9704B2E0-3948-46B4-A9A9-E0A0F043C6A5}"/>
              </a:ext>
            </a:extLst>
          </p:cNvPr>
          <p:cNvSpPr/>
          <p:nvPr/>
        </p:nvSpPr>
        <p:spPr>
          <a:xfrm>
            <a:off x="4552014" y="2005781"/>
            <a:ext cx="3207341" cy="1968927"/>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2">
              <a:hueOff val="-319344"/>
              <a:satOff val="877"/>
              <a:lumOff val="588"/>
              <a:alphaOff val="0"/>
            </a:schemeClr>
          </a:fillRef>
          <a:effectRef idx="0">
            <a:schemeClr val="accent2">
              <a:hueOff val="-319344"/>
              <a:satOff val="877"/>
              <a:lumOff val="588"/>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“Racial microaggressions are brief and commonplace daily verbal, behavioral, or environmental indignities, </a:t>
            </a:r>
          </a:p>
        </p:txBody>
      </p:sp>
      <p:sp>
        <p:nvSpPr>
          <p:cNvPr id="5" name="Freeform: Shape 4">
            <a:extLst>
              <a:ext uri="{FF2B5EF4-FFF2-40B4-BE49-F238E27FC236}">
                <a16:creationId xmlns:a16="http://schemas.microsoft.com/office/drawing/2014/main" id="{E7417955-D4D2-4945-97B6-02660191FA2E}"/>
              </a:ext>
            </a:extLst>
          </p:cNvPr>
          <p:cNvSpPr/>
          <p:nvPr/>
        </p:nvSpPr>
        <p:spPr>
          <a:xfrm>
            <a:off x="8080091" y="2005781"/>
            <a:ext cx="3207341" cy="1968927"/>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2">
              <a:hueOff val="-638687"/>
              <a:satOff val="1755"/>
              <a:lumOff val="1176"/>
              <a:alphaOff val="0"/>
            </a:schemeClr>
          </a:fillRef>
          <a:effectRef idx="0">
            <a:schemeClr val="accent2">
              <a:hueOff val="-638687"/>
              <a:satOff val="1755"/>
              <a:lumOff val="1176"/>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whether intentional or unintentional they may  communicate hostile, derogatory, or negative racial slights and insults toward people of colour.”</a:t>
            </a:r>
          </a:p>
        </p:txBody>
      </p:sp>
      <p:sp>
        <p:nvSpPr>
          <p:cNvPr id="6" name="Freeform: Shape 5">
            <a:extLst>
              <a:ext uri="{FF2B5EF4-FFF2-40B4-BE49-F238E27FC236}">
                <a16:creationId xmlns:a16="http://schemas.microsoft.com/office/drawing/2014/main" id="{828C383C-9BEE-40F9-BBC1-38C3B33D63A7}"/>
              </a:ext>
            </a:extLst>
          </p:cNvPr>
          <p:cNvSpPr/>
          <p:nvPr/>
        </p:nvSpPr>
        <p:spPr>
          <a:xfrm>
            <a:off x="2787976" y="4302863"/>
            <a:ext cx="3207341" cy="1968927"/>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2">
              <a:hueOff val="-958031"/>
              <a:satOff val="2632"/>
              <a:lumOff val="1764"/>
              <a:alphaOff val="0"/>
            </a:schemeClr>
          </a:fillRef>
          <a:effectRef idx="0">
            <a:schemeClr val="accent2">
              <a:hueOff val="-958031"/>
              <a:satOff val="2632"/>
              <a:lumOff val="1764"/>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e.g. you speak so well for …..</a:t>
            </a:r>
          </a:p>
        </p:txBody>
      </p:sp>
      <p:sp>
        <p:nvSpPr>
          <p:cNvPr id="7" name="Freeform: Shape 6">
            <a:extLst>
              <a:ext uri="{FF2B5EF4-FFF2-40B4-BE49-F238E27FC236}">
                <a16:creationId xmlns:a16="http://schemas.microsoft.com/office/drawing/2014/main" id="{7F0E967C-FDED-4580-B0A7-D3A44F0D2500}"/>
              </a:ext>
            </a:extLst>
          </p:cNvPr>
          <p:cNvSpPr/>
          <p:nvPr/>
        </p:nvSpPr>
        <p:spPr>
          <a:xfrm>
            <a:off x="6316053" y="4302863"/>
            <a:ext cx="3207341" cy="1968927"/>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2">
              <a:hueOff val="-1277375"/>
              <a:satOff val="3509"/>
              <a:lumOff val="2352"/>
              <a:alphaOff val="0"/>
            </a:schemeClr>
          </a:fillRef>
          <a:effectRef idx="0">
            <a:schemeClr val="accent2">
              <a:hueOff val="-1277375"/>
              <a:satOff val="3509"/>
              <a:lumOff val="2352"/>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But where are you really from… </a:t>
            </a:r>
          </a:p>
        </p:txBody>
      </p:sp>
    </p:spTree>
    <p:extLst>
      <p:ext uri="{BB962C8B-B14F-4D97-AF65-F5344CB8AC3E}">
        <p14:creationId xmlns:p14="http://schemas.microsoft.com/office/powerpoint/2010/main" val="38677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52F0-69DB-4831-993D-5B1AE920222E}"/>
              </a:ext>
            </a:extLst>
          </p:cNvPr>
          <p:cNvSpPr>
            <a:spLocks noGrp="1"/>
          </p:cNvSpPr>
          <p:nvPr>
            <p:ph type="title"/>
          </p:nvPr>
        </p:nvSpPr>
        <p:spPr>
          <a:xfrm>
            <a:off x="1024128" y="585216"/>
            <a:ext cx="9720072" cy="1499616"/>
          </a:xfrm>
        </p:spPr>
        <p:txBody>
          <a:bodyPr>
            <a:normAutofit/>
          </a:bodyPr>
          <a:lstStyle/>
          <a:p>
            <a:r>
              <a:rPr lang="en-NZ"/>
              <a:t>Privilege </a:t>
            </a:r>
          </a:p>
        </p:txBody>
      </p:sp>
      <p:sp>
        <p:nvSpPr>
          <p:cNvPr id="6" name="Freeform: Shape 5">
            <a:extLst>
              <a:ext uri="{FF2B5EF4-FFF2-40B4-BE49-F238E27FC236}">
                <a16:creationId xmlns:a16="http://schemas.microsoft.com/office/drawing/2014/main" id="{BDBBAE6A-002D-4CD6-8A5A-17FC098DD60A}"/>
              </a:ext>
            </a:extLst>
          </p:cNvPr>
          <p:cNvSpPr/>
          <p:nvPr/>
        </p:nvSpPr>
        <p:spPr>
          <a:xfrm>
            <a:off x="827654" y="2035799"/>
            <a:ext cx="3292715" cy="1975629"/>
          </a:xfrm>
          <a:custGeom>
            <a:avLst/>
            <a:gdLst>
              <a:gd name="connsiteX0" fmla="*/ 0 w 3292715"/>
              <a:gd name="connsiteY0" fmla="*/ 0 h 1975629"/>
              <a:gd name="connsiteX1" fmla="*/ 3292715 w 3292715"/>
              <a:gd name="connsiteY1" fmla="*/ 0 h 1975629"/>
              <a:gd name="connsiteX2" fmla="*/ 3292715 w 3292715"/>
              <a:gd name="connsiteY2" fmla="*/ 1975629 h 1975629"/>
              <a:gd name="connsiteX3" fmla="*/ 0 w 3292715"/>
              <a:gd name="connsiteY3" fmla="*/ 1975629 h 1975629"/>
              <a:gd name="connsiteX4" fmla="*/ 0 w 3292715"/>
              <a:gd name="connsiteY4" fmla="*/ 0 h 197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715" h="1975629">
                <a:moveTo>
                  <a:pt x="0" y="0"/>
                </a:moveTo>
                <a:lnTo>
                  <a:pt x="3292715" y="0"/>
                </a:lnTo>
                <a:lnTo>
                  <a:pt x="3292715" y="1975629"/>
                </a:lnTo>
                <a:lnTo>
                  <a:pt x="0" y="197562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2400" kern="1200" dirty="0"/>
              <a:t>Racism of all types lead to inequality and marginalisation. </a:t>
            </a:r>
            <a:endParaRPr lang="en-US" sz="2400" kern="1200" dirty="0"/>
          </a:p>
        </p:txBody>
      </p:sp>
      <p:sp>
        <p:nvSpPr>
          <p:cNvPr id="7" name="Freeform: Shape 6">
            <a:extLst>
              <a:ext uri="{FF2B5EF4-FFF2-40B4-BE49-F238E27FC236}">
                <a16:creationId xmlns:a16="http://schemas.microsoft.com/office/drawing/2014/main" id="{9445E8A0-C6D9-4E89-BEC2-170AF2053DAE}"/>
              </a:ext>
            </a:extLst>
          </p:cNvPr>
          <p:cNvSpPr/>
          <p:nvPr/>
        </p:nvSpPr>
        <p:spPr>
          <a:xfrm>
            <a:off x="4449641" y="2035799"/>
            <a:ext cx="3292715" cy="1975629"/>
          </a:xfrm>
          <a:custGeom>
            <a:avLst/>
            <a:gdLst>
              <a:gd name="connsiteX0" fmla="*/ 0 w 3292715"/>
              <a:gd name="connsiteY0" fmla="*/ 0 h 1975629"/>
              <a:gd name="connsiteX1" fmla="*/ 3292715 w 3292715"/>
              <a:gd name="connsiteY1" fmla="*/ 0 h 1975629"/>
              <a:gd name="connsiteX2" fmla="*/ 3292715 w 3292715"/>
              <a:gd name="connsiteY2" fmla="*/ 1975629 h 1975629"/>
              <a:gd name="connsiteX3" fmla="*/ 0 w 3292715"/>
              <a:gd name="connsiteY3" fmla="*/ 1975629 h 1975629"/>
              <a:gd name="connsiteX4" fmla="*/ 0 w 3292715"/>
              <a:gd name="connsiteY4" fmla="*/ 0 h 197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715" h="1975629">
                <a:moveTo>
                  <a:pt x="0" y="0"/>
                </a:moveTo>
                <a:lnTo>
                  <a:pt x="3292715" y="0"/>
                </a:lnTo>
                <a:lnTo>
                  <a:pt x="3292715" y="1975629"/>
                </a:lnTo>
                <a:lnTo>
                  <a:pt x="0" y="197562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2000" kern="1200" dirty="0"/>
              <a:t>Those who are not effected by racism (i.e. constructed as a racialised other) can be said to have privilege. </a:t>
            </a:r>
            <a:endParaRPr lang="en-US" sz="2000" kern="1200" dirty="0"/>
          </a:p>
        </p:txBody>
      </p:sp>
      <p:sp>
        <p:nvSpPr>
          <p:cNvPr id="8" name="Freeform: Shape 7">
            <a:extLst>
              <a:ext uri="{FF2B5EF4-FFF2-40B4-BE49-F238E27FC236}">
                <a16:creationId xmlns:a16="http://schemas.microsoft.com/office/drawing/2014/main" id="{C5B439C1-815D-44C3-8A0C-4ED0A34FE9BD}"/>
              </a:ext>
            </a:extLst>
          </p:cNvPr>
          <p:cNvSpPr/>
          <p:nvPr/>
        </p:nvSpPr>
        <p:spPr>
          <a:xfrm>
            <a:off x="8071629" y="2035799"/>
            <a:ext cx="3292715" cy="1975629"/>
          </a:xfrm>
          <a:custGeom>
            <a:avLst/>
            <a:gdLst>
              <a:gd name="connsiteX0" fmla="*/ 0 w 3292715"/>
              <a:gd name="connsiteY0" fmla="*/ 0 h 1975629"/>
              <a:gd name="connsiteX1" fmla="*/ 3292715 w 3292715"/>
              <a:gd name="connsiteY1" fmla="*/ 0 h 1975629"/>
              <a:gd name="connsiteX2" fmla="*/ 3292715 w 3292715"/>
              <a:gd name="connsiteY2" fmla="*/ 1975629 h 1975629"/>
              <a:gd name="connsiteX3" fmla="*/ 0 w 3292715"/>
              <a:gd name="connsiteY3" fmla="*/ 1975629 h 1975629"/>
              <a:gd name="connsiteX4" fmla="*/ 0 w 3292715"/>
              <a:gd name="connsiteY4" fmla="*/ 0 h 197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715" h="1975629">
                <a:moveTo>
                  <a:pt x="0" y="0"/>
                </a:moveTo>
                <a:lnTo>
                  <a:pt x="3292715" y="0"/>
                </a:lnTo>
                <a:lnTo>
                  <a:pt x="3292715" y="1975629"/>
                </a:lnTo>
                <a:lnTo>
                  <a:pt x="0" y="197562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2000" kern="1200" dirty="0"/>
              <a:t>Privilege in one aspect of societies structures does not always equate to privilege in other social grouping. </a:t>
            </a:r>
            <a:endParaRPr lang="en-US" sz="2000" kern="1200" dirty="0"/>
          </a:p>
        </p:txBody>
      </p:sp>
      <p:sp>
        <p:nvSpPr>
          <p:cNvPr id="9" name="Freeform: Shape 8">
            <a:extLst>
              <a:ext uri="{FF2B5EF4-FFF2-40B4-BE49-F238E27FC236}">
                <a16:creationId xmlns:a16="http://schemas.microsoft.com/office/drawing/2014/main" id="{38A885DF-B497-4ECD-B6A2-95DEE9B6FBD3}"/>
              </a:ext>
            </a:extLst>
          </p:cNvPr>
          <p:cNvSpPr/>
          <p:nvPr/>
        </p:nvSpPr>
        <p:spPr>
          <a:xfrm>
            <a:off x="2638647" y="4340700"/>
            <a:ext cx="3292715" cy="1975629"/>
          </a:xfrm>
          <a:custGeom>
            <a:avLst/>
            <a:gdLst>
              <a:gd name="connsiteX0" fmla="*/ 0 w 3292715"/>
              <a:gd name="connsiteY0" fmla="*/ 0 h 1975629"/>
              <a:gd name="connsiteX1" fmla="*/ 3292715 w 3292715"/>
              <a:gd name="connsiteY1" fmla="*/ 0 h 1975629"/>
              <a:gd name="connsiteX2" fmla="*/ 3292715 w 3292715"/>
              <a:gd name="connsiteY2" fmla="*/ 1975629 h 1975629"/>
              <a:gd name="connsiteX3" fmla="*/ 0 w 3292715"/>
              <a:gd name="connsiteY3" fmla="*/ 1975629 h 1975629"/>
              <a:gd name="connsiteX4" fmla="*/ 0 w 3292715"/>
              <a:gd name="connsiteY4" fmla="*/ 0 h 197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715" h="1975629">
                <a:moveTo>
                  <a:pt x="0" y="0"/>
                </a:moveTo>
                <a:lnTo>
                  <a:pt x="3292715" y="0"/>
                </a:lnTo>
                <a:lnTo>
                  <a:pt x="3292715" y="1975629"/>
                </a:lnTo>
                <a:lnTo>
                  <a:pt x="0" y="197562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hlinkClick r:id="rId2"/>
              </a:rPr>
              <a:t>Watch: (20min) Deconstructing White Privilege with Dr. Robin DiAngelo</a:t>
            </a:r>
            <a:endParaRPr lang="en-US" sz="1900" kern="1200"/>
          </a:p>
        </p:txBody>
      </p:sp>
      <p:sp>
        <p:nvSpPr>
          <p:cNvPr id="10" name="Freeform: Shape 9">
            <a:extLst>
              <a:ext uri="{FF2B5EF4-FFF2-40B4-BE49-F238E27FC236}">
                <a16:creationId xmlns:a16="http://schemas.microsoft.com/office/drawing/2014/main" id="{2AEC1223-A325-4F8E-9CC5-74FBFF9BA83B}"/>
              </a:ext>
            </a:extLst>
          </p:cNvPr>
          <p:cNvSpPr/>
          <p:nvPr/>
        </p:nvSpPr>
        <p:spPr>
          <a:xfrm>
            <a:off x="6260635" y="4340700"/>
            <a:ext cx="3292715" cy="1975629"/>
          </a:xfrm>
          <a:custGeom>
            <a:avLst/>
            <a:gdLst>
              <a:gd name="connsiteX0" fmla="*/ 0 w 3292715"/>
              <a:gd name="connsiteY0" fmla="*/ 0 h 1975629"/>
              <a:gd name="connsiteX1" fmla="*/ 3292715 w 3292715"/>
              <a:gd name="connsiteY1" fmla="*/ 0 h 1975629"/>
              <a:gd name="connsiteX2" fmla="*/ 3292715 w 3292715"/>
              <a:gd name="connsiteY2" fmla="*/ 1975629 h 1975629"/>
              <a:gd name="connsiteX3" fmla="*/ 0 w 3292715"/>
              <a:gd name="connsiteY3" fmla="*/ 1975629 h 1975629"/>
              <a:gd name="connsiteX4" fmla="*/ 0 w 3292715"/>
              <a:gd name="connsiteY4" fmla="*/ 0 h 197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715" h="1975629">
                <a:moveTo>
                  <a:pt x="0" y="0"/>
                </a:moveTo>
                <a:lnTo>
                  <a:pt x="3292715" y="0"/>
                </a:lnTo>
                <a:lnTo>
                  <a:pt x="3292715" y="1975629"/>
                </a:lnTo>
                <a:lnTo>
                  <a:pt x="0" y="1975629"/>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hlinkClick r:id="rId2"/>
              </a:rPr>
              <a:t>https://youtu.be/DwIx3KQer54</a:t>
            </a:r>
            <a:endParaRPr lang="en-US" sz="1900" kern="1200"/>
          </a:p>
        </p:txBody>
      </p:sp>
    </p:spTree>
    <p:extLst>
      <p:ext uri="{BB962C8B-B14F-4D97-AF65-F5344CB8AC3E}">
        <p14:creationId xmlns:p14="http://schemas.microsoft.com/office/powerpoint/2010/main" val="338337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C5B1-F16A-5F6F-B89B-1B3CF5BCB955}"/>
              </a:ext>
            </a:extLst>
          </p:cNvPr>
          <p:cNvSpPr>
            <a:spLocks noGrp="1"/>
          </p:cNvSpPr>
          <p:nvPr>
            <p:ph type="title"/>
          </p:nvPr>
        </p:nvSpPr>
        <p:spPr/>
        <p:txBody>
          <a:bodyPr/>
          <a:lstStyle/>
          <a:p>
            <a:r>
              <a:rPr lang="en-NZ" dirty="0">
                <a:solidFill>
                  <a:schemeClr val="bg1"/>
                </a:solidFill>
              </a:rPr>
              <a:t>prejudice, stereotype, discrimination</a:t>
            </a:r>
          </a:p>
        </p:txBody>
      </p:sp>
      <p:grpSp>
        <p:nvGrpSpPr>
          <p:cNvPr id="12" name="Group 11">
            <a:extLst>
              <a:ext uri="{FF2B5EF4-FFF2-40B4-BE49-F238E27FC236}">
                <a16:creationId xmlns:a16="http://schemas.microsoft.com/office/drawing/2014/main" id="{15744778-CCCA-50F6-FBD1-1CAF6A944519}"/>
              </a:ext>
            </a:extLst>
          </p:cNvPr>
          <p:cNvGrpSpPr/>
          <p:nvPr/>
        </p:nvGrpSpPr>
        <p:grpSpPr>
          <a:xfrm>
            <a:off x="1969164" y="2295179"/>
            <a:ext cx="3600000" cy="4005001"/>
            <a:chOff x="1969164" y="2295179"/>
            <a:chExt cx="3600000" cy="4005001"/>
          </a:xfrm>
        </p:grpSpPr>
        <p:sp>
          <p:nvSpPr>
            <p:cNvPr id="6" name="Oval 5">
              <a:extLst>
                <a:ext uri="{FF2B5EF4-FFF2-40B4-BE49-F238E27FC236}">
                  <a16:creationId xmlns:a16="http://schemas.microsoft.com/office/drawing/2014/main" id="{94E5E69B-9E70-88CC-A3BC-C54BA79703E5}"/>
                </a:ext>
              </a:extLst>
            </p:cNvPr>
            <p:cNvSpPr/>
            <p:nvPr/>
          </p:nvSpPr>
          <p:spPr>
            <a:xfrm>
              <a:off x="2671164" y="2295179"/>
              <a:ext cx="2196000" cy="219600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7" name="Rectangle 6" descr="Japanese Dolls">
              <a:extLst>
                <a:ext uri="{FF2B5EF4-FFF2-40B4-BE49-F238E27FC236}">
                  <a16:creationId xmlns:a16="http://schemas.microsoft.com/office/drawing/2014/main" id="{625F38CE-A4CF-BAB7-A7D6-E84648140BDC}"/>
                </a:ext>
              </a:extLst>
            </p:cNvPr>
            <p:cNvSpPr/>
            <p:nvPr/>
          </p:nvSpPr>
          <p:spPr>
            <a:xfrm>
              <a:off x="3139164" y="2763180"/>
              <a:ext cx="1260000" cy="1260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Z"/>
            </a:p>
          </p:txBody>
        </p:sp>
        <p:sp>
          <p:nvSpPr>
            <p:cNvPr id="8" name="Freeform: Shape 7">
              <a:extLst>
                <a:ext uri="{FF2B5EF4-FFF2-40B4-BE49-F238E27FC236}">
                  <a16:creationId xmlns:a16="http://schemas.microsoft.com/office/drawing/2014/main" id="{C365424B-6468-36D3-263D-60222E92627F}"/>
                </a:ext>
              </a:extLst>
            </p:cNvPr>
            <p:cNvSpPr/>
            <p:nvPr/>
          </p:nvSpPr>
          <p:spPr>
            <a:xfrm>
              <a:off x="1969164" y="5175180"/>
              <a:ext cx="3600000" cy="1125000"/>
            </a:xfrm>
            <a:custGeom>
              <a:avLst/>
              <a:gdLst>
                <a:gd name="connsiteX0" fmla="*/ 0 w 3600000"/>
                <a:gd name="connsiteY0" fmla="*/ 0 h 1125000"/>
                <a:gd name="connsiteX1" fmla="*/ 3600000 w 3600000"/>
                <a:gd name="connsiteY1" fmla="*/ 0 h 1125000"/>
                <a:gd name="connsiteX2" fmla="*/ 3600000 w 3600000"/>
                <a:gd name="connsiteY2" fmla="*/ 1125000 h 1125000"/>
                <a:gd name="connsiteX3" fmla="*/ 0 w 3600000"/>
                <a:gd name="connsiteY3" fmla="*/ 1125000 h 1125000"/>
                <a:gd name="connsiteX4" fmla="*/ 0 w 3600000"/>
                <a:gd name="connsiteY4" fmla="*/ 0 h 112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125000">
                  <a:moveTo>
                    <a:pt x="0" y="0"/>
                  </a:moveTo>
                  <a:lnTo>
                    <a:pt x="3600000" y="0"/>
                  </a:lnTo>
                  <a:lnTo>
                    <a:pt x="3600000" y="1125000"/>
                  </a:lnTo>
                  <a:lnTo>
                    <a:pt x="0" y="112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NZ" sz="2000" kern="1200" cap="none" dirty="0">
                  <a:solidFill>
                    <a:schemeClr val="bg1"/>
                  </a:solidFill>
                </a:rPr>
                <a:t>The terms stereotype, prejudice and discrimination are often used interchangeably in everyday conversation. </a:t>
              </a:r>
              <a:endParaRPr lang="en-US" sz="2000" kern="1200" cap="none" dirty="0">
                <a:solidFill>
                  <a:schemeClr val="bg1"/>
                </a:solidFill>
              </a:endParaRPr>
            </a:p>
          </p:txBody>
        </p:sp>
      </p:grpSp>
      <p:grpSp>
        <p:nvGrpSpPr>
          <p:cNvPr id="13" name="Group 12">
            <a:extLst>
              <a:ext uri="{FF2B5EF4-FFF2-40B4-BE49-F238E27FC236}">
                <a16:creationId xmlns:a16="http://schemas.microsoft.com/office/drawing/2014/main" id="{D3CAB85A-4ECE-409B-0EF3-487766DA150D}"/>
              </a:ext>
            </a:extLst>
          </p:cNvPr>
          <p:cNvGrpSpPr/>
          <p:nvPr/>
        </p:nvGrpSpPr>
        <p:grpSpPr>
          <a:xfrm>
            <a:off x="6199164" y="2295179"/>
            <a:ext cx="3600000" cy="4005001"/>
            <a:chOff x="6199164" y="2295179"/>
            <a:chExt cx="3600000" cy="4005001"/>
          </a:xfrm>
        </p:grpSpPr>
        <p:sp>
          <p:nvSpPr>
            <p:cNvPr id="9" name="Oval 8">
              <a:extLst>
                <a:ext uri="{FF2B5EF4-FFF2-40B4-BE49-F238E27FC236}">
                  <a16:creationId xmlns:a16="http://schemas.microsoft.com/office/drawing/2014/main" id="{F4464039-FA33-35BE-1529-0187A67175BC}"/>
                </a:ext>
              </a:extLst>
            </p:cNvPr>
            <p:cNvSpPr/>
            <p:nvPr/>
          </p:nvSpPr>
          <p:spPr>
            <a:xfrm>
              <a:off x="6901164" y="2295179"/>
              <a:ext cx="2196000" cy="219600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10" name="Rectangle 9" descr="Head with Gears">
              <a:extLst>
                <a:ext uri="{FF2B5EF4-FFF2-40B4-BE49-F238E27FC236}">
                  <a16:creationId xmlns:a16="http://schemas.microsoft.com/office/drawing/2014/main" id="{6C8175BB-1F68-A081-61AF-4F4D8C16DB98}"/>
                </a:ext>
              </a:extLst>
            </p:cNvPr>
            <p:cNvSpPr/>
            <p:nvPr/>
          </p:nvSpPr>
          <p:spPr>
            <a:xfrm>
              <a:off x="7369164" y="2763180"/>
              <a:ext cx="1260000" cy="1260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Z"/>
            </a:p>
          </p:txBody>
        </p:sp>
        <p:sp>
          <p:nvSpPr>
            <p:cNvPr id="11" name="Freeform: Shape 10">
              <a:extLst>
                <a:ext uri="{FF2B5EF4-FFF2-40B4-BE49-F238E27FC236}">
                  <a16:creationId xmlns:a16="http://schemas.microsoft.com/office/drawing/2014/main" id="{3E6A9B75-681C-2A17-1614-00517614A119}"/>
                </a:ext>
              </a:extLst>
            </p:cNvPr>
            <p:cNvSpPr/>
            <p:nvPr/>
          </p:nvSpPr>
          <p:spPr>
            <a:xfrm>
              <a:off x="6199164" y="5175180"/>
              <a:ext cx="3600000" cy="1125000"/>
            </a:xfrm>
            <a:custGeom>
              <a:avLst/>
              <a:gdLst>
                <a:gd name="connsiteX0" fmla="*/ 0 w 3600000"/>
                <a:gd name="connsiteY0" fmla="*/ 0 h 1125000"/>
                <a:gd name="connsiteX1" fmla="*/ 3600000 w 3600000"/>
                <a:gd name="connsiteY1" fmla="*/ 0 h 1125000"/>
                <a:gd name="connsiteX2" fmla="*/ 3600000 w 3600000"/>
                <a:gd name="connsiteY2" fmla="*/ 1125000 h 1125000"/>
                <a:gd name="connsiteX3" fmla="*/ 0 w 3600000"/>
                <a:gd name="connsiteY3" fmla="*/ 1125000 h 1125000"/>
                <a:gd name="connsiteX4" fmla="*/ 0 w 3600000"/>
                <a:gd name="connsiteY4" fmla="*/ 0 h 112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125000">
                  <a:moveTo>
                    <a:pt x="0" y="0"/>
                  </a:moveTo>
                  <a:lnTo>
                    <a:pt x="3600000" y="0"/>
                  </a:lnTo>
                  <a:lnTo>
                    <a:pt x="3600000" y="1125000"/>
                  </a:lnTo>
                  <a:lnTo>
                    <a:pt x="0" y="112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NZ" sz="3000" kern="1200" cap="none" dirty="0">
                  <a:solidFill>
                    <a:schemeClr val="bg1"/>
                  </a:solidFill>
                </a:rPr>
                <a:t>In sociology they have more specific meanings </a:t>
              </a:r>
              <a:endParaRPr lang="en-US" sz="3000" kern="1200" cap="none" dirty="0">
                <a:solidFill>
                  <a:schemeClr val="bg1"/>
                </a:solidFill>
              </a:endParaRPr>
            </a:p>
          </p:txBody>
        </p:sp>
      </p:grpSp>
    </p:spTree>
    <p:extLst>
      <p:ext uri="{BB962C8B-B14F-4D97-AF65-F5344CB8AC3E}">
        <p14:creationId xmlns:p14="http://schemas.microsoft.com/office/powerpoint/2010/main" val="347214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A0FA-1A60-EBE3-281A-F00BCC8A1421}"/>
              </a:ext>
            </a:extLst>
          </p:cNvPr>
          <p:cNvSpPr>
            <a:spLocks noGrp="1"/>
          </p:cNvSpPr>
          <p:nvPr>
            <p:ph type="title"/>
          </p:nvPr>
        </p:nvSpPr>
        <p:spPr/>
        <p:txBody>
          <a:bodyPr/>
          <a:lstStyle/>
          <a:p>
            <a:r>
              <a:rPr lang="en-NZ" b="1" cap="none" dirty="0">
                <a:solidFill>
                  <a:schemeClr val="bg1"/>
                </a:solidFill>
              </a:rPr>
              <a:t>Prejudice</a:t>
            </a:r>
            <a:endParaRPr lang="en-NZ" dirty="0">
              <a:solidFill>
                <a:schemeClr val="bg1"/>
              </a:solidFill>
            </a:endParaRPr>
          </a:p>
        </p:txBody>
      </p:sp>
      <p:sp>
        <p:nvSpPr>
          <p:cNvPr id="6" name="Freeform: Shape 5">
            <a:extLst>
              <a:ext uri="{FF2B5EF4-FFF2-40B4-BE49-F238E27FC236}">
                <a16:creationId xmlns:a16="http://schemas.microsoft.com/office/drawing/2014/main" id="{829023E8-4B01-51E2-53FF-B397173ED6C6}"/>
              </a:ext>
            </a:extLst>
          </p:cNvPr>
          <p:cNvSpPr/>
          <p:nvPr/>
        </p:nvSpPr>
        <p:spPr>
          <a:xfrm>
            <a:off x="1024128" y="2987279"/>
            <a:ext cx="9720072" cy="1216800"/>
          </a:xfrm>
          <a:custGeom>
            <a:avLst/>
            <a:gdLst>
              <a:gd name="connsiteX0" fmla="*/ 0 w 9720072"/>
              <a:gd name="connsiteY0" fmla="*/ 202804 h 1216800"/>
              <a:gd name="connsiteX1" fmla="*/ 202804 w 9720072"/>
              <a:gd name="connsiteY1" fmla="*/ 0 h 1216800"/>
              <a:gd name="connsiteX2" fmla="*/ 9517268 w 9720072"/>
              <a:gd name="connsiteY2" fmla="*/ 0 h 1216800"/>
              <a:gd name="connsiteX3" fmla="*/ 9720072 w 9720072"/>
              <a:gd name="connsiteY3" fmla="*/ 202804 h 1216800"/>
              <a:gd name="connsiteX4" fmla="*/ 9720072 w 9720072"/>
              <a:gd name="connsiteY4" fmla="*/ 1013996 h 1216800"/>
              <a:gd name="connsiteX5" fmla="*/ 9517268 w 9720072"/>
              <a:gd name="connsiteY5" fmla="*/ 1216800 h 1216800"/>
              <a:gd name="connsiteX6" fmla="*/ 202804 w 9720072"/>
              <a:gd name="connsiteY6" fmla="*/ 1216800 h 1216800"/>
              <a:gd name="connsiteX7" fmla="*/ 0 w 9720072"/>
              <a:gd name="connsiteY7" fmla="*/ 1013996 h 1216800"/>
              <a:gd name="connsiteX8" fmla="*/ 0 w 9720072"/>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72" h="1216800">
                <a:moveTo>
                  <a:pt x="0" y="202804"/>
                </a:moveTo>
                <a:cubicBezTo>
                  <a:pt x="0" y="90798"/>
                  <a:pt x="90798" y="0"/>
                  <a:pt x="202804" y="0"/>
                </a:cubicBezTo>
                <a:lnTo>
                  <a:pt x="9517268" y="0"/>
                </a:lnTo>
                <a:cubicBezTo>
                  <a:pt x="9629274" y="0"/>
                  <a:pt x="9720072" y="90798"/>
                  <a:pt x="9720072" y="202804"/>
                </a:cubicBezTo>
                <a:lnTo>
                  <a:pt x="9720072" y="1013996"/>
                </a:lnTo>
                <a:cubicBezTo>
                  <a:pt x="9720072" y="1126002"/>
                  <a:pt x="9629274" y="1216800"/>
                  <a:pt x="9517268" y="1216800"/>
                </a:cubicBezTo>
                <a:lnTo>
                  <a:pt x="202804" y="1216800"/>
                </a:lnTo>
                <a:cubicBezTo>
                  <a:pt x="90798" y="1216800"/>
                  <a:pt x="0" y="1126002"/>
                  <a:pt x="0" y="1013996"/>
                </a:cubicBezTo>
                <a:lnTo>
                  <a:pt x="0" y="202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599" tIns="135599" rIns="135599" bIns="135599" numCol="1" spcCol="1270" anchor="ctr" anchorCtr="0">
            <a:noAutofit/>
          </a:bodyPr>
          <a:lstStyle/>
          <a:p>
            <a:pPr marL="0" lvl="0" indent="0" algn="ctr" defTabSz="889000">
              <a:lnSpc>
                <a:spcPct val="100000"/>
              </a:lnSpc>
              <a:spcBef>
                <a:spcPct val="0"/>
              </a:spcBef>
              <a:spcAft>
                <a:spcPct val="35000"/>
              </a:spcAft>
              <a:buNone/>
              <a:defRPr cap="all"/>
            </a:pPr>
            <a:r>
              <a:rPr lang="en-NZ" sz="2400" b="1" kern="1200" cap="none" dirty="0">
                <a:solidFill>
                  <a:schemeClr val="bg1"/>
                </a:solidFill>
              </a:rPr>
              <a:t>Prejudice</a:t>
            </a:r>
            <a:r>
              <a:rPr lang="en-NZ" sz="2400" kern="1200" cap="none" dirty="0">
                <a:solidFill>
                  <a:schemeClr val="bg1"/>
                </a:solidFill>
              </a:rPr>
              <a:t> refers to the beliefs, thoughts, feelings, and attitudes someone holds about a </a:t>
            </a:r>
            <a:r>
              <a:rPr lang="en-NZ" sz="2400" u="sng" kern="1200" cap="none" dirty="0">
                <a:solidFill>
                  <a:schemeClr val="bg1"/>
                </a:solidFill>
              </a:rPr>
              <a:t>group</a:t>
            </a:r>
            <a:r>
              <a:rPr lang="en-NZ" sz="2400" kern="1200" cap="none" dirty="0">
                <a:solidFill>
                  <a:schemeClr val="bg1"/>
                </a:solidFill>
              </a:rPr>
              <a:t>. </a:t>
            </a:r>
            <a:endParaRPr lang="en-US" sz="2400" kern="1200" cap="none" dirty="0">
              <a:solidFill>
                <a:schemeClr val="bg1"/>
              </a:solidFill>
            </a:endParaRPr>
          </a:p>
        </p:txBody>
      </p:sp>
      <p:sp>
        <p:nvSpPr>
          <p:cNvPr id="8" name="Freeform: Shape 7">
            <a:extLst>
              <a:ext uri="{FF2B5EF4-FFF2-40B4-BE49-F238E27FC236}">
                <a16:creationId xmlns:a16="http://schemas.microsoft.com/office/drawing/2014/main" id="{34615F61-8618-E600-117B-AB74E4FD980A}"/>
              </a:ext>
            </a:extLst>
          </p:cNvPr>
          <p:cNvSpPr/>
          <p:nvPr/>
        </p:nvSpPr>
        <p:spPr>
          <a:xfrm>
            <a:off x="1024128" y="4391280"/>
            <a:ext cx="9720072" cy="1216800"/>
          </a:xfrm>
          <a:custGeom>
            <a:avLst/>
            <a:gdLst>
              <a:gd name="connsiteX0" fmla="*/ 0 w 9720072"/>
              <a:gd name="connsiteY0" fmla="*/ 202804 h 1216800"/>
              <a:gd name="connsiteX1" fmla="*/ 202804 w 9720072"/>
              <a:gd name="connsiteY1" fmla="*/ 0 h 1216800"/>
              <a:gd name="connsiteX2" fmla="*/ 9517268 w 9720072"/>
              <a:gd name="connsiteY2" fmla="*/ 0 h 1216800"/>
              <a:gd name="connsiteX3" fmla="*/ 9720072 w 9720072"/>
              <a:gd name="connsiteY3" fmla="*/ 202804 h 1216800"/>
              <a:gd name="connsiteX4" fmla="*/ 9720072 w 9720072"/>
              <a:gd name="connsiteY4" fmla="*/ 1013996 h 1216800"/>
              <a:gd name="connsiteX5" fmla="*/ 9517268 w 9720072"/>
              <a:gd name="connsiteY5" fmla="*/ 1216800 h 1216800"/>
              <a:gd name="connsiteX6" fmla="*/ 202804 w 9720072"/>
              <a:gd name="connsiteY6" fmla="*/ 1216800 h 1216800"/>
              <a:gd name="connsiteX7" fmla="*/ 0 w 9720072"/>
              <a:gd name="connsiteY7" fmla="*/ 1013996 h 1216800"/>
              <a:gd name="connsiteX8" fmla="*/ 0 w 9720072"/>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72" h="1216800">
                <a:moveTo>
                  <a:pt x="0" y="202804"/>
                </a:moveTo>
                <a:cubicBezTo>
                  <a:pt x="0" y="90798"/>
                  <a:pt x="90798" y="0"/>
                  <a:pt x="202804" y="0"/>
                </a:cubicBezTo>
                <a:lnTo>
                  <a:pt x="9517268" y="0"/>
                </a:lnTo>
                <a:cubicBezTo>
                  <a:pt x="9629274" y="0"/>
                  <a:pt x="9720072" y="90798"/>
                  <a:pt x="9720072" y="202804"/>
                </a:cubicBezTo>
                <a:lnTo>
                  <a:pt x="9720072" y="1013996"/>
                </a:lnTo>
                <a:cubicBezTo>
                  <a:pt x="9720072" y="1126002"/>
                  <a:pt x="9629274" y="1216800"/>
                  <a:pt x="9517268" y="1216800"/>
                </a:cubicBezTo>
                <a:lnTo>
                  <a:pt x="202804" y="1216800"/>
                </a:lnTo>
                <a:cubicBezTo>
                  <a:pt x="90798" y="1216800"/>
                  <a:pt x="0" y="1126002"/>
                  <a:pt x="0" y="1013996"/>
                </a:cubicBezTo>
                <a:lnTo>
                  <a:pt x="0" y="202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599" tIns="135599" rIns="135599" bIns="135599" numCol="1" spcCol="1270" anchor="ctr" anchorCtr="0">
            <a:noAutofit/>
          </a:bodyPr>
          <a:lstStyle/>
          <a:p>
            <a:pPr marL="0" lvl="0" indent="0" algn="ctr" defTabSz="889000">
              <a:lnSpc>
                <a:spcPct val="100000"/>
              </a:lnSpc>
              <a:spcBef>
                <a:spcPct val="0"/>
              </a:spcBef>
              <a:spcAft>
                <a:spcPct val="35000"/>
              </a:spcAft>
              <a:buNone/>
              <a:defRPr cap="all"/>
            </a:pPr>
            <a:r>
              <a:rPr lang="en-NZ" sz="2400" kern="1200" cap="none" dirty="0">
                <a:solidFill>
                  <a:schemeClr val="bg1"/>
                </a:solidFill>
              </a:rPr>
              <a:t>A prejudice is not based on experience; instead, it is a pre-judgment, originating outside actual experience.</a:t>
            </a:r>
            <a:endParaRPr lang="en-US" sz="2400" kern="1200" cap="none" dirty="0">
              <a:solidFill>
                <a:schemeClr val="bg1"/>
              </a:solidFill>
            </a:endParaRPr>
          </a:p>
        </p:txBody>
      </p:sp>
      <p:pic>
        <p:nvPicPr>
          <p:cNvPr id="9" name="Picture 8">
            <a:extLst>
              <a:ext uri="{FF2B5EF4-FFF2-40B4-BE49-F238E27FC236}">
                <a16:creationId xmlns:a16="http://schemas.microsoft.com/office/drawing/2014/main" id="{67F40749-5EB5-5EDE-D3D7-8B0C5B0A4D1C}"/>
              </a:ext>
            </a:extLst>
          </p:cNvPr>
          <p:cNvPicPr>
            <a:picLocks noChangeAspect="1"/>
          </p:cNvPicPr>
          <p:nvPr/>
        </p:nvPicPr>
        <p:blipFill>
          <a:blip r:embed="rId2"/>
          <a:stretch>
            <a:fillRect/>
          </a:stretch>
        </p:blipFill>
        <p:spPr>
          <a:xfrm>
            <a:off x="7063809" y="967643"/>
            <a:ext cx="3420152" cy="2944623"/>
          </a:xfrm>
          <a:prstGeom prst="rect">
            <a:avLst/>
          </a:prstGeom>
        </p:spPr>
      </p:pic>
    </p:spTree>
    <p:extLst>
      <p:ext uri="{BB962C8B-B14F-4D97-AF65-F5344CB8AC3E}">
        <p14:creationId xmlns:p14="http://schemas.microsoft.com/office/powerpoint/2010/main" val="135043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B8E8-96C0-C70F-BB0B-9CC8E66FED21}"/>
              </a:ext>
            </a:extLst>
          </p:cNvPr>
          <p:cNvSpPr>
            <a:spLocks noGrp="1"/>
          </p:cNvSpPr>
          <p:nvPr>
            <p:ph type="title"/>
          </p:nvPr>
        </p:nvSpPr>
        <p:spPr/>
        <p:txBody>
          <a:bodyPr/>
          <a:lstStyle/>
          <a:p>
            <a:r>
              <a:rPr lang="en-NZ" dirty="0">
                <a:solidFill>
                  <a:schemeClr val="bg1"/>
                </a:solidFill>
              </a:rPr>
              <a:t>Stereotypes</a:t>
            </a:r>
            <a:r>
              <a:rPr lang="en-NZ" dirty="0"/>
              <a:t> </a:t>
            </a:r>
          </a:p>
        </p:txBody>
      </p:sp>
      <p:sp>
        <p:nvSpPr>
          <p:cNvPr id="6" name="Freeform: Shape 5">
            <a:extLst>
              <a:ext uri="{FF2B5EF4-FFF2-40B4-BE49-F238E27FC236}">
                <a16:creationId xmlns:a16="http://schemas.microsoft.com/office/drawing/2014/main" id="{02CAB41B-081C-6DF6-78D4-24E95372DBE2}"/>
              </a:ext>
            </a:extLst>
          </p:cNvPr>
          <p:cNvSpPr/>
          <p:nvPr/>
        </p:nvSpPr>
        <p:spPr>
          <a:xfrm>
            <a:off x="1024128" y="1666240"/>
            <a:ext cx="8340953" cy="1021486"/>
          </a:xfrm>
          <a:custGeom>
            <a:avLst/>
            <a:gdLst>
              <a:gd name="connsiteX0" fmla="*/ 0 w 8340953"/>
              <a:gd name="connsiteY0" fmla="*/ 102149 h 1021486"/>
              <a:gd name="connsiteX1" fmla="*/ 102149 w 8340953"/>
              <a:gd name="connsiteY1" fmla="*/ 0 h 1021486"/>
              <a:gd name="connsiteX2" fmla="*/ 8238804 w 8340953"/>
              <a:gd name="connsiteY2" fmla="*/ 0 h 1021486"/>
              <a:gd name="connsiteX3" fmla="*/ 8340953 w 8340953"/>
              <a:gd name="connsiteY3" fmla="*/ 102149 h 1021486"/>
              <a:gd name="connsiteX4" fmla="*/ 8340953 w 8340953"/>
              <a:gd name="connsiteY4" fmla="*/ 919337 h 1021486"/>
              <a:gd name="connsiteX5" fmla="*/ 8238804 w 8340953"/>
              <a:gd name="connsiteY5" fmla="*/ 1021486 h 1021486"/>
              <a:gd name="connsiteX6" fmla="*/ 102149 w 8340953"/>
              <a:gd name="connsiteY6" fmla="*/ 1021486 h 1021486"/>
              <a:gd name="connsiteX7" fmla="*/ 0 w 8340953"/>
              <a:gd name="connsiteY7" fmla="*/ 919337 h 1021486"/>
              <a:gd name="connsiteX8" fmla="*/ 0 w 8340953"/>
              <a:gd name="connsiteY8" fmla="*/ 102149 h 10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0953" h="1021486">
                <a:moveTo>
                  <a:pt x="0" y="102149"/>
                </a:moveTo>
                <a:cubicBezTo>
                  <a:pt x="0" y="45734"/>
                  <a:pt x="45734" y="0"/>
                  <a:pt x="102149" y="0"/>
                </a:cubicBezTo>
                <a:lnTo>
                  <a:pt x="8238804" y="0"/>
                </a:lnTo>
                <a:cubicBezTo>
                  <a:pt x="8295219" y="0"/>
                  <a:pt x="8340953" y="45734"/>
                  <a:pt x="8340953" y="102149"/>
                </a:cubicBezTo>
                <a:lnTo>
                  <a:pt x="8340953" y="919337"/>
                </a:lnTo>
                <a:cubicBezTo>
                  <a:pt x="8340953" y="975752"/>
                  <a:pt x="8295219" y="1021486"/>
                  <a:pt x="8238804" y="1021486"/>
                </a:cubicBezTo>
                <a:lnTo>
                  <a:pt x="102149" y="1021486"/>
                </a:lnTo>
                <a:cubicBezTo>
                  <a:pt x="45734" y="1021486"/>
                  <a:pt x="0" y="975752"/>
                  <a:pt x="0" y="919337"/>
                </a:cubicBezTo>
                <a:lnTo>
                  <a:pt x="0" y="1021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928" tIns="109928" rIns="1238670" bIns="109928" numCol="1" spcCol="1270" anchor="ctr" anchorCtr="0">
            <a:noAutofit/>
          </a:bodyPr>
          <a:lstStyle/>
          <a:p>
            <a:pPr marL="0" lvl="0" indent="0" algn="ctr" defTabSz="933450">
              <a:lnSpc>
                <a:spcPct val="90000"/>
              </a:lnSpc>
              <a:spcBef>
                <a:spcPct val="0"/>
              </a:spcBef>
              <a:spcAft>
                <a:spcPct val="35000"/>
              </a:spcAft>
              <a:buNone/>
            </a:pPr>
            <a:r>
              <a:rPr lang="en-NZ" sz="2100" b="1" kern="1200" dirty="0"/>
              <a:t>Stereotypes</a:t>
            </a:r>
            <a:r>
              <a:rPr lang="en-NZ" sz="2100" kern="1200" dirty="0"/>
              <a:t> are oversimplified generalizations about groups of people. Stereotypes can be based on race, ethnicity, age, gender, sexual orientation—almost any characteristic. </a:t>
            </a:r>
            <a:endParaRPr lang="en-US" sz="2100" kern="1200" dirty="0"/>
          </a:p>
        </p:txBody>
      </p:sp>
      <p:grpSp>
        <p:nvGrpSpPr>
          <p:cNvPr id="13" name="Group 12">
            <a:extLst>
              <a:ext uri="{FF2B5EF4-FFF2-40B4-BE49-F238E27FC236}">
                <a16:creationId xmlns:a16="http://schemas.microsoft.com/office/drawing/2014/main" id="{72F048A8-D50C-7366-AB4B-67E3DAC9CDB6}"/>
              </a:ext>
            </a:extLst>
          </p:cNvPr>
          <p:cNvGrpSpPr/>
          <p:nvPr/>
        </p:nvGrpSpPr>
        <p:grpSpPr>
          <a:xfrm>
            <a:off x="1722682" y="2448605"/>
            <a:ext cx="8340953" cy="1446332"/>
            <a:chOff x="1722682" y="2448605"/>
            <a:chExt cx="8340953" cy="1446332"/>
          </a:xfrm>
        </p:grpSpPr>
        <p:sp>
          <p:nvSpPr>
            <p:cNvPr id="7" name="Freeform: Shape 6">
              <a:extLst>
                <a:ext uri="{FF2B5EF4-FFF2-40B4-BE49-F238E27FC236}">
                  <a16:creationId xmlns:a16="http://schemas.microsoft.com/office/drawing/2014/main" id="{A63A5DF5-755B-3664-9F44-1DA1B176FBCA}"/>
                </a:ext>
              </a:extLst>
            </p:cNvPr>
            <p:cNvSpPr/>
            <p:nvPr/>
          </p:nvSpPr>
          <p:spPr>
            <a:xfrm>
              <a:off x="1722682" y="2873451"/>
              <a:ext cx="8340953" cy="1021486"/>
            </a:xfrm>
            <a:custGeom>
              <a:avLst/>
              <a:gdLst>
                <a:gd name="connsiteX0" fmla="*/ 0 w 8340953"/>
                <a:gd name="connsiteY0" fmla="*/ 102149 h 1021486"/>
                <a:gd name="connsiteX1" fmla="*/ 102149 w 8340953"/>
                <a:gd name="connsiteY1" fmla="*/ 0 h 1021486"/>
                <a:gd name="connsiteX2" fmla="*/ 8238804 w 8340953"/>
                <a:gd name="connsiteY2" fmla="*/ 0 h 1021486"/>
                <a:gd name="connsiteX3" fmla="*/ 8340953 w 8340953"/>
                <a:gd name="connsiteY3" fmla="*/ 102149 h 1021486"/>
                <a:gd name="connsiteX4" fmla="*/ 8340953 w 8340953"/>
                <a:gd name="connsiteY4" fmla="*/ 919337 h 1021486"/>
                <a:gd name="connsiteX5" fmla="*/ 8238804 w 8340953"/>
                <a:gd name="connsiteY5" fmla="*/ 1021486 h 1021486"/>
                <a:gd name="connsiteX6" fmla="*/ 102149 w 8340953"/>
                <a:gd name="connsiteY6" fmla="*/ 1021486 h 1021486"/>
                <a:gd name="connsiteX7" fmla="*/ 0 w 8340953"/>
                <a:gd name="connsiteY7" fmla="*/ 919337 h 1021486"/>
                <a:gd name="connsiteX8" fmla="*/ 0 w 8340953"/>
                <a:gd name="connsiteY8" fmla="*/ 102149 h 10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0953" h="1021486">
                  <a:moveTo>
                    <a:pt x="0" y="102149"/>
                  </a:moveTo>
                  <a:cubicBezTo>
                    <a:pt x="0" y="45734"/>
                    <a:pt x="45734" y="0"/>
                    <a:pt x="102149" y="0"/>
                  </a:cubicBezTo>
                  <a:lnTo>
                    <a:pt x="8238804" y="0"/>
                  </a:lnTo>
                  <a:cubicBezTo>
                    <a:pt x="8295219" y="0"/>
                    <a:pt x="8340953" y="45734"/>
                    <a:pt x="8340953" y="102149"/>
                  </a:cubicBezTo>
                  <a:lnTo>
                    <a:pt x="8340953" y="919337"/>
                  </a:lnTo>
                  <a:cubicBezTo>
                    <a:pt x="8340953" y="975752"/>
                    <a:pt x="8295219" y="1021486"/>
                    <a:pt x="8238804" y="1021486"/>
                  </a:cubicBezTo>
                  <a:lnTo>
                    <a:pt x="102149" y="1021486"/>
                  </a:lnTo>
                  <a:cubicBezTo>
                    <a:pt x="45734" y="1021486"/>
                    <a:pt x="0" y="975752"/>
                    <a:pt x="0" y="919337"/>
                  </a:cubicBezTo>
                  <a:lnTo>
                    <a:pt x="0" y="1021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928" tIns="109928" rIns="1472449" bIns="109928" numCol="1" spcCol="1270" anchor="ctr" anchorCtr="0">
              <a:noAutofit/>
            </a:bodyPr>
            <a:lstStyle/>
            <a:p>
              <a:pPr marL="0" lvl="0" indent="0" algn="ctr" defTabSz="933450">
                <a:lnSpc>
                  <a:spcPct val="90000"/>
                </a:lnSpc>
                <a:spcBef>
                  <a:spcPct val="0"/>
                </a:spcBef>
                <a:spcAft>
                  <a:spcPct val="35000"/>
                </a:spcAft>
                <a:buNone/>
              </a:pPr>
              <a:r>
                <a:rPr lang="en-NZ" sz="2400" kern="1200" dirty="0"/>
                <a:t>They may be positive (usually about one’s own group) </a:t>
              </a:r>
              <a:endParaRPr lang="en-US" sz="2400" kern="1200" dirty="0"/>
            </a:p>
          </p:txBody>
        </p:sp>
        <p:sp>
          <p:nvSpPr>
            <p:cNvPr id="10" name="Freeform: Shape 9">
              <a:extLst>
                <a:ext uri="{FF2B5EF4-FFF2-40B4-BE49-F238E27FC236}">
                  <a16:creationId xmlns:a16="http://schemas.microsoft.com/office/drawing/2014/main" id="{4E175228-889D-FBB2-BA78-6CEF9E6E6930}"/>
                </a:ext>
              </a:extLst>
            </p:cNvPr>
            <p:cNvSpPr/>
            <p:nvPr/>
          </p:nvSpPr>
          <p:spPr>
            <a:xfrm>
              <a:off x="8701115" y="2448605"/>
              <a:ext cx="663966" cy="663966"/>
            </a:xfrm>
            <a:custGeom>
              <a:avLst/>
              <a:gdLst>
                <a:gd name="connsiteX0" fmla="*/ 0 w 663966"/>
                <a:gd name="connsiteY0" fmla="*/ 365181 h 663966"/>
                <a:gd name="connsiteX1" fmla="*/ 149392 w 663966"/>
                <a:gd name="connsiteY1" fmla="*/ 365181 h 663966"/>
                <a:gd name="connsiteX2" fmla="*/ 149392 w 663966"/>
                <a:gd name="connsiteY2" fmla="*/ 0 h 663966"/>
                <a:gd name="connsiteX3" fmla="*/ 514574 w 663966"/>
                <a:gd name="connsiteY3" fmla="*/ 0 h 663966"/>
                <a:gd name="connsiteX4" fmla="*/ 514574 w 663966"/>
                <a:gd name="connsiteY4" fmla="*/ 365181 h 663966"/>
                <a:gd name="connsiteX5" fmla="*/ 663966 w 663966"/>
                <a:gd name="connsiteY5" fmla="*/ 365181 h 663966"/>
                <a:gd name="connsiteX6" fmla="*/ 331983 w 663966"/>
                <a:gd name="connsiteY6" fmla="*/ 663966 h 663966"/>
                <a:gd name="connsiteX7" fmla="*/ 0 w 663966"/>
                <a:gd name="connsiteY7" fmla="*/ 365181 h 66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966" h="663966">
                  <a:moveTo>
                    <a:pt x="0" y="365181"/>
                  </a:moveTo>
                  <a:lnTo>
                    <a:pt x="149392" y="365181"/>
                  </a:lnTo>
                  <a:lnTo>
                    <a:pt x="149392" y="0"/>
                  </a:lnTo>
                  <a:lnTo>
                    <a:pt x="514574" y="0"/>
                  </a:lnTo>
                  <a:lnTo>
                    <a:pt x="514574" y="365181"/>
                  </a:lnTo>
                  <a:lnTo>
                    <a:pt x="663966" y="365181"/>
                  </a:lnTo>
                  <a:lnTo>
                    <a:pt x="331983" y="663966"/>
                  </a:lnTo>
                  <a:lnTo>
                    <a:pt x="0" y="36518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1302" tIns="41910" rIns="191302" bIns="206242" numCol="1" spcCol="1270" anchor="ctr" anchorCtr="0">
              <a:noAutofit/>
            </a:bodyPr>
            <a:lstStyle/>
            <a:p>
              <a:pPr marL="0" lvl="0" indent="0" algn="ctr" defTabSz="1466850">
                <a:lnSpc>
                  <a:spcPct val="90000"/>
                </a:lnSpc>
                <a:spcBef>
                  <a:spcPct val="0"/>
                </a:spcBef>
                <a:spcAft>
                  <a:spcPct val="35000"/>
                </a:spcAft>
                <a:buNone/>
              </a:pPr>
              <a:endParaRPr lang="en-US" sz="3300" kern="1200"/>
            </a:p>
          </p:txBody>
        </p:sp>
      </p:grpSp>
      <p:grpSp>
        <p:nvGrpSpPr>
          <p:cNvPr id="14" name="Group 13">
            <a:extLst>
              <a:ext uri="{FF2B5EF4-FFF2-40B4-BE49-F238E27FC236}">
                <a16:creationId xmlns:a16="http://schemas.microsoft.com/office/drawing/2014/main" id="{1A0FFD9E-7E79-CA9A-432C-00738EF0A80A}"/>
              </a:ext>
            </a:extLst>
          </p:cNvPr>
          <p:cNvGrpSpPr/>
          <p:nvPr/>
        </p:nvGrpSpPr>
        <p:grpSpPr>
          <a:xfrm>
            <a:off x="2410811" y="3655816"/>
            <a:ext cx="8340953" cy="1446332"/>
            <a:chOff x="2410811" y="3655816"/>
            <a:chExt cx="8340953" cy="1446332"/>
          </a:xfrm>
        </p:grpSpPr>
        <p:sp>
          <p:nvSpPr>
            <p:cNvPr id="8" name="Freeform: Shape 7">
              <a:extLst>
                <a:ext uri="{FF2B5EF4-FFF2-40B4-BE49-F238E27FC236}">
                  <a16:creationId xmlns:a16="http://schemas.microsoft.com/office/drawing/2014/main" id="{CD575A2D-1CD5-04D6-7E64-3E8AB35F1B55}"/>
                </a:ext>
              </a:extLst>
            </p:cNvPr>
            <p:cNvSpPr/>
            <p:nvPr/>
          </p:nvSpPr>
          <p:spPr>
            <a:xfrm>
              <a:off x="2410811" y="4080662"/>
              <a:ext cx="8340953" cy="1021486"/>
            </a:xfrm>
            <a:custGeom>
              <a:avLst/>
              <a:gdLst>
                <a:gd name="connsiteX0" fmla="*/ 0 w 8340953"/>
                <a:gd name="connsiteY0" fmla="*/ 102149 h 1021486"/>
                <a:gd name="connsiteX1" fmla="*/ 102149 w 8340953"/>
                <a:gd name="connsiteY1" fmla="*/ 0 h 1021486"/>
                <a:gd name="connsiteX2" fmla="*/ 8238804 w 8340953"/>
                <a:gd name="connsiteY2" fmla="*/ 0 h 1021486"/>
                <a:gd name="connsiteX3" fmla="*/ 8340953 w 8340953"/>
                <a:gd name="connsiteY3" fmla="*/ 102149 h 1021486"/>
                <a:gd name="connsiteX4" fmla="*/ 8340953 w 8340953"/>
                <a:gd name="connsiteY4" fmla="*/ 919337 h 1021486"/>
                <a:gd name="connsiteX5" fmla="*/ 8238804 w 8340953"/>
                <a:gd name="connsiteY5" fmla="*/ 1021486 h 1021486"/>
                <a:gd name="connsiteX6" fmla="*/ 102149 w 8340953"/>
                <a:gd name="connsiteY6" fmla="*/ 1021486 h 1021486"/>
                <a:gd name="connsiteX7" fmla="*/ 0 w 8340953"/>
                <a:gd name="connsiteY7" fmla="*/ 919337 h 1021486"/>
                <a:gd name="connsiteX8" fmla="*/ 0 w 8340953"/>
                <a:gd name="connsiteY8" fmla="*/ 102149 h 10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0953" h="1021486">
                  <a:moveTo>
                    <a:pt x="0" y="102149"/>
                  </a:moveTo>
                  <a:cubicBezTo>
                    <a:pt x="0" y="45734"/>
                    <a:pt x="45734" y="0"/>
                    <a:pt x="102149" y="0"/>
                  </a:cubicBezTo>
                  <a:lnTo>
                    <a:pt x="8238804" y="0"/>
                  </a:lnTo>
                  <a:cubicBezTo>
                    <a:pt x="8295219" y="0"/>
                    <a:pt x="8340953" y="45734"/>
                    <a:pt x="8340953" y="102149"/>
                  </a:cubicBezTo>
                  <a:lnTo>
                    <a:pt x="8340953" y="919337"/>
                  </a:lnTo>
                  <a:cubicBezTo>
                    <a:pt x="8340953" y="975752"/>
                    <a:pt x="8295219" y="1021486"/>
                    <a:pt x="8238804" y="1021486"/>
                  </a:cubicBezTo>
                  <a:lnTo>
                    <a:pt x="102149" y="1021486"/>
                  </a:lnTo>
                  <a:cubicBezTo>
                    <a:pt x="45734" y="1021486"/>
                    <a:pt x="0" y="975752"/>
                    <a:pt x="0" y="919337"/>
                  </a:cubicBezTo>
                  <a:lnTo>
                    <a:pt x="0" y="1021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928" tIns="109928" rIns="1462023" bIns="109928" numCol="1" spcCol="1270" anchor="ctr" anchorCtr="0">
              <a:noAutofit/>
            </a:bodyPr>
            <a:lstStyle/>
            <a:p>
              <a:pPr marL="0" lvl="0" indent="0" algn="ctr" defTabSz="933450">
                <a:lnSpc>
                  <a:spcPct val="90000"/>
                </a:lnSpc>
                <a:spcBef>
                  <a:spcPct val="0"/>
                </a:spcBef>
                <a:spcAft>
                  <a:spcPct val="35000"/>
                </a:spcAft>
                <a:buNone/>
              </a:pPr>
              <a:r>
                <a:rPr lang="en-NZ" sz="2100" kern="1200" dirty="0"/>
                <a:t>but are often negative (usually toward other groups) </a:t>
              </a:r>
              <a:endParaRPr lang="en-US" sz="2100" kern="1200" dirty="0"/>
            </a:p>
          </p:txBody>
        </p:sp>
        <p:sp>
          <p:nvSpPr>
            <p:cNvPr id="11" name="Freeform: Shape 10">
              <a:extLst>
                <a:ext uri="{FF2B5EF4-FFF2-40B4-BE49-F238E27FC236}">
                  <a16:creationId xmlns:a16="http://schemas.microsoft.com/office/drawing/2014/main" id="{1732C0DF-183A-448C-4B6C-090FDF411DDE}"/>
                </a:ext>
              </a:extLst>
            </p:cNvPr>
            <p:cNvSpPr/>
            <p:nvPr/>
          </p:nvSpPr>
          <p:spPr>
            <a:xfrm>
              <a:off x="9399670" y="3655816"/>
              <a:ext cx="663966" cy="663966"/>
            </a:xfrm>
            <a:custGeom>
              <a:avLst/>
              <a:gdLst>
                <a:gd name="connsiteX0" fmla="*/ 0 w 663966"/>
                <a:gd name="connsiteY0" fmla="*/ 365181 h 663966"/>
                <a:gd name="connsiteX1" fmla="*/ 149392 w 663966"/>
                <a:gd name="connsiteY1" fmla="*/ 365181 h 663966"/>
                <a:gd name="connsiteX2" fmla="*/ 149392 w 663966"/>
                <a:gd name="connsiteY2" fmla="*/ 0 h 663966"/>
                <a:gd name="connsiteX3" fmla="*/ 514574 w 663966"/>
                <a:gd name="connsiteY3" fmla="*/ 0 h 663966"/>
                <a:gd name="connsiteX4" fmla="*/ 514574 w 663966"/>
                <a:gd name="connsiteY4" fmla="*/ 365181 h 663966"/>
                <a:gd name="connsiteX5" fmla="*/ 663966 w 663966"/>
                <a:gd name="connsiteY5" fmla="*/ 365181 h 663966"/>
                <a:gd name="connsiteX6" fmla="*/ 331983 w 663966"/>
                <a:gd name="connsiteY6" fmla="*/ 663966 h 663966"/>
                <a:gd name="connsiteX7" fmla="*/ 0 w 663966"/>
                <a:gd name="connsiteY7" fmla="*/ 365181 h 66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966" h="663966">
                  <a:moveTo>
                    <a:pt x="0" y="365181"/>
                  </a:moveTo>
                  <a:lnTo>
                    <a:pt x="149392" y="365181"/>
                  </a:lnTo>
                  <a:lnTo>
                    <a:pt x="149392" y="0"/>
                  </a:lnTo>
                  <a:lnTo>
                    <a:pt x="514574" y="0"/>
                  </a:lnTo>
                  <a:lnTo>
                    <a:pt x="514574" y="365181"/>
                  </a:lnTo>
                  <a:lnTo>
                    <a:pt x="663966" y="365181"/>
                  </a:lnTo>
                  <a:lnTo>
                    <a:pt x="331983" y="663966"/>
                  </a:lnTo>
                  <a:lnTo>
                    <a:pt x="0" y="36518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1302" tIns="41910" rIns="191302" bIns="206242" numCol="1" spcCol="1270" anchor="ctr" anchorCtr="0">
              <a:noAutofit/>
            </a:bodyPr>
            <a:lstStyle/>
            <a:p>
              <a:pPr marL="0" lvl="0" indent="0" algn="ctr" defTabSz="1466850">
                <a:lnSpc>
                  <a:spcPct val="90000"/>
                </a:lnSpc>
                <a:spcBef>
                  <a:spcPct val="0"/>
                </a:spcBef>
                <a:spcAft>
                  <a:spcPct val="35000"/>
                </a:spcAft>
                <a:buNone/>
              </a:pPr>
              <a:endParaRPr lang="en-US" sz="3300" kern="1200"/>
            </a:p>
          </p:txBody>
        </p:sp>
      </p:grpSp>
      <p:grpSp>
        <p:nvGrpSpPr>
          <p:cNvPr id="15" name="Group 14">
            <a:extLst>
              <a:ext uri="{FF2B5EF4-FFF2-40B4-BE49-F238E27FC236}">
                <a16:creationId xmlns:a16="http://schemas.microsoft.com/office/drawing/2014/main" id="{80BB6FEE-93D7-44F3-A9CD-C85F25E53C2D}"/>
              </a:ext>
            </a:extLst>
          </p:cNvPr>
          <p:cNvGrpSpPr/>
          <p:nvPr/>
        </p:nvGrpSpPr>
        <p:grpSpPr>
          <a:xfrm>
            <a:off x="3109366" y="4863028"/>
            <a:ext cx="8340953" cy="1446331"/>
            <a:chOff x="3109366" y="4863028"/>
            <a:chExt cx="8340953" cy="1446331"/>
          </a:xfrm>
        </p:grpSpPr>
        <p:sp>
          <p:nvSpPr>
            <p:cNvPr id="9" name="Freeform: Shape 8">
              <a:extLst>
                <a:ext uri="{FF2B5EF4-FFF2-40B4-BE49-F238E27FC236}">
                  <a16:creationId xmlns:a16="http://schemas.microsoft.com/office/drawing/2014/main" id="{5E3676E4-9C9A-D238-A3B0-164EFA9B5BDE}"/>
                </a:ext>
              </a:extLst>
            </p:cNvPr>
            <p:cNvSpPr/>
            <p:nvPr/>
          </p:nvSpPr>
          <p:spPr>
            <a:xfrm>
              <a:off x="3109366" y="5287873"/>
              <a:ext cx="8340953" cy="1021486"/>
            </a:xfrm>
            <a:custGeom>
              <a:avLst/>
              <a:gdLst>
                <a:gd name="connsiteX0" fmla="*/ 0 w 8340953"/>
                <a:gd name="connsiteY0" fmla="*/ 102149 h 1021486"/>
                <a:gd name="connsiteX1" fmla="*/ 102149 w 8340953"/>
                <a:gd name="connsiteY1" fmla="*/ 0 h 1021486"/>
                <a:gd name="connsiteX2" fmla="*/ 8238804 w 8340953"/>
                <a:gd name="connsiteY2" fmla="*/ 0 h 1021486"/>
                <a:gd name="connsiteX3" fmla="*/ 8340953 w 8340953"/>
                <a:gd name="connsiteY3" fmla="*/ 102149 h 1021486"/>
                <a:gd name="connsiteX4" fmla="*/ 8340953 w 8340953"/>
                <a:gd name="connsiteY4" fmla="*/ 919337 h 1021486"/>
                <a:gd name="connsiteX5" fmla="*/ 8238804 w 8340953"/>
                <a:gd name="connsiteY5" fmla="*/ 1021486 h 1021486"/>
                <a:gd name="connsiteX6" fmla="*/ 102149 w 8340953"/>
                <a:gd name="connsiteY6" fmla="*/ 1021486 h 1021486"/>
                <a:gd name="connsiteX7" fmla="*/ 0 w 8340953"/>
                <a:gd name="connsiteY7" fmla="*/ 919337 h 1021486"/>
                <a:gd name="connsiteX8" fmla="*/ 0 w 8340953"/>
                <a:gd name="connsiteY8" fmla="*/ 102149 h 10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0953" h="1021486">
                  <a:moveTo>
                    <a:pt x="0" y="102149"/>
                  </a:moveTo>
                  <a:cubicBezTo>
                    <a:pt x="0" y="45734"/>
                    <a:pt x="45734" y="0"/>
                    <a:pt x="102149" y="0"/>
                  </a:cubicBezTo>
                  <a:lnTo>
                    <a:pt x="8238804" y="0"/>
                  </a:lnTo>
                  <a:cubicBezTo>
                    <a:pt x="8295219" y="0"/>
                    <a:pt x="8340953" y="45734"/>
                    <a:pt x="8340953" y="102149"/>
                  </a:cubicBezTo>
                  <a:lnTo>
                    <a:pt x="8340953" y="919337"/>
                  </a:lnTo>
                  <a:cubicBezTo>
                    <a:pt x="8340953" y="975752"/>
                    <a:pt x="8295219" y="1021486"/>
                    <a:pt x="8238804" y="1021486"/>
                  </a:cubicBezTo>
                  <a:lnTo>
                    <a:pt x="102149" y="1021486"/>
                  </a:lnTo>
                  <a:cubicBezTo>
                    <a:pt x="45734" y="1021486"/>
                    <a:pt x="0" y="975752"/>
                    <a:pt x="0" y="919337"/>
                  </a:cubicBezTo>
                  <a:lnTo>
                    <a:pt x="0" y="1021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928" tIns="109928" rIns="1472449" bIns="109928" numCol="1" spcCol="1270" anchor="ctr" anchorCtr="0">
              <a:noAutofit/>
            </a:bodyPr>
            <a:lstStyle/>
            <a:p>
              <a:pPr marL="0" lvl="0" indent="0" algn="ctr" defTabSz="933450">
                <a:lnSpc>
                  <a:spcPct val="90000"/>
                </a:lnSpc>
                <a:spcBef>
                  <a:spcPct val="0"/>
                </a:spcBef>
                <a:spcAft>
                  <a:spcPct val="35000"/>
                </a:spcAft>
                <a:buNone/>
              </a:pPr>
              <a:r>
                <a:rPr lang="en-NZ" sz="2100" kern="1200" dirty="0"/>
                <a:t>In either case, the stereotype is a generalization that doesn’t take individual differences into account.</a:t>
              </a:r>
              <a:endParaRPr lang="en-US" sz="2100" kern="1200" dirty="0"/>
            </a:p>
          </p:txBody>
        </p:sp>
        <p:sp>
          <p:nvSpPr>
            <p:cNvPr id="12" name="Freeform: Shape 11">
              <a:extLst>
                <a:ext uri="{FF2B5EF4-FFF2-40B4-BE49-F238E27FC236}">
                  <a16:creationId xmlns:a16="http://schemas.microsoft.com/office/drawing/2014/main" id="{C1B248B5-C8FA-FDE1-89E2-6C56E114EEB1}"/>
                </a:ext>
              </a:extLst>
            </p:cNvPr>
            <p:cNvSpPr/>
            <p:nvPr/>
          </p:nvSpPr>
          <p:spPr>
            <a:xfrm>
              <a:off x="10087798" y="4863028"/>
              <a:ext cx="663966" cy="663966"/>
            </a:xfrm>
            <a:custGeom>
              <a:avLst/>
              <a:gdLst>
                <a:gd name="connsiteX0" fmla="*/ 0 w 663966"/>
                <a:gd name="connsiteY0" fmla="*/ 365181 h 663966"/>
                <a:gd name="connsiteX1" fmla="*/ 149392 w 663966"/>
                <a:gd name="connsiteY1" fmla="*/ 365181 h 663966"/>
                <a:gd name="connsiteX2" fmla="*/ 149392 w 663966"/>
                <a:gd name="connsiteY2" fmla="*/ 0 h 663966"/>
                <a:gd name="connsiteX3" fmla="*/ 514574 w 663966"/>
                <a:gd name="connsiteY3" fmla="*/ 0 h 663966"/>
                <a:gd name="connsiteX4" fmla="*/ 514574 w 663966"/>
                <a:gd name="connsiteY4" fmla="*/ 365181 h 663966"/>
                <a:gd name="connsiteX5" fmla="*/ 663966 w 663966"/>
                <a:gd name="connsiteY5" fmla="*/ 365181 h 663966"/>
                <a:gd name="connsiteX6" fmla="*/ 331983 w 663966"/>
                <a:gd name="connsiteY6" fmla="*/ 663966 h 663966"/>
                <a:gd name="connsiteX7" fmla="*/ 0 w 663966"/>
                <a:gd name="connsiteY7" fmla="*/ 365181 h 66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966" h="663966">
                  <a:moveTo>
                    <a:pt x="0" y="365181"/>
                  </a:moveTo>
                  <a:lnTo>
                    <a:pt x="149392" y="365181"/>
                  </a:lnTo>
                  <a:lnTo>
                    <a:pt x="149392" y="0"/>
                  </a:lnTo>
                  <a:lnTo>
                    <a:pt x="514574" y="0"/>
                  </a:lnTo>
                  <a:lnTo>
                    <a:pt x="514574" y="365181"/>
                  </a:lnTo>
                  <a:lnTo>
                    <a:pt x="663966" y="365181"/>
                  </a:lnTo>
                  <a:lnTo>
                    <a:pt x="331983" y="663966"/>
                  </a:lnTo>
                  <a:lnTo>
                    <a:pt x="0" y="36518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1302" tIns="41910" rIns="191302" bIns="206242" numCol="1" spcCol="1270" anchor="ctr" anchorCtr="0">
              <a:noAutofit/>
            </a:bodyPr>
            <a:lstStyle/>
            <a:p>
              <a:pPr marL="0" lvl="0" indent="0" algn="ctr" defTabSz="1466850">
                <a:lnSpc>
                  <a:spcPct val="90000"/>
                </a:lnSpc>
                <a:spcBef>
                  <a:spcPct val="0"/>
                </a:spcBef>
                <a:spcAft>
                  <a:spcPct val="35000"/>
                </a:spcAft>
                <a:buNone/>
              </a:pPr>
              <a:endParaRPr lang="en-US" sz="3300" kern="1200"/>
            </a:p>
          </p:txBody>
        </p:sp>
      </p:grpSp>
      <p:sp>
        <p:nvSpPr>
          <p:cNvPr id="16" name="Speech Bubble: Rectangle with Corners Rounded 15">
            <a:extLst>
              <a:ext uri="{FF2B5EF4-FFF2-40B4-BE49-F238E27FC236}">
                <a16:creationId xmlns:a16="http://schemas.microsoft.com/office/drawing/2014/main" id="{4395C12A-A048-5287-1748-87383275900A}"/>
              </a:ext>
            </a:extLst>
          </p:cNvPr>
          <p:cNvSpPr/>
          <p:nvPr/>
        </p:nvSpPr>
        <p:spPr>
          <a:xfrm>
            <a:off x="9365081" y="369881"/>
            <a:ext cx="2753153" cy="1625091"/>
          </a:xfrm>
          <a:prstGeom prst="wedgeRoundRectCallout">
            <a:avLst>
              <a:gd name="adj1" fmla="val -73363"/>
              <a:gd name="adj2" fmla="val 130251"/>
              <a:gd name="adj3" fmla="val 16667"/>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NZ" sz="2400" dirty="0"/>
              <a:t>Can you think of any examples? </a:t>
            </a:r>
          </a:p>
        </p:txBody>
      </p:sp>
      <p:sp>
        <p:nvSpPr>
          <p:cNvPr id="17" name="Speech Bubble: Rectangle 16">
            <a:extLst>
              <a:ext uri="{FF2B5EF4-FFF2-40B4-BE49-F238E27FC236}">
                <a16:creationId xmlns:a16="http://schemas.microsoft.com/office/drawing/2014/main" id="{358FFEC2-AEAF-68B5-0D21-86180C8B8E85}"/>
              </a:ext>
            </a:extLst>
          </p:cNvPr>
          <p:cNvSpPr/>
          <p:nvPr/>
        </p:nvSpPr>
        <p:spPr>
          <a:xfrm>
            <a:off x="5148404" y="40957"/>
            <a:ext cx="4188542" cy="1997907"/>
          </a:xfrm>
          <a:prstGeom prst="wedgeRectCallout">
            <a:avLst>
              <a:gd name="adj1" fmla="val -38770"/>
              <a:gd name="adj2" fmla="val 23265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NZ" dirty="0"/>
              <a:t>derives from the Greek words </a:t>
            </a:r>
            <a:r>
              <a:rPr lang="en-NZ" dirty="0" err="1"/>
              <a:t>στερεός</a:t>
            </a:r>
            <a:r>
              <a:rPr lang="en-NZ" dirty="0"/>
              <a:t> (stereos), "firm, solid” </a:t>
            </a:r>
            <a:r>
              <a:rPr lang="en-NZ" dirty="0" err="1"/>
              <a:t>τύ</a:t>
            </a:r>
            <a:r>
              <a:rPr lang="en-NZ" dirty="0"/>
              <a:t>πος (typos), impression, togther "solid impression. Stereotypes were used in printing, setting “type” so it could be replicated. </a:t>
            </a:r>
          </a:p>
        </p:txBody>
      </p:sp>
      <p:pic>
        <p:nvPicPr>
          <p:cNvPr id="19" name="Picture 18" descr="A close-up of a person creating a stereotype in printing">
            <a:extLst>
              <a:ext uri="{FF2B5EF4-FFF2-40B4-BE49-F238E27FC236}">
                <a16:creationId xmlns:a16="http://schemas.microsoft.com/office/drawing/2014/main" id="{3D2CAAC3-7129-9CB3-F7D0-AF809A14F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15" y="2494468"/>
            <a:ext cx="6335437" cy="43635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5008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79E4-8737-3475-B1F7-0AC0F98F12F1}"/>
              </a:ext>
            </a:extLst>
          </p:cNvPr>
          <p:cNvSpPr>
            <a:spLocks noGrp="1"/>
          </p:cNvSpPr>
          <p:nvPr>
            <p:ph type="title"/>
          </p:nvPr>
        </p:nvSpPr>
        <p:spPr/>
        <p:txBody>
          <a:bodyPr/>
          <a:lstStyle/>
          <a:p>
            <a:r>
              <a:rPr lang="en-NZ" b="1" dirty="0">
                <a:solidFill>
                  <a:schemeClr val="bg1"/>
                </a:solidFill>
              </a:rPr>
              <a:t>Discrimination</a:t>
            </a:r>
            <a:br>
              <a:rPr lang="en-NZ" b="1" dirty="0"/>
            </a:br>
            <a:endParaRPr lang="en-NZ" dirty="0"/>
          </a:p>
        </p:txBody>
      </p:sp>
      <p:sp>
        <p:nvSpPr>
          <p:cNvPr id="6" name="Freeform: Shape 5">
            <a:extLst>
              <a:ext uri="{FF2B5EF4-FFF2-40B4-BE49-F238E27FC236}">
                <a16:creationId xmlns:a16="http://schemas.microsoft.com/office/drawing/2014/main" id="{E7918F94-9835-4FBA-8390-D4FD6518E23F}"/>
              </a:ext>
            </a:extLst>
          </p:cNvPr>
          <p:cNvSpPr/>
          <p:nvPr/>
        </p:nvSpPr>
        <p:spPr>
          <a:xfrm>
            <a:off x="1024128" y="2579129"/>
            <a:ext cx="9720072" cy="1088100"/>
          </a:xfrm>
          <a:custGeom>
            <a:avLst/>
            <a:gdLst>
              <a:gd name="connsiteX0" fmla="*/ 0 w 9720072"/>
              <a:gd name="connsiteY0" fmla="*/ 181354 h 1088100"/>
              <a:gd name="connsiteX1" fmla="*/ 181354 w 9720072"/>
              <a:gd name="connsiteY1" fmla="*/ 0 h 1088100"/>
              <a:gd name="connsiteX2" fmla="*/ 9538718 w 9720072"/>
              <a:gd name="connsiteY2" fmla="*/ 0 h 1088100"/>
              <a:gd name="connsiteX3" fmla="*/ 9720072 w 9720072"/>
              <a:gd name="connsiteY3" fmla="*/ 181354 h 1088100"/>
              <a:gd name="connsiteX4" fmla="*/ 9720072 w 9720072"/>
              <a:gd name="connsiteY4" fmla="*/ 906746 h 1088100"/>
              <a:gd name="connsiteX5" fmla="*/ 9538718 w 9720072"/>
              <a:gd name="connsiteY5" fmla="*/ 1088100 h 1088100"/>
              <a:gd name="connsiteX6" fmla="*/ 181354 w 9720072"/>
              <a:gd name="connsiteY6" fmla="*/ 1088100 h 1088100"/>
              <a:gd name="connsiteX7" fmla="*/ 0 w 9720072"/>
              <a:gd name="connsiteY7" fmla="*/ 906746 h 1088100"/>
              <a:gd name="connsiteX8" fmla="*/ 0 w 9720072"/>
              <a:gd name="connsiteY8" fmla="*/ 181354 h 108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72" h="1088100">
                <a:moveTo>
                  <a:pt x="0" y="181354"/>
                </a:moveTo>
                <a:cubicBezTo>
                  <a:pt x="0" y="81195"/>
                  <a:pt x="81195" y="0"/>
                  <a:pt x="181354" y="0"/>
                </a:cubicBezTo>
                <a:lnTo>
                  <a:pt x="9538718" y="0"/>
                </a:lnTo>
                <a:cubicBezTo>
                  <a:pt x="9638877" y="0"/>
                  <a:pt x="9720072" y="81195"/>
                  <a:pt x="9720072" y="181354"/>
                </a:cubicBezTo>
                <a:lnTo>
                  <a:pt x="9720072" y="906746"/>
                </a:lnTo>
                <a:cubicBezTo>
                  <a:pt x="9720072" y="1006905"/>
                  <a:pt x="9638877" y="1088100"/>
                  <a:pt x="9538718" y="1088100"/>
                </a:cubicBezTo>
                <a:lnTo>
                  <a:pt x="181354" y="1088100"/>
                </a:lnTo>
                <a:cubicBezTo>
                  <a:pt x="81195" y="1088100"/>
                  <a:pt x="0" y="1006905"/>
                  <a:pt x="0" y="906746"/>
                </a:cubicBezTo>
                <a:lnTo>
                  <a:pt x="0" y="1813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417" tIns="167417" rIns="167417" bIns="167417" numCol="1" spcCol="1270" anchor="ctr" anchorCtr="0">
            <a:noAutofit/>
          </a:bodyPr>
          <a:lstStyle/>
          <a:p>
            <a:pPr marL="0" lvl="0" indent="0" algn="ctr" defTabSz="1333500">
              <a:lnSpc>
                <a:spcPct val="90000"/>
              </a:lnSpc>
              <a:spcBef>
                <a:spcPct val="0"/>
              </a:spcBef>
              <a:spcAft>
                <a:spcPct val="35000"/>
              </a:spcAft>
              <a:buNone/>
            </a:pPr>
            <a:r>
              <a:rPr lang="en-NZ" sz="3000" kern="1200"/>
              <a:t>While prejudice refers to biased thinking, </a:t>
            </a:r>
            <a:r>
              <a:rPr lang="en-NZ" sz="3000" b="1" kern="1200"/>
              <a:t>discrimination</a:t>
            </a:r>
            <a:r>
              <a:rPr lang="en-NZ" sz="3000" kern="1200"/>
              <a:t> consists of </a:t>
            </a:r>
            <a:r>
              <a:rPr lang="en-NZ" sz="3000" u="sng" kern="1200"/>
              <a:t>actions</a:t>
            </a:r>
            <a:r>
              <a:rPr lang="en-NZ" sz="3000" kern="1200"/>
              <a:t> against a group of people. </a:t>
            </a:r>
            <a:endParaRPr lang="en-US" sz="3000" kern="1200" dirty="0"/>
          </a:p>
        </p:txBody>
      </p:sp>
      <p:sp>
        <p:nvSpPr>
          <p:cNvPr id="7" name="Freeform: Shape 6">
            <a:extLst>
              <a:ext uri="{FF2B5EF4-FFF2-40B4-BE49-F238E27FC236}">
                <a16:creationId xmlns:a16="http://schemas.microsoft.com/office/drawing/2014/main" id="{1384BB87-2646-5C65-F54F-A03236EEDEDD}"/>
              </a:ext>
            </a:extLst>
          </p:cNvPr>
          <p:cNvSpPr/>
          <p:nvPr/>
        </p:nvSpPr>
        <p:spPr>
          <a:xfrm>
            <a:off x="1024128" y="3753630"/>
            <a:ext cx="9720072" cy="1088100"/>
          </a:xfrm>
          <a:custGeom>
            <a:avLst/>
            <a:gdLst>
              <a:gd name="connsiteX0" fmla="*/ 0 w 9720072"/>
              <a:gd name="connsiteY0" fmla="*/ 181354 h 1088100"/>
              <a:gd name="connsiteX1" fmla="*/ 181354 w 9720072"/>
              <a:gd name="connsiteY1" fmla="*/ 0 h 1088100"/>
              <a:gd name="connsiteX2" fmla="*/ 9538718 w 9720072"/>
              <a:gd name="connsiteY2" fmla="*/ 0 h 1088100"/>
              <a:gd name="connsiteX3" fmla="*/ 9720072 w 9720072"/>
              <a:gd name="connsiteY3" fmla="*/ 181354 h 1088100"/>
              <a:gd name="connsiteX4" fmla="*/ 9720072 w 9720072"/>
              <a:gd name="connsiteY4" fmla="*/ 906746 h 1088100"/>
              <a:gd name="connsiteX5" fmla="*/ 9538718 w 9720072"/>
              <a:gd name="connsiteY5" fmla="*/ 1088100 h 1088100"/>
              <a:gd name="connsiteX6" fmla="*/ 181354 w 9720072"/>
              <a:gd name="connsiteY6" fmla="*/ 1088100 h 1088100"/>
              <a:gd name="connsiteX7" fmla="*/ 0 w 9720072"/>
              <a:gd name="connsiteY7" fmla="*/ 906746 h 1088100"/>
              <a:gd name="connsiteX8" fmla="*/ 0 w 9720072"/>
              <a:gd name="connsiteY8" fmla="*/ 181354 h 108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72" h="1088100">
                <a:moveTo>
                  <a:pt x="0" y="181354"/>
                </a:moveTo>
                <a:cubicBezTo>
                  <a:pt x="0" y="81195"/>
                  <a:pt x="81195" y="0"/>
                  <a:pt x="181354" y="0"/>
                </a:cubicBezTo>
                <a:lnTo>
                  <a:pt x="9538718" y="0"/>
                </a:lnTo>
                <a:cubicBezTo>
                  <a:pt x="9638877" y="0"/>
                  <a:pt x="9720072" y="81195"/>
                  <a:pt x="9720072" y="181354"/>
                </a:cubicBezTo>
                <a:lnTo>
                  <a:pt x="9720072" y="906746"/>
                </a:lnTo>
                <a:cubicBezTo>
                  <a:pt x="9720072" y="1006905"/>
                  <a:pt x="9638877" y="1088100"/>
                  <a:pt x="9538718" y="1088100"/>
                </a:cubicBezTo>
                <a:lnTo>
                  <a:pt x="181354" y="1088100"/>
                </a:lnTo>
                <a:cubicBezTo>
                  <a:pt x="81195" y="1088100"/>
                  <a:pt x="0" y="1006905"/>
                  <a:pt x="0" y="906746"/>
                </a:cubicBezTo>
                <a:lnTo>
                  <a:pt x="0" y="1813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417" tIns="167417" rIns="167417" bIns="167417" numCol="1" spcCol="1270" anchor="ctr" anchorCtr="0">
            <a:noAutofit/>
          </a:bodyPr>
          <a:lstStyle/>
          <a:p>
            <a:pPr marL="0" lvl="0" indent="0" algn="ctr" defTabSz="1333500">
              <a:lnSpc>
                <a:spcPct val="90000"/>
              </a:lnSpc>
              <a:spcBef>
                <a:spcPct val="0"/>
              </a:spcBef>
              <a:spcAft>
                <a:spcPct val="35000"/>
              </a:spcAft>
              <a:buNone/>
            </a:pPr>
            <a:r>
              <a:rPr lang="en-NZ" sz="3000" kern="1200"/>
              <a:t>Discrimination can be based on age, religion, health, and other indicators</a:t>
            </a:r>
            <a:endParaRPr lang="en-US" sz="3000" kern="1200"/>
          </a:p>
        </p:txBody>
      </p:sp>
      <p:sp>
        <p:nvSpPr>
          <p:cNvPr id="8" name="Freeform: Shape 7">
            <a:extLst>
              <a:ext uri="{FF2B5EF4-FFF2-40B4-BE49-F238E27FC236}">
                <a16:creationId xmlns:a16="http://schemas.microsoft.com/office/drawing/2014/main" id="{6211A090-2BF5-A0D8-CB06-A987AF294E53}"/>
              </a:ext>
            </a:extLst>
          </p:cNvPr>
          <p:cNvSpPr/>
          <p:nvPr/>
        </p:nvSpPr>
        <p:spPr>
          <a:xfrm>
            <a:off x="1024128" y="4928130"/>
            <a:ext cx="9720072" cy="1088100"/>
          </a:xfrm>
          <a:custGeom>
            <a:avLst/>
            <a:gdLst>
              <a:gd name="connsiteX0" fmla="*/ 0 w 9720072"/>
              <a:gd name="connsiteY0" fmla="*/ 181354 h 1088100"/>
              <a:gd name="connsiteX1" fmla="*/ 181354 w 9720072"/>
              <a:gd name="connsiteY1" fmla="*/ 0 h 1088100"/>
              <a:gd name="connsiteX2" fmla="*/ 9538718 w 9720072"/>
              <a:gd name="connsiteY2" fmla="*/ 0 h 1088100"/>
              <a:gd name="connsiteX3" fmla="*/ 9720072 w 9720072"/>
              <a:gd name="connsiteY3" fmla="*/ 181354 h 1088100"/>
              <a:gd name="connsiteX4" fmla="*/ 9720072 w 9720072"/>
              <a:gd name="connsiteY4" fmla="*/ 906746 h 1088100"/>
              <a:gd name="connsiteX5" fmla="*/ 9538718 w 9720072"/>
              <a:gd name="connsiteY5" fmla="*/ 1088100 h 1088100"/>
              <a:gd name="connsiteX6" fmla="*/ 181354 w 9720072"/>
              <a:gd name="connsiteY6" fmla="*/ 1088100 h 1088100"/>
              <a:gd name="connsiteX7" fmla="*/ 0 w 9720072"/>
              <a:gd name="connsiteY7" fmla="*/ 906746 h 1088100"/>
              <a:gd name="connsiteX8" fmla="*/ 0 w 9720072"/>
              <a:gd name="connsiteY8" fmla="*/ 181354 h 108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72" h="1088100">
                <a:moveTo>
                  <a:pt x="0" y="181354"/>
                </a:moveTo>
                <a:cubicBezTo>
                  <a:pt x="0" y="81195"/>
                  <a:pt x="81195" y="0"/>
                  <a:pt x="181354" y="0"/>
                </a:cubicBezTo>
                <a:lnTo>
                  <a:pt x="9538718" y="0"/>
                </a:lnTo>
                <a:cubicBezTo>
                  <a:pt x="9638877" y="0"/>
                  <a:pt x="9720072" y="81195"/>
                  <a:pt x="9720072" y="181354"/>
                </a:cubicBezTo>
                <a:lnTo>
                  <a:pt x="9720072" y="906746"/>
                </a:lnTo>
                <a:cubicBezTo>
                  <a:pt x="9720072" y="1006905"/>
                  <a:pt x="9638877" y="1088100"/>
                  <a:pt x="9538718" y="1088100"/>
                </a:cubicBezTo>
                <a:lnTo>
                  <a:pt x="181354" y="1088100"/>
                </a:lnTo>
                <a:cubicBezTo>
                  <a:pt x="81195" y="1088100"/>
                  <a:pt x="0" y="1006905"/>
                  <a:pt x="0" y="906746"/>
                </a:cubicBezTo>
                <a:lnTo>
                  <a:pt x="0" y="1813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417" tIns="167417" rIns="167417" bIns="167417" numCol="1" spcCol="1270" anchor="ctr" anchorCtr="0">
            <a:noAutofit/>
          </a:bodyPr>
          <a:lstStyle/>
          <a:p>
            <a:pPr marL="0" lvl="0" indent="0" algn="ctr" defTabSz="1333500">
              <a:lnSpc>
                <a:spcPct val="90000"/>
              </a:lnSpc>
              <a:spcBef>
                <a:spcPct val="0"/>
              </a:spcBef>
              <a:spcAft>
                <a:spcPct val="35000"/>
              </a:spcAft>
              <a:buNone/>
            </a:pPr>
            <a:r>
              <a:rPr lang="en-NZ" sz="3000" kern="1200"/>
              <a:t>Discrimination based on race or ethnicity can take many forms, from unfair housing practices to biased hiring systems. </a:t>
            </a:r>
            <a:endParaRPr lang="en-US" sz="3000" kern="1200"/>
          </a:p>
        </p:txBody>
      </p:sp>
      <p:pic>
        <p:nvPicPr>
          <p:cNvPr id="9" name="Picture 8">
            <a:extLst>
              <a:ext uri="{FF2B5EF4-FFF2-40B4-BE49-F238E27FC236}">
                <a16:creationId xmlns:a16="http://schemas.microsoft.com/office/drawing/2014/main" id="{A58B5340-545C-564E-7852-BDD857000B58}"/>
              </a:ext>
            </a:extLst>
          </p:cNvPr>
          <p:cNvPicPr>
            <a:picLocks noChangeAspect="1"/>
          </p:cNvPicPr>
          <p:nvPr/>
        </p:nvPicPr>
        <p:blipFill>
          <a:blip r:embed="rId2"/>
          <a:stretch>
            <a:fillRect/>
          </a:stretch>
        </p:blipFill>
        <p:spPr>
          <a:xfrm>
            <a:off x="8594030" y="1353057"/>
            <a:ext cx="3420152" cy="2944623"/>
          </a:xfrm>
          <a:prstGeom prst="rect">
            <a:avLst/>
          </a:prstGeom>
        </p:spPr>
      </p:pic>
    </p:spTree>
    <p:extLst>
      <p:ext uri="{BB962C8B-B14F-4D97-AF65-F5344CB8AC3E}">
        <p14:creationId xmlns:p14="http://schemas.microsoft.com/office/powerpoint/2010/main" val="352219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2F43-A662-F3C0-D994-783037145DCD}"/>
              </a:ext>
            </a:extLst>
          </p:cNvPr>
          <p:cNvSpPr>
            <a:spLocks noGrp="1"/>
          </p:cNvSpPr>
          <p:nvPr>
            <p:ph type="title"/>
          </p:nvPr>
        </p:nvSpPr>
        <p:spPr/>
        <p:txBody>
          <a:bodyPr/>
          <a:lstStyle/>
          <a:p>
            <a:r>
              <a:rPr lang="en-NZ" dirty="0">
                <a:solidFill>
                  <a:schemeClr val="bg1"/>
                </a:solidFill>
              </a:rPr>
              <a:t>discrimination</a:t>
            </a:r>
          </a:p>
        </p:txBody>
      </p:sp>
      <p:sp>
        <p:nvSpPr>
          <p:cNvPr id="6" name="Freeform: Shape 5">
            <a:extLst>
              <a:ext uri="{FF2B5EF4-FFF2-40B4-BE49-F238E27FC236}">
                <a16:creationId xmlns:a16="http://schemas.microsoft.com/office/drawing/2014/main" id="{3E07C3B7-D027-3BCD-2339-0116F6A5470A}"/>
              </a:ext>
            </a:extLst>
          </p:cNvPr>
          <p:cNvSpPr/>
          <p:nvPr/>
        </p:nvSpPr>
        <p:spPr>
          <a:xfrm>
            <a:off x="1024128" y="2309580"/>
            <a:ext cx="9720072" cy="1287000"/>
          </a:xfrm>
          <a:custGeom>
            <a:avLst/>
            <a:gdLst>
              <a:gd name="connsiteX0" fmla="*/ 0 w 9720072"/>
              <a:gd name="connsiteY0" fmla="*/ 214504 h 1287000"/>
              <a:gd name="connsiteX1" fmla="*/ 214504 w 9720072"/>
              <a:gd name="connsiteY1" fmla="*/ 0 h 1287000"/>
              <a:gd name="connsiteX2" fmla="*/ 9505568 w 9720072"/>
              <a:gd name="connsiteY2" fmla="*/ 0 h 1287000"/>
              <a:gd name="connsiteX3" fmla="*/ 9720072 w 9720072"/>
              <a:gd name="connsiteY3" fmla="*/ 214504 h 1287000"/>
              <a:gd name="connsiteX4" fmla="*/ 9720072 w 9720072"/>
              <a:gd name="connsiteY4" fmla="*/ 1072496 h 1287000"/>
              <a:gd name="connsiteX5" fmla="*/ 9505568 w 9720072"/>
              <a:gd name="connsiteY5" fmla="*/ 1287000 h 1287000"/>
              <a:gd name="connsiteX6" fmla="*/ 214504 w 9720072"/>
              <a:gd name="connsiteY6" fmla="*/ 1287000 h 1287000"/>
              <a:gd name="connsiteX7" fmla="*/ 0 w 9720072"/>
              <a:gd name="connsiteY7" fmla="*/ 1072496 h 1287000"/>
              <a:gd name="connsiteX8" fmla="*/ 0 w 9720072"/>
              <a:gd name="connsiteY8" fmla="*/ 214504 h 1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72" h="1287000">
                <a:moveTo>
                  <a:pt x="0" y="214504"/>
                </a:moveTo>
                <a:cubicBezTo>
                  <a:pt x="0" y="96037"/>
                  <a:pt x="96037" y="0"/>
                  <a:pt x="214504" y="0"/>
                </a:cubicBezTo>
                <a:lnTo>
                  <a:pt x="9505568" y="0"/>
                </a:lnTo>
                <a:cubicBezTo>
                  <a:pt x="9624035" y="0"/>
                  <a:pt x="9720072" y="96037"/>
                  <a:pt x="9720072" y="214504"/>
                </a:cubicBezTo>
                <a:lnTo>
                  <a:pt x="9720072" y="1072496"/>
                </a:lnTo>
                <a:cubicBezTo>
                  <a:pt x="9720072" y="1190963"/>
                  <a:pt x="9624035" y="1287000"/>
                  <a:pt x="9505568" y="1287000"/>
                </a:cubicBezTo>
                <a:lnTo>
                  <a:pt x="214504" y="1287000"/>
                </a:lnTo>
                <a:cubicBezTo>
                  <a:pt x="96037" y="1287000"/>
                  <a:pt x="0" y="1190963"/>
                  <a:pt x="0" y="1072496"/>
                </a:cubicBezTo>
                <a:lnTo>
                  <a:pt x="0" y="2145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026" tIns="139026" rIns="139026" bIns="139026" numCol="1" spcCol="1270" anchor="ctr" anchorCtr="0">
            <a:noAutofit/>
          </a:bodyPr>
          <a:lstStyle/>
          <a:p>
            <a:pPr marL="0" lvl="0" indent="0" algn="ctr" defTabSz="889000">
              <a:lnSpc>
                <a:spcPct val="90000"/>
              </a:lnSpc>
              <a:spcBef>
                <a:spcPct val="0"/>
              </a:spcBef>
              <a:spcAft>
                <a:spcPct val="35000"/>
              </a:spcAft>
              <a:buNone/>
            </a:pPr>
            <a:r>
              <a:rPr lang="en-NZ" sz="2000" kern="1200" dirty="0"/>
              <a:t>Overt discrimination has long been part of world history. In the USA, In the late nineteenth century, it was not uncommon for business owners to hang signs that read, "Help Wanted: No Irish Need Apply." And southern Jim Crow laws, with their "Whites Only" signs, exemplified overt discrimination that is not tolerated today.</a:t>
            </a:r>
            <a:endParaRPr lang="en-US" sz="2000" kern="1200" dirty="0"/>
          </a:p>
        </p:txBody>
      </p:sp>
      <p:sp>
        <p:nvSpPr>
          <p:cNvPr id="7" name="Freeform: Shape 6">
            <a:extLst>
              <a:ext uri="{FF2B5EF4-FFF2-40B4-BE49-F238E27FC236}">
                <a16:creationId xmlns:a16="http://schemas.microsoft.com/office/drawing/2014/main" id="{3E56F8BB-E51E-EC0B-51B4-DD7D519DD40A}"/>
              </a:ext>
            </a:extLst>
          </p:cNvPr>
          <p:cNvSpPr/>
          <p:nvPr/>
        </p:nvSpPr>
        <p:spPr>
          <a:xfrm>
            <a:off x="1024128" y="3654180"/>
            <a:ext cx="9720072" cy="1287000"/>
          </a:xfrm>
          <a:custGeom>
            <a:avLst/>
            <a:gdLst>
              <a:gd name="connsiteX0" fmla="*/ 0 w 9720072"/>
              <a:gd name="connsiteY0" fmla="*/ 214504 h 1287000"/>
              <a:gd name="connsiteX1" fmla="*/ 214504 w 9720072"/>
              <a:gd name="connsiteY1" fmla="*/ 0 h 1287000"/>
              <a:gd name="connsiteX2" fmla="*/ 9505568 w 9720072"/>
              <a:gd name="connsiteY2" fmla="*/ 0 h 1287000"/>
              <a:gd name="connsiteX3" fmla="*/ 9720072 w 9720072"/>
              <a:gd name="connsiteY3" fmla="*/ 214504 h 1287000"/>
              <a:gd name="connsiteX4" fmla="*/ 9720072 w 9720072"/>
              <a:gd name="connsiteY4" fmla="*/ 1072496 h 1287000"/>
              <a:gd name="connsiteX5" fmla="*/ 9505568 w 9720072"/>
              <a:gd name="connsiteY5" fmla="*/ 1287000 h 1287000"/>
              <a:gd name="connsiteX6" fmla="*/ 214504 w 9720072"/>
              <a:gd name="connsiteY6" fmla="*/ 1287000 h 1287000"/>
              <a:gd name="connsiteX7" fmla="*/ 0 w 9720072"/>
              <a:gd name="connsiteY7" fmla="*/ 1072496 h 1287000"/>
              <a:gd name="connsiteX8" fmla="*/ 0 w 9720072"/>
              <a:gd name="connsiteY8" fmla="*/ 214504 h 1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72" h="1287000">
                <a:moveTo>
                  <a:pt x="0" y="214504"/>
                </a:moveTo>
                <a:cubicBezTo>
                  <a:pt x="0" y="96037"/>
                  <a:pt x="96037" y="0"/>
                  <a:pt x="214504" y="0"/>
                </a:cubicBezTo>
                <a:lnTo>
                  <a:pt x="9505568" y="0"/>
                </a:lnTo>
                <a:cubicBezTo>
                  <a:pt x="9624035" y="0"/>
                  <a:pt x="9720072" y="96037"/>
                  <a:pt x="9720072" y="214504"/>
                </a:cubicBezTo>
                <a:lnTo>
                  <a:pt x="9720072" y="1072496"/>
                </a:lnTo>
                <a:cubicBezTo>
                  <a:pt x="9720072" y="1190963"/>
                  <a:pt x="9624035" y="1287000"/>
                  <a:pt x="9505568" y="1287000"/>
                </a:cubicBezTo>
                <a:lnTo>
                  <a:pt x="214504" y="1287000"/>
                </a:lnTo>
                <a:cubicBezTo>
                  <a:pt x="96037" y="1287000"/>
                  <a:pt x="0" y="1190963"/>
                  <a:pt x="0" y="1072496"/>
                </a:cubicBezTo>
                <a:lnTo>
                  <a:pt x="0" y="2145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026" tIns="139026" rIns="139026" bIns="139026" numCol="1" spcCol="1270" anchor="ctr" anchorCtr="0">
            <a:noAutofit/>
          </a:bodyPr>
          <a:lstStyle/>
          <a:p>
            <a:pPr marL="0" lvl="0" indent="0" algn="ctr" defTabSz="889000">
              <a:lnSpc>
                <a:spcPct val="90000"/>
              </a:lnSpc>
              <a:spcBef>
                <a:spcPct val="0"/>
              </a:spcBef>
              <a:spcAft>
                <a:spcPct val="35000"/>
              </a:spcAft>
              <a:buNone/>
            </a:pPr>
            <a:r>
              <a:rPr lang="en-NZ" sz="2000" kern="1200" dirty="0"/>
              <a:t>However, we cannot erase discrimination from our culture just by enacting laws to abolish it. Even if a magic pill managed to eradicate racism from each individual's psyche, society itself would maintain it. </a:t>
            </a:r>
            <a:endParaRPr lang="en-US" sz="2000" kern="1200" dirty="0"/>
          </a:p>
        </p:txBody>
      </p:sp>
      <p:sp>
        <p:nvSpPr>
          <p:cNvPr id="8" name="Freeform: Shape 7">
            <a:extLst>
              <a:ext uri="{FF2B5EF4-FFF2-40B4-BE49-F238E27FC236}">
                <a16:creationId xmlns:a16="http://schemas.microsoft.com/office/drawing/2014/main" id="{265604C7-2979-0DAD-F482-5E19681B11A2}"/>
              </a:ext>
            </a:extLst>
          </p:cNvPr>
          <p:cNvSpPr/>
          <p:nvPr/>
        </p:nvSpPr>
        <p:spPr>
          <a:xfrm>
            <a:off x="1024128" y="4998779"/>
            <a:ext cx="9720072" cy="1287000"/>
          </a:xfrm>
          <a:custGeom>
            <a:avLst/>
            <a:gdLst>
              <a:gd name="connsiteX0" fmla="*/ 0 w 9720072"/>
              <a:gd name="connsiteY0" fmla="*/ 214504 h 1287000"/>
              <a:gd name="connsiteX1" fmla="*/ 214504 w 9720072"/>
              <a:gd name="connsiteY1" fmla="*/ 0 h 1287000"/>
              <a:gd name="connsiteX2" fmla="*/ 9505568 w 9720072"/>
              <a:gd name="connsiteY2" fmla="*/ 0 h 1287000"/>
              <a:gd name="connsiteX3" fmla="*/ 9720072 w 9720072"/>
              <a:gd name="connsiteY3" fmla="*/ 214504 h 1287000"/>
              <a:gd name="connsiteX4" fmla="*/ 9720072 w 9720072"/>
              <a:gd name="connsiteY4" fmla="*/ 1072496 h 1287000"/>
              <a:gd name="connsiteX5" fmla="*/ 9505568 w 9720072"/>
              <a:gd name="connsiteY5" fmla="*/ 1287000 h 1287000"/>
              <a:gd name="connsiteX6" fmla="*/ 214504 w 9720072"/>
              <a:gd name="connsiteY6" fmla="*/ 1287000 h 1287000"/>
              <a:gd name="connsiteX7" fmla="*/ 0 w 9720072"/>
              <a:gd name="connsiteY7" fmla="*/ 1072496 h 1287000"/>
              <a:gd name="connsiteX8" fmla="*/ 0 w 9720072"/>
              <a:gd name="connsiteY8" fmla="*/ 214504 h 1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72" h="1287000">
                <a:moveTo>
                  <a:pt x="0" y="214504"/>
                </a:moveTo>
                <a:cubicBezTo>
                  <a:pt x="0" y="96037"/>
                  <a:pt x="96037" y="0"/>
                  <a:pt x="214504" y="0"/>
                </a:cubicBezTo>
                <a:lnTo>
                  <a:pt x="9505568" y="0"/>
                </a:lnTo>
                <a:cubicBezTo>
                  <a:pt x="9624035" y="0"/>
                  <a:pt x="9720072" y="96037"/>
                  <a:pt x="9720072" y="214504"/>
                </a:cubicBezTo>
                <a:lnTo>
                  <a:pt x="9720072" y="1072496"/>
                </a:lnTo>
                <a:cubicBezTo>
                  <a:pt x="9720072" y="1190963"/>
                  <a:pt x="9624035" y="1287000"/>
                  <a:pt x="9505568" y="1287000"/>
                </a:cubicBezTo>
                <a:lnTo>
                  <a:pt x="214504" y="1287000"/>
                </a:lnTo>
                <a:cubicBezTo>
                  <a:pt x="96037" y="1287000"/>
                  <a:pt x="0" y="1190963"/>
                  <a:pt x="0" y="1072496"/>
                </a:cubicBezTo>
                <a:lnTo>
                  <a:pt x="0" y="2145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026" tIns="139026" rIns="139026" bIns="139026" numCol="1" spcCol="1270" anchor="ctr" anchorCtr="0">
            <a:noAutofit/>
          </a:bodyPr>
          <a:lstStyle/>
          <a:p>
            <a:pPr marL="0" lvl="0" indent="0" algn="ctr" defTabSz="889000">
              <a:lnSpc>
                <a:spcPct val="90000"/>
              </a:lnSpc>
              <a:spcBef>
                <a:spcPct val="0"/>
              </a:spcBef>
              <a:spcAft>
                <a:spcPct val="35000"/>
              </a:spcAft>
              <a:buNone/>
            </a:pPr>
            <a:r>
              <a:rPr lang="en-NZ" sz="2000" kern="1200" dirty="0"/>
              <a:t>Sociologist Émile Durkheim (Structural functionalism)  calls racism a social fact, meaning that it does not require the action of individuals to continue. The reasons for this are complex and relate to the educational, criminal, economic, and political systems that exist in our society.</a:t>
            </a:r>
            <a:endParaRPr lang="en-US" sz="2000" kern="1200" dirty="0"/>
          </a:p>
        </p:txBody>
      </p:sp>
    </p:spTree>
    <p:extLst>
      <p:ext uri="{BB962C8B-B14F-4D97-AF65-F5344CB8AC3E}">
        <p14:creationId xmlns:p14="http://schemas.microsoft.com/office/powerpoint/2010/main" val="221859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2378</TotalTime>
  <Words>3341</Words>
  <Application>Microsoft Office PowerPoint</Application>
  <PresentationFormat>Widescreen</PresentationFormat>
  <Paragraphs>237</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Candara</vt:lpstr>
      <vt:lpstr>Tw Cen MT</vt:lpstr>
      <vt:lpstr>Tw Cen MT Condensed</vt:lpstr>
      <vt:lpstr>Wingdings 3</vt:lpstr>
      <vt:lpstr>Integral</vt:lpstr>
      <vt:lpstr>Diversity and Difference</vt:lpstr>
      <vt:lpstr>Agenda </vt:lpstr>
      <vt:lpstr>Last week recap</vt:lpstr>
      <vt:lpstr>Concept(s) of the week </vt:lpstr>
      <vt:lpstr>prejudice, stereotype, discrimination</vt:lpstr>
      <vt:lpstr>Prejudice</vt:lpstr>
      <vt:lpstr>Stereotypes </vt:lpstr>
      <vt:lpstr>Discrimination </vt:lpstr>
      <vt:lpstr>discrimination</vt:lpstr>
      <vt:lpstr>Let’s take a break</vt:lpstr>
      <vt:lpstr>Diversity and difference </vt:lpstr>
      <vt:lpstr>Difference and Diversity </vt:lpstr>
      <vt:lpstr>What are the Differences that make a Difference?</vt:lpstr>
      <vt:lpstr>Which type of inequality should we focus on?</vt:lpstr>
      <vt:lpstr>C.A.G.E.S</vt:lpstr>
      <vt:lpstr>Class</vt:lpstr>
      <vt:lpstr>Let’s take a break</vt:lpstr>
      <vt:lpstr>Ethnicity, Nationality, Race and Racism</vt:lpstr>
      <vt:lpstr>Ethnicity, Nationality, Race and Racism</vt:lpstr>
      <vt:lpstr>Ethnicity, Nationality, Race and Racism</vt:lpstr>
      <vt:lpstr>Sociological ideas about: Race, Ethnicity and Nationality</vt:lpstr>
      <vt:lpstr>Some important considerations </vt:lpstr>
      <vt:lpstr>Defining terms, Nationality, Nationalism, Race and Racism</vt:lpstr>
      <vt:lpstr>Nation-states </vt:lpstr>
      <vt:lpstr>Nationality</vt:lpstr>
      <vt:lpstr>Nationalism</vt:lpstr>
      <vt:lpstr>Ethnicity </vt:lpstr>
      <vt:lpstr>Ethnicity</vt:lpstr>
      <vt:lpstr>Ethnicity</vt:lpstr>
      <vt:lpstr>Race</vt:lpstr>
      <vt:lpstr>Race</vt:lpstr>
      <vt:lpstr>Race</vt:lpstr>
      <vt:lpstr>Let’s take a break</vt:lpstr>
      <vt:lpstr>Racism</vt:lpstr>
      <vt:lpstr>Prejudice and Discrimination and stereotypes</vt:lpstr>
      <vt:lpstr>Racism: levels of racism </vt:lpstr>
      <vt:lpstr>Ideological racism</vt:lpstr>
      <vt:lpstr>Racism ideology and colinisation </vt:lpstr>
      <vt:lpstr>Cultural Racism</vt:lpstr>
      <vt:lpstr>Structural/Institutional/Systematic  </vt:lpstr>
      <vt:lpstr>Individual Racism</vt:lpstr>
      <vt:lpstr>Individual Racism: Unconscious bias</vt:lpstr>
      <vt:lpstr>Individual Racism: Micro aggressions </vt:lpstr>
      <vt:lpstr>Privilege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Difference and divisions part1</dc:title>
  <dc:creator>Craig Tunnicliffe</dc:creator>
  <cp:lastModifiedBy>Craig Tunnicliffe</cp:lastModifiedBy>
  <cp:revision>2</cp:revision>
  <dcterms:created xsi:type="dcterms:W3CDTF">2022-08-24T01:57:31Z</dcterms:created>
  <dcterms:modified xsi:type="dcterms:W3CDTF">2023-08-17T22:00:41Z</dcterms:modified>
</cp:coreProperties>
</file>