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3" r:id="rId2"/>
    <p:sldId id="318" r:id="rId3"/>
    <p:sldId id="319" r:id="rId4"/>
    <p:sldId id="334" r:id="rId5"/>
    <p:sldId id="295" r:id="rId6"/>
    <p:sldId id="335" r:id="rId7"/>
    <p:sldId id="336" r:id="rId8"/>
    <p:sldId id="294" r:id="rId9"/>
    <p:sldId id="297" r:id="rId10"/>
    <p:sldId id="339" r:id="rId11"/>
    <p:sldId id="321" r:id="rId12"/>
    <p:sldId id="342" r:id="rId13"/>
    <p:sldId id="341" r:id="rId14"/>
    <p:sldId id="322" r:id="rId15"/>
    <p:sldId id="323" r:id="rId16"/>
    <p:sldId id="262" r:id="rId17"/>
    <p:sldId id="263" r:id="rId18"/>
    <p:sldId id="268" r:id="rId19"/>
    <p:sldId id="269" r:id="rId20"/>
    <p:sldId id="271" r:id="rId21"/>
    <p:sldId id="303" r:id="rId22"/>
    <p:sldId id="284" r:id="rId23"/>
    <p:sldId id="285" r:id="rId24"/>
    <p:sldId id="286" r:id="rId25"/>
    <p:sldId id="287" r:id="rId26"/>
    <p:sldId id="288" r:id="rId27"/>
    <p:sldId id="290" r:id="rId28"/>
    <p:sldId id="291" r:id="rId29"/>
    <p:sldId id="292" r:id="rId30"/>
    <p:sldId id="324" r:id="rId31"/>
    <p:sldId id="293" r:id="rId32"/>
    <p:sldId id="326" r:id="rId33"/>
    <p:sldId id="327" r:id="rId34"/>
    <p:sldId id="328" r:id="rId35"/>
    <p:sldId id="329" r:id="rId36"/>
    <p:sldId id="330" r:id="rId37"/>
    <p:sldId id="331" r:id="rId38"/>
    <p:sldId id="332" r:id="rId39"/>
    <p:sldId id="33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a:srgbClr val="1544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67" d="100"/>
          <a:sy n="67" d="100"/>
        </p:scale>
        <p:origin x="540" y="44"/>
      </p:cViewPr>
      <p:guideLst>
        <p:guide orient="horz" pos="2160"/>
        <p:guide pos="2880"/>
      </p:guideLst>
    </p:cSldViewPr>
  </p:slideViewPr>
  <p:notesTextViewPr>
    <p:cViewPr>
      <p:scale>
        <a:sx n="1" d="1"/>
        <a:sy n="1" d="1"/>
      </p:scale>
      <p:origin x="0" y="0"/>
    </p:cViewPr>
  </p:notesTextViewPr>
  <p:sorterViewPr>
    <p:cViewPr>
      <p:scale>
        <a:sx n="100" d="100"/>
        <a:sy n="100" d="100"/>
      </p:scale>
      <p:origin x="0" y="40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nnie Matafeo" userId="5b300c58-b141-4edf-8ef2-95861fb024bd" providerId="ADAL" clId="{1273C65F-C5DA-4F23-9CFC-B3BBB88FEB52}"/>
    <pc:docChg chg="addSld delSld modSld">
      <pc:chgData name="Ronnie Matafeo" userId="5b300c58-b141-4edf-8ef2-95861fb024bd" providerId="ADAL" clId="{1273C65F-C5DA-4F23-9CFC-B3BBB88FEB52}" dt="2023-08-07T01:10:29.854" v="6" actId="2696"/>
      <pc:docMkLst>
        <pc:docMk/>
      </pc:docMkLst>
      <pc:sldChg chg="del">
        <pc:chgData name="Ronnie Matafeo" userId="5b300c58-b141-4edf-8ef2-95861fb024bd" providerId="ADAL" clId="{1273C65F-C5DA-4F23-9CFC-B3BBB88FEB52}" dt="2023-08-07T01:10:29.854" v="6" actId="2696"/>
        <pc:sldMkLst>
          <pc:docMk/>
          <pc:sldMk cId="31310133" sldId="256"/>
        </pc:sldMkLst>
      </pc:sldChg>
      <pc:sldChg chg="modSp add mod">
        <pc:chgData name="Ronnie Matafeo" userId="5b300c58-b141-4edf-8ef2-95861fb024bd" providerId="ADAL" clId="{1273C65F-C5DA-4F23-9CFC-B3BBB88FEB52}" dt="2023-08-07T01:09:53.900" v="5" actId="6549"/>
        <pc:sldMkLst>
          <pc:docMk/>
          <pc:sldMk cId="1885396302" sldId="343"/>
        </pc:sldMkLst>
        <pc:spChg chg="mod">
          <ac:chgData name="Ronnie Matafeo" userId="5b300c58-b141-4edf-8ef2-95861fb024bd" providerId="ADAL" clId="{1273C65F-C5DA-4F23-9CFC-B3BBB88FEB52}" dt="2023-08-07T01:09:53.900" v="5" actId="6549"/>
          <ac:spMkLst>
            <pc:docMk/>
            <pc:sldMk cId="1885396302" sldId="343"/>
            <ac:spMk id="5" creationId="{00000000-0000-0000-0000-000000000000}"/>
          </ac:spMkLst>
        </pc:spChg>
        <pc:spChg chg="mod">
          <ac:chgData name="Ronnie Matafeo" userId="5b300c58-b141-4edf-8ef2-95861fb024bd" providerId="ADAL" clId="{1273C65F-C5DA-4F23-9CFC-B3BBB88FEB52}" dt="2023-08-07T01:09:48.173" v="3" actId="6549"/>
          <ac:spMkLst>
            <pc:docMk/>
            <pc:sldMk cId="1885396302" sldId="343"/>
            <ac:spMk id="7"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6543AD-A14A-4B67-AE68-E1838C18C6CD}"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NZ"/>
        </a:p>
      </dgm:t>
    </dgm:pt>
    <dgm:pt modelId="{A7EBDCC1-53A9-4AFE-9241-FFB152B17511}">
      <dgm:prSet phldrT="[Text]"/>
      <dgm:spPr/>
      <dgm:t>
        <a:bodyPr/>
        <a:lstStyle/>
        <a:p>
          <a:r>
            <a:rPr lang="en-US" dirty="0"/>
            <a:t>1.  Select procurement method</a:t>
          </a:r>
          <a:endParaRPr lang="en-NZ" dirty="0"/>
        </a:p>
      </dgm:t>
    </dgm:pt>
    <dgm:pt modelId="{A579C66A-9F17-4EDF-A7B4-9D207BEDABAA}" type="parTrans" cxnId="{9F8F73C1-B7E1-40E1-A041-4076008A649B}">
      <dgm:prSet/>
      <dgm:spPr/>
      <dgm:t>
        <a:bodyPr/>
        <a:lstStyle/>
        <a:p>
          <a:endParaRPr lang="en-NZ"/>
        </a:p>
      </dgm:t>
    </dgm:pt>
    <dgm:pt modelId="{7E697C9C-6EC9-4A4F-AF38-BC752889ACB8}" type="sibTrans" cxnId="{9F8F73C1-B7E1-40E1-A041-4076008A649B}">
      <dgm:prSet/>
      <dgm:spPr/>
      <dgm:t>
        <a:bodyPr/>
        <a:lstStyle/>
        <a:p>
          <a:endParaRPr lang="en-NZ"/>
        </a:p>
      </dgm:t>
    </dgm:pt>
    <dgm:pt modelId="{719CAD93-6163-4317-BDF5-EE73E3C420A5}">
      <dgm:prSet/>
      <dgm:spPr/>
      <dgm:t>
        <a:bodyPr/>
        <a:lstStyle/>
        <a:p>
          <a:r>
            <a:rPr lang="en-US" dirty="0"/>
            <a:t>2.  Prepare tender documentation</a:t>
          </a:r>
        </a:p>
      </dgm:t>
    </dgm:pt>
    <dgm:pt modelId="{5B1329A3-D9A6-4C0A-9546-67B743B708A8}" type="parTrans" cxnId="{C6E0EFD7-55DC-461E-A291-A2FD4A40EFD2}">
      <dgm:prSet/>
      <dgm:spPr/>
      <dgm:t>
        <a:bodyPr/>
        <a:lstStyle/>
        <a:p>
          <a:endParaRPr lang="en-NZ"/>
        </a:p>
      </dgm:t>
    </dgm:pt>
    <dgm:pt modelId="{F041A077-6458-4F43-BDAB-2D89A51B5468}" type="sibTrans" cxnId="{C6E0EFD7-55DC-461E-A291-A2FD4A40EFD2}">
      <dgm:prSet/>
      <dgm:spPr/>
      <dgm:t>
        <a:bodyPr/>
        <a:lstStyle/>
        <a:p>
          <a:endParaRPr lang="en-NZ"/>
        </a:p>
      </dgm:t>
    </dgm:pt>
    <dgm:pt modelId="{D7DE5B97-D5E4-40F2-9C82-1FE8E0B02C15}">
      <dgm:prSet/>
      <dgm:spPr/>
      <dgm:t>
        <a:bodyPr/>
        <a:lstStyle/>
        <a:p>
          <a:r>
            <a:rPr lang="en-US" dirty="0"/>
            <a:t>4.  Receive &amp; open tenders</a:t>
          </a:r>
        </a:p>
      </dgm:t>
    </dgm:pt>
    <dgm:pt modelId="{023A32B2-3B31-4801-A44A-2FA88B09ED7E}" type="parTrans" cxnId="{259564B1-2570-40F9-A81E-B0A20F36AB1A}">
      <dgm:prSet/>
      <dgm:spPr/>
      <dgm:t>
        <a:bodyPr/>
        <a:lstStyle/>
        <a:p>
          <a:endParaRPr lang="en-NZ"/>
        </a:p>
      </dgm:t>
    </dgm:pt>
    <dgm:pt modelId="{0FD6AD60-F286-4D81-8B9D-A147BAB5F430}" type="sibTrans" cxnId="{259564B1-2570-40F9-A81E-B0A20F36AB1A}">
      <dgm:prSet/>
      <dgm:spPr/>
      <dgm:t>
        <a:bodyPr/>
        <a:lstStyle/>
        <a:p>
          <a:endParaRPr lang="en-NZ"/>
        </a:p>
      </dgm:t>
    </dgm:pt>
    <dgm:pt modelId="{399EFDF0-E003-4F8D-BC78-71552F7A6AEE}">
      <dgm:prSet/>
      <dgm:spPr/>
      <dgm:t>
        <a:bodyPr/>
        <a:lstStyle/>
        <a:p>
          <a:r>
            <a:rPr lang="en-US" dirty="0"/>
            <a:t>5.  Evaluate tenders</a:t>
          </a:r>
        </a:p>
      </dgm:t>
    </dgm:pt>
    <dgm:pt modelId="{39F935FD-BD5B-410D-A274-07A60568976B}" type="parTrans" cxnId="{65A817F3-D8C6-400F-B420-5F684E499CEC}">
      <dgm:prSet/>
      <dgm:spPr/>
      <dgm:t>
        <a:bodyPr/>
        <a:lstStyle/>
        <a:p>
          <a:endParaRPr lang="en-NZ"/>
        </a:p>
      </dgm:t>
    </dgm:pt>
    <dgm:pt modelId="{854FD63D-FC85-4885-BAB8-9D77FCB703B9}" type="sibTrans" cxnId="{65A817F3-D8C6-400F-B420-5F684E499CEC}">
      <dgm:prSet/>
      <dgm:spPr/>
      <dgm:t>
        <a:bodyPr/>
        <a:lstStyle/>
        <a:p>
          <a:endParaRPr lang="en-NZ"/>
        </a:p>
      </dgm:t>
    </dgm:pt>
    <dgm:pt modelId="{6C928C24-8262-4BE1-A2AE-865ED5C3E6F5}">
      <dgm:prSet/>
      <dgm:spPr/>
      <dgm:t>
        <a:bodyPr/>
        <a:lstStyle/>
        <a:p>
          <a:r>
            <a:rPr lang="en-US" dirty="0"/>
            <a:t>6.  Accept &amp; award tender </a:t>
          </a:r>
        </a:p>
      </dgm:t>
    </dgm:pt>
    <dgm:pt modelId="{20CB6843-542D-4CC2-AAC6-1B63D56753F4}" type="parTrans" cxnId="{A8380CC8-75A5-423A-96C3-482370EDCE22}">
      <dgm:prSet/>
      <dgm:spPr/>
      <dgm:t>
        <a:bodyPr/>
        <a:lstStyle/>
        <a:p>
          <a:endParaRPr lang="en-NZ"/>
        </a:p>
      </dgm:t>
    </dgm:pt>
    <dgm:pt modelId="{0E02A452-3FB2-4A6E-8F89-E0FF7FFD112C}" type="sibTrans" cxnId="{A8380CC8-75A5-423A-96C3-482370EDCE22}">
      <dgm:prSet/>
      <dgm:spPr/>
      <dgm:t>
        <a:bodyPr/>
        <a:lstStyle/>
        <a:p>
          <a:endParaRPr lang="en-NZ"/>
        </a:p>
      </dgm:t>
    </dgm:pt>
    <dgm:pt modelId="{97193057-9C74-4562-B7EE-DB83CE55602E}">
      <dgm:prSet/>
      <dgm:spPr/>
      <dgm:t>
        <a:bodyPr/>
        <a:lstStyle/>
        <a:p>
          <a:r>
            <a:rPr lang="en-US" dirty="0"/>
            <a:t>3b.  Develop a tender list</a:t>
          </a:r>
        </a:p>
      </dgm:t>
    </dgm:pt>
    <dgm:pt modelId="{BD489E87-942E-406A-818B-D4501AA089B5}" type="parTrans" cxnId="{CA24926B-9697-4D16-89F7-AECE4B8BB3A6}">
      <dgm:prSet/>
      <dgm:spPr/>
      <dgm:t>
        <a:bodyPr/>
        <a:lstStyle/>
        <a:p>
          <a:endParaRPr lang="en-NZ"/>
        </a:p>
      </dgm:t>
    </dgm:pt>
    <dgm:pt modelId="{44D838C2-8B01-45A3-BD9A-3ED93F7B3660}" type="sibTrans" cxnId="{CA24926B-9697-4D16-89F7-AECE4B8BB3A6}">
      <dgm:prSet/>
      <dgm:spPr/>
      <dgm:t>
        <a:bodyPr/>
        <a:lstStyle/>
        <a:p>
          <a:endParaRPr lang="en-NZ"/>
        </a:p>
      </dgm:t>
    </dgm:pt>
    <dgm:pt modelId="{78036894-89D4-4DCE-9B48-96949CC73635}">
      <dgm:prSet/>
      <dgm:spPr/>
      <dgm:t>
        <a:bodyPr/>
        <a:lstStyle/>
        <a:p>
          <a:r>
            <a:rPr lang="en-US" dirty="0"/>
            <a:t>3a.  Invite / call for tenderers</a:t>
          </a:r>
        </a:p>
      </dgm:t>
    </dgm:pt>
    <dgm:pt modelId="{5D031B06-9DFF-4E01-8A07-8B2BCA178047}" type="parTrans" cxnId="{9BDDAC51-532B-419C-BE43-F17BB95A4718}">
      <dgm:prSet/>
      <dgm:spPr/>
      <dgm:t>
        <a:bodyPr/>
        <a:lstStyle/>
        <a:p>
          <a:endParaRPr lang="en-NZ"/>
        </a:p>
      </dgm:t>
    </dgm:pt>
    <dgm:pt modelId="{7E720D9A-5AF8-4BE5-92BA-697E32A8395F}" type="sibTrans" cxnId="{9BDDAC51-532B-419C-BE43-F17BB95A4718}">
      <dgm:prSet/>
      <dgm:spPr/>
      <dgm:t>
        <a:bodyPr/>
        <a:lstStyle/>
        <a:p>
          <a:endParaRPr lang="en-NZ"/>
        </a:p>
      </dgm:t>
    </dgm:pt>
    <dgm:pt modelId="{7FBEB034-3B7D-466E-B035-BC7DA1EB2BD3}" type="pres">
      <dgm:prSet presAssocID="{996543AD-A14A-4B67-AE68-E1838C18C6CD}" presName="linear" presStyleCnt="0">
        <dgm:presLayoutVars>
          <dgm:dir/>
          <dgm:animLvl val="lvl"/>
          <dgm:resizeHandles val="exact"/>
        </dgm:presLayoutVars>
      </dgm:prSet>
      <dgm:spPr/>
    </dgm:pt>
    <dgm:pt modelId="{8D9449EB-A9F9-4BB0-B606-EB097A0E90F3}" type="pres">
      <dgm:prSet presAssocID="{A7EBDCC1-53A9-4AFE-9241-FFB152B17511}" presName="parentLin" presStyleCnt="0"/>
      <dgm:spPr/>
    </dgm:pt>
    <dgm:pt modelId="{5986F926-205E-4D36-81B2-3A12C3038D62}" type="pres">
      <dgm:prSet presAssocID="{A7EBDCC1-53A9-4AFE-9241-FFB152B17511}" presName="parentLeftMargin" presStyleLbl="node1" presStyleIdx="0" presStyleCnt="7"/>
      <dgm:spPr/>
    </dgm:pt>
    <dgm:pt modelId="{C24BC5F9-9831-46DB-9B28-1573E1E7E490}" type="pres">
      <dgm:prSet presAssocID="{A7EBDCC1-53A9-4AFE-9241-FFB152B17511}" presName="parentText" presStyleLbl="node1" presStyleIdx="0" presStyleCnt="7">
        <dgm:presLayoutVars>
          <dgm:chMax val="0"/>
          <dgm:bulletEnabled val="1"/>
        </dgm:presLayoutVars>
      </dgm:prSet>
      <dgm:spPr/>
    </dgm:pt>
    <dgm:pt modelId="{D83489C2-66AE-4CD2-83BB-562E777C3C53}" type="pres">
      <dgm:prSet presAssocID="{A7EBDCC1-53A9-4AFE-9241-FFB152B17511}" presName="negativeSpace" presStyleCnt="0"/>
      <dgm:spPr/>
    </dgm:pt>
    <dgm:pt modelId="{129D7961-94EE-4973-A1DD-A59E28503349}" type="pres">
      <dgm:prSet presAssocID="{A7EBDCC1-53A9-4AFE-9241-FFB152B17511}" presName="childText" presStyleLbl="conFgAcc1" presStyleIdx="0" presStyleCnt="7" custScaleY="101738">
        <dgm:presLayoutVars>
          <dgm:bulletEnabled val="1"/>
        </dgm:presLayoutVars>
      </dgm:prSet>
      <dgm:spPr/>
    </dgm:pt>
    <dgm:pt modelId="{D1C7F246-7B4B-4FBA-BF64-B39CDE6EF368}" type="pres">
      <dgm:prSet presAssocID="{7E697C9C-6EC9-4A4F-AF38-BC752889ACB8}" presName="spaceBetweenRectangles" presStyleCnt="0"/>
      <dgm:spPr/>
    </dgm:pt>
    <dgm:pt modelId="{BD15D7CC-1324-4D83-913D-19538DFE8248}" type="pres">
      <dgm:prSet presAssocID="{719CAD93-6163-4317-BDF5-EE73E3C420A5}" presName="parentLin" presStyleCnt="0"/>
      <dgm:spPr/>
    </dgm:pt>
    <dgm:pt modelId="{C5A186CB-9453-47F9-BECB-6E7DBA999DDA}" type="pres">
      <dgm:prSet presAssocID="{719CAD93-6163-4317-BDF5-EE73E3C420A5}" presName="parentLeftMargin" presStyleLbl="node1" presStyleIdx="0" presStyleCnt="7"/>
      <dgm:spPr/>
    </dgm:pt>
    <dgm:pt modelId="{0D5E6F54-0566-4379-A1CF-798FEED1CD15}" type="pres">
      <dgm:prSet presAssocID="{719CAD93-6163-4317-BDF5-EE73E3C420A5}" presName="parentText" presStyleLbl="node1" presStyleIdx="1" presStyleCnt="7">
        <dgm:presLayoutVars>
          <dgm:chMax val="0"/>
          <dgm:bulletEnabled val="1"/>
        </dgm:presLayoutVars>
      </dgm:prSet>
      <dgm:spPr/>
    </dgm:pt>
    <dgm:pt modelId="{CC8FD717-0AA0-42BA-A43F-55006B312D92}" type="pres">
      <dgm:prSet presAssocID="{719CAD93-6163-4317-BDF5-EE73E3C420A5}" presName="negativeSpace" presStyleCnt="0"/>
      <dgm:spPr/>
    </dgm:pt>
    <dgm:pt modelId="{9E57A723-3B79-4872-823E-24ECFAEA4EAA}" type="pres">
      <dgm:prSet presAssocID="{719CAD93-6163-4317-BDF5-EE73E3C420A5}" presName="childText" presStyleLbl="conFgAcc1" presStyleIdx="1" presStyleCnt="7">
        <dgm:presLayoutVars>
          <dgm:bulletEnabled val="1"/>
        </dgm:presLayoutVars>
      </dgm:prSet>
      <dgm:spPr/>
    </dgm:pt>
    <dgm:pt modelId="{BFC77D0C-6AB3-4FCE-96D0-32959DB7615B}" type="pres">
      <dgm:prSet presAssocID="{F041A077-6458-4F43-BDAB-2D89A51B5468}" presName="spaceBetweenRectangles" presStyleCnt="0"/>
      <dgm:spPr/>
    </dgm:pt>
    <dgm:pt modelId="{0A58A9AD-7E60-4999-9732-1DA2512F1D3F}" type="pres">
      <dgm:prSet presAssocID="{78036894-89D4-4DCE-9B48-96949CC73635}" presName="parentLin" presStyleCnt="0"/>
      <dgm:spPr/>
    </dgm:pt>
    <dgm:pt modelId="{BCB4486B-6F1A-457C-A261-06C566E57B49}" type="pres">
      <dgm:prSet presAssocID="{78036894-89D4-4DCE-9B48-96949CC73635}" presName="parentLeftMargin" presStyleLbl="node1" presStyleIdx="1" presStyleCnt="7"/>
      <dgm:spPr/>
    </dgm:pt>
    <dgm:pt modelId="{BC84192A-9C90-491F-BC90-7AD4E8DD3A85}" type="pres">
      <dgm:prSet presAssocID="{78036894-89D4-4DCE-9B48-96949CC73635}" presName="parentText" presStyleLbl="node1" presStyleIdx="2" presStyleCnt="7">
        <dgm:presLayoutVars>
          <dgm:chMax val="0"/>
          <dgm:bulletEnabled val="1"/>
        </dgm:presLayoutVars>
      </dgm:prSet>
      <dgm:spPr/>
    </dgm:pt>
    <dgm:pt modelId="{AD47FF77-E25B-452B-9865-16D5624F85BA}" type="pres">
      <dgm:prSet presAssocID="{78036894-89D4-4DCE-9B48-96949CC73635}" presName="negativeSpace" presStyleCnt="0"/>
      <dgm:spPr/>
    </dgm:pt>
    <dgm:pt modelId="{BA66E38F-8034-4D71-9BCC-56C3A7A1E261}" type="pres">
      <dgm:prSet presAssocID="{78036894-89D4-4DCE-9B48-96949CC73635}" presName="childText" presStyleLbl="conFgAcc1" presStyleIdx="2" presStyleCnt="7">
        <dgm:presLayoutVars>
          <dgm:bulletEnabled val="1"/>
        </dgm:presLayoutVars>
      </dgm:prSet>
      <dgm:spPr/>
    </dgm:pt>
    <dgm:pt modelId="{F7352C3E-52FF-4F87-9A56-CAB554596BC4}" type="pres">
      <dgm:prSet presAssocID="{7E720D9A-5AF8-4BE5-92BA-697E32A8395F}" presName="spaceBetweenRectangles" presStyleCnt="0"/>
      <dgm:spPr/>
    </dgm:pt>
    <dgm:pt modelId="{E88ACC76-2ECA-4E2F-93F9-B59F266883D0}" type="pres">
      <dgm:prSet presAssocID="{97193057-9C74-4562-B7EE-DB83CE55602E}" presName="parentLin" presStyleCnt="0"/>
      <dgm:spPr/>
    </dgm:pt>
    <dgm:pt modelId="{CD823326-B54F-4F97-BF05-4D3F88B747DF}" type="pres">
      <dgm:prSet presAssocID="{97193057-9C74-4562-B7EE-DB83CE55602E}" presName="parentLeftMargin" presStyleLbl="node1" presStyleIdx="2" presStyleCnt="7"/>
      <dgm:spPr/>
    </dgm:pt>
    <dgm:pt modelId="{22D2DFFC-DF49-4C14-9606-18C2E1FFD1EA}" type="pres">
      <dgm:prSet presAssocID="{97193057-9C74-4562-B7EE-DB83CE55602E}" presName="parentText" presStyleLbl="node1" presStyleIdx="3" presStyleCnt="7">
        <dgm:presLayoutVars>
          <dgm:chMax val="0"/>
          <dgm:bulletEnabled val="1"/>
        </dgm:presLayoutVars>
      </dgm:prSet>
      <dgm:spPr/>
    </dgm:pt>
    <dgm:pt modelId="{59AAFE6E-8333-4EED-8128-E331AF92D57E}" type="pres">
      <dgm:prSet presAssocID="{97193057-9C74-4562-B7EE-DB83CE55602E}" presName="negativeSpace" presStyleCnt="0"/>
      <dgm:spPr/>
    </dgm:pt>
    <dgm:pt modelId="{CBF8D812-189F-420D-87F1-0CF624E7516F}" type="pres">
      <dgm:prSet presAssocID="{97193057-9C74-4562-B7EE-DB83CE55602E}" presName="childText" presStyleLbl="conFgAcc1" presStyleIdx="3" presStyleCnt="7">
        <dgm:presLayoutVars>
          <dgm:bulletEnabled val="1"/>
        </dgm:presLayoutVars>
      </dgm:prSet>
      <dgm:spPr/>
    </dgm:pt>
    <dgm:pt modelId="{5BA7E331-46DB-446D-B455-3BD1A518BA25}" type="pres">
      <dgm:prSet presAssocID="{44D838C2-8B01-45A3-BD9A-3ED93F7B3660}" presName="spaceBetweenRectangles" presStyleCnt="0"/>
      <dgm:spPr/>
    </dgm:pt>
    <dgm:pt modelId="{3F497A2D-FA82-4D6B-BDEE-6E375FF42F22}" type="pres">
      <dgm:prSet presAssocID="{D7DE5B97-D5E4-40F2-9C82-1FE8E0B02C15}" presName="parentLin" presStyleCnt="0"/>
      <dgm:spPr/>
    </dgm:pt>
    <dgm:pt modelId="{D5417E68-9733-44F1-86B6-271D4FBDD1BB}" type="pres">
      <dgm:prSet presAssocID="{D7DE5B97-D5E4-40F2-9C82-1FE8E0B02C15}" presName="parentLeftMargin" presStyleLbl="node1" presStyleIdx="3" presStyleCnt="7"/>
      <dgm:spPr/>
    </dgm:pt>
    <dgm:pt modelId="{332AD3EA-03B0-460C-99A7-7EC0C08A9985}" type="pres">
      <dgm:prSet presAssocID="{D7DE5B97-D5E4-40F2-9C82-1FE8E0B02C15}" presName="parentText" presStyleLbl="node1" presStyleIdx="4" presStyleCnt="7">
        <dgm:presLayoutVars>
          <dgm:chMax val="0"/>
          <dgm:bulletEnabled val="1"/>
        </dgm:presLayoutVars>
      </dgm:prSet>
      <dgm:spPr/>
    </dgm:pt>
    <dgm:pt modelId="{153B546E-8993-4CCB-8AD9-64108C1503A2}" type="pres">
      <dgm:prSet presAssocID="{D7DE5B97-D5E4-40F2-9C82-1FE8E0B02C15}" presName="negativeSpace" presStyleCnt="0"/>
      <dgm:spPr/>
    </dgm:pt>
    <dgm:pt modelId="{29E313C3-2A7A-415F-BF07-09766A42F0B8}" type="pres">
      <dgm:prSet presAssocID="{D7DE5B97-D5E4-40F2-9C82-1FE8E0B02C15}" presName="childText" presStyleLbl="conFgAcc1" presStyleIdx="4" presStyleCnt="7">
        <dgm:presLayoutVars>
          <dgm:bulletEnabled val="1"/>
        </dgm:presLayoutVars>
      </dgm:prSet>
      <dgm:spPr/>
    </dgm:pt>
    <dgm:pt modelId="{BBF40BE8-2E68-4BBA-ABE4-BAC66EBA872C}" type="pres">
      <dgm:prSet presAssocID="{0FD6AD60-F286-4D81-8B9D-A147BAB5F430}" presName="spaceBetweenRectangles" presStyleCnt="0"/>
      <dgm:spPr/>
    </dgm:pt>
    <dgm:pt modelId="{C30AF82C-D64A-4824-BB27-258798368428}" type="pres">
      <dgm:prSet presAssocID="{399EFDF0-E003-4F8D-BC78-71552F7A6AEE}" presName="parentLin" presStyleCnt="0"/>
      <dgm:spPr/>
    </dgm:pt>
    <dgm:pt modelId="{243A2752-566C-4FB5-A61F-3AD462E04E54}" type="pres">
      <dgm:prSet presAssocID="{399EFDF0-E003-4F8D-BC78-71552F7A6AEE}" presName="parentLeftMargin" presStyleLbl="node1" presStyleIdx="4" presStyleCnt="7"/>
      <dgm:spPr/>
    </dgm:pt>
    <dgm:pt modelId="{A74EFB61-94D0-4F2B-9104-D5537611819F}" type="pres">
      <dgm:prSet presAssocID="{399EFDF0-E003-4F8D-BC78-71552F7A6AEE}" presName="parentText" presStyleLbl="node1" presStyleIdx="5" presStyleCnt="7">
        <dgm:presLayoutVars>
          <dgm:chMax val="0"/>
          <dgm:bulletEnabled val="1"/>
        </dgm:presLayoutVars>
      </dgm:prSet>
      <dgm:spPr/>
    </dgm:pt>
    <dgm:pt modelId="{EC6C8ADC-1229-4F35-A07D-660E64D6FF2F}" type="pres">
      <dgm:prSet presAssocID="{399EFDF0-E003-4F8D-BC78-71552F7A6AEE}" presName="negativeSpace" presStyleCnt="0"/>
      <dgm:spPr/>
    </dgm:pt>
    <dgm:pt modelId="{78F1A6A0-D43D-408A-8281-B87F0B0571B0}" type="pres">
      <dgm:prSet presAssocID="{399EFDF0-E003-4F8D-BC78-71552F7A6AEE}" presName="childText" presStyleLbl="conFgAcc1" presStyleIdx="5" presStyleCnt="7">
        <dgm:presLayoutVars>
          <dgm:bulletEnabled val="1"/>
        </dgm:presLayoutVars>
      </dgm:prSet>
      <dgm:spPr/>
    </dgm:pt>
    <dgm:pt modelId="{30A73069-0443-43ED-BF47-71B53F0731AC}" type="pres">
      <dgm:prSet presAssocID="{854FD63D-FC85-4885-BAB8-9D77FCB703B9}" presName="spaceBetweenRectangles" presStyleCnt="0"/>
      <dgm:spPr/>
    </dgm:pt>
    <dgm:pt modelId="{6BAAF8BD-0999-481B-881C-79D3B79EFDCD}" type="pres">
      <dgm:prSet presAssocID="{6C928C24-8262-4BE1-A2AE-865ED5C3E6F5}" presName="parentLin" presStyleCnt="0"/>
      <dgm:spPr/>
    </dgm:pt>
    <dgm:pt modelId="{155F4B55-8D72-451F-A7D5-4C96DDD8CA99}" type="pres">
      <dgm:prSet presAssocID="{6C928C24-8262-4BE1-A2AE-865ED5C3E6F5}" presName="parentLeftMargin" presStyleLbl="node1" presStyleIdx="5" presStyleCnt="7"/>
      <dgm:spPr/>
    </dgm:pt>
    <dgm:pt modelId="{DFB2B17C-BE07-4F19-833C-F284DAA18936}" type="pres">
      <dgm:prSet presAssocID="{6C928C24-8262-4BE1-A2AE-865ED5C3E6F5}" presName="parentText" presStyleLbl="node1" presStyleIdx="6" presStyleCnt="7">
        <dgm:presLayoutVars>
          <dgm:chMax val="0"/>
          <dgm:bulletEnabled val="1"/>
        </dgm:presLayoutVars>
      </dgm:prSet>
      <dgm:spPr/>
    </dgm:pt>
    <dgm:pt modelId="{1B7A5F1A-27C5-4E5A-A3F8-F04784F08F13}" type="pres">
      <dgm:prSet presAssocID="{6C928C24-8262-4BE1-A2AE-865ED5C3E6F5}" presName="negativeSpace" presStyleCnt="0"/>
      <dgm:spPr/>
    </dgm:pt>
    <dgm:pt modelId="{97C1ACD1-8D74-4125-B565-0C9491627094}" type="pres">
      <dgm:prSet presAssocID="{6C928C24-8262-4BE1-A2AE-865ED5C3E6F5}" presName="childText" presStyleLbl="conFgAcc1" presStyleIdx="6" presStyleCnt="7">
        <dgm:presLayoutVars>
          <dgm:bulletEnabled val="1"/>
        </dgm:presLayoutVars>
      </dgm:prSet>
      <dgm:spPr/>
    </dgm:pt>
  </dgm:ptLst>
  <dgm:cxnLst>
    <dgm:cxn modelId="{61604E15-CEBF-476B-A274-E4D51E1CDAED}" type="presOf" srcId="{996543AD-A14A-4B67-AE68-E1838C18C6CD}" destId="{7FBEB034-3B7D-466E-B035-BC7DA1EB2BD3}" srcOrd="0" destOrd="0" presId="urn:microsoft.com/office/officeart/2005/8/layout/list1"/>
    <dgm:cxn modelId="{9D700F25-1651-4388-96AB-BC6A033616D4}" type="presOf" srcId="{78036894-89D4-4DCE-9B48-96949CC73635}" destId="{BCB4486B-6F1A-457C-A261-06C566E57B49}" srcOrd="0" destOrd="0" presId="urn:microsoft.com/office/officeart/2005/8/layout/list1"/>
    <dgm:cxn modelId="{78533B2E-0DA3-49CD-ADDB-C5756A0D0C34}" type="presOf" srcId="{399EFDF0-E003-4F8D-BC78-71552F7A6AEE}" destId="{243A2752-566C-4FB5-A61F-3AD462E04E54}" srcOrd="0" destOrd="0" presId="urn:microsoft.com/office/officeart/2005/8/layout/list1"/>
    <dgm:cxn modelId="{C91FFB33-CAD4-41DC-9E10-CDCF707638C4}" type="presOf" srcId="{719CAD93-6163-4317-BDF5-EE73E3C420A5}" destId="{C5A186CB-9453-47F9-BECB-6E7DBA999DDA}" srcOrd="0" destOrd="0" presId="urn:microsoft.com/office/officeart/2005/8/layout/list1"/>
    <dgm:cxn modelId="{CA24926B-9697-4D16-89F7-AECE4B8BB3A6}" srcId="{996543AD-A14A-4B67-AE68-E1838C18C6CD}" destId="{97193057-9C74-4562-B7EE-DB83CE55602E}" srcOrd="3" destOrd="0" parTransId="{BD489E87-942E-406A-818B-D4501AA089B5}" sibTransId="{44D838C2-8B01-45A3-BD9A-3ED93F7B3660}"/>
    <dgm:cxn modelId="{BA6D956B-D71A-4D4D-9C0E-DB2CD57C3877}" type="presOf" srcId="{6C928C24-8262-4BE1-A2AE-865ED5C3E6F5}" destId="{DFB2B17C-BE07-4F19-833C-F284DAA18936}" srcOrd="1" destOrd="0" presId="urn:microsoft.com/office/officeart/2005/8/layout/list1"/>
    <dgm:cxn modelId="{13B9974C-92BE-4B26-9A1C-333C1EF8BBA4}" type="presOf" srcId="{78036894-89D4-4DCE-9B48-96949CC73635}" destId="{BC84192A-9C90-491F-BC90-7AD4E8DD3A85}" srcOrd="1" destOrd="0" presId="urn:microsoft.com/office/officeart/2005/8/layout/list1"/>
    <dgm:cxn modelId="{9BDDAC51-532B-419C-BE43-F17BB95A4718}" srcId="{996543AD-A14A-4B67-AE68-E1838C18C6CD}" destId="{78036894-89D4-4DCE-9B48-96949CC73635}" srcOrd="2" destOrd="0" parTransId="{5D031B06-9DFF-4E01-8A07-8B2BCA178047}" sibTransId="{7E720D9A-5AF8-4BE5-92BA-697E32A8395F}"/>
    <dgm:cxn modelId="{EF1BC256-89D9-4939-993D-8FB3DFB67101}" type="presOf" srcId="{A7EBDCC1-53A9-4AFE-9241-FFB152B17511}" destId="{C24BC5F9-9831-46DB-9B28-1573E1E7E490}" srcOrd="1" destOrd="0" presId="urn:microsoft.com/office/officeart/2005/8/layout/list1"/>
    <dgm:cxn modelId="{AF5D8C7E-C0EF-466D-B526-BF618DB15B0B}" type="presOf" srcId="{399EFDF0-E003-4F8D-BC78-71552F7A6AEE}" destId="{A74EFB61-94D0-4F2B-9104-D5537611819F}" srcOrd="1" destOrd="0" presId="urn:microsoft.com/office/officeart/2005/8/layout/list1"/>
    <dgm:cxn modelId="{74FFE980-5F03-4C47-B192-21C7F7207C41}" type="presOf" srcId="{A7EBDCC1-53A9-4AFE-9241-FFB152B17511}" destId="{5986F926-205E-4D36-81B2-3A12C3038D62}" srcOrd="0" destOrd="0" presId="urn:microsoft.com/office/officeart/2005/8/layout/list1"/>
    <dgm:cxn modelId="{D4BB1885-0D25-4AE3-920F-DAF51E90FFC5}" type="presOf" srcId="{D7DE5B97-D5E4-40F2-9C82-1FE8E0B02C15}" destId="{D5417E68-9733-44F1-86B6-271D4FBDD1BB}" srcOrd="0" destOrd="0" presId="urn:microsoft.com/office/officeart/2005/8/layout/list1"/>
    <dgm:cxn modelId="{DAC36D8C-62B6-4C29-8337-0308463AB5B3}" type="presOf" srcId="{97193057-9C74-4562-B7EE-DB83CE55602E}" destId="{CD823326-B54F-4F97-BF05-4D3F88B747DF}" srcOrd="0" destOrd="0" presId="urn:microsoft.com/office/officeart/2005/8/layout/list1"/>
    <dgm:cxn modelId="{F7C4EA9E-19BC-41C6-931D-2B16B9E485C1}" type="presOf" srcId="{6C928C24-8262-4BE1-A2AE-865ED5C3E6F5}" destId="{155F4B55-8D72-451F-A7D5-4C96DDD8CA99}" srcOrd="0" destOrd="0" presId="urn:microsoft.com/office/officeart/2005/8/layout/list1"/>
    <dgm:cxn modelId="{259564B1-2570-40F9-A81E-B0A20F36AB1A}" srcId="{996543AD-A14A-4B67-AE68-E1838C18C6CD}" destId="{D7DE5B97-D5E4-40F2-9C82-1FE8E0B02C15}" srcOrd="4" destOrd="0" parTransId="{023A32B2-3B31-4801-A44A-2FA88B09ED7E}" sibTransId="{0FD6AD60-F286-4D81-8B9D-A147BAB5F430}"/>
    <dgm:cxn modelId="{353600BA-3ABD-4776-B6F8-A72C4F4E0788}" type="presOf" srcId="{D7DE5B97-D5E4-40F2-9C82-1FE8E0B02C15}" destId="{332AD3EA-03B0-460C-99A7-7EC0C08A9985}" srcOrd="1" destOrd="0" presId="urn:microsoft.com/office/officeart/2005/8/layout/list1"/>
    <dgm:cxn modelId="{9F8F73C1-B7E1-40E1-A041-4076008A649B}" srcId="{996543AD-A14A-4B67-AE68-E1838C18C6CD}" destId="{A7EBDCC1-53A9-4AFE-9241-FFB152B17511}" srcOrd="0" destOrd="0" parTransId="{A579C66A-9F17-4EDF-A7B4-9D207BEDABAA}" sibTransId="{7E697C9C-6EC9-4A4F-AF38-BC752889ACB8}"/>
    <dgm:cxn modelId="{A25C7FC4-1D21-480B-BC0B-5E6251B5C06D}" type="presOf" srcId="{97193057-9C74-4562-B7EE-DB83CE55602E}" destId="{22D2DFFC-DF49-4C14-9606-18C2E1FFD1EA}" srcOrd="1" destOrd="0" presId="urn:microsoft.com/office/officeart/2005/8/layout/list1"/>
    <dgm:cxn modelId="{A8380CC8-75A5-423A-96C3-482370EDCE22}" srcId="{996543AD-A14A-4B67-AE68-E1838C18C6CD}" destId="{6C928C24-8262-4BE1-A2AE-865ED5C3E6F5}" srcOrd="6" destOrd="0" parTransId="{20CB6843-542D-4CC2-AAC6-1B63D56753F4}" sibTransId="{0E02A452-3FB2-4A6E-8F89-E0FF7FFD112C}"/>
    <dgm:cxn modelId="{C6E0EFD7-55DC-461E-A291-A2FD4A40EFD2}" srcId="{996543AD-A14A-4B67-AE68-E1838C18C6CD}" destId="{719CAD93-6163-4317-BDF5-EE73E3C420A5}" srcOrd="1" destOrd="0" parTransId="{5B1329A3-D9A6-4C0A-9546-67B743B708A8}" sibTransId="{F041A077-6458-4F43-BDAB-2D89A51B5468}"/>
    <dgm:cxn modelId="{65A817F3-D8C6-400F-B420-5F684E499CEC}" srcId="{996543AD-A14A-4B67-AE68-E1838C18C6CD}" destId="{399EFDF0-E003-4F8D-BC78-71552F7A6AEE}" srcOrd="5" destOrd="0" parTransId="{39F935FD-BD5B-410D-A274-07A60568976B}" sibTransId="{854FD63D-FC85-4885-BAB8-9D77FCB703B9}"/>
    <dgm:cxn modelId="{BAB7DFF9-7BEC-484B-BF8E-805168054272}" type="presOf" srcId="{719CAD93-6163-4317-BDF5-EE73E3C420A5}" destId="{0D5E6F54-0566-4379-A1CF-798FEED1CD15}" srcOrd="1" destOrd="0" presId="urn:microsoft.com/office/officeart/2005/8/layout/list1"/>
    <dgm:cxn modelId="{B98493F6-4670-47E9-B433-122AAA0D2DF7}" type="presParOf" srcId="{7FBEB034-3B7D-466E-B035-BC7DA1EB2BD3}" destId="{8D9449EB-A9F9-4BB0-B606-EB097A0E90F3}" srcOrd="0" destOrd="0" presId="urn:microsoft.com/office/officeart/2005/8/layout/list1"/>
    <dgm:cxn modelId="{6A046029-C4D9-4006-8AE1-6240C9B677C1}" type="presParOf" srcId="{8D9449EB-A9F9-4BB0-B606-EB097A0E90F3}" destId="{5986F926-205E-4D36-81B2-3A12C3038D62}" srcOrd="0" destOrd="0" presId="urn:microsoft.com/office/officeart/2005/8/layout/list1"/>
    <dgm:cxn modelId="{D0E6360A-05A9-4E3F-AD2E-BFAA2D011A60}" type="presParOf" srcId="{8D9449EB-A9F9-4BB0-B606-EB097A0E90F3}" destId="{C24BC5F9-9831-46DB-9B28-1573E1E7E490}" srcOrd="1" destOrd="0" presId="urn:microsoft.com/office/officeart/2005/8/layout/list1"/>
    <dgm:cxn modelId="{E6DE8762-7570-40CA-8BF9-79B0A8F790F7}" type="presParOf" srcId="{7FBEB034-3B7D-466E-B035-BC7DA1EB2BD3}" destId="{D83489C2-66AE-4CD2-83BB-562E777C3C53}" srcOrd="1" destOrd="0" presId="urn:microsoft.com/office/officeart/2005/8/layout/list1"/>
    <dgm:cxn modelId="{5A8D51CF-61CD-4F8D-9FE5-2DF3C9C3B68E}" type="presParOf" srcId="{7FBEB034-3B7D-466E-B035-BC7DA1EB2BD3}" destId="{129D7961-94EE-4973-A1DD-A59E28503349}" srcOrd="2" destOrd="0" presId="urn:microsoft.com/office/officeart/2005/8/layout/list1"/>
    <dgm:cxn modelId="{F9533B79-165C-4366-BB3D-BAEE791F626E}" type="presParOf" srcId="{7FBEB034-3B7D-466E-B035-BC7DA1EB2BD3}" destId="{D1C7F246-7B4B-4FBA-BF64-B39CDE6EF368}" srcOrd="3" destOrd="0" presId="urn:microsoft.com/office/officeart/2005/8/layout/list1"/>
    <dgm:cxn modelId="{5B0D717A-7181-4125-966D-3EDBE2B45481}" type="presParOf" srcId="{7FBEB034-3B7D-466E-B035-BC7DA1EB2BD3}" destId="{BD15D7CC-1324-4D83-913D-19538DFE8248}" srcOrd="4" destOrd="0" presId="urn:microsoft.com/office/officeart/2005/8/layout/list1"/>
    <dgm:cxn modelId="{8707E3A8-15A3-4B5B-92FA-57EAAB8BCC36}" type="presParOf" srcId="{BD15D7CC-1324-4D83-913D-19538DFE8248}" destId="{C5A186CB-9453-47F9-BECB-6E7DBA999DDA}" srcOrd="0" destOrd="0" presId="urn:microsoft.com/office/officeart/2005/8/layout/list1"/>
    <dgm:cxn modelId="{46564806-1CE9-4FBE-B64D-213B0C9678F2}" type="presParOf" srcId="{BD15D7CC-1324-4D83-913D-19538DFE8248}" destId="{0D5E6F54-0566-4379-A1CF-798FEED1CD15}" srcOrd="1" destOrd="0" presId="urn:microsoft.com/office/officeart/2005/8/layout/list1"/>
    <dgm:cxn modelId="{EDD27E51-4430-46F4-AD8E-F2CFEFF65600}" type="presParOf" srcId="{7FBEB034-3B7D-466E-B035-BC7DA1EB2BD3}" destId="{CC8FD717-0AA0-42BA-A43F-55006B312D92}" srcOrd="5" destOrd="0" presId="urn:microsoft.com/office/officeart/2005/8/layout/list1"/>
    <dgm:cxn modelId="{4DD0354D-3DB7-4B12-AA01-B9E9FF870660}" type="presParOf" srcId="{7FBEB034-3B7D-466E-B035-BC7DA1EB2BD3}" destId="{9E57A723-3B79-4872-823E-24ECFAEA4EAA}" srcOrd="6" destOrd="0" presId="urn:microsoft.com/office/officeart/2005/8/layout/list1"/>
    <dgm:cxn modelId="{764D8270-7C8E-425B-A729-7CF9884F1CFA}" type="presParOf" srcId="{7FBEB034-3B7D-466E-B035-BC7DA1EB2BD3}" destId="{BFC77D0C-6AB3-4FCE-96D0-32959DB7615B}" srcOrd="7" destOrd="0" presId="urn:microsoft.com/office/officeart/2005/8/layout/list1"/>
    <dgm:cxn modelId="{A6F69990-C8EC-4A49-AE41-B752867A9DDF}" type="presParOf" srcId="{7FBEB034-3B7D-466E-B035-BC7DA1EB2BD3}" destId="{0A58A9AD-7E60-4999-9732-1DA2512F1D3F}" srcOrd="8" destOrd="0" presId="urn:microsoft.com/office/officeart/2005/8/layout/list1"/>
    <dgm:cxn modelId="{246DFF0A-5F39-41AE-BBF7-514ED97266F0}" type="presParOf" srcId="{0A58A9AD-7E60-4999-9732-1DA2512F1D3F}" destId="{BCB4486B-6F1A-457C-A261-06C566E57B49}" srcOrd="0" destOrd="0" presId="urn:microsoft.com/office/officeart/2005/8/layout/list1"/>
    <dgm:cxn modelId="{02D5E6FC-359D-4A96-9AD6-D15B3E55182C}" type="presParOf" srcId="{0A58A9AD-7E60-4999-9732-1DA2512F1D3F}" destId="{BC84192A-9C90-491F-BC90-7AD4E8DD3A85}" srcOrd="1" destOrd="0" presId="urn:microsoft.com/office/officeart/2005/8/layout/list1"/>
    <dgm:cxn modelId="{2685BFDA-EA0D-4370-9C54-F605DF18BEE0}" type="presParOf" srcId="{7FBEB034-3B7D-466E-B035-BC7DA1EB2BD3}" destId="{AD47FF77-E25B-452B-9865-16D5624F85BA}" srcOrd="9" destOrd="0" presId="urn:microsoft.com/office/officeart/2005/8/layout/list1"/>
    <dgm:cxn modelId="{1E528567-D3BE-41FC-BEBE-444CD9120C91}" type="presParOf" srcId="{7FBEB034-3B7D-466E-B035-BC7DA1EB2BD3}" destId="{BA66E38F-8034-4D71-9BCC-56C3A7A1E261}" srcOrd="10" destOrd="0" presId="urn:microsoft.com/office/officeart/2005/8/layout/list1"/>
    <dgm:cxn modelId="{0B6DD97E-9BA2-4E84-8385-4D9949B9942F}" type="presParOf" srcId="{7FBEB034-3B7D-466E-B035-BC7DA1EB2BD3}" destId="{F7352C3E-52FF-4F87-9A56-CAB554596BC4}" srcOrd="11" destOrd="0" presId="urn:microsoft.com/office/officeart/2005/8/layout/list1"/>
    <dgm:cxn modelId="{DA99F9A2-8885-41A4-9DC0-D5CBB8CAC34A}" type="presParOf" srcId="{7FBEB034-3B7D-466E-B035-BC7DA1EB2BD3}" destId="{E88ACC76-2ECA-4E2F-93F9-B59F266883D0}" srcOrd="12" destOrd="0" presId="urn:microsoft.com/office/officeart/2005/8/layout/list1"/>
    <dgm:cxn modelId="{A418AFED-00AD-4DC2-B532-B4716437DDE3}" type="presParOf" srcId="{E88ACC76-2ECA-4E2F-93F9-B59F266883D0}" destId="{CD823326-B54F-4F97-BF05-4D3F88B747DF}" srcOrd="0" destOrd="0" presId="urn:microsoft.com/office/officeart/2005/8/layout/list1"/>
    <dgm:cxn modelId="{4CBF11CB-3F86-400A-A62C-392F6256E7E5}" type="presParOf" srcId="{E88ACC76-2ECA-4E2F-93F9-B59F266883D0}" destId="{22D2DFFC-DF49-4C14-9606-18C2E1FFD1EA}" srcOrd="1" destOrd="0" presId="urn:microsoft.com/office/officeart/2005/8/layout/list1"/>
    <dgm:cxn modelId="{084443F5-8442-4474-811D-0BDAA7D90A06}" type="presParOf" srcId="{7FBEB034-3B7D-466E-B035-BC7DA1EB2BD3}" destId="{59AAFE6E-8333-4EED-8128-E331AF92D57E}" srcOrd="13" destOrd="0" presId="urn:microsoft.com/office/officeart/2005/8/layout/list1"/>
    <dgm:cxn modelId="{048242AC-BB80-4DFC-A0A8-473566AF7962}" type="presParOf" srcId="{7FBEB034-3B7D-466E-B035-BC7DA1EB2BD3}" destId="{CBF8D812-189F-420D-87F1-0CF624E7516F}" srcOrd="14" destOrd="0" presId="urn:microsoft.com/office/officeart/2005/8/layout/list1"/>
    <dgm:cxn modelId="{8DFFAB58-F75F-48A4-A629-DF53EDBC75DC}" type="presParOf" srcId="{7FBEB034-3B7D-466E-B035-BC7DA1EB2BD3}" destId="{5BA7E331-46DB-446D-B455-3BD1A518BA25}" srcOrd="15" destOrd="0" presId="urn:microsoft.com/office/officeart/2005/8/layout/list1"/>
    <dgm:cxn modelId="{165C732E-B099-4E71-86D9-D0AEE34C7A5B}" type="presParOf" srcId="{7FBEB034-3B7D-466E-B035-BC7DA1EB2BD3}" destId="{3F497A2D-FA82-4D6B-BDEE-6E375FF42F22}" srcOrd="16" destOrd="0" presId="urn:microsoft.com/office/officeart/2005/8/layout/list1"/>
    <dgm:cxn modelId="{D567E2D4-AFAE-46A9-8E91-BF9903A9355E}" type="presParOf" srcId="{3F497A2D-FA82-4D6B-BDEE-6E375FF42F22}" destId="{D5417E68-9733-44F1-86B6-271D4FBDD1BB}" srcOrd="0" destOrd="0" presId="urn:microsoft.com/office/officeart/2005/8/layout/list1"/>
    <dgm:cxn modelId="{46DAB01E-9A35-40F0-98D4-60F6B2815B25}" type="presParOf" srcId="{3F497A2D-FA82-4D6B-BDEE-6E375FF42F22}" destId="{332AD3EA-03B0-460C-99A7-7EC0C08A9985}" srcOrd="1" destOrd="0" presId="urn:microsoft.com/office/officeart/2005/8/layout/list1"/>
    <dgm:cxn modelId="{D6B39BD4-72EB-48ED-934D-1F5C3AE6B432}" type="presParOf" srcId="{7FBEB034-3B7D-466E-B035-BC7DA1EB2BD3}" destId="{153B546E-8993-4CCB-8AD9-64108C1503A2}" srcOrd="17" destOrd="0" presId="urn:microsoft.com/office/officeart/2005/8/layout/list1"/>
    <dgm:cxn modelId="{5B62E323-AEAB-432C-B93F-5E24CEE59300}" type="presParOf" srcId="{7FBEB034-3B7D-466E-B035-BC7DA1EB2BD3}" destId="{29E313C3-2A7A-415F-BF07-09766A42F0B8}" srcOrd="18" destOrd="0" presId="urn:microsoft.com/office/officeart/2005/8/layout/list1"/>
    <dgm:cxn modelId="{9EFCA390-7256-4FF5-8138-DF6AE25F55C8}" type="presParOf" srcId="{7FBEB034-3B7D-466E-B035-BC7DA1EB2BD3}" destId="{BBF40BE8-2E68-4BBA-ABE4-BAC66EBA872C}" srcOrd="19" destOrd="0" presId="urn:microsoft.com/office/officeart/2005/8/layout/list1"/>
    <dgm:cxn modelId="{9C8760E0-AE5A-432E-BA46-C877D26E5C1D}" type="presParOf" srcId="{7FBEB034-3B7D-466E-B035-BC7DA1EB2BD3}" destId="{C30AF82C-D64A-4824-BB27-258798368428}" srcOrd="20" destOrd="0" presId="urn:microsoft.com/office/officeart/2005/8/layout/list1"/>
    <dgm:cxn modelId="{42D8D163-1CBE-4AF0-92D6-AF4E871A74A9}" type="presParOf" srcId="{C30AF82C-D64A-4824-BB27-258798368428}" destId="{243A2752-566C-4FB5-A61F-3AD462E04E54}" srcOrd="0" destOrd="0" presId="urn:microsoft.com/office/officeart/2005/8/layout/list1"/>
    <dgm:cxn modelId="{3CA611EF-FFD8-45B6-87EE-B5CCD148E3A5}" type="presParOf" srcId="{C30AF82C-D64A-4824-BB27-258798368428}" destId="{A74EFB61-94D0-4F2B-9104-D5537611819F}" srcOrd="1" destOrd="0" presId="urn:microsoft.com/office/officeart/2005/8/layout/list1"/>
    <dgm:cxn modelId="{DB140963-5CE1-42DA-B912-9E9355140C47}" type="presParOf" srcId="{7FBEB034-3B7D-466E-B035-BC7DA1EB2BD3}" destId="{EC6C8ADC-1229-4F35-A07D-660E64D6FF2F}" srcOrd="21" destOrd="0" presId="urn:microsoft.com/office/officeart/2005/8/layout/list1"/>
    <dgm:cxn modelId="{2634C836-17CE-4B15-B6F9-E3725ACAC360}" type="presParOf" srcId="{7FBEB034-3B7D-466E-B035-BC7DA1EB2BD3}" destId="{78F1A6A0-D43D-408A-8281-B87F0B0571B0}" srcOrd="22" destOrd="0" presId="urn:microsoft.com/office/officeart/2005/8/layout/list1"/>
    <dgm:cxn modelId="{8C22812D-93DE-4CC4-8ED1-7666BB577334}" type="presParOf" srcId="{7FBEB034-3B7D-466E-B035-BC7DA1EB2BD3}" destId="{30A73069-0443-43ED-BF47-71B53F0731AC}" srcOrd="23" destOrd="0" presId="urn:microsoft.com/office/officeart/2005/8/layout/list1"/>
    <dgm:cxn modelId="{55C8F926-AB99-4BE1-8212-E58695F829B4}" type="presParOf" srcId="{7FBEB034-3B7D-466E-B035-BC7DA1EB2BD3}" destId="{6BAAF8BD-0999-481B-881C-79D3B79EFDCD}" srcOrd="24" destOrd="0" presId="urn:microsoft.com/office/officeart/2005/8/layout/list1"/>
    <dgm:cxn modelId="{1FEF8649-4438-40AC-9F69-9E9185CC6E22}" type="presParOf" srcId="{6BAAF8BD-0999-481B-881C-79D3B79EFDCD}" destId="{155F4B55-8D72-451F-A7D5-4C96DDD8CA99}" srcOrd="0" destOrd="0" presId="urn:microsoft.com/office/officeart/2005/8/layout/list1"/>
    <dgm:cxn modelId="{0581006F-2F8F-4F2C-945E-13C993B7A4C7}" type="presParOf" srcId="{6BAAF8BD-0999-481B-881C-79D3B79EFDCD}" destId="{DFB2B17C-BE07-4F19-833C-F284DAA18936}" srcOrd="1" destOrd="0" presId="urn:microsoft.com/office/officeart/2005/8/layout/list1"/>
    <dgm:cxn modelId="{AAFFF2A2-7C08-4F83-82D5-3F9F4147281C}" type="presParOf" srcId="{7FBEB034-3B7D-466E-B035-BC7DA1EB2BD3}" destId="{1B7A5F1A-27C5-4E5A-A3F8-F04784F08F13}" srcOrd="25" destOrd="0" presId="urn:microsoft.com/office/officeart/2005/8/layout/list1"/>
    <dgm:cxn modelId="{78A5A50D-80AE-40EF-8174-966BD7299CAD}" type="presParOf" srcId="{7FBEB034-3B7D-466E-B035-BC7DA1EB2BD3}" destId="{97C1ACD1-8D74-4125-B565-0C9491627094}"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D7961-94EE-4973-A1DD-A59E28503349}">
      <dsp:nvSpPr>
        <dsp:cNvPr id="0" name=""/>
        <dsp:cNvSpPr/>
      </dsp:nvSpPr>
      <dsp:spPr>
        <a:xfrm>
          <a:off x="0" y="327983"/>
          <a:ext cx="6985000" cy="410207"/>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4BC5F9-9831-46DB-9B28-1573E1E7E490}">
      <dsp:nvSpPr>
        <dsp:cNvPr id="0" name=""/>
        <dsp:cNvSpPr/>
      </dsp:nvSpPr>
      <dsp:spPr>
        <a:xfrm>
          <a:off x="349250" y="91823"/>
          <a:ext cx="4889500"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811" tIns="0" rIns="184811" bIns="0" numCol="1" spcCol="1270" anchor="ctr" anchorCtr="0">
          <a:noAutofit/>
        </a:bodyPr>
        <a:lstStyle/>
        <a:p>
          <a:pPr marL="0" lvl="0" indent="0" algn="l" defTabSz="711200">
            <a:lnSpc>
              <a:spcPct val="90000"/>
            </a:lnSpc>
            <a:spcBef>
              <a:spcPct val="0"/>
            </a:spcBef>
            <a:spcAft>
              <a:spcPct val="35000"/>
            </a:spcAft>
            <a:buNone/>
          </a:pPr>
          <a:r>
            <a:rPr lang="en-US" sz="1600" kern="1200" dirty="0"/>
            <a:t>1.  Select procurement method</a:t>
          </a:r>
          <a:endParaRPr lang="en-NZ" sz="1600" kern="1200" dirty="0"/>
        </a:p>
      </dsp:txBody>
      <dsp:txXfrm>
        <a:off x="372307" y="114880"/>
        <a:ext cx="4843386" cy="426206"/>
      </dsp:txXfrm>
    </dsp:sp>
    <dsp:sp modelId="{9E57A723-3B79-4872-823E-24ECFAEA4EAA}">
      <dsp:nvSpPr>
        <dsp:cNvPr id="0" name=""/>
        <dsp:cNvSpPr/>
      </dsp:nvSpPr>
      <dsp:spPr>
        <a:xfrm>
          <a:off x="0" y="1060751"/>
          <a:ext cx="6985000" cy="403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5E6F54-0566-4379-A1CF-798FEED1CD15}">
      <dsp:nvSpPr>
        <dsp:cNvPr id="0" name=""/>
        <dsp:cNvSpPr/>
      </dsp:nvSpPr>
      <dsp:spPr>
        <a:xfrm>
          <a:off x="349250" y="824591"/>
          <a:ext cx="4889500" cy="4723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811" tIns="0" rIns="184811" bIns="0" numCol="1" spcCol="1270" anchor="ctr" anchorCtr="0">
          <a:noAutofit/>
        </a:bodyPr>
        <a:lstStyle/>
        <a:p>
          <a:pPr marL="0" lvl="0" indent="0" algn="l" defTabSz="711200">
            <a:lnSpc>
              <a:spcPct val="90000"/>
            </a:lnSpc>
            <a:spcBef>
              <a:spcPct val="0"/>
            </a:spcBef>
            <a:spcAft>
              <a:spcPct val="35000"/>
            </a:spcAft>
            <a:buNone/>
          </a:pPr>
          <a:r>
            <a:rPr lang="en-US" sz="1600" kern="1200" dirty="0"/>
            <a:t>2.  Prepare tender documentation</a:t>
          </a:r>
        </a:p>
      </dsp:txBody>
      <dsp:txXfrm>
        <a:off x="372307" y="847648"/>
        <a:ext cx="4843386" cy="426206"/>
      </dsp:txXfrm>
    </dsp:sp>
    <dsp:sp modelId="{BA66E38F-8034-4D71-9BCC-56C3A7A1E261}">
      <dsp:nvSpPr>
        <dsp:cNvPr id="0" name=""/>
        <dsp:cNvSpPr/>
      </dsp:nvSpPr>
      <dsp:spPr>
        <a:xfrm>
          <a:off x="0" y="1786511"/>
          <a:ext cx="6985000" cy="403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84192A-9C90-491F-BC90-7AD4E8DD3A85}">
      <dsp:nvSpPr>
        <dsp:cNvPr id="0" name=""/>
        <dsp:cNvSpPr/>
      </dsp:nvSpPr>
      <dsp:spPr>
        <a:xfrm>
          <a:off x="349250" y="1550351"/>
          <a:ext cx="4889500" cy="4723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811" tIns="0" rIns="184811" bIns="0" numCol="1" spcCol="1270" anchor="ctr" anchorCtr="0">
          <a:noAutofit/>
        </a:bodyPr>
        <a:lstStyle/>
        <a:p>
          <a:pPr marL="0" lvl="0" indent="0" algn="l" defTabSz="711200">
            <a:lnSpc>
              <a:spcPct val="90000"/>
            </a:lnSpc>
            <a:spcBef>
              <a:spcPct val="0"/>
            </a:spcBef>
            <a:spcAft>
              <a:spcPct val="35000"/>
            </a:spcAft>
            <a:buNone/>
          </a:pPr>
          <a:r>
            <a:rPr lang="en-US" sz="1600" kern="1200" dirty="0"/>
            <a:t>3a.  Invite / call for tenderers</a:t>
          </a:r>
        </a:p>
      </dsp:txBody>
      <dsp:txXfrm>
        <a:off x="372307" y="1573408"/>
        <a:ext cx="4843386" cy="426206"/>
      </dsp:txXfrm>
    </dsp:sp>
    <dsp:sp modelId="{CBF8D812-189F-420D-87F1-0CF624E7516F}">
      <dsp:nvSpPr>
        <dsp:cNvPr id="0" name=""/>
        <dsp:cNvSpPr/>
      </dsp:nvSpPr>
      <dsp:spPr>
        <a:xfrm>
          <a:off x="0" y="2512271"/>
          <a:ext cx="6985000" cy="403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D2DFFC-DF49-4C14-9606-18C2E1FFD1EA}">
      <dsp:nvSpPr>
        <dsp:cNvPr id="0" name=""/>
        <dsp:cNvSpPr/>
      </dsp:nvSpPr>
      <dsp:spPr>
        <a:xfrm>
          <a:off x="349250" y="2276111"/>
          <a:ext cx="4889500" cy="4723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811" tIns="0" rIns="184811" bIns="0" numCol="1" spcCol="1270" anchor="ctr" anchorCtr="0">
          <a:noAutofit/>
        </a:bodyPr>
        <a:lstStyle/>
        <a:p>
          <a:pPr marL="0" lvl="0" indent="0" algn="l" defTabSz="711200">
            <a:lnSpc>
              <a:spcPct val="90000"/>
            </a:lnSpc>
            <a:spcBef>
              <a:spcPct val="0"/>
            </a:spcBef>
            <a:spcAft>
              <a:spcPct val="35000"/>
            </a:spcAft>
            <a:buNone/>
          </a:pPr>
          <a:r>
            <a:rPr lang="en-US" sz="1600" kern="1200" dirty="0"/>
            <a:t>3b.  Develop a tender list</a:t>
          </a:r>
        </a:p>
      </dsp:txBody>
      <dsp:txXfrm>
        <a:off x="372307" y="2299168"/>
        <a:ext cx="4843386" cy="426206"/>
      </dsp:txXfrm>
    </dsp:sp>
    <dsp:sp modelId="{29E313C3-2A7A-415F-BF07-09766A42F0B8}">
      <dsp:nvSpPr>
        <dsp:cNvPr id="0" name=""/>
        <dsp:cNvSpPr/>
      </dsp:nvSpPr>
      <dsp:spPr>
        <a:xfrm>
          <a:off x="0" y="3238031"/>
          <a:ext cx="6985000" cy="4032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2AD3EA-03B0-460C-99A7-7EC0C08A9985}">
      <dsp:nvSpPr>
        <dsp:cNvPr id="0" name=""/>
        <dsp:cNvSpPr/>
      </dsp:nvSpPr>
      <dsp:spPr>
        <a:xfrm>
          <a:off x="349250" y="3001871"/>
          <a:ext cx="4889500" cy="4723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811" tIns="0" rIns="184811" bIns="0" numCol="1" spcCol="1270" anchor="ctr" anchorCtr="0">
          <a:noAutofit/>
        </a:bodyPr>
        <a:lstStyle/>
        <a:p>
          <a:pPr marL="0" lvl="0" indent="0" algn="l" defTabSz="711200">
            <a:lnSpc>
              <a:spcPct val="90000"/>
            </a:lnSpc>
            <a:spcBef>
              <a:spcPct val="0"/>
            </a:spcBef>
            <a:spcAft>
              <a:spcPct val="35000"/>
            </a:spcAft>
            <a:buNone/>
          </a:pPr>
          <a:r>
            <a:rPr lang="en-US" sz="1600" kern="1200" dirty="0"/>
            <a:t>4.  Receive &amp; open tenders</a:t>
          </a:r>
        </a:p>
      </dsp:txBody>
      <dsp:txXfrm>
        <a:off x="372307" y="3024928"/>
        <a:ext cx="4843386" cy="426206"/>
      </dsp:txXfrm>
    </dsp:sp>
    <dsp:sp modelId="{78F1A6A0-D43D-408A-8281-B87F0B0571B0}">
      <dsp:nvSpPr>
        <dsp:cNvPr id="0" name=""/>
        <dsp:cNvSpPr/>
      </dsp:nvSpPr>
      <dsp:spPr>
        <a:xfrm>
          <a:off x="0" y="3963791"/>
          <a:ext cx="6985000"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4EFB61-94D0-4F2B-9104-D5537611819F}">
      <dsp:nvSpPr>
        <dsp:cNvPr id="0" name=""/>
        <dsp:cNvSpPr/>
      </dsp:nvSpPr>
      <dsp:spPr>
        <a:xfrm>
          <a:off x="349250" y="3727631"/>
          <a:ext cx="4889500"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811" tIns="0" rIns="184811" bIns="0" numCol="1" spcCol="1270" anchor="ctr" anchorCtr="0">
          <a:noAutofit/>
        </a:bodyPr>
        <a:lstStyle/>
        <a:p>
          <a:pPr marL="0" lvl="0" indent="0" algn="l" defTabSz="711200">
            <a:lnSpc>
              <a:spcPct val="90000"/>
            </a:lnSpc>
            <a:spcBef>
              <a:spcPct val="0"/>
            </a:spcBef>
            <a:spcAft>
              <a:spcPct val="35000"/>
            </a:spcAft>
            <a:buNone/>
          </a:pPr>
          <a:r>
            <a:rPr lang="en-US" sz="1600" kern="1200" dirty="0"/>
            <a:t>5.  Evaluate tenders</a:t>
          </a:r>
        </a:p>
      </dsp:txBody>
      <dsp:txXfrm>
        <a:off x="372307" y="3750688"/>
        <a:ext cx="4843386" cy="426206"/>
      </dsp:txXfrm>
    </dsp:sp>
    <dsp:sp modelId="{97C1ACD1-8D74-4125-B565-0C9491627094}">
      <dsp:nvSpPr>
        <dsp:cNvPr id="0" name=""/>
        <dsp:cNvSpPr/>
      </dsp:nvSpPr>
      <dsp:spPr>
        <a:xfrm>
          <a:off x="0" y="4689551"/>
          <a:ext cx="6985000" cy="403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B2B17C-BE07-4F19-833C-F284DAA18936}">
      <dsp:nvSpPr>
        <dsp:cNvPr id="0" name=""/>
        <dsp:cNvSpPr/>
      </dsp:nvSpPr>
      <dsp:spPr>
        <a:xfrm>
          <a:off x="349250" y="4453391"/>
          <a:ext cx="4889500" cy="4723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811" tIns="0" rIns="184811" bIns="0" numCol="1" spcCol="1270" anchor="ctr" anchorCtr="0">
          <a:noAutofit/>
        </a:bodyPr>
        <a:lstStyle/>
        <a:p>
          <a:pPr marL="0" lvl="0" indent="0" algn="l" defTabSz="711200">
            <a:lnSpc>
              <a:spcPct val="90000"/>
            </a:lnSpc>
            <a:spcBef>
              <a:spcPct val="0"/>
            </a:spcBef>
            <a:spcAft>
              <a:spcPct val="35000"/>
            </a:spcAft>
            <a:buNone/>
          </a:pPr>
          <a:r>
            <a:rPr lang="en-US" sz="1600" kern="1200" dirty="0"/>
            <a:t>6.  Accept &amp; award tender </a:t>
          </a:r>
        </a:p>
      </dsp:txBody>
      <dsp:txXfrm>
        <a:off x="372307" y="4476448"/>
        <a:ext cx="4843386"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7DADA5-7582-4790-8059-66705EB2D047}" type="datetimeFigureOut">
              <a:rPr lang="en-NZ" smtClean="0"/>
              <a:t>7/08/2023</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04EBB1-E7C6-4D43-BCF8-E65479637CD2}" type="slidenum">
              <a:rPr lang="en-NZ" smtClean="0"/>
              <a:t>‹#›</a:t>
            </a:fld>
            <a:endParaRPr lang="en-NZ"/>
          </a:p>
        </p:txBody>
      </p:sp>
    </p:spTree>
    <p:extLst>
      <p:ext uri="{BB962C8B-B14F-4D97-AF65-F5344CB8AC3E}">
        <p14:creationId xmlns:p14="http://schemas.microsoft.com/office/powerpoint/2010/main" val="1634180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Arial" charset="0"/>
              </a:defRPr>
            </a:lvl1pPr>
            <a:lvl2pPr marL="685817" indent="-263776">
              <a:defRPr sz="1100">
                <a:solidFill>
                  <a:schemeClr val="tx1"/>
                </a:solidFill>
                <a:latin typeface="Arial" charset="0"/>
              </a:defRPr>
            </a:lvl2pPr>
            <a:lvl3pPr marL="1055103" indent="-211021">
              <a:defRPr sz="1100">
                <a:solidFill>
                  <a:schemeClr val="tx1"/>
                </a:solidFill>
                <a:latin typeface="Arial" charset="0"/>
              </a:defRPr>
            </a:lvl3pPr>
            <a:lvl4pPr marL="1477145" indent="-211021">
              <a:defRPr sz="1100">
                <a:solidFill>
                  <a:schemeClr val="tx1"/>
                </a:solidFill>
                <a:latin typeface="Arial" charset="0"/>
              </a:defRPr>
            </a:lvl4pPr>
            <a:lvl5pPr marL="1899186" indent="-211021">
              <a:defRPr sz="1100">
                <a:solidFill>
                  <a:schemeClr val="tx1"/>
                </a:solidFill>
                <a:latin typeface="Arial" charset="0"/>
              </a:defRPr>
            </a:lvl5pPr>
            <a:lvl6pPr marL="2321227" indent="-211021" eaLnBrk="0" fontAlgn="base" hangingPunct="0">
              <a:spcBef>
                <a:spcPct val="30000"/>
              </a:spcBef>
              <a:spcAft>
                <a:spcPct val="0"/>
              </a:spcAft>
              <a:defRPr sz="1100">
                <a:solidFill>
                  <a:schemeClr val="tx1"/>
                </a:solidFill>
                <a:latin typeface="Arial" charset="0"/>
              </a:defRPr>
            </a:lvl6pPr>
            <a:lvl7pPr marL="2743269" indent="-211021" eaLnBrk="0" fontAlgn="base" hangingPunct="0">
              <a:spcBef>
                <a:spcPct val="30000"/>
              </a:spcBef>
              <a:spcAft>
                <a:spcPct val="0"/>
              </a:spcAft>
              <a:defRPr sz="1100">
                <a:solidFill>
                  <a:schemeClr val="tx1"/>
                </a:solidFill>
                <a:latin typeface="Arial" charset="0"/>
              </a:defRPr>
            </a:lvl7pPr>
            <a:lvl8pPr marL="3165310" indent="-211021" eaLnBrk="0" fontAlgn="base" hangingPunct="0">
              <a:spcBef>
                <a:spcPct val="30000"/>
              </a:spcBef>
              <a:spcAft>
                <a:spcPct val="0"/>
              </a:spcAft>
              <a:defRPr sz="1100">
                <a:solidFill>
                  <a:schemeClr val="tx1"/>
                </a:solidFill>
                <a:latin typeface="Arial" charset="0"/>
              </a:defRPr>
            </a:lvl8pPr>
            <a:lvl9pPr marL="3587351" indent="-211021" eaLnBrk="0" fontAlgn="base" hangingPunct="0">
              <a:spcBef>
                <a:spcPct val="30000"/>
              </a:spcBef>
              <a:spcAft>
                <a:spcPct val="0"/>
              </a:spcAft>
              <a:defRPr sz="1100">
                <a:solidFill>
                  <a:schemeClr val="tx1"/>
                </a:solidFill>
                <a:latin typeface="Arial" charset="0"/>
              </a:defRPr>
            </a:lvl9pPr>
          </a:lstStyle>
          <a:p>
            <a:fld id="{9E33F90C-769F-4D17-9C53-67A813D09AD7}" type="slidenum">
              <a:rPr lang="en-GB" altLang="en-US" sz="1200"/>
              <a:pPr/>
              <a:t>16</a:t>
            </a:fld>
            <a:endParaRPr lang="en-GB" altLang="en-US" sz="1200"/>
          </a:p>
        </p:txBody>
      </p:sp>
    </p:spTree>
    <p:extLst>
      <p:ext uri="{BB962C8B-B14F-4D97-AF65-F5344CB8AC3E}">
        <p14:creationId xmlns:p14="http://schemas.microsoft.com/office/powerpoint/2010/main" val="3499433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3" y="3962400"/>
            <a:ext cx="8298485" cy="1066800"/>
          </a:xfrm>
        </p:spPr>
        <p:txBody>
          <a:bodyPr bIns="0">
            <a:normAutofit/>
          </a:bodyPr>
          <a:lstStyle>
            <a:lvl1pPr algn="r">
              <a:defRPr lang="en-US" sz="3200" b="0" cap="all" baseline="0" dirty="0">
                <a:solidFill>
                  <a:srgbClr val="A80000"/>
                </a:solidFill>
                <a:latin typeface="Eras Demi ITC" pitchFamily="34" charset="0"/>
              </a:defRPr>
            </a:lvl1pPr>
            <a:extLst/>
          </a:lstStyle>
          <a:p>
            <a:r>
              <a:rPr lang="en-US" dirty="0"/>
              <a:t>Click to add photo album title</a:t>
            </a:r>
          </a:p>
        </p:txBody>
      </p:sp>
      <p:sp>
        <p:nvSpPr>
          <p:cNvPr id="30" name="Rectangle 7"/>
          <p:cNvSpPr>
            <a:spLocks/>
          </p:cNvSpPr>
          <p:nvPr/>
        </p:nvSpPr>
        <p:spPr>
          <a:xfrm>
            <a:off x="453736" y="5181600"/>
            <a:ext cx="8229600" cy="11430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1" u="none" strike="noStrike" kern="0" cap="none" spc="0" normalizeH="0" baseline="0" noProof="0" dirty="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latinLnBrk="0">
              <a:spcBef>
                <a:spcPct val="20000"/>
              </a:spcBef>
              <a:buFontTx/>
              <a:buNone/>
              <a:defRPr sz="1800" b="0" i="0" baseline="0">
                <a:solidFill>
                  <a:srgbClr val="A80000"/>
                </a:solidFill>
                <a:latin typeface="Eras Demi ITC" pitchFamily="34" charset="0"/>
                <a:ea typeface="+mn-ea"/>
                <a:cs typeface="+mn-cs"/>
              </a:defRPr>
            </a:lvl1pPr>
            <a:extLst/>
          </a:lstStyle>
          <a:p>
            <a:pPr lvl="0"/>
            <a:r>
              <a:rPr lang="en-US" dirty="0"/>
              <a:t>Click to add date and other details</a:t>
            </a:r>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a:buFontTx/>
              <a:buNone/>
            </a:pPr>
            <a:r>
              <a:rPr lang="en-US" sz="2000" dirty="0"/>
              <a:t>Click icon to add picture</a:t>
            </a:r>
          </a:p>
        </p:txBody>
      </p:sp>
    </p:spTree>
    <p:extLst>
      <p:ext uri="{BB962C8B-B14F-4D97-AF65-F5344CB8AC3E}">
        <p14:creationId xmlns:p14="http://schemas.microsoft.com/office/powerpoint/2010/main" val="3771146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61347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698750" y="4283018"/>
            <a:ext cx="7772400" cy="1975104"/>
          </a:xfrm>
        </p:spPr>
        <p:txBody>
          <a:bodyPr/>
          <a:lstStyle>
            <a:lvl1pPr marR="9144" algn="l">
              <a:defRPr sz="4000" b="1" cap="all" spc="0" baseline="0">
                <a:solidFill>
                  <a:srgbClr val="A80000"/>
                </a:solidFill>
                <a:effectLst>
                  <a:reflection blurRad="12700" stA="34000" endA="740" endPos="53000" dir="5400000" sy="-100000" algn="bl" rotWithShape="0"/>
                </a:effectLst>
              </a:defRPr>
            </a:lvl1pPr>
            <a:extLst/>
          </a:lstStyle>
          <a:p>
            <a:r>
              <a:rPr lang="en-US" dirty="0"/>
              <a:t>Click to edit Master title style</a:t>
            </a:r>
          </a:p>
        </p:txBody>
      </p:sp>
      <p:sp>
        <p:nvSpPr>
          <p:cNvPr id="9" name="Subtitle 8"/>
          <p:cNvSpPr>
            <a:spLocks noGrp="1"/>
          </p:cNvSpPr>
          <p:nvPr>
            <p:ph type="subTitle" idx="1"/>
          </p:nvPr>
        </p:nvSpPr>
        <p:spPr>
          <a:xfrm>
            <a:off x="698750" y="2774258"/>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Tree>
    <p:extLst>
      <p:ext uri="{BB962C8B-B14F-4D97-AF65-F5344CB8AC3E}">
        <p14:creationId xmlns:p14="http://schemas.microsoft.com/office/powerpoint/2010/main" val="2772919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80000"/>
                </a:solidFill>
              </a:defRPr>
            </a:lvl1p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2234966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22782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812828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1102" y="365126"/>
            <a:ext cx="7895439" cy="1325563"/>
          </a:xfrm>
        </p:spPr>
        <p:txBody>
          <a:bodyPr/>
          <a:lstStyle/>
          <a:p>
            <a:r>
              <a:rPr lang="en-US" dirty="0"/>
              <a:t>Click to edit Master title style</a:t>
            </a:r>
            <a:endParaRPr lang="en-NZ"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107337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NZ" dirty="0"/>
          </a:p>
        </p:txBody>
      </p:sp>
    </p:spTree>
    <p:extLst>
      <p:ext uri="{BB962C8B-B14F-4D97-AF65-F5344CB8AC3E}">
        <p14:creationId xmlns:p14="http://schemas.microsoft.com/office/powerpoint/2010/main" val="12521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308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6879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9728" y="365126"/>
            <a:ext cx="7885622" cy="1325563"/>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8" name="Text Box 17"/>
          <p:cNvSpPr txBox="1"/>
          <p:nvPr userDrawn="1"/>
        </p:nvSpPr>
        <p:spPr>
          <a:xfrm>
            <a:off x="150426" y="6319094"/>
            <a:ext cx="8834954" cy="422275"/>
          </a:xfrm>
          <a:prstGeom prst="rect">
            <a:avLst/>
          </a:prstGeom>
          <a:solidFill>
            <a:schemeClr val="tx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tabLst>
                <a:tab pos="9236075" algn="r"/>
                <a:tab pos="11028363" algn="r"/>
              </a:tabLst>
            </a:pPr>
            <a:r>
              <a:rPr lang="en-NZ" sz="2000" baseline="0" dirty="0">
                <a:solidFill>
                  <a:schemeClr val="bg1"/>
                </a:solidFill>
                <a:effectLst/>
                <a:ea typeface="Calibri"/>
                <a:cs typeface="Times New Roman"/>
              </a:rPr>
              <a:t>Tendering (</a:t>
            </a:r>
            <a:r>
              <a:rPr lang="en-NZ" sz="1600" i="0" baseline="0" dirty="0">
                <a:solidFill>
                  <a:schemeClr val="bg1"/>
                </a:solidFill>
                <a:effectLst/>
                <a:latin typeface="+mj-lt"/>
                <a:ea typeface="Calibri"/>
                <a:cs typeface="Aharoni" pitchFamily="2" charset="-79"/>
              </a:rPr>
              <a:t>CONS6811)	Lara Tookey</a:t>
            </a:r>
            <a:endParaRPr lang="en-NZ" sz="1100" i="0" dirty="0">
              <a:solidFill>
                <a:schemeClr val="bg1"/>
              </a:solidFill>
              <a:effectLst/>
              <a:latin typeface="+mj-lt"/>
              <a:ea typeface="Calibri"/>
              <a:cs typeface="Aharoni" pitchFamily="2" charset="-79"/>
            </a:endParaRPr>
          </a:p>
        </p:txBody>
      </p:sp>
    </p:spTree>
    <p:extLst>
      <p:ext uri="{BB962C8B-B14F-4D97-AF65-F5344CB8AC3E}">
        <p14:creationId xmlns:p14="http://schemas.microsoft.com/office/powerpoint/2010/main" val="2056307380"/>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l" defTabSz="914400" rtl="0" eaLnBrk="1" latinLnBrk="0" hangingPunct="1">
        <a:lnSpc>
          <a:spcPct val="90000"/>
        </a:lnSpc>
        <a:spcBef>
          <a:spcPct val="0"/>
        </a:spcBef>
        <a:buNone/>
        <a:defRPr sz="4400" b="1" kern="1200">
          <a:solidFill>
            <a:srgbClr val="A8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10899" y="3187255"/>
            <a:ext cx="8298485" cy="1066800"/>
          </a:xfrm>
        </p:spPr>
        <p:txBody>
          <a:bodyPr/>
          <a:lstStyle/>
          <a:p>
            <a:r>
              <a:rPr lang="en-NZ" dirty="0"/>
              <a:t>HAWKINS SESSION </a:t>
            </a:r>
          </a:p>
        </p:txBody>
      </p:sp>
      <p:sp>
        <p:nvSpPr>
          <p:cNvPr id="5" name="Text Placeholder 4"/>
          <p:cNvSpPr>
            <a:spLocks noGrp="1"/>
          </p:cNvSpPr>
          <p:nvPr>
            <p:ph type="body" sz="quarter" idx="10"/>
          </p:nvPr>
        </p:nvSpPr>
        <p:spPr>
          <a:xfrm>
            <a:off x="228602" y="4254055"/>
            <a:ext cx="8380782" cy="976313"/>
          </a:xfrm>
        </p:spPr>
        <p:txBody>
          <a:bodyPr/>
          <a:lstStyle/>
          <a:p>
            <a:r>
              <a:rPr lang="en-NZ" dirty="0">
                <a:solidFill>
                  <a:schemeClr val="tx1">
                    <a:lumMod val="50000"/>
                    <a:lumOff val="50000"/>
                  </a:schemeClr>
                </a:solidFill>
              </a:rPr>
              <a:t>Estimate  including Tender Process</a:t>
            </a:r>
          </a:p>
          <a:p>
            <a:r>
              <a:rPr lang="en-NZ" dirty="0">
                <a:solidFill>
                  <a:schemeClr val="tx1">
                    <a:lumMod val="50000"/>
                    <a:lumOff val="50000"/>
                  </a:schemeClr>
                </a:solidFill>
              </a:rPr>
              <a:t>NOVEMBER 2023</a:t>
            </a:r>
          </a:p>
          <a:p>
            <a:endParaRPr lang="en-NZ" dirty="0">
              <a:solidFill>
                <a:schemeClr val="tx1">
                  <a:lumMod val="50000"/>
                  <a:lumOff val="50000"/>
                </a:schemeClr>
              </a:solidFill>
            </a:endParaRPr>
          </a:p>
        </p:txBody>
      </p:sp>
      <p:sp>
        <p:nvSpPr>
          <p:cNvPr id="7" name="Title 1"/>
          <p:cNvSpPr txBox="1">
            <a:spLocks/>
          </p:cNvSpPr>
          <p:nvPr/>
        </p:nvSpPr>
        <p:spPr>
          <a:xfrm>
            <a:off x="228602" y="289623"/>
            <a:ext cx="8380782" cy="2897631"/>
          </a:xfrm>
          <a:prstGeom prst="rect">
            <a:avLst/>
          </a:prstGeom>
        </p:spPr>
        <p:txBody>
          <a:bodyPr vert="horz" lIns="91440" tIns="45720" rIns="91440" bIns="0" rtlCol="0" anchor="ctr">
            <a:normAutofit/>
          </a:bodyPr>
          <a:lstStyle>
            <a:lvl1pPr algn="r" defTabSz="914400" rtl="0" eaLnBrk="1" latinLnBrk="0" hangingPunct="1">
              <a:lnSpc>
                <a:spcPct val="90000"/>
              </a:lnSpc>
              <a:spcBef>
                <a:spcPct val="0"/>
              </a:spcBef>
              <a:buNone/>
              <a:defRPr lang="en-US" sz="3200" b="0" kern="1200" cap="all" baseline="0" dirty="0">
                <a:solidFill>
                  <a:srgbClr val="A80000"/>
                </a:solidFill>
                <a:latin typeface="Eras Demi ITC" pitchFamily="34" charset="0"/>
                <a:ea typeface="+mj-ea"/>
                <a:cs typeface="+mj-cs"/>
              </a:defRPr>
            </a:lvl1pPr>
          </a:lstStyle>
          <a:p>
            <a:pPr algn="l"/>
            <a:r>
              <a:rPr lang="en-NZ" altLang="en-US" b="1" dirty="0"/>
              <a:t>Welcome to</a:t>
            </a:r>
          </a:p>
          <a:p>
            <a:pPr algn="l"/>
            <a:r>
              <a:rPr lang="en-NZ" altLang="en-US" b="1" dirty="0">
                <a:solidFill>
                  <a:schemeClr val="accent6">
                    <a:lumMod val="75000"/>
                  </a:schemeClr>
                </a:solidFill>
              </a:rPr>
              <a:t>                         ESTIMATION AND tendering 2023</a:t>
            </a:r>
            <a:br>
              <a:rPr lang="en-NZ" altLang="en-US" sz="3600" dirty="0">
                <a:solidFill>
                  <a:schemeClr val="accent6">
                    <a:lumMod val="75000"/>
                  </a:schemeClr>
                </a:solidFill>
              </a:rPr>
            </a:br>
            <a:r>
              <a:rPr lang="en-NZ" altLang="en-US" sz="3600" dirty="0">
                <a:solidFill>
                  <a:schemeClr val="accent6">
                    <a:lumMod val="75000"/>
                  </a:schemeClr>
                </a:solidFill>
              </a:rPr>
              <a:t>                      </a:t>
            </a:r>
            <a:endParaRPr lang="en-NZ" altLang="en-US" sz="3600" dirty="0"/>
          </a:p>
        </p:txBody>
      </p:sp>
    </p:spTree>
    <p:extLst>
      <p:ext uri="{BB962C8B-B14F-4D97-AF65-F5344CB8AC3E}">
        <p14:creationId xmlns:p14="http://schemas.microsoft.com/office/powerpoint/2010/main" val="1885396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896A4-3934-4EC0-9503-F0026CDFD907}"/>
              </a:ext>
            </a:extLst>
          </p:cNvPr>
          <p:cNvSpPr>
            <a:spLocks noGrp="1"/>
          </p:cNvSpPr>
          <p:nvPr>
            <p:ph type="title"/>
          </p:nvPr>
        </p:nvSpPr>
        <p:spPr/>
        <p:txBody>
          <a:bodyPr/>
          <a:lstStyle/>
          <a:p>
            <a:endParaRPr lang="en-NZ"/>
          </a:p>
        </p:txBody>
      </p:sp>
      <p:graphicFrame>
        <p:nvGraphicFramePr>
          <p:cNvPr id="5" name="Content Placeholder 4">
            <a:extLst>
              <a:ext uri="{FF2B5EF4-FFF2-40B4-BE49-F238E27FC236}">
                <a16:creationId xmlns:a16="http://schemas.microsoft.com/office/drawing/2014/main" id="{46DFD6BB-F011-4D6E-BE7A-59B58DD9F06B}"/>
              </a:ext>
            </a:extLst>
          </p:cNvPr>
          <p:cNvGraphicFramePr>
            <a:graphicFrameLocks noGrp="1"/>
          </p:cNvGraphicFramePr>
          <p:nvPr>
            <p:ph idx="1"/>
            <p:extLst>
              <p:ext uri="{D42A27DB-BD31-4B8C-83A1-F6EECF244321}">
                <p14:modId xmlns:p14="http://schemas.microsoft.com/office/powerpoint/2010/main" val="55937153"/>
              </p:ext>
            </p:extLst>
          </p:nvPr>
        </p:nvGraphicFramePr>
        <p:xfrm>
          <a:off x="0" y="-3152274"/>
          <a:ext cx="9336505" cy="12994119"/>
        </p:xfrm>
        <a:graphic>
          <a:graphicData uri="http://schemas.openxmlformats.org/drawingml/2006/table">
            <a:tbl>
              <a:tblPr>
                <a:tableStyleId>{5C22544A-7EE6-4342-B048-85BDC9FD1C3A}</a:tableStyleId>
              </a:tblPr>
              <a:tblGrid>
                <a:gridCol w="842645">
                  <a:extLst>
                    <a:ext uri="{9D8B030D-6E8A-4147-A177-3AD203B41FA5}">
                      <a16:colId xmlns:a16="http://schemas.microsoft.com/office/drawing/2014/main" val="729146502"/>
                    </a:ext>
                  </a:extLst>
                </a:gridCol>
                <a:gridCol w="4280637">
                  <a:extLst>
                    <a:ext uri="{9D8B030D-6E8A-4147-A177-3AD203B41FA5}">
                      <a16:colId xmlns:a16="http://schemas.microsoft.com/office/drawing/2014/main" val="2992003772"/>
                    </a:ext>
                  </a:extLst>
                </a:gridCol>
                <a:gridCol w="1432496">
                  <a:extLst>
                    <a:ext uri="{9D8B030D-6E8A-4147-A177-3AD203B41FA5}">
                      <a16:colId xmlns:a16="http://schemas.microsoft.com/office/drawing/2014/main" val="2080952188"/>
                    </a:ext>
                  </a:extLst>
                </a:gridCol>
                <a:gridCol w="1078585">
                  <a:extLst>
                    <a:ext uri="{9D8B030D-6E8A-4147-A177-3AD203B41FA5}">
                      <a16:colId xmlns:a16="http://schemas.microsoft.com/office/drawing/2014/main" val="196282645"/>
                    </a:ext>
                  </a:extLst>
                </a:gridCol>
                <a:gridCol w="1702142">
                  <a:extLst>
                    <a:ext uri="{9D8B030D-6E8A-4147-A177-3AD203B41FA5}">
                      <a16:colId xmlns:a16="http://schemas.microsoft.com/office/drawing/2014/main" val="2853323284"/>
                    </a:ext>
                  </a:extLst>
                </a:gridCol>
              </a:tblGrid>
              <a:tr h="377833">
                <a:tc gridSpan="2">
                  <a:txBody>
                    <a:bodyPr/>
                    <a:lstStyle/>
                    <a:p>
                      <a:pPr algn="l" fontAlgn="ctr"/>
                      <a:r>
                        <a:rPr lang="en-NZ" sz="1400" u="none" strike="noStrike" dirty="0">
                          <a:effectLst/>
                        </a:rPr>
                        <a:t>   Job Name:     </a:t>
                      </a:r>
                      <a:r>
                        <a:rPr lang="en-NZ" sz="1400" u="none" strike="noStrike" dirty="0" err="1">
                          <a:effectLst/>
                        </a:rPr>
                        <a:t>BioTech</a:t>
                      </a:r>
                      <a:r>
                        <a:rPr lang="en-NZ" sz="1400" u="none" strike="noStrike" dirty="0">
                          <a:effectLst/>
                        </a:rPr>
                        <a:t> Office Building (Campbell)</a:t>
                      </a:r>
                      <a:endParaRPr lang="en-NZ" sz="1400" b="0" i="0" u="none" strike="noStrike" dirty="0">
                        <a:solidFill>
                          <a:srgbClr val="000000"/>
                        </a:solidFill>
                        <a:effectLst/>
                        <a:latin typeface="Calibri" panose="020F0502020204030204" pitchFamily="34" charset="0"/>
                      </a:endParaRPr>
                    </a:p>
                  </a:txBody>
                  <a:tcPr marL="6350" marR="6350" marT="6350" marB="0" anchor="ctr"/>
                </a:tc>
                <a:tc hMerge="1">
                  <a:txBody>
                    <a:bodyPr/>
                    <a:lstStyle/>
                    <a:p>
                      <a:endParaRPr lang="en-NZ"/>
                    </a:p>
                  </a:txBody>
                  <a:tcPr/>
                </a:tc>
                <a:tc>
                  <a:txBody>
                    <a:bodyPr/>
                    <a:lstStyle/>
                    <a:p>
                      <a:pPr algn="l" fontAlgn="ctr"/>
                      <a:r>
                        <a:rPr lang="en-NZ" sz="1200" u="none" strike="noStrike">
                          <a:effectLst/>
                        </a:rPr>
                        <a:t> </a:t>
                      </a:r>
                      <a:endParaRPr lang="en-NZ" sz="1200" b="0" i="0" u="none" strike="noStrike">
                        <a:solidFill>
                          <a:srgbClr val="000000"/>
                        </a:solidFill>
                        <a:effectLst/>
                        <a:latin typeface="Calibri" panose="020F0502020204030204" pitchFamily="34" charset="0"/>
                      </a:endParaRPr>
                    </a:p>
                  </a:txBody>
                  <a:tcPr marL="381000" marR="6350" marT="6350" marB="0" anchor="ctr"/>
                </a:tc>
                <a:tc>
                  <a:txBody>
                    <a:bodyPr/>
                    <a:lstStyle/>
                    <a:p>
                      <a:pPr algn="l" fontAlgn="ctr"/>
                      <a:r>
                        <a:rPr lang="en-NZ" sz="1200" u="none" strike="noStrike">
                          <a:effectLst/>
                        </a:rPr>
                        <a:t> </a:t>
                      </a:r>
                      <a:endParaRPr lang="en-NZ"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NZ" sz="1200" u="none" strike="noStrike">
                          <a:effectLst/>
                        </a:rPr>
                        <a:t> </a:t>
                      </a:r>
                      <a:endParaRPr lang="en-NZ" sz="1200" b="0" i="0" u="none" strike="noStrike">
                        <a:solidFill>
                          <a:srgbClr val="000000"/>
                        </a:solidFill>
                        <a:effectLst/>
                        <a:latin typeface="Calibri" panose="020F0502020204030204" pitchFamily="34" charset="0"/>
                      </a:endParaRPr>
                    </a:p>
                  </a:txBody>
                  <a:tcPr marL="476250" marR="6350" marT="6350" marB="0" anchor="ctr"/>
                </a:tc>
                <a:extLst>
                  <a:ext uri="{0D108BD9-81ED-4DB2-BD59-A6C34878D82A}">
                    <a16:rowId xmlns:a16="http://schemas.microsoft.com/office/drawing/2014/main" val="908345843"/>
                  </a:ext>
                </a:extLst>
              </a:tr>
              <a:tr h="251888">
                <a:tc>
                  <a:txBody>
                    <a:bodyPr/>
                    <a:lstStyle/>
                    <a:p>
                      <a:pPr algn="ctr" fontAlgn="b"/>
                      <a:endParaRPr lang="en-NZ"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381000" marR="6350" marT="6350"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476250" marR="6350" marT="6350" marB="0" anchor="b"/>
                </a:tc>
                <a:extLst>
                  <a:ext uri="{0D108BD9-81ED-4DB2-BD59-A6C34878D82A}">
                    <a16:rowId xmlns:a16="http://schemas.microsoft.com/office/drawing/2014/main" val="638669338"/>
                  </a:ext>
                </a:extLst>
              </a:tr>
              <a:tr h="554156">
                <a:tc>
                  <a:txBody>
                    <a:bodyPr/>
                    <a:lstStyle/>
                    <a:p>
                      <a:pPr algn="ctr" fontAlgn="ctr"/>
                      <a:r>
                        <a:rPr lang="en-NZ" sz="1200" u="none" strike="noStrike">
                          <a:effectLst/>
                        </a:rPr>
                        <a:t>Element No.</a:t>
                      </a:r>
                      <a:endParaRPr lang="en-NZ" sz="12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NZ" sz="1200" u="none" strike="noStrike">
                          <a:effectLst/>
                        </a:rPr>
                        <a:t>Element Name</a:t>
                      </a:r>
                      <a:endParaRPr lang="en-NZ" sz="12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NZ" sz="1200" u="none" strike="noStrike">
                          <a:effectLst/>
                        </a:rPr>
                        <a:t>Element %</a:t>
                      </a:r>
                      <a:endParaRPr lang="en-NZ" sz="12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NZ" sz="1200" u="none" strike="noStrike">
                          <a:effectLst/>
                        </a:rPr>
                        <a:t>Elemental Rate $/m2</a:t>
                      </a:r>
                      <a:endParaRPr lang="en-NZ" sz="12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NZ" sz="1200" u="none" strike="noStrike">
                          <a:effectLst/>
                        </a:rPr>
                        <a:t>Element Total</a:t>
                      </a:r>
                      <a:endParaRPr lang="en-NZ" sz="12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21112709"/>
                  </a:ext>
                </a:extLst>
              </a:tr>
              <a:tr h="250209">
                <a:tc gridSpan="2">
                  <a:txBody>
                    <a:bodyPr/>
                    <a:lstStyle/>
                    <a:p>
                      <a:pPr algn="l" fontAlgn="ctr"/>
                      <a:endParaRPr lang="en-NZ" sz="1200" b="0" i="1" u="none" strike="noStrike">
                        <a:solidFill>
                          <a:srgbClr val="000000"/>
                        </a:solidFill>
                        <a:effectLst/>
                        <a:latin typeface="Calibri" panose="020F0502020204030204" pitchFamily="34" charset="0"/>
                      </a:endParaRPr>
                    </a:p>
                  </a:txBody>
                  <a:tcPr marL="6350" marR="6350" marT="6350" marB="0" anchor="ctr"/>
                </a:tc>
                <a:tc hMerge="1">
                  <a:txBody>
                    <a:bodyPr/>
                    <a:lstStyle/>
                    <a:p>
                      <a:endParaRPr lang="en-NZ"/>
                    </a:p>
                  </a:txBody>
                  <a:tcPr/>
                </a:tc>
                <a:tc>
                  <a:txBody>
                    <a:bodyPr/>
                    <a:lstStyle/>
                    <a:p>
                      <a:pPr algn="l" fontAlgn="b"/>
                      <a:endParaRPr lang="en-NZ" sz="1100" b="0" i="0" u="none" strike="noStrike">
                        <a:solidFill>
                          <a:srgbClr val="000000"/>
                        </a:solidFill>
                        <a:effectLst/>
                        <a:latin typeface="Calibri" panose="020F0502020204030204" pitchFamily="34" charset="0"/>
                      </a:endParaRPr>
                    </a:p>
                  </a:txBody>
                  <a:tcPr marL="381000" marR="6350" marT="6350"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476250" marR="6350" marT="6350" marB="0" anchor="b"/>
                </a:tc>
                <a:extLst>
                  <a:ext uri="{0D108BD9-81ED-4DB2-BD59-A6C34878D82A}">
                    <a16:rowId xmlns:a16="http://schemas.microsoft.com/office/drawing/2014/main" val="1049170021"/>
                  </a:ext>
                </a:extLst>
              </a:tr>
              <a:tr h="352645">
                <a:tc>
                  <a:txBody>
                    <a:bodyPr/>
                    <a:lstStyle/>
                    <a:p>
                      <a:pPr algn="r" fontAlgn="ctr"/>
                      <a:r>
                        <a:rPr lang="en-NZ" sz="1400" u="none" strike="noStrike">
                          <a:effectLst/>
                        </a:rPr>
                        <a:t>1</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l" fontAlgn="b"/>
                      <a:r>
                        <a:rPr lang="en-NZ" sz="1400" u="none" strike="noStrike">
                          <a:effectLst/>
                        </a:rPr>
                        <a:t>Site Preparation</a:t>
                      </a:r>
                      <a:endParaRPr lang="en-NZ" sz="1400" b="0" i="0" u="none" strike="noStrike">
                        <a:solidFill>
                          <a:srgbClr val="000000"/>
                        </a:solidFill>
                        <a:effectLst/>
                        <a:latin typeface="Calibri" panose="020F0502020204030204" pitchFamily="34" charset="0"/>
                      </a:endParaRPr>
                    </a:p>
                  </a:txBody>
                  <a:tcPr marL="95250" marR="6350" marT="6350" marB="0" anchor="b"/>
                </a:tc>
                <a:tc>
                  <a:txBody>
                    <a:bodyPr/>
                    <a:lstStyle/>
                    <a:p>
                      <a:pPr algn="r" fontAlgn="ctr"/>
                      <a:r>
                        <a:rPr lang="en-NZ" sz="1400" u="none" strike="noStrike">
                          <a:effectLst/>
                        </a:rPr>
                        <a:t>1.87</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46.97</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181,647</a:t>
                      </a:r>
                      <a:endParaRPr lang="en-NZ" sz="1400" b="0" i="0" u="none" strike="noStrike">
                        <a:solidFill>
                          <a:srgbClr val="000000"/>
                        </a:solidFill>
                        <a:effectLst/>
                        <a:latin typeface="Calibri" panose="020F0502020204030204" pitchFamily="34" charset="0"/>
                      </a:endParaRPr>
                    </a:p>
                  </a:txBody>
                  <a:tcPr marL="6350" marR="95250" marT="6350" marB="0" anchor="ctr"/>
                </a:tc>
                <a:extLst>
                  <a:ext uri="{0D108BD9-81ED-4DB2-BD59-A6C34878D82A}">
                    <a16:rowId xmlns:a16="http://schemas.microsoft.com/office/drawing/2014/main" val="3227409207"/>
                  </a:ext>
                </a:extLst>
              </a:tr>
              <a:tr h="352645">
                <a:tc>
                  <a:txBody>
                    <a:bodyPr/>
                    <a:lstStyle/>
                    <a:p>
                      <a:pPr algn="r" fontAlgn="ctr"/>
                      <a:r>
                        <a:rPr lang="en-NZ" sz="1400" u="none" strike="noStrike">
                          <a:effectLst/>
                        </a:rPr>
                        <a:t>2</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l" fontAlgn="b"/>
                      <a:r>
                        <a:rPr lang="en-NZ" sz="1400" u="none" strike="noStrike">
                          <a:effectLst/>
                        </a:rPr>
                        <a:t>Substructure</a:t>
                      </a:r>
                      <a:endParaRPr lang="en-NZ" sz="1400" b="0" i="0" u="none" strike="noStrike">
                        <a:solidFill>
                          <a:srgbClr val="000000"/>
                        </a:solidFill>
                        <a:effectLst/>
                        <a:latin typeface="Calibri" panose="020F0502020204030204" pitchFamily="34" charset="0"/>
                      </a:endParaRPr>
                    </a:p>
                  </a:txBody>
                  <a:tcPr marL="95250" marR="6350" marT="6350" marB="0" anchor="b"/>
                </a:tc>
                <a:tc>
                  <a:txBody>
                    <a:bodyPr/>
                    <a:lstStyle/>
                    <a:p>
                      <a:pPr algn="r" fontAlgn="ctr"/>
                      <a:r>
                        <a:rPr lang="en-NZ" sz="1400" u="none" strike="noStrike">
                          <a:effectLst/>
                        </a:rPr>
                        <a:t>5.83</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146.89</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568,038</a:t>
                      </a:r>
                      <a:endParaRPr lang="en-NZ" sz="1400" b="0" i="0" u="none" strike="noStrike">
                        <a:solidFill>
                          <a:srgbClr val="000000"/>
                        </a:solidFill>
                        <a:effectLst/>
                        <a:latin typeface="Calibri" panose="020F0502020204030204" pitchFamily="34" charset="0"/>
                      </a:endParaRPr>
                    </a:p>
                  </a:txBody>
                  <a:tcPr marL="6350" marR="95250" marT="6350" marB="0" anchor="ctr"/>
                </a:tc>
                <a:extLst>
                  <a:ext uri="{0D108BD9-81ED-4DB2-BD59-A6C34878D82A}">
                    <a16:rowId xmlns:a16="http://schemas.microsoft.com/office/drawing/2014/main" val="266757339"/>
                  </a:ext>
                </a:extLst>
              </a:tr>
              <a:tr h="352645">
                <a:tc>
                  <a:txBody>
                    <a:bodyPr/>
                    <a:lstStyle/>
                    <a:p>
                      <a:pPr algn="r" fontAlgn="ctr"/>
                      <a:r>
                        <a:rPr lang="en-NZ" sz="1400" u="none" strike="noStrike">
                          <a:effectLst/>
                        </a:rPr>
                        <a:t>3</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l" fontAlgn="b"/>
                      <a:r>
                        <a:rPr lang="en-NZ" sz="1400" u="none" strike="noStrike">
                          <a:effectLst/>
                        </a:rPr>
                        <a:t>Frame</a:t>
                      </a:r>
                      <a:endParaRPr lang="en-NZ" sz="1400" b="0" i="0" u="none" strike="noStrike">
                        <a:solidFill>
                          <a:srgbClr val="000000"/>
                        </a:solidFill>
                        <a:effectLst/>
                        <a:latin typeface="Calibri" panose="020F0502020204030204" pitchFamily="34" charset="0"/>
                      </a:endParaRPr>
                    </a:p>
                  </a:txBody>
                  <a:tcPr marL="95250" marR="6350" marT="6350" marB="0" anchor="b"/>
                </a:tc>
                <a:tc>
                  <a:txBody>
                    <a:bodyPr/>
                    <a:lstStyle/>
                    <a:p>
                      <a:pPr algn="r" fontAlgn="ctr"/>
                      <a:r>
                        <a:rPr lang="en-NZ" sz="1400" u="none" strike="noStrike">
                          <a:effectLst/>
                        </a:rPr>
                        <a:t>7.17</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180.64</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698,544</a:t>
                      </a:r>
                      <a:endParaRPr lang="en-NZ" sz="1400" b="0" i="0" u="none" strike="noStrike">
                        <a:solidFill>
                          <a:srgbClr val="000000"/>
                        </a:solidFill>
                        <a:effectLst/>
                        <a:latin typeface="Calibri" panose="020F0502020204030204" pitchFamily="34" charset="0"/>
                      </a:endParaRPr>
                    </a:p>
                  </a:txBody>
                  <a:tcPr marL="6350" marR="95250" marT="6350" marB="0" anchor="ctr"/>
                </a:tc>
                <a:extLst>
                  <a:ext uri="{0D108BD9-81ED-4DB2-BD59-A6C34878D82A}">
                    <a16:rowId xmlns:a16="http://schemas.microsoft.com/office/drawing/2014/main" val="4070944891"/>
                  </a:ext>
                </a:extLst>
              </a:tr>
              <a:tr h="352645">
                <a:tc>
                  <a:txBody>
                    <a:bodyPr/>
                    <a:lstStyle/>
                    <a:p>
                      <a:pPr algn="r" fontAlgn="ctr"/>
                      <a:r>
                        <a:rPr lang="en-NZ" sz="1400" u="none" strike="noStrike">
                          <a:effectLst/>
                        </a:rPr>
                        <a:t>4</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l" fontAlgn="b"/>
                      <a:r>
                        <a:rPr lang="en-NZ" sz="1400" u="none" strike="noStrike">
                          <a:effectLst/>
                        </a:rPr>
                        <a:t>Structural Walls</a:t>
                      </a:r>
                      <a:endParaRPr lang="en-NZ" sz="1400" b="0" i="0" u="none" strike="noStrike">
                        <a:solidFill>
                          <a:srgbClr val="000000"/>
                        </a:solidFill>
                        <a:effectLst/>
                        <a:latin typeface="Calibri" panose="020F0502020204030204" pitchFamily="34" charset="0"/>
                      </a:endParaRPr>
                    </a:p>
                  </a:txBody>
                  <a:tcPr marL="95250" marR="6350" marT="6350" marB="0" anchor="b"/>
                </a:tc>
                <a:tc>
                  <a:txBody>
                    <a:bodyPr/>
                    <a:lstStyle/>
                    <a:p>
                      <a:pPr algn="r" fontAlgn="ctr"/>
                      <a:r>
                        <a:rPr lang="en-NZ" sz="1400" u="none" strike="noStrike">
                          <a:effectLst/>
                        </a:rPr>
                        <a:t>3.42</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86.11</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333,003</a:t>
                      </a:r>
                      <a:endParaRPr lang="en-NZ" sz="1400" b="0" i="0" u="none" strike="noStrike">
                        <a:solidFill>
                          <a:srgbClr val="000000"/>
                        </a:solidFill>
                        <a:effectLst/>
                        <a:latin typeface="Calibri" panose="020F0502020204030204" pitchFamily="34" charset="0"/>
                      </a:endParaRPr>
                    </a:p>
                  </a:txBody>
                  <a:tcPr marL="6350" marR="95250" marT="6350" marB="0" anchor="ctr"/>
                </a:tc>
                <a:extLst>
                  <a:ext uri="{0D108BD9-81ED-4DB2-BD59-A6C34878D82A}">
                    <a16:rowId xmlns:a16="http://schemas.microsoft.com/office/drawing/2014/main" val="3759106274"/>
                  </a:ext>
                </a:extLst>
              </a:tr>
              <a:tr h="352645">
                <a:tc>
                  <a:txBody>
                    <a:bodyPr/>
                    <a:lstStyle/>
                    <a:p>
                      <a:pPr algn="r" fontAlgn="ctr"/>
                      <a:r>
                        <a:rPr lang="en-NZ" sz="1400" u="none" strike="noStrike">
                          <a:effectLst/>
                        </a:rPr>
                        <a:t>5</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l" fontAlgn="b"/>
                      <a:r>
                        <a:rPr lang="en-NZ" sz="1400" u="none" strike="noStrike">
                          <a:effectLst/>
                        </a:rPr>
                        <a:t>Upper Floors</a:t>
                      </a:r>
                      <a:endParaRPr lang="en-NZ" sz="1400" b="0" i="0" u="none" strike="noStrike">
                        <a:solidFill>
                          <a:srgbClr val="000000"/>
                        </a:solidFill>
                        <a:effectLst/>
                        <a:latin typeface="Calibri" panose="020F0502020204030204" pitchFamily="34" charset="0"/>
                      </a:endParaRPr>
                    </a:p>
                  </a:txBody>
                  <a:tcPr marL="95250" marR="6350" marT="6350" marB="0" anchor="b"/>
                </a:tc>
                <a:tc>
                  <a:txBody>
                    <a:bodyPr/>
                    <a:lstStyle/>
                    <a:p>
                      <a:pPr algn="r" fontAlgn="ctr"/>
                      <a:r>
                        <a:rPr lang="en-NZ" sz="1400" u="none" strike="noStrike">
                          <a:effectLst/>
                        </a:rPr>
                        <a:t>6.60</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166.17</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642,587</a:t>
                      </a:r>
                      <a:endParaRPr lang="en-NZ" sz="1400" b="0" i="0" u="none" strike="noStrike">
                        <a:solidFill>
                          <a:srgbClr val="000000"/>
                        </a:solidFill>
                        <a:effectLst/>
                        <a:latin typeface="Calibri" panose="020F0502020204030204" pitchFamily="34" charset="0"/>
                      </a:endParaRPr>
                    </a:p>
                  </a:txBody>
                  <a:tcPr marL="6350" marR="95250" marT="6350" marB="0" anchor="ctr"/>
                </a:tc>
                <a:extLst>
                  <a:ext uri="{0D108BD9-81ED-4DB2-BD59-A6C34878D82A}">
                    <a16:rowId xmlns:a16="http://schemas.microsoft.com/office/drawing/2014/main" val="2157645825"/>
                  </a:ext>
                </a:extLst>
              </a:tr>
              <a:tr h="352645">
                <a:tc>
                  <a:txBody>
                    <a:bodyPr/>
                    <a:lstStyle/>
                    <a:p>
                      <a:pPr algn="r" fontAlgn="ctr"/>
                      <a:r>
                        <a:rPr lang="en-NZ" sz="1400" u="none" strike="noStrike">
                          <a:effectLst/>
                        </a:rPr>
                        <a:t>6</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l" fontAlgn="b"/>
                      <a:r>
                        <a:rPr lang="en-NZ" sz="1400" u="none" strike="noStrike">
                          <a:effectLst/>
                        </a:rPr>
                        <a:t>Roof</a:t>
                      </a:r>
                      <a:endParaRPr lang="en-NZ" sz="1400" b="0" i="0" u="none" strike="noStrike">
                        <a:solidFill>
                          <a:srgbClr val="000000"/>
                        </a:solidFill>
                        <a:effectLst/>
                        <a:latin typeface="Calibri" panose="020F0502020204030204" pitchFamily="34" charset="0"/>
                      </a:endParaRPr>
                    </a:p>
                  </a:txBody>
                  <a:tcPr marL="95250" marR="6350" marT="6350" marB="0" anchor="b"/>
                </a:tc>
                <a:tc>
                  <a:txBody>
                    <a:bodyPr/>
                    <a:lstStyle/>
                    <a:p>
                      <a:pPr algn="r" fontAlgn="ctr"/>
                      <a:r>
                        <a:rPr lang="en-NZ" sz="1400" u="none" strike="noStrike">
                          <a:effectLst/>
                        </a:rPr>
                        <a:t>4.19</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105.55</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408,145</a:t>
                      </a:r>
                      <a:endParaRPr lang="en-NZ" sz="1400" b="0" i="0" u="none" strike="noStrike">
                        <a:solidFill>
                          <a:srgbClr val="000000"/>
                        </a:solidFill>
                        <a:effectLst/>
                        <a:latin typeface="Calibri" panose="020F0502020204030204" pitchFamily="34" charset="0"/>
                      </a:endParaRPr>
                    </a:p>
                  </a:txBody>
                  <a:tcPr marL="6350" marR="95250" marT="6350" marB="0" anchor="ctr"/>
                </a:tc>
                <a:extLst>
                  <a:ext uri="{0D108BD9-81ED-4DB2-BD59-A6C34878D82A}">
                    <a16:rowId xmlns:a16="http://schemas.microsoft.com/office/drawing/2014/main" val="1870334312"/>
                  </a:ext>
                </a:extLst>
              </a:tr>
              <a:tr h="352645">
                <a:tc>
                  <a:txBody>
                    <a:bodyPr/>
                    <a:lstStyle/>
                    <a:p>
                      <a:pPr algn="r" fontAlgn="ctr"/>
                      <a:r>
                        <a:rPr lang="en-NZ" sz="1400" u="none" strike="noStrike">
                          <a:effectLst/>
                        </a:rPr>
                        <a:t>7</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l" fontAlgn="b"/>
                      <a:r>
                        <a:rPr lang="en-NZ" sz="1400" u="none" strike="noStrike">
                          <a:effectLst/>
                        </a:rPr>
                        <a:t>Exterior Walls &amp; Exterior Finish</a:t>
                      </a:r>
                      <a:endParaRPr lang="en-NZ" sz="1400" b="0" i="0" u="none" strike="noStrike">
                        <a:solidFill>
                          <a:srgbClr val="000000"/>
                        </a:solidFill>
                        <a:effectLst/>
                        <a:latin typeface="Calibri" panose="020F0502020204030204" pitchFamily="34" charset="0"/>
                      </a:endParaRPr>
                    </a:p>
                  </a:txBody>
                  <a:tcPr marL="95250" marR="6350" marT="6350" marB="0" anchor="b"/>
                </a:tc>
                <a:tc>
                  <a:txBody>
                    <a:bodyPr/>
                    <a:lstStyle/>
                    <a:p>
                      <a:pPr algn="r" fontAlgn="ctr"/>
                      <a:r>
                        <a:rPr lang="en-NZ" sz="1400" u="none" strike="noStrike">
                          <a:effectLst/>
                        </a:rPr>
                        <a:t>5.48</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137.95</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533,462</a:t>
                      </a:r>
                      <a:endParaRPr lang="en-NZ" sz="1400" b="0" i="0" u="none" strike="noStrike">
                        <a:solidFill>
                          <a:srgbClr val="000000"/>
                        </a:solidFill>
                        <a:effectLst/>
                        <a:latin typeface="Calibri" panose="020F0502020204030204" pitchFamily="34" charset="0"/>
                      </a:endParaRPr>
                    </a:p>
                  </a:txBody>
                  <a:tcPr marL="6350" marR="95250" marT="6350" marB="0" anchor="ctr"/>
                </a:tc>
                <a:extLst>
                  <a:ext uri="{0D108BD9-81ED-4DB2-BD59-A6C34878D82A}">
                    <a16:rowId xmlns:a16="http://schemas.microsoft.com/office/drawing/2014/main" val="395928627"/>
                  </a:ext>
                </a:extLst>
              </a:tr>
              <a:tr h="352645">
                <a:tc>
                  <a:txBody>
                    <a:bodyPr/>
                    <a:lstStyle/>
                    <a:p>
                      <a:pPr algn="r" fontAlgn="ctr"/>
                      <a:r>
                        <a:rPr lang="en-NZ" sz="1400" u="none" strike="noStrike">
                          <a:effectLst/>
                        </a:rPr>
                        <a:t>8</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l" fontAlgn="b"/>
                      <a:r>
                        <a:rPr lang="en-NZ" sz="1400" u="none" strike="noStrike">
                          <a:effectLst/>
                        </a:rPr>
                        <a:t>Windows &amp; Exterior Doors</a:t>
                      </a:r>
                      <a:endParaRPr lang="en-NZ" sz="1400" b="0" i="0" u="none" strike="noStrike">
                        <a:solidFill>
                          <a:srgbClr val="000000"/>
                        </a:solidFill>
                        <a:effectLst/>
                        <a:latin typeface="Calibri" panose="020F0502020204030204" pitchFamily="34" charset="0"/>
                      </a:endParaRPr>
                    </a:p>
                  </a:txBody>
                  <a:tcPr marL="95250" marR="6350" marT="6350" marB="0" anchor="b"/>
                </a:tc>
                <a:tc>
                  <a:txBody>
                    <a:bodyPr/>
                    <a:lstStyle/>
                    <a:p>
                      <a:pPr algn="r" fontAlgn="ctr"/>
                      <a:r>
                        <a:rPr lang="en-NZ" sz="1400" u="none" strike="noStrike">
                          <a:effectLst/>
                        </a:rPr>
                        <a:t>8.98</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226.02</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874,018</a:t>
                      </a:r>
                      <a:endParaRPr lang="en-NZ" sz="1400" b="0" i="0" u="none" strike="noStrike">
                        <a:solidFill>
                          <a:srgbClr val="000000"/>
                        </a:solidFill>
                        <a:effectLst/>
                        <a:latin typeface="Calibri" panose="020F0502020204030204" pitchFamily="34" charset="0"/>
                      </a:endParaRPr>
                    </a:p>
                  </a:txBody>
                  <a:tcPr marL="6350" marR="95250" marT="6350" marB="0" anchor="ctr"/>
                </a:tc>
                <a:extLst>
                  <a:ext uri="{0D108BD9-81ED-4DB2-BD59-A6C34878D82A}">
                    <a16:rowId xmlns:a16="http://schemas.microsoft.com/office/drawing/2014/main" val="714161199"/>
                  </a:ext>
                </a:extLst>
              </a:tr>
              <a:tr h="352645">
                <a:tc>
                  <a:txBody>
                    <a:bodyPr/>
                    <a:lstStyle/>
                    <a:p>
                      <a:pPr algn="r" fontAlgn="ctr"/>
                      <a:r>
                        <a:rPr lang="en-NZ" sz="1400" u="none" strike="noStrike">
                          <a:effectLst/>
                        </a:rPr>
                        <a:t>9</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l" fontAlgn="b"/>
                      <a:r>
                        <a:rPr lang="en-NZ" sz="1400" u="none" strike="noStrike">
                          <a:effectLst/>
                        </a:rPr>
                        <a:t>Stairs &amp; Balustrades</a:t>
                      </a:r>
                      <a:endParaRPr lang="en-NZ" sz="1400" b="0" i="0" u="none" strike="noStrike">
                        <a:solidFill>
                          <a:srgbClr val="000000"/>
                        </a:solidFill>
                        <a:effectLst/>
                        <a:latin typeface="Calibri" panose="020F0502020204030204" pitchFamily="34" charset="0"/>
                      </a:endParaRPr>
                    </a:p>
                  </a:txBody>
                  <a:tcPr marL="95250" marR="6350" marT="6350" marB="0" anchor="b"/>
                </a:tc>
                <a:tc>
                  <a:txBody>
                    <a:bodyPr/>
                    <a:lstStyle/>
                    <a:p>
                      <a:pPr algn="r" fontAlgn="ctr"/>
                      <a:r>
                        <a:rPr lang="en-NZ" sz="1400" u="none" strike="noStrike">
                          <a:effectLst/>
                        </a:rPr>
                        <a:t>1.01</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25.55</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98,811</a:t>
                      </a:r>
                      <a:endParaRPr lang="en-NZ" sz="1400" b="0" i="0" u="none" strike="noStrike">
                        <a:solidFill>
                          <a:srgbClr val="000000"/>
                        </a:solidFill>
                        <a:effectLst/>
                        <a:latin typeface="Calibri" panose="020F0502020204030204" pitchFamily="34" charset="0"/>
                      </a:endParaRPr>
                    </a:p>
                  </a:txBody>
                  <a:tcPr marL="6350" marR="95250" marT="6350" marB="0" anchor="ctr"/>
                </a:tc>
                <a:extLst>
                  <a:ext uri="{0D108BD9-81ED-4DB2-BD59-A6C34878D82A}">
                    <a16:rowId xmlns:a16="http://schemas.microsoft.com/office/drawing/2014/main" val="2654441997"/>
                  </a:ext>
                </a:extLst>
              </a:tr>
              <a:tr h="352645">
                <a:tc>
                  <a:txBody>
                    <a:bodyPr/>
                    <a:lstStyle/>
                    <a:p>
                      <a:pPr algn="r" fontAlgn="ctr"/>
                      <a:r>
                        <a:rPr lang="en-NZ" sz="1400" u="none" strike="noStrike">
                          <a:effectLst/>
                        </a:rPr>
                        <a:t>10</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l" fontAlgn="b"/>
                      <a:r>
                        <a:rPr lang="en-NZ" sz="1400" u="none" strike="noStrike">
                          <a:effectLst/>
                        </a:rPr>
                        <a:t>Interior Walls</a:t>
                      </a:r>
                      <a:endParaRPr lang="en-NZ" sz="1400" b="0" i="0" u="none" strike="noStrike">
                        <a:solidFill>
                          <a:srgbClr val="000000"/>
                        </a:solidFill>
                        <a:effectLst/>
                        <a:latin typeface="Calibri" panose="020F0502020204030204" pitchFamily="34" charset="0"/>
                      </a:endParaRPr>
                    </a:p>
                  </a:txBody>
                  <a:tcPr marL="95250" marR="6350" marT="6350" marB="0" anchor="b"/>
                </a:tc>
                <a:tc>
                  <a:txBody>
                    <a:bodyPr/>
                    <a:lstStyle/>
                    <a:p>
                      <a:pPr algn="r" fontAlgn="ctr"/>
                      <a:r>
                        <a:rPr lang="en-NZ" sz="1400" u="none" strike="noStrike">
                          <a:effectLst/>
                        </a:rPr>
                        <a:t>1.96</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49.27</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190,522</a:t>
                      </a:r>
                      <a:endParaRPr lang="en-NZ" sz="1400" b="0" i="0" u="none" strike="noStrike">
                        <a:solidFill>
                          <a:srgbClr val="000000"/>
                        </a:solidFill>
                        <a:effectLst/>
                        <a:latin typeface="Calibri" panose="020F0502020204030204" pitchFamily="34" charset="0"/>
                      </a:endParaRPr>
                    </a:p>
                  </a:txBody>
                  <a:tcPr marL="6350" marR="95250" marT="6350" marB="0" anchor="ctr"/>
                </a:tc>
                <a:extLst>
                  <a:ext uri="{0D108BD9-81ED-4DB2-BD59-A6C34878D82A}">
                    <a16:rowId xmlns:a16="http://schemas.microsoft.com/office/drawing/2014/main" val="3219393901"/>
                  </a:ext>
                </a:extLst>
              </a:tr>
              <a:tr h="352645">
                <a:tc>
                  <a:txBody>
                    <a:bodyPr/>
                    <a:lstStyle/>
                    <a:p>
                      <a:pPr algn="r" fontAlgn="ctr"/>
                      <a:r>
                        <a:rPr lang="en-NZ" sz="1400" u="none" strike="noStrike">
                          <a:effectLst/>
                        </a:rPr>
                        <a:t>11</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l" fontAlgn="b"/>
                      <a:r>
                        <a:rPr lang="en-NZ" sz="1400" u="none" strike="noStrike">
                          <a:effectLst/>
                        </a:rPr>
                        <a:t>Interior Doors</a:t>
                      </a:r>
                      <a:endParaRPr lang="en-NZ" sz="1400" b="0" i="0" u="none" strike="noStrike">
                        <a:solidFill>
                          <a:srgbClr val="000000"/>
                        </a:solidFill>
                        <a:effectLst/>
                        <a:latin typeface="Calibri" panose="020F0502020204030204" pitchFamily="34" charset="0"/>
                      </a:endParaRPr>
                    </a:p>
                  </a:txBody>
                  <a:tcPr marL="95250" marR="6350" marT="6350" marB="0" anchor="b"/>
                </a:tc>
                <a:tc>
                  <a:txBody>
                    <a:bodyPr/>
                    <a:lstStyle/>
                    <a:p>
                      <a:pPr algn="r" fontAlgn="ctr"/>
                      <a:r>
                        <a:rPr lang="en-NZ" sz="1400" u="none" strike="noStrike">
                          <a:effectLst/>
                        </a:rPr>
                        <a:t>1.80</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45.28</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175,112</a:t>
                      </a:r>
                      <a:endParaRPr lang="en-NZ" sz="1400" b="0" i="0" u="none" strike="noStrike">
                        <a:solidFill>
                          <a:srgbClr val="000000"/>
                        </a:solidFill>
                        <a:effectLst/>
                        <a:latin typeface="Calibri" panose="020F0502020204030204" pitchFamily="34" charset="0"/>
                      </a:endParaRPr>
                    </a:p>
                  </a:txBody>
                  <a:tcPr marL="6350" marR="95250" marT="6350" marB="0" anchor="ctr"/>
                </a:tc>
                <a:extLst>
                  <a:ext uri="{0D108BD9-81ED-4DB2-BD59-A6C34878D82A}">
                    <a16:rowId xmlns:a16="http://schemas.microsoft.com/office/drawing/2014/main" val="3008360363"/>
                  </a:ext>
                </a:extLst>
              </a:tr>
              <a:tr h="352645">
                <a:tc>
                  <a:txBody>
                    <a:bodyPr/>
                    <a:lstStyle/>
                    <a:p>
                      <a:pPr algn="r" fontAlgn="ctr"/>
                      <a:r>
                        <a:rPr lang="en-NZ" sz="1400" u="none" strike="noStrike">
                          <a:effectLst/>
                        </a:rPr>
                        <a:t>12</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l" fontAlgn="b"/>
                      <a:r>
                        <a:rPr lang="en-NZ" sz="1400" u="none" strike="noStrike">
                          <a:effectLst/>
                        </a:rPr>
                        <a:t>Floor Finishes</a:t>
                      </a:r>
                      <a:endParaRPr lang="en-NZ" sz="1400" b="0" i="0" u="none" strike="noStrike">
                        <a:solidFill>
                          <a:srgbClr val="000000"/>
                        </a:solidFill>
                        <a:effectLst/>
                        <a:latin typeface="Calibri" panose="020F0502020204030204" pitchFamily="34" charset="0"/>
                      </a:endParaRPr>
                    </a:p>
                  </a:txBody>
                  <a:tcPr marL="95250" marR="6350" marT="6350" marB="0" anchor="b"/>
                </a:tc>
                <a:tc>
                  <a:txBody>
                    <a:bodyPr/>
                    <a:lstStyle/>
                    <a:p>
                      <a:pPr algn="r" fontAlgn="ctr"/>
                      <a:r>
                        <a:rPr lang="en-NZ" sz="1400" u="none" strike="noStrike">
                          <a:effectLst/>
                        </a:rPr>
                        <a:t>2.92</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73.55</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284,411</a:t>
                      </a:r>
                      <a:endParaRPr lang="en-NZ" sz="1400" b="0" i="0" u="none" strike="noStrike">
                        <a:solidFill>
                          <a:srgbClr val="000000"/>
                        </a:solidFill>
                        <a:effectLst/>
                        <a:latin typeface="Calibri" panose="020F0502020204030204" pitchFamily="34" charset="0"/>
                      </a:endParaRPr>
                    </a:p>
                  </a:txBody>
                  <a:tcPr marL="6350" marR="95250" marT="6350" marB="0" anchor="ctr"/>
                </a:tc>
                <a:extLst>
                  <a:ext uri="{0D108BD9-81ED-4DB2-BD59-A6C34878D82A}">
                    <a16:rowId xmlns:a16="http://schemas.microsoft.com/office/drawing/2014/main" val="2177181262"/>
                  </a:ext>
                </a:extLst>
              </a:tr>
              <a:tr h="352645">
                <a:tc>
                  <a:txBody>
                    <a:bodyPr/>
                    <a:lstStyle/>
                    <a:p>
                      <a:pPr algn="r" fontAlgn="ctr"/>
                      <a:r>
                        <a:rPr lang="en-NZ" sz="1400" u="none" strike="noStrike">
                          <a:effectLst/>
                        </a:rPr>
                        <a:t>13</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l" fontAlgn="b"/>
                      <a:r>
                        <a:rPr lang="en-NZ" sz="1400" u="none" strike="noStrike" dirty="0">
                          <a:effectLst/>
                        </a:rPr>
                        <a:t>Wall Finishes</a:t>
                      </a:r>
                      <a:endParaRPr lang="en-NZ" sz="1400" b="0" i="0" u="none" strike="noStrike" dirty="0">
                        <a:solidFill>
                          <a:srgbClr val="000000"/>
                        </a:solidFill>
                        <a:effectLst/>
                        <a:latin typeface="Calibri" panose="020F0502020204030204" pitchFamily="34" charset="0"/>
                      </a:endParaRPr>
                    </a:p>
                  </a:txBody>
                  <a:tcPr marL="95250" marR="6350" marT="6350" marB="0" anchor="b"/>
                </a:tc>
                <a:tc>
                  <a:txBody>
                    <a:bodyPr/>
                    <a:lstStyle/>
                    <a:p>
                      <a:pPr algn="r" fontAlgn="ctr"/>
                      <a:r>
                        <a:rPr lang="en-NZ" sz="1400" u="none" strike="noStrike">
                          <a:effectLst/>
                        </a:rPr>
                        <a:t>2.20</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55.39</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214,198</a:t>
                      </a:r>
                      <a:endParaRPr lang="en-NZ" sz="1400" b="0" i="0" u="none" strike="noStrike">
                        <a:solidFill>
                          <a:srgbClr val="000000"/>
                        </a:solidFill>
                        <a:effectLst/>
                        <a:latin typeface="Calibri" panose="020F0502020204030204" pitchFamily="34" charset="0"/>
                      </a:endParaRPr>
                    </a:p>
                  </a:txBody>
                  <a:tcPr marL="6350" marR="95250" marT="6350" marB="0" anchor="ctr"/>
                </a:tc>
                <a:extLst>
                  <a:ext uri="{0D108BD9-81ED-4DB2-BD59-A6C34878D82A}">
                    <a16:rowId xmlns:a16="http://schemas.microsoft.com/office/drawing/2014/main" val="3509056495"/>
                  </a:ext>
                </a:extLst>
              </a:tr>
              <a:tr h="352645">
                <a:tc>
                  <a:txBody>
                    <a:bodyPr/>
                    <a:lstStyle/>
                    <a:p>
                      <a:pPr algn="r" fontAlgn="ctr"/>
                      <a:r>
                        <a:rPr lang="en-NZ" sz="1400" u="none" strike="noStrike">
                          <a:effectLst/>
                        </a:rPr>
                        <a:t>14</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l" fontAlgn="b"/>
                      <a:r>
                        <a:rPr lang="en-NZ" sz="1400" u="none" strike="noStrike">
                          <a:effectLst/>
                        </a:rPr>
                        <a:t>Ceiling Finishes</a:t>
                      </a:r>
                      <a:endParaRPr lang="en-NZ" sz="1400" b="0" i="0" u="none" strike="noStrike">
                        <a:solidFill>
                          <a:srgbClr val="000000"/>
                        </a:solidFill>
                        <a:effectLst/>
                        <a:latin typeface="Calibri" panose="020F0502020204030204" pitchFamily="34" charset="0"/>
                      </a:endParaRPr>
                    </a:p>
                  </a:txBody>
                  <a:tcPr marL="95250" marR="6350" marT="6350" marB="0" anchor="b"/>
                </a:tc>
                <a:tc>
                  <a:txBody>
                    <a:bodyPr/>
                    <a:lstStyle/>
                    <a:p>
                      <a:pPr algn="r" fontAlgn="ctr"/>
                      <a:r>
                        <a:rPr lang="en-NZ" sz="1400" u="none" strike="noStrike">
                          <a:effectLst/>
                        </a:rPr>
                        <a:t>1.70</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42.68</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165,029</a:t>
                      </a:r>
                      <a:endParaRPr lang="en-NZ" sz="1400" b="0" i="0" u="none" strike="noStrike">
                        <a:solidFill>
                          <a:srgbClr val="000000"/>
                        </a:solidFill>
                        <a:effectLst/>
                        <a:latin typeface="Calibri" panose="020F0502020204030204" pitchFamily="34" charset="0"/>
                      </a:endParaRPr>
                    </a:p>
                  </a:txBody>
                  <a:tcPr marL="6350" marR="95250" marT="6350" marB="0" anchor="ctr"/>
                </a:tc>
                <a:extLst>
                  <a:ext uri="{0D108BD9-81ED-4DB2-BD59-A6C34878D82A}">
                    <a16:rowId xmlns:a16="http://schemas.microsoft.com/office/drawing/2014/main" val="545572013"/>
                  </a:ext>
                </a:extLst>
              </a:tr>
              <a:tr h="352645">
                <a:tc>
                  <a:txBody>
                    <a:bodyPr/>
                    <a:lstStyle/>
                    <a:p>
                      <a:pPr algn="r" fontAlgn="ctr"/>
                      <a:r>
                        <a:rPr lang="en-NZ" sz="1400" u="none" strike="noStrike">
                          <a:effectLst/>
                        </a:rPr>
                        <a:t>15</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l" fontAlgn="b"/>
                      <a:r>
                        <a:rPr lang="en-NZ" sz="1400" u="none" strike="noStrike">
                          <a:effectLst/>
                        </a:rPr>
                        <a:t>Fittings &amp; Fixtures</a:t>
                      </a:r>
                      <a:endParaRPr lang="en-NZ" sz="1400" b="0" i="0" u="none" strike="noStrike">
                        <a:solidFill>
                          <a:srgbClr val="000000"/>
                        </a:solidFill>
                        <a:effectLst/>
                        <a:latin typeface="Calibri" panose="020F0502020204030204" pitchFamily="34" charset="0"/>
                      </a:endParaRPr>
                    </a:p>
                  </a:txBody>
                  <a:tcPr marL="95250" marR="6350" marT="6350" marB="0" anchor="b"/>
                </a:tc>
                <a:tc>
                  <a:txBody>
                    <a:bodyPr/>
                    <a:lstStyle/>
                    <a:p>
                      <a:pPr algn="r" fontAlgn="ctr"/>
                      <a:r>
                        <a:rPr lang="en-NZ" sz="1400" u="none" strike="noStrike">
                          <a:effectLst/>
                        </a:rPr>
                        <a:t>1.12</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28.19</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109,028</a:t>
                      </a:r>
                      <a:endParaRPr lang="en-NZ" sz="1400" b="0" i="0" u="none" strike="noStrike">
                        <a:solidFill>
                          <a:srgbClr val="000000"/>
                        </a:solidFill>
                        <a:effectLst/>
                        <a:latin typeface="Calibri" panose="020F0502020204030204" pitchFamily="34" charset="0"/>
                      </a:endParaRPr>
                    </a:p>
                  </a:txBody>
                  <a:tcPr marL="6350" marR="95250" marT="6350" marB="0" anchor="ctr"/>
                </a:tc>
                <a:extLst>
                  <a:ext uri="{0D108BD9-81ED-4DB2-BD59-A6C34878D82A}">
                    <a16:rowId xmlns:a16="http://schemas.microsoft.com/office/drawing/2014/main" val="3001121142"/>
                  </a:ext>
                </a:extLst>
              </a:tr>
              <a:tr h="352645">
                <a:tc>
                  <a:txBody>
                    <a:bodyPr/>
                    <a:lstStyle/>
                    <a:p>
                      <a:pPr algn="r" fontAlgn="ctr"/>
                      <a:r>
                        <a:rPr lang="en-NZ" sz="1400" u="none" strike="noStrike">
                          <a:effectLst/>
                        </a:rPr>
                        <a:t>16</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l" fontAlgn="b"/>
                      <a:r>
                        <a:rPr lang="en-NZ" sz="1400" u="none" strike="noStrike">
                          <a:effectLst/>
                        </a:rPr>
                        <a:t>Sanitary Plumbing</a:t>
                      </a:r>
                      <a:endParaRPr lang="en-NZ" sz="1400" b="0" i="0" u="none" strike="noStrike">
                        <a:solidFill>
                          <a:srgbClr val="000000"/>
                        </a:solidFill>
                        <a:effectLst/>
                        <a:latin typeface="Calibri" panose="020F0502020204030204" pitchFamily="34" charset="0"/>
                      </a:endParaRPr>
                    </a:p>
                  </a:txBody>
                  <a:tcPr marL="95250" marR="6350" marT="6350" marB="0" anchor="b"/>
                </a:tc>
                <a:tc>
                  <a:txBody>
                    <a:bodyPr/>
                    <a:lstStyle/>
                    <a:p>
                      <a:pPr algn="r" fontAlgn="ctr"/>
                      <a:r>
                        <a:rPr lang="en-NZ" sz="1400" u="none" strike="noStrike">
                          <a:effectLst/>
                        </a:rPr>
                        <a:t>3.32</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83.52</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322,981</a:t>
                      </a:r>
                      <a:endParaRPr lang="en-NZ" sz="1400" b="0" i="0" u="none" strike="noStrike">
                        <a:solidFill>
                          <a:srgbClr val="000000"/>
                        </a:solidFill>
                        <a:effectLst/>
                        <a:latin typeface="Calibri" panose="020F0502020204030204" pitchFamily="34" charset="0"/>
                      </a:endParaRPr>
                    </a:p>
                  </a:txBody>
                  <a:tcPr marL="6350" marR="95250" marT="6350" marB="0" anchor="ctr"/>
                </a:tc>
                <a:extLst>
                  <a:ext uri="{0D108BD9-81ED-4DB2-BD59-A6C34878D82A}">
                    <a16:rowId xmlns:a16="http://schemas.microsoft.com/office/drawing/2014/main" val="2724906133"/>
                  </a:ext>
                </a:extLst>
              </a:tr>
              <a:tr h="352645">
                <a:tc>
                  <a:txBody>
                    <a:bodyPr/>
                    <a:lstStyle/>
                    <a:p>
                      <a:pPr algn="r" fontAlgn="ctr"/>
                      <a:r>
                        <a:rPr lang="en-NZ" sz="1400" u="none" strike="noStrike">
                          <a:effectLst/>
                        </a:rPr>
                        <a:t>17</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l" fontAlgn="b"/>
                      <a:r>
                        <a:rPr lang="en-NZ" sz="1400" u="none" strike="noStrike">
                          <a:effectLst/>
                        </a:rPr>
                        <a:t>Heating &amp; Ventilation Services</a:t>
                      </a:r>
                      <a:endParaRPr lang="en-NZ" sz="1400" b="0" i="0" u="none" strike="noStrike">
                        <a:solidFill>
                          <a:srgbClr val="000000"/>
                        </a:solidFill>
                        <a:effectLst/>
                        <a:latin typeface="Calibri" panose="020F0502020204030204" pitchFamily="34" charset="0"/>
                      </a:endParaRPr>
                    </a:p>
                  </a:txBody>
                  <a:tcPr marL="95250" marR="6350" marT="6350" marB="0" anchor="b"/>
                </a:tc>
                <a:tc>
                  <a:txBody>
                    <a:bodyPr/>
                    <a:lstStyle/>
                    <a:p>
                      <a:pPr algn="r" fontAlgn="ctr"/>
                      <a:r>
                        <a:rPr lang="en-NZ" sz="1400" u="none" strike="noStrike">
                          <a:effectLst/>
                        </a:rPr>
                        <a:t>8.11</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204.09</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789,230</a:t>
                      </a:r>
                      <a:endParaRPr lang="en-NZ" sz="1400" b="0" i="0" u="none" strike="noStrike">
                        <a:solidFill>
                          <a:srgbClr val="000000"/>
                        </a:solidFill>
                        <a:effectLst/>
                        <a:latin typeface="Calibri" panose="020F0502020204030204" pitchFamily="34" charset="0"/>
                      </a:endParaRPr>
                    </a:p>
                  </a:txBody>
                  <a:tcPr marL="6350" marR="95250" marT="6350" marB="0" anchor="ctr"/>
                </a:tc>
                <a:extLst>
                  <a:ext uri="{0D108BD9-81ED-4DB2-BD59-A6C34878D82A}">
                    <a16:rowId xmlns:a16="http://schemas.microsoft.com/office/drawing/2014/main" val="2280945264"/>
                  </a:ext>
                </a:extLst>
              </a:tr>
              <a:tr h="352645">
                <a:tc>
                  <a:txBody>
                    <a:bodyPr/>
                    <a:lstStyle/>
                    <a:p>
                      <a:pPr algn="r" fontAlgn="ctr"/>
                      <a:r>
                        <a:rPr lang="en-NZ" sz="1400" u="none" strike="noStrike">
                          <a:effectLst/>
                        </a:rPr>
                        <a:t>18</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l" fontAlgn="b"/>
                      <a:r>
                        <a:rPr lang="en-NZ" sz="1400" u="none" strike="noStrike">
                          <a:effectLst/>
                        </a:rPr>
                        <a:t>Fire Services</a:t>
                      </a:r>
                      <a:endParaRPr lang="en-NZ" sz="1400" b="0" i="0" u="none" strike="noStrike">
                        <a:solidFill>
                          <a:srgbClr val="000000"/>
                        </a:solidFill>
                        <a:effectLst/>
                        <a:latin typeface="Calibri" panose="020F0502020204030204" pitchFamily="34" charset="0"/>
                      </a:endParaRPr>
                    </a:p>
                  </a:txBody>
                  <a:tcPr marL="95250" marR="6350" marT="6350" marB="0" anchor="b"/>
                </a:tc>
                <a:tc>
                  <a:txBody>
                    <a:bodyPr/>
                    <a:lstStyle/>
                    <a:p>
                      <a:pPr algn="r" fontAlgn="ctr"/>
                      <a:r>
                        <a:rPr lang="en-NZ" sz="1400" u="none" strike="noStrike">
                          <a:effectLst/>
                        </a:rPr>
                        <a:t>1.66</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41.72</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161,320</a:t>
                      </a:r>
                      <a:endParaRPr lang="en-NZ" sz="1400" b="0" i="0" u="none" strike="noStrike">
                        <a:solidFill>
                          <a:srgbClr val="000000"/>
                        </a:solidFill>
                        <a:effectLst/>
                        <a:latin typeface="Calibri" panose="020F0502020204030204" pitchFamily="34" charset="0"/>
                      </a:endParaRPr>
                    </a:p>
                  </a:txBody>
                  <a:tcPr marL="6350" marR="95250" marT="6350" marB="0" anchor="ctr"/>
                </a:tc>
                <a:extLst>
                  <a:ext uri="{0D108BD9-81ED-4DB2-BD59-A6C34878D82A}">
                    <a16:rowId xmlns:a16="http://schemas.microsoft.com/office/drawing/2014/main" val="4107589355"/>
                  </a:ext>
                </a:extLst>
              </a:tr>
              <a:tr h="352645">
                <a:tc>
                  <a:txBody>
                    <a:bodyPr/>
                    <a:lstStyle/>
                    <a:p>
                      <a:pPr algn="r" fontAlgn="ctr"/>
                      <a:r>
                        <a:rPr lang="en-NZ" sz="1400" u="none" strike="noStrike">
                          <a:effectLst/>
                        </a:rPr>
                        <a:t>19</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l" fontAlgn="b"/>
                      <a:r>
                        <a:rPr lang="en-NZ" sz="1400" u="none" strike="noStrike">
                          <a:effectLst/>
                        </a:rPr>
                        <a:t>Electrical Services</a:t>
                      </a:r>
                      <a:endParaRPr lang="en-NZ" sz="1400" b="0" i="0" u="none" strike="noStrike">
                        <a:solidFill>
                          <a:srgbClr val="000000"/>
                        </a:solidFill>
                        <a:effectLst/>
                        <a:latin typeface="Calibri" panose="020F0502020204030204" pitchFamily="34" charset="0"/>
                      </a:endParaRPr>
                    </a:p>
                  </a:txBody>
                  <a:tcPr marL="95250" marR="6350" marT="6350" marB="0" anchor="b"/>
                </a:tc>
                <a:tc>
                  <a:txBody>
                    <a:bodyPr/>
                    <a:lstStyle/>
                    <a:p>
                      <a:pPr algn="r" fontAlgn="ctr"/>
                      <a:r>
                        <a:rPr lang="en-NZ" sz="1400" u="none" strike="noStrike">
                          <a:effectLst/>
                        </a:rPr>
                        <a:t>6.52</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164.25</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635,156</a:t>
                      </a:r>
                      <a:endParaRPr lang="en-NZ" sz="1400" b="0" i="0" u="none" strike="noStrike">
                        <a:solidFill>
                          <a:srgbClr val="000000"/>
                        </a:solidFill>
                        <a:effectLst/>
                        <a:latin typeface="Calibri" panose="020F0502020204030204" pitchFamily="34" charset="0"/>
                      </a:endParaRPr>
                    </a:p>
                  </a:txBody>
                  <a:tcPr marL="6350" marR="95250" marT="6350" marB="0" anchor="ctr"/>
                </a:tc>
                <a:extLst>
                  <a:ext uri="{0D108BD9-81ED-4DB2-BD59-A6C34878D82A}">
                    <a16:rowId xmlns:a16="http://schemas.microsoft.com/office/drawing/2014/main" val="349821818"/>
                  </a:ext>
                </a:extLst>
              </a:tr>
              <a:tr h="352645">
                <a:tc>
                  <a:txBody>
                    <a:bodyPr/>
                    <a:lstStyle/>
                    <a:p>
                      <a:pPr algn="r" fontAlgn="ctr"/>
                      <a:r>
                        <a:rPr lang="en-NZ" sz="1400" u="none" strike="noStrike">
                          <a:effectLst/>
                        </a:rPr>
                        <a:t>20</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l" fontAlgn="b"/>
                      <a:r>
                        <a:rPr lang="en-NZ" sz="1400" u="none" strike="noStrike">
                          <a:effectLst/>
                        </a:rPr>
                        <a:t>Vertical and Horizontal Transportation</a:t>
                      </a:r>
                      <a:endParaRPr lang="en-NZ" sz="1400" b="0" i="0" u="none" strike="noStrike">
                        <a:solidFill>
                          <a:srgbClr val="000000"/>
                        </a:solidFill>
                        <a:effectLst/>
                        <a:latin typeface="Calibri" panose="020F0502020204030204" pitchFamily="34" charset="0"/>
                      </a:endParaRPr>
                    </a:p>
                  </a:txBody>
                  <a:tcPr marL="95250" marR="6350" marT="6350" marB="0" anchor="b"/>
                </a:tc>
                <a:tc>
                  <a:txBody>
                    <a:bodyPr/>
                    <a:lstStyle/>
                    <a:p>
                      <a:pPr algn="r" fontAlgn="ctr"/>
                      <a:r>
                        <a:rPr lang="en-NZ" sz="1400" u="none" strike="noStrike">
                          <a:effectLst/>
                        </a:rPr>
                        <a:t>2.42</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61.03</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236,000</a:t>
                      </a:r>
                      <a:endParaRPr lang="en-NZ" sz="1400" b="0" i="0" u="none" strike="noStrike">
                        <a:solidFill>
                          <a:srgbClr val="000000"/>
                        </a:solidFill>
                        <a:effectLst/>
                        <a:latin typeface="Calibri" panose="020F0502020204030204" pitchFamily="34" charset="0"/>
                      </a:endParaRPr>
                    </a:p>
                  </a:txBody>
                  <a:tcPr marL="6350" marR="95250" marT="6350" marB="0" anchor="ctr"/>
                </a:tc>
                <a:extLst>
                  <a:ext uri="{0D108BD9-81ED-4DB2-BD59-A6C34878D82A}">
                    <a16:rowId xmlns:a16="http://schemas.microsoft.com/office/drawing/2014/main" val="661396909"/>
                  </a:ext>
                </a:extLst>
              </a:tr>
              <a:tr h="352645">
                <a:tc>
                  <a:txBody>
                    <a:bodyPr/>
                    <a:lstStyle/>
                    <a:p>
                      <a:pPr algn="r" fontAlgn="ctr"/>
                      <a:r>
                        <a:rPr lang="en-NZ" sz="1400" u="none" strike="noStrike">
                          <a:effectLst/>
                        </a:rPr>
                        <a:t>21</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l" fontAlgn="b"/>
                      <a:r>
                        <a:rPr lang="en-NZ" sz="1400" u="none" strike="noStrike">
                          <a:effectLst/>
                        </a:rPr>
                        <a:t>Special Services</a:t>
                      </a:r>
                      <a:endParaRPr lang="en-NZ" sz="1400" b="0" i="0" u="none" strike="noStrike">
                        <a:solidFill>
                          <a:srgbClr val="000000"/>
                        </a:solidFill>
                        <a:effectLst/>
                        <a:latin typeface="Calibri" panose="020F0502020204030204" pitchFamily="34" charset="0"/>
                      </a:endParaRPr>
                    </a:p>
                  </a:txBody>
                  <a:tcPr marL="95250" marR="6350" marT="6350" marB="0" anchor="b"/>
                </a:tc>
                <a:tc>
                  <a:txBody>
                    <a:bodyPr/>
                    <a:lstStyle/>
                    <a:p>
                      <a:pPr algn="r" fontAlgn="ctr"/>
                      <a:r>
                        <a:rPr lang="en-NZ" sz="1400" u="none" strike="noStrike">
                          <a:effectLst/>
                        </a:rPr>
                        <a:t>0.54</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13.58</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52,510</a:t>
                      </a:r>
                      <a:endParaRPr lang="en-NZ" sz="1400" b="0" i="0" u="none" strike="noStrike">
                        <a:solidFill>
                          <a:srgbClr val="000000"/>
                        </a:solidFill>
                        <a:effectLst/>
                        <a:latin typeface="Calibri" panose="020F0502020204030204" pitchFamily="34" charset="0"/>
                      </a:endParaRPr>
                    </a:p>
                  </a:txBody>
                  <a:tcPr marL="6350" marR="95250" marT="6350" marB="0" anchor="ctr"/>
                </a:tc>
                <a:extLst>
                  <a:ext uri="{0D108BD9-81ED-4DB2-BD59-A6C34878D82A}">
                    <a16:rowId xmlns:a16="http://schemas.microsoft.com/office/drawing/2014/main" val="852872742"/>
                  </a:ext>
                </a:extLst>
              </a:tr>
              <a:tr h="352645">
                <a:tc>
                  <a:txBody>
                    <a:bodyPr/>
                    <a:lstStyle/>
                    <a:p>
                      <a:pPr algn="r" fontAlgn="ctr"/>
                      <a:r>
                        <a:rPr lang="en-NZ" sz="1400" u="none" strike="noStrike">
                          <a:effectLst/>
                        </a:rPr>
                        <a:t>22</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l" fontAlgn="b"/>
                      <a:r>
                        <a:rPr lang="en-NZ" sz="1400" u="none" strike="noStrike">
                          <a:effectLst/>
                        </a:rPr>
                        <a:t>Drainage</a:t>
                      </a:r>
                      <a:endParaRPr lang="en-NZ" sz="1400" b="0" i="0" u="none" strike="noStrike">
                        <a:solidFill>
                          <a:srgbClr val="000000"/>
                        </a:solidFill>
                        <a:effectLst/>
                        <a:latin typeface="Calibri" panose="020F0502020204030204" pitchFamily="34" charset="0"/>
                      </a:endParaRPr>
                    </a:p>
                  </a:txBody>
                  <a:tcPr marL="95250" marR="6350" marT="6350" marB="0" anchor="b"/>
                </a:tc>
                <a:tc>
                  <a:txBody>
                    <a:bodyPr/>
                    <a:lstStyle/>
                    <a:p>
                      <a:pPr algn="r" fontAlgn="ctr"/>
                      <a:r>
                        <a:rPr lang="en-NZ" sz="1400" u="none" strike="noStrike">
                          <a:effectLst/>
                        </a:rPr>
                        <a:t>0.58</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14.57</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56,330</a:t>
                      </a:r>
                      <a:endParaRPr lang="en-NZ" sz="1400" b="0" i="0" u="none" strike="noStrike">
                        <a:solidFill>
                          <a:srgbClr val="000000"/>
                        </a:solidFill>
                        <a:effectLst/>
                        <a:latin typeface="Calibri" panose="020F0502020204030204" pitchFamily="34" charset="0"/>
                      </a:endParaRPr>
                    </a:p>
                  </a:txBody>
                  <a:tcPr marL="6350" marR="95250" marT="6350" marB="0" anchor="ctr"/>
                </a:tc>
                <a:extLst>
                  <a:ext uri="{0D108BD9-81ED-4DB2-BD59-A6C34878D82A}">
                    <a16:rowId xmlns:a16="http://schemas.microsoft.com/office/drawing/2014/main" val="1503994225"/>
                  </a:ext>
                </a:extLst>
              </a:tr>
              <a:tr h="352645">
                <a:tc>
                  <a:txBody>
                    <a:bodyPr/>
                    <a:lstStyle/>
                    <a:p>
                      <a:pPr algn="r" fontAlgn="ctr"/>
                      <a:r>
                        <a:rPr lang="en-NZ" sz="1400" u="none" strike="noStrike">
                          <a:effectLst/>
                        </a:rPr>
                        <a:t>23</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l" fontAlgn="b"/>
                      <a:r>
                        <a:rPr lang="en-NZ" sz="1400" u="none" strike="noStrike">
                          <a:effectLst/>
                        </a:rPr>
                        <a:t>External Works</a:t>
                      </a:r>
                      <a:endParaRPr lang="en-NZ" sz="1400" b="0" i="0" u="none" strike="noStrike">
                        <a:solidFill>
                          <a:srgbClr val="000000"/>
                        </a:solidFill>
                        <a:effectLst/>
                        <a:latin typeface="Calibri" panose="020F0502020204030204" pitchFamily="34" charset="0"/>
                      </a:endParaRPr>
                    </a:p>
                  </a:txBody>
                  <a:tcPr marL="95250" marR="6350" marT="6350" marB="0" anchor="b"/>
                </a:tc>
                <a:tc>
                  <a:txBody>
                    <a:bodyPr/>
                    <a:lstStyle/>
                    <a:p>
                      <a:pPr algn="r" fontAlgn="ctr"/>
                      <a:r>
                        <a:rPr lang="en-NZ" sz="1400" u="none" strike="noStrike">
                          <a:effectLst/>
                        </a:rPr>
                        <a:t>0.00</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0.00</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EXCL</a:t>
                      </a:r>
                      <a:endParaRPr lang="en-NZ" sz="1400" b="0" i="0" u="none" strike="noStrike">
                        <a:solidFill>
                          <a:srgbClr val="000000"/>
                        </a:solidFill>
                        <a:effectLst/>
                        <a:latin typeface="Calibri" panose="020F0502020204030204" pitchFamily="34" charset="0"/>
                      </a:endParaRPr>
                    </a:p>
                  </a:txBody>
                  <a:tcPr marL="6350" marR="95250" marT="6350" marB="0" anchor="ctr"/>
                </a:tc>
                <a:extLst>
                  <a:ext uri="{0D108BD9-81ED-4DB2-BD59-A6C34878D82A}">
                    <a16:rowId xmlns:a16="http://schemas.microsoft.com/office/drawing/2014/main" val="3742508480"/>
                  </a:ext>
                </a:extLst>
              </a:tr>
              <a:tr h="352645">
                <a:tc>
                  <a:txBody>
                    <a:bodyPr/>
                    <a:lstStyle/>
                    <a:p>
                      <a:pPr algn="r" fontAlgn="ctr"/>
                      <a:r>
                        <a:rPr lang="en-NZ" sz="1400" u="none" strike="noStrike">
                          <a:effectLst/>
                        </a:rPr>
                        <a:t>24</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l" fontAlgn="b"/>
                      <a:r>
                        <a:rPr lang="en-NZ" sz="1400" u="none" strike="noStrike">
                          <a:effectLst/>
                        </a:rPr>
                        <a:t>Sundries</a:t>
                      </a:r>
                      <a:endParaRPr lang="en-NZ" sz="1400" b="0" i="0" u="none" strike="noStrike">
                        <a:solidFill>
                          <a:srgbClr val="000000"/>
                        </a:solidFill>
                        <a:effectLst/>
                        <a:latin typeface="Calibri" panose="020F0502020204030204" pitchFamily="34" charset="0"/>
                      </a:endParaRPr>
                    </a:p>
                  </a:txBody>
                  <a:tcPr marL="95250" marR="6350" marT="6350" marB="0" anchor="b"/>
                </a:tc>
                <a:tc>
                  <a:txBody>
                    <a:bodyPr/>
                    <a:lstStyle/>
                    <a:p>
                      <a:pPr algn="r" fontAlgn="ctr"/>
                      <a:r>
                        <a:rPr lang="en-NZ" sz="1400" u="none" strike="noStrike">
                          <a:effectLst/>
                        </a:rPr>
                        <a:t>0.39</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9.81</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37,928</a:t>
                      </a:r>
                      <a:endParaRPr lang="en-NZ" sz="1400" b="0" i="0" u="none" strike="noStrike">
                        <a:solidFill>
                          <a:srgbClr val="000000"/>
                        </a:solidFill>
                        <a:effectLst/>
                        <a:latin typeface="Calibri" panose="020F0502020204030204" pitchFamily="34" charset="0"/>
                      </a:endParaRPr>
                    </a:p>
                  </a:txBody>
                  <a:tcPr marL="6350" marR="95250" marT="6350" marB="0" anchor="ctr"/>
                </a:tc>
                <a:extLst>
                  <a:ext uri="{0D108BD9-81ED-4DB2-BD59-A6C34878D82A}">
                    <a16:rowId xmlns:a16="http://schemas.microsoft.com/office/drawing/2014/main" val="2581228296"/>
                  </a:ext>
                </a:extLst>
              </a:tr>
              <a:tr h="352645">
                <a:tc>
                  <a:txBody>
                    <a:bodyPr/>
                    <a:lstStyle/>
                    <a:p>
                      <a:pPr algn="r" fontAlgn="b"/>
                      <a:r>
                        <a:rPr lang="en-NZ" sz="1400" u="none" strike="noStrike">
                          <a:effectLst/>
                        </a:rPr>
                        <a:t>25</a:t>
                      </a:r>
                      <a:endParaRPr lang="en-NZ" sz="1400" b="0" i="0" u="none" strike="noStrike">
                        <a:solidFill>
                          <a:srgbClr val="000000"/>
                        </a:solidFill>
                        <a:effectLst/>
                        <a:latin typeface="Calibri" panose="020F0502020204030204" pitchFamily="34" charset="0"/>
                      </a:endParaRPr>
                    </a:p>
                  </a:txBody>
                  <a:tcPr marL="6350" marR="95250" marT="6350" marB="0" anchor="b"/>
                </a:tc>
                <a:tc>
                  <a:txBody>
                    <a:bodyPr/>
                    <a:lstStyle/>
                    <a:p>
                      <a:pPr algn="l" fontAlgn="b"/>
                      <a:r>
                        <a:rPr lang="en-NZ" sz="1400" u="none" strike="noStrike">
                          <a:effectLst/>
                        </a:rPr>
                        <a:t>Preliminaries: 8% of Sub-Total El 1-24</a:t>
                      </a:r>
                      <a:endParaRPr lang="en-NZ" sz="1400" b="0" i="0" u="none" strike="noStrike">
                        <a:solidFill>
                          <a:srgbClr val="000000"/>
                        </a:solidFill>
                        <a:effectLst/>
                        <a:latin typeface="Calibri" panose="020F0502020204030204" pitchFamily="34" charset="0"/>
                      </a:endParaRPr>
                    </a:p>
                  </a:txBody>
                  <a:tcPr marL="95250" marR="6350" marT="6350" marB="0" anchor="b"/>
                </a:tc>
                <a:tc>
                  <a:txBody>
                    <a:bodyPr/>
                    <a:lstStyle/>
                    <a:p>
                      <a:pPr algn="r" fontAlgn="ctr"/>
                      <a:r>
                        <a:rPr lang="en-NZ" sz="1400" u="none" strike="noStrike">
                          <a:effectLst/>
                        </a:rPr>
                        <a:t>6.38</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160.70</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621,441</a:t>
                      </a:r>
                      <a:endParaRPr lang="en-NZ" sz="1400" b="0" i="0" u="none" strike="noStrike">
                        <a:solidFill>
                          <a:srgbClr val="000000"/>
                        </a:solidFill>
                        <a:effectLst/>
                        <a:latin typeface="Calibri" panose="020F0502020204030204" pitchFamily="34" charset="0"/>
                      </a:endParaRPr>
                    </a:p>
                  </a:txBody>
                  <a:tcPr marL="6350" marR="95250" marT="6350" marB="0" anchor="ctr"/>
                </a:tc>
                <a:extLst>
                  <a:ext uri="{0D108BD9-81ED-4DB2-BD59-A6C34878D82A}">
                    <a16:rowId xmlns:a16="http://schemas.microsoft.com/office/drawing/2014/main" val="3689603149"/>
                  </a:ext>
                </a:extLst>
              </a:tr>
              <a:tr h="352645">
                <a:tc>
                  <a:txBody>
                    <a:bodyPr/>
                    <a:lstStyle/>
                    <a:p>
                      <a:pPr algn="r" fontAlgn="b"/>
                      <a:r>
                        <a:rPr lang="en-NZ" sz="1400" u="none" strike="noStrike">
                          <a:effectLst/>
                        </a:rPr>
                        <a:t>26</a:t>
                      </a:r>
                      <a:endParaRPr lang="en-NZ" sz="1400" b="0" i="0" u="none" strike="noStrike">
                        <a:solidFill>
                          <a:srgbClr val="000000"/>
                        </a:solidFill>
                        <a:effectLst/>
                        <a:latin typeface="Calibri" panose="020F0502020204030204" pitchFamily="34" charset="0"/>
                      </a:endParaRPr>
                    </a:p>
                  </a:txBody>
                  <a:tcPr marL="6350" marR="95250" marT="6350" marB="0" anchor="b"/>
                </a:tc>
                <a:tc>
                  <a:txBody>
                    <a:bodyPr/>
                    <a:lstStyle/>
                    <a:p>
                      <a:pPr algn="l" fontAlgn="b"/>
                      <a:r>
                        <a:rPr lang="en-NZ" sz="1400" u="none" strike="noStrike">
                          <a:effectLst/>
                        </a:rPr>
                        <a:t>Margin: 5.5% of Sub-Total El 1-25</a:t>
                      </a:r>
                      <a:endParaRPr lang="en-NZ" sz="1400" b="0" i="0" u="none" strike="noStrike">
                        <a:solidFill>
                          <a:srgbClr val="000000"/>
                        </a:solidFill>
                        <a:effectLst/>
                        <a:latin typeface="Calibri" panose="020F0502020204030204" pitchFamily="34" charset="0"/>
                      </a:endParaRPr>
                    </a:p>
                  </a:txBody>
                  <a:tcPr marL="95250" marR="6350" marT="6350" marB="0" anchor="b"/>
                </a:tc>
                <a:tc>
                  <a:txBody>
                    <a:bodyPr/>
                    <a:lstStyle/>
                    <a:p>
                      <a:pPr algn="r" fontAlgn="ctr"/>
                      <a:r>
                        <a:rPr lang="en-NZ" sz="1400" u="none" strike="noStrike">
                          <a:effectLst/>
                        </a:rPr>
                        <a:t>4.74</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119.32</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461,420</a:t>
                      </a:r>
                      <a:endParaRPr lang="en-NZ" sz="1400" b="0" i="0" u="none" strike="noStrike">
                        <a:solidFill>
                          <a:srgbClr val="000000"/>
                        </a:solidFill>
                        <a:effectLst/>
                        <a:latin typeface="Calibri" panose="020F0502020204030204" pitchFamily="34" charset="0"/>
                      </a:endParaRPr>
                    </a:p>
                  </a:txBody>
                  <a:tcPr marL="6350" marR="95250" marT="6350" marB="0" anchor="ctr"/>
                </a:tc>
                <a:extLst>
                  <a:ext uri="{0D108BD9-81ED-4DB2-BD59-A6C34878D82A}">
                    <a16:rowId xmlns:a16="http://schemas.microsoft.com/office/drawing/2014/main" val="3401240130"/>
                  </a:ext>
                </a:extLst>
              </a:tr>
              <a:tr h="352645">
                <a:tc>
                  <a:txBody>
                    <a:bodyPr/>
                    <a:lstStyle/>
                    <a:p>
                      <a:pPr algn="r" fontAlgn="b"/>
                      <a:r>
                        <a:rPr lang="en-NZ" sz="1400" u="none" strike="noStrike">
                          <a:effectLst/>
                        </a:rPr>
                        <a:t>27</a:t>
                      </a:r>
                      <a:endParaRPr lang="en-NZ" sz="1400" b="0" i="0" u="none" strike="noStrike">
                        <a:solidFill>
                          <a:srgbClr val="000000"/>
                        </a:solidFill>
                        <a:effectLst/>
                        <a:latin typeface="Calibri" panose="020F0502020204030204" pitchFamily="34" charset="0"/>
                      </a:endParaRPr>
                    </a:p>
                  </a:txBody>
                  <a:tcPr marL="6350" marR="95250" marT="6350" marB="0" anchor="b"/>
                </a:tc>
                <a:tc>
                  <a:txBody>
                    <a:bodyPr/>
                    <a:lstStyle/>
                    <a:p>
                      <a:pPr algn="l" fontAlgn="b"/>
                      <a:r>
                        <a:rPr lang="en-NZ" sz="1400" u="none" strike="noStrike">
                          <a:effectLst/>
                        </a:rPr>
                        <a:t>Contingency: 10% of Sub-Total El 1-26</a:t>
                      </a:r>
                      <a:endParaRPr lang="en-NZ" sz="1400" b="0" i="0" u="none" strike="noStrike">
                        <a:solidFill>
                          <a:srgbClr val="000000"/>
                        </a:solidFill>
                        <a:effectLst/>
                        <a:latin typeface="Calibri" panose="020F0502020204030204" pitchFamily="34" charset="0"/>
                      </a:endParaRPr>
                    </a:p>
                  </a:txBody>
                  <a:tcPr marL="95250" marR="6350" marT="6350" marB="0" anchor="b"/>
                </a:tc>
                <a:tc>
                  <a:txBody>
                    <a:bodyPr/>
                    <a:lstStyle/>
                    <a:p>
                      <a:pPr algn="r" fontAlgn="ctr"/>
                      <a:r>
                        <a:rPr lang="en-NZ" sz="1400" u="none" strike="noStrike">
                          <a:effectLst/>
                        </a:rPr>
                        <a:t>9.09</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228.88</a:t>
                      </a:r>
                      <a:endParaRPr lang="en-NZ" sz="1400" b="0" i="0" u="none" strike="noStrike">
                        <a:solidFill>
                          <a:srgbClr val="000000"/>
                        </a:solidFill>
                        <a:effectLst/>
                        <a:latin typeface="Calibri" panose="020F0502020204030204" pitchFamily="34" charset="0"/>
                      </a:endParaRPr>
                    </a:p>
                  </a:txBody>
                  <a:tcPr marL="6350" marR="95250" marT="6350" marB="0" anchor="ctr"/>
                </a:tc>
                <a:tc>
                  <a:txBody>
                    <a:bodyPr/>
                    <a:lstStyle/>
                    <a:p>
                      <a:pPr algn="r" fontAlgn="ctr"/>
                      <a:r>
                        <a:rPr lang="en-NZ" sz="1400" u="none" strike="noStrike">
                          <a:effectLst/>
                        </a:rPr>
                        <a:t>885,087</a:t>
                      </a:r>
                      <a:endParaRPr lang="en-NZ" sz="1400" b="0" i="0" u="none" strike="noStrike">
                        <a:solidFill>
                          <a:srgbClr val="000000"/>
                        </a:solidFill>
                        <a:effectLst/>
                        <a:latin typeface="Calibri" panose="020F0502020204030204" pitchFamily="34" charset="0"/>
                      </a:endParaRPr>
                    </a:p>
                  </a:txBody>
                  <a:tcPr marL="6350" marR="95250" marT="6350" marB="0" anchor="ctr"/>
                </a:tc>
                <a:extLst>
                  <a:ext uri="{0D108BD9-81ED-4DB2-BD59-A6C34878D82A}">
                    <a16:rowId xmlns:a16="http://schemas.microsoft.com/office/drawing/2014/main" val="3451292308"/>
                  </a:ext>
                </a:extLst>
              </a:tr>
              <a:tr h="302266">
                <a:tc>
                  <a:txBody>
                    <a:bodyPr/>
                    <a:lstStyle/>
                    <a:p>
                      <a:pPr algn="ctr" fontAlgn="b"/>
                      <a:endParaRPr lang="en-NZ"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NZ" sz="1400" b="0" i="0" u="none" strike="noStrike">
                        <a:solidFill>
                          <a:srgbClr val="000000"/>
                        </a:solidFill>
                        <a:effectLst/>
                        <a:latin typeface="Calibri" panose="020F0502020204030204" pitchFamily="34" charset="0"/>
                      </a:endParaRPr>
                    </a:p>
                  </a:txBody>
                  <a:tcPr marL="95250" marR="6350" marT="6350" marB="0" anchor="b"/>
                </a:tc>
                <a:tc>
                  <a:txBody>
                    <a:bodyPr/>
                    <a:lstStyle/>
                    <a:p>
                      <a:pPr algn="l" fontAlgn="ctr"/>
                      <a:endParaRPr lang="en-NZ" sz="1400" b="0" i="0" u="none" strike="noStrike">
                        <a:solidFill>
                          <a:srgbClr val="000000"/>
                        </a:solidFill>
                        <a:effectLst/>
                        <a:latin typeface="Calibri" panose="020F0502020204030204" pitchFamily="34" charset="0"/>
                      </a:endParaRPr>
                    </a:p>
                  </a:txBody>
                  <a:tcPr marL="381000" marR="6350" marT="6350" marB="0" anchor="ctr"/>
                </a:tc>
                <a:tc>
                  <a:txBody>
                    <a:bodyPr/>
                    <a:lstStyle/>
                    <a:p>
                      <a:pPr algn="l" fontAlgn="ctr"/>
                      <a:endParaRPr lang="en-NZ" sz="1400" b="0" i="0" u="none" strike="noStrike">
                        <a:solidFill>
                          <a:srgbClr val="000000"/>
                        </a:solidFill>
                        <a:effectLst/>
                        <a:latin typeface="Calibri" panose="020F0502020204030204" pitchFamily="34" charset="0"/>
                      </a:endParaRPr>
                    </a:p>
                  </a:txBody>
                  <a:tcPr marL="285750" marR="6350" marT="6350" marB="0" anchor="ctr"/>
                </a:tc>
                <a:tc>
                  <a:txBody>
                    <a:bodyPr/>
                    <a:lstStyle/>
                    <a:p>
                      <a:pPr algn="r" fontAlgn="ctr"/>
                      <a:endParaRPr lang="en-NZ" sz="1400" b="0" i="0" u="none" strike="noStrike">
                        <a:solidFill>
                          <a:srgbClr val="000000"/>
                        </a:solidFill>
                        <a:effectLst/>
                        <a:latin typeface="Calibri" panose="020F0502020204030204" pitchFamily="34" charset="0"/>
                      </a:endParaRPr>
                    </a:p>
                  </a:txBody>
                  <a:tcPr marL="6350" marR="95250" marT="6350" marB="0" anchor="ctr"/>
                </a:tc>
                <a:extLst>
                  <a:ext uri="{0D108BD9-81ED-4DB2-BD59-A6C34878D82A}">
                    <a16:rowId xmlns:a16="http://schemas.microsoft.com/office/drawing/2014/main" val="1878902785"/>
                  </a:ext>
                </a:extLst>
              </a:tr>
              <a:tr h="352645">
                <a:tc>
                  <a:txBody>
                    <a:bodyPr/>
                    <a:lstStyle/>
                    <a:p>
                      <a:pPr algn="l" fontAlgn="ctr"/>
                      <a:r>
                        <a:rPr lang="en-NZ" sz="1200" u="none" strike="noStrike">
                          <a:effectLst/>
                        </a:rPr>
                        <a:t>GFA:</a:t>
                      </a:r>
                      <a:endParaRPr lang="en-NZ" sz="1200" b="1" i="0" u="none" strike="noStrike">
                        <a:solidFill>
                          <a:srgbClr val="000000"/>
                        </a:solidFill>
                        <a:effectLst/>
                        <a:latin typeface="Calibri" panose="020F0502020204030204" pitchFamily="34" charset="0"/>
                      </a:endParaRPr>
                    </a:p>
                  </a:txBody>
                  <a:tcPr marL="190500" marR="6350" marT="6350" marB="0" anchor="ctr"/>
                </a:tc>
                <a:tc>
                  <a:txBody>
                    <a:bodyPr/>
                    <a:lstStyle/>
                    <a:p>
                      <a:pPr algn="l" fontAlgn="ctr"/>
                      <a:r>
                        <a:rPr lang="en-NZ" sz="1200" u="none" strike="noStrike">
                          <a:effectLst/>
                        </a:rPr>
                        <a:t>3,867</a:t>
                      </a:r>
                      <a:endParaRPr lang="en-NZ" sz="1200" b="0" i="0" u="none" strike="noStrike">
                        <a:solidFill>
                          <a:srgbClr val="000000"/>
                        </a:solidFill>
                        <a:effectLst/>
                        <a:latin typeface="Calibri" panose="020F0502020204030204" pitchFamily="34" charset="0"/>
                      </a:endParaRPr>
                    </a:p>
                  </a:txBody>
                  <a:tcPr marL="95250" marR="6350" marT="6350" marB="0" anchor="ctr"/>
                </a:tc>
                <a:tc>
                  <a:txBody>
                    <a:bodyPr/>
                    <a:lstStyle/>
                    <a:p>
                      <a:pPr algn="l" fontAlgn="ctr"/>
                      <a:r>
                        <a:rPr lang="en-NZ" sz="1400" u="none" strike="noStrike">
                          <a:effectLst/>
                        </a:rPr>
                        <a:t>100.00</a:t>
                      </a:r>
                      <a:endParaRPr lang="en-NZ" sz="1400" b="0" i="0" u="none" strike="noStrike">
                        <a:solidFill>
                          <a:srgbClr val="000000"/>
                        </a:solidFill>
                        <a:effectLst/>
                        <a:latin typeface="Calibri" panose="020F0502020204030204" pitchFamily="34" charset="0"/>
                      </a:endParaRPr>
                    </a:p>
                  </a:txBody>
                  <a:tcPr marL="190500" marR="6350" marT="6350" marB="0" anchor="ctr"/>
                </a:tc>
                <a:tc>
                  <a:txBody>
                    <a:bodyPr/>
                    <a:lstStyle/>
                    <a:p>
                      <a:pPr algn="r" fontAlgn="ctr"/>
                      <a:r>
                        <a:rPr lang="en-NZ" sz="1400" u="none" strike="noStrike">
                          <a:effectLst/>
                        </a:rPr>
                        <a:t>2,517.70</a:t>
                      </a:r>
                      <a:endParaRPr lang="en-NZ" sz="14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n-NZ" sz="1400" u="none" strike="noStrike">
                          <a:effectLst/>
                        </a:rPr>
                        <a:t>9,735,957</a:t>
                      </a:r>
                      <a:endParaRPr lang="en-NZ" sz="1400" b="0" i="0" u="none" strike="noStrike">
                        <a:solidFill>
                          <a:srgbClr val="000000"/>
                        </a:solidFill>
                        <a:effectLst/>
                        <a:latin typeface="Calibri" panose="020F0502020204030204" pitchFamily="34" charset="0"/>
                      </a:endParaRPr>
                    </a:p>
                  </a:txBody>
                  <a:tcPr marL="6350" marR="95250" marT="6350" marB="0" anchor="ctr"/>
                </a:tc>
                <a:extLst>
                  <a:ext uri="{0D108BD9-81ED-4DB2-BD59-A6C34878D82A}">
                    <a16:rowId xmlns:a16="http://schemas.microsoft.com/office/drawing/2014/main" val="1902322420"/>
                  </a:ext>
                </a:extLst>
              </a:tr>
              <a:tr h="243492">
                <a:tc>
                  <a:txBody>
                    <a:bodyPr/>
                    <a:lstStyle/>
                    <a:p>
                      <a:pPr algn="ctr" fontAlgn="b"/>
                      <a:endParaRPr lang="en-NZ"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NZ" sz="1100" u="none" strike="noStrike">
                          <a:effectLst/>
                        </a:rPr>
                        <a:t> </a:t>
                      </a:r>
                      <a:endParaRPr lang="en-NZ" sz="1100" b="0" i="0" u="none" strike="noStrike">
                        <a:solidFill>
                          <a:srgbClr val="000000"/>
                        </a:solidFill>
                        <a:effectLst/>
                        <a:latin typeface="Calibri" panose="020F0502020204030204" pitchFamily="34" charset="0"/>
                      </a:endParaRPr>
                    </a:p>
                  </a:txBody>
                  <a:tcPr marL="381000" marR="6350" marT="6350" marB="0" anchor="b"/>
                </a:tc>
                <a:tc>
                  <a:txBody>
                    <a:bodyPr/>
                    <a:lstStyle/>
                    <a:p>
                      <a:pPr algn="l" fontAlgn="b"/>
                      <a:r>
                        <a:rPr lang="en-NZ" sz="1100" u="none" strike="noStrike">
                          <a:effectLst/>
                        </a:rPr>
                        <a:t> </a:t>
                      </a:r>
                      <a:endParaRPr lang="en-NZ"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NZ" sz="1100" u="none" strike="noStrike">
                          <a:effectLst/>
                        </a:rPr>
                        <a:t> </a:t>
                      </a:r>
                      <a:endParaRPr lang="en-NZ" sz="1100" b="0" i="0" u="none" strike="noStrike">
                        <a:solidFill>
                          <a:srgbClr val="000000"/>
                        </a:solidFill>
                        <a:effectLst/>
                        <a:latin typeface="Calibri" panose="020F0502020204030204" pitchFamily="34" charset="0"/>
                      </a:endParaRPr>
                    </a:p>
                  </a:txBody>
                  <a:tcPr marL="476250" marR="6350" marT="6350" marB="0" anchor="b"/>
                </a:tc>
                <a:extLst>
                  <a:ext uri="{0D108BD9-81ED-4DB2-BD59-A6C34878D82A}">
                    <a16:rowId xmlns:a16="http://schemas.microsoft.com/office/drawing/2014/main" val="2848354480"/>
                  </a:ext>
                </a:extLst>
              </a:tr>
              <a:tr h="653231">
                <a:tc>
                  <a:txBody>
                    <a:bodyPr/>
                    <a:lstStyle/>
                    <a:p>
                      <a:pPr algn="ctr" fontAlgn="b"/>
                      <a:endParaRPr lang="en-NZ"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NZ" sz="1600" b="0" i="0" u="none" strike="noStrike">
                        <a:solidFill>
                          <a:srgbClr val="000000"/>
                        </a:solidFill>
                        <a:effectLst/>
                        <a:latin typeface="Calibri" panose="020F0502020204030204" pitchFamily="34" charset="0"/>
                      </a:endParaRPr>
                    </a:p>
                  </a:txBody>
                  <a:tcPr marL="6350" marR="6350" marT="6350" marB="0" anchor="b"/>
                </a:tc>
                <a:tc gridSpan="2">
                  <a:txBody>
                    <a:bodyPr/>
                    <a:lstStyle/>
                    <a:p>
                      <a:pPr algn="r" fontAlgn="b"/>
                      <a:r>
                        <a:rPr lang="en-NZ" sz="1600" u="none" strike="noStrike">
                          <a:effectLst/>
                        </a:rPr>
                        <a:t>Final Total</a:t>
                      </a:r>
                      <a:endParaRPr lang="en-NZ" sz="1600" b="1" i="0" u="none" strike="noStrike">
                        <a:solidFill>
                          <a:srgbClr val="000000"/>
                        </a:solidFill>
                        <a:effectLst/>
                        <a:latin typeface="Calibri" panose="020F0502020204030204" pitchFamily="34" charset="0"/>
                      </a:endParaRPr>
                    </a:p>
                  </a:txBody>
                  <a:tcPr marL="6350" marR="95250" marT="6350" marB="0" anchor="b"/>
                </a:tc>
                <a:tc hMerge="1">
                  <a:txBody>
                    <a:bodyPr/>
                    <a:lstStyle/>
                    <a:p>
                      <a:endParaRPr lang="en-NZ"/>
                    </a:p>
                  </a:txBody>
                  <a:tcPr/>
                </a:tc>
                <a:tc>
                  <a:txBody>
                    <a:bodyPr/>
                    <a:lstStyle/>
                    <a:p>
                      <a:pPr algn="r" fontAlgn="ctr"/>
                      <a:r>
                        <a:rPr lang="en-NZ" sz="1600" u="none" strike="noStrike">
                          <a:effectLst/>
                        </a:rPr>
                        <a:t> $              9,735,957 </a:t>
                      </a:r>
                      <a:endParaRPr lang="en-NZ" sz="1600" b="1" i="0" u="none" strike="noStrike">
                        <a:solidFill>
                          <a:srgbClr val="000000"/>
                        </a:solidFill>
                        <a:effectLst/>
                        <a:latin typeface="Calibri" panose="020F0502020204030204" pitchFamily="34" charset="0"/>
                      </a:endParaRPr>
                    </a:p>
                  </a:txBody>
                  <a:tcPr marL="6350" marR="95250" marT="6350" marB="0" anchor="ctr"/>
                </a:tc>
                <a:extLst>
                  <a:ext uri="{0D108BD9-81ED-4DB2-BD59-A6C34878D82A}">
                    <a16:rowId xmlns:a16="http://schemas.microsoft.com/office/drawing/2014/main" val="938471750"/>
                  </a:ext>
                </a:extLst>
              </a:tr>
              <a:tr h="243492">
                <a:tc>
                  <a:txBody>
                    <a:bodyPr/>
                    <a:lstStyle/>
                    <a:p>
                      <a:pPr algn="ctr" fontAlgn="b"/>
                      <a:endParaRPr lang="en-NZ"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381000" marR="6350" marT="6350"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476250" marR="6350" marT="6350" marB="0" anchor="b"/>
                </a:tc>
                <a:extLst>
                  <a:ext uri="{0D108BD9-81ED-4DB2-BD59-A6C34878D82A}">
                    <a16:rowId xmlns:a16="http://schemas.microsoft.com/office/drawing/2014/main" val="1368255457"/>
                  </a:ext>
                </a:extLst>
              </a:tr>
              <a:tr h="243492">
                <a:tc>
                  <a:txBody>
                    <a:bodyPr/>
                    <a:lstStyle/>
                    <a:p>
                      <a:pPr algn="ctr" fontAlgn="b"/>
                      <a:endParaRPr lang="en-NZ"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NZ" sz="1100" u="none" strike="noStrike">
                          <a:effectLst/>
                        </a:rPr>
                        <a:t>Exclusions</a:t>
                      </a:r>
                      <a:endParaRPr lang="en-NZ" sz="11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381000" marR="6350" marT="6350"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476250" marR="6350" marT="6350" marB="0" anchor="b"/>
                </a:tc>
                <a:extLst>
                  <a:ext uri="{0D108BD9-81ED-4DB2-BD59-A6C34878D82A}">
                    <a16:rowId xmlns:a16="http://schemas.microsoft.com/office/drawing/2014/main" val="3353051303"/>
                  </a:ext>
                </a:extLst>
              </a:tr>
            </a:tbl>
          </a:graphicData>
        </a:graphic>
      </p:graphicFrame>
    </p:spTree>
    <p:extLst>
      <p:ext uri="{BB962C8B-B14F-4D97-AF65-F5344CB8AC3E}">
        <p14:creationId xmlns:p14="http://schemas.microsoft.com/office/powerpoint/2010/main" val="954619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latin typeface="+mn-lt"/>
              </a:rPr>
              <a:t>Question</a:t>
            </a:r>
          </a:p>
        </p:txBody>
      </p:sp>
      <p:sp>
        <p:nvSpPr>
          <p:cNvPr id="3" name="Content Placeholder 2"/>
          <p:cNvSpPr>
            <a:spLocks noGrp="1"/>
          </p:cNvSpPr>
          <p:nvPr>
            <p:ph idx="1"/>
          </p:nvPr>
        </p:nvSpPr>
        <p:spPr>
          <a:xfrm>
            <a:off x="821156" y="1690689"/>
            <a:ext cx="7886700" cy="4351338"/>
          </a:xfrm>
        </p:spPr>
        <p:txBody>
          <a:bodyPr>
            <a:normAutofit/>
          </a:bodyPr>
          <a:lstStyle/>
          <a:p>
            <a:r>
              <a:rPr lang="en-NZ" sz="4400" dirty="0"/>
              <a:t>Why do we need to know how much the Estimate Cost for the Tender is at this early stage?</a:t>
            </a:r>
          </a:p>
          <a:p>
            <a:r>
              <a:rPr lang="en-NZ" sz="4400" dirty="0"/>
              <a:t>Why do we need to know the Elemental breakdown of Estimate cost at this early stage?</a:t>
            </a:r>
          </a:p>
          <a:p>
            <a:pPr marL="0" indent="0">
              <a:buNone/>
            </a:pPr>
            <a:endParaRPr lang="en-NZ" dirty="0"/>
          </a:p>
        </p:txBody>
      </p:sp>
    </p:spTree>
    <p:extLst>
      <p:ext uri="{BB962C8B-B14F-4D97-AF65-F5344CB8AC3E}">
        <p14:creationId xmlns:p14="http://schemas.microsoft.com/office/powerpoint/2010/main" val="4116942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latin typeface="+mn-lt"/>
              </a:rPr>
              <a:t>Exercise - Estimation</a:t>
            </a:r>
          </a:p>
        </p:txBody>
      </p:sp>
      <p:sp>
        <p:nvSpPr>
          <p:cNvPr id="3" name="Content Placeholder 2"/>
          <p:cNvSpPr>
            <a:spLocks noGrp="1"/>
          </p:cNvSpPr>
          <p:nvPr>
            <p:ph idx="1"/>
          </p:nvPr>
        </p:nvSpPr>
        <p:spPr>
          <a:xfrm>
            <a:off x="821156" y="1690689"/>
            <a:ext cx="7886700" cy="4351338"/>
          </a:xfrm>
        </p:spPr>
        <p:txBody>
          <a:bodyPr>
            <a:normAutofit/>
          </a:bodyPr>
          <a:lstStyle/>
          <a:p>
            <a:r>
              <a:rPr lang="en-NZ" sz="4400" dirty="0"/>
              <a:t>Prepare a Preliminary Cost Plan Estimate for a Proposed New Biotech Office Building with a GFA of 7,734.00 m2</a:t>
            </a:r>
          </a:p>
          <a:p>
            <a:pPr marL="0" indent="0">
              <a:buNone/>
            </a:pPr>
            <a:endParaRPr lang="en-NZ" sz="4400" dirty="0"/>
          </a:p>
          <a:p>
            <a:pPr marL="0" indent="0">
              <a:buNone/>
            </a:pPr>
            <a:endParaRPr lang="en-NZ" dirty="0"/>
          </a:p>
        </p:txBody>
      </p:sp>
    </p:spTree>
    <p:extLst>
      <p:ext uri="{BB962C8B-B14F-4D97-AF65-F5344CB8AC3E}">
        <p14:creationId xmlns:p14="http://schemas.microsoft.com/office/powerpoint/2010/main" val="1579932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latin typeface="+mn-lt"/>
              </a:rPr>
              <a:t>Tendering Process</a:t>
            </a:r>
          </a:p>
        </p:txBody>
      </p:sp>
      <p:sp>
        <p:nvSpPr>
          <p:cNvPr id="3" name="Content Placeholder 2"/>
          <p:cNvSpPr>
            <a:spLocks noGrp="1"/>
          </p:cNvSpPr>
          <p:nvPr>
            <p:ph idx="1"/>
          </p:nvPr>
        </p:nvSpPr>
        <p:spPr/>
        <p:txBody>
          <a:bodyPr>
            <a:normAutofit lnSpcReduction="10000"/>
          </a:bodyPr>
          <a:lstStyle/>
          <a:p>
            <a:pPr marL="0" indent="0">
              <a:buNone/>
            </a:pPr>
            <a:r>
              <a:rPr lang="en-NZ" sz="2400" dirty="0"/>
              <a:t>The Tendering Process can be express on the following Line-flow diagrams according to </a:t>
            </a:r>
            <a:r>
              <a:rPr lang="en-NZ" sz="2400" b="1" dirty="0"/>
              <a:t>stages of the tendering process:</a:t>
            </a:r>
          </a:p>
          <a:p>
            <a:pPr marL="0" indent="0">
              <a:buNone/>
            </a:pPr>
            <a:endParaRPr lang="en-NZ" sz="2400" dirty="0"/>
          </a:p>
          <a:p>
            <a:r>
              <a:rPr lang="en-NZ" sz="2400" dirty="0"/>
              <a:t>The Clients’ perspective</a:t>
            </a:r>
          </a:p>
          <a:p>
            <a:r>
              <a:rPr lang="en-NZ" sz="2400" dirty="0"/>
              <a:t>Stage 1 – Initial actions &amp; appraisals:</a:t>
            </a:r>
          </a:p>
          <a:p>
            <a:r>
              <a:rPr lang="en-NZ" sz="2400" dirty="0"/>
              <a:t>Stage 2 – Project appreciation &amp; enquiries</a:t>
            </a:r>
          </a:p>
          <a:p>
            <a:r>
              <a:rPr lang="en-NZ" sz="2400" dirty="0"/>
              <a:t>Stage 3 – Resource &amp; Preparation of the Estimates</a:t>
            </a:r>
          </a:p>
          <a:p>
            <a:r>
              <a:rPr lang="en-NZ" sz="2400" dirty="0"/>
              <a:t>Stage 4 – Adjudication meeting</a:t>
            </a:r>
          </a:p>
          <a:p>
            <a:r>
              <a:rPr lang="en-NZ" sz="2400" dirty="0"/>
              <a:t>Stage 5 – Tender submission</a:t>
            </a:r>
          </a:p>
          <a:p>
            <a:r>
              <a:rPr lang="en-NZ" sz="2400" dirty="0"/>
              <a:t>Stage 6 – Follow up action</a:t>
            </a:r>
          </a:p>
          <a:p>
            <a:endParaRPr lang="en-NZ" dirty="0"/>
          </a:p>
          <a:p>
            <a:pPr marL="0" indent="0">
              <a:buNone/>
            </a:pPr>
            <a:endParaRPr lang="en-NZ" dirty="0"/>
          </a:p>
        </p:txBody>
      </p:sp>
    </p:spTree>
    <p:extLst>
      <p:ext uri="{BB962C8B-B14F-4D97-AF65-F5344CB8AC3E}">
        <p14:creationId xmlns:p14="http://schemas.microsoft.com/office/powerpoint/2010/main" val="1247201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86504" cy="6858000"/>
          </a:xfrm>
          <a:prstGeom prst="rect">
            <a:avLst/>
          </a:prstGeom>
        </p:spPr>
      </p:pic>
    </p:spTree>
    <p:extLst>
      <p:ext uri="{BB962C8B-B14F-4D97-AF65-F5344CB8AC3E}">
        <p14:creationId xmlns:p14="http://schemas.microsoft.com/office/powerpoint/2010/main" val="1635459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359" y="-320634"/>
            <a:ext cx="10338906" cy="7178634"/>
          </a:xfrm>
        </p:spPr>
      </p:pic>
    </p:spTree>
    <p:extLst>
      <p:ext uri="{BB962C8B-B14F-4D97-AF65-F5344CB8AC3E}">
        <p14:creationId xmlns:p14="http://schemas.microsoft.com/office/powerpoint/2010/main" val="117496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eaLnBrk="1" hangingPunct="1">
              <a:defRPr/>
            </a:pPr>
            <a:r>
              <a:rPr lang="en-GB" dirty="0"/>
              <a:t>Procurement Options</a:t>
            </a:r>
            <a:br>
              <a:rPr lang="en-GB" dirty="0"/>
            </a:br>
            <a:endParaRPr lang="en-GB" dirty="0"/>
          </a:p>
        </p:txBody>
      </p:sp>
      <p:sp>
        <p:nvSpPr>
          <p:cNvPr id="5" name="Subtitle 4"/>
          <p:cNvSpPr>
            <a:spLocks noGrp="1"/>
          </p:cNvSpPr>
          <p:nvPr>
            <p:ph type="body" idx="1"/>
          </p:nvPr>
        </p:nvSpPr>
        <p:spPr/>
        <p:txBody>
          <a:bodyPr>
            <a:normAutofit/>
          </a:bodyPr>
          <a:lstStyle/>
          <a:p>
            <a:pPr eaLnBrk="1" hangingPunct="1">
              <a:defRPr/>
            </a:pPr>
            <a:r>
              <a:rPr lang="en-GB" sz="2400" dirty="0">
                <a:solidFill>
                  <a:schemeClr val="tx1"/>
                </a:solidFill>
              </a:rPr>
              <a:t>Why are there different procurement options?</a:t>
            </a:r>
          </a:p>
          <a:p>
            <a:pPr eaLnBrk="1" hangingPunct="1">
              <a:defRPr/>
            </a:pPr>
            <a:endParaRPr lang="en-GB" sz="2400" dirty="0">
              <a:solidFill>
                <a:schemeClr val="tx1"/>
              </a:solidFill>
            </a:endParaRPr>
          </a:p>
          <a:p>
            <a:pPr eaLnBrk="1" hangingPunct="1">
              <a:defRPr/>
            </a:pPr>
            <a:r>
              <a:rPr lang="en-GB" sz="2400" dirty="0">
                <a:solidFill>
                  <a:schemeClr val="tx1"/>
                </a:solidFill>
              </a:rPr>
              <a:t>What impact do you think this will have on tendering?</a:t>
            </a:r>
            <a:endParaRPr lang="en-NZ" sz="2400" dirty="0">
              <a:solidFill>
                <a:schemeClr val="tx1"/>
              </a:solidFill>
            </a:endParaRPr>
          </a:p>
        </p:txBody>
      </p:sp>
    </p:spTree>
    <p:extLst>
      <p:ext uri="{BB962C8B-B14F-4D97-AF65-F5344CB8AC3E}">
        <p14:creationId xmlns:p14="http://schemas.microsoft.com/office/powerpoint/2010/main" val="32223374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2"/>
          <p:cNvSpPr>
            <a:spLocks noGrp="1"/>
          </p:cNvSpPr>
          <p:nvPr>
            <p:ph type="title"/>
          </p:nvPr>
        </p:nvSpPr>
        <p:spPr>
          <a:xfrm>
            <a:off x="457200" y="155575"/>
            <a:ext cx="8229600" cy="1252538"/>
          </a:xfrm>
        </p:spPr>
        <p:txBody>
          <a:bodyPr>
            <a:normAutofit/>
          </a:bodyPr>
          <a:lstStyle/>
          <a:p>
            <a:pPr eaLnBrk="1" hangingPunct="1"/>
            <a:r>
              <a:rPr lang="en-GB" altLang="en-US" dirty="0"/>
              <a:t>Why???</a:t>
            </a:r>
          </a:p>
        </p:txBody>
      </p:sp>
      <p:sp>
        <p:nvSpPr>
          <p:cNvPr id="8195" name="Content Placeholder 3"/>
          <p:cNvSpPr>
            <a:spLocks noGrp="1"/>
          </p:cNvSpPr>
          <p:nvPr>
            <p:ph idx="1"/>
          </p:nvPr>
        </p:nvSpPr>
        <p:spPr/>
        <p:txBody>
          <a:bodyPr/>
          <a:lstStyle/>
          <a:p>
            <a:pPr eaLnBrk="1" hangingPunct="1"/>
            <a:r>
              <a:rPr lang="en-GB" altLang="en-US" dirty="0">
                <a:solidFill>
                  <a:srgbClr val="C00000"/>
                </a:solidFill>
              </a:rPr>
              <a:t>Design</a:t>
            </a:r>
            <a:r>
              <a:rPr lang="en-GB" altLang="en-US" dirty="0"/>
              <a:t> </a:t>
            </a:r>
            <a:r>
              <a:rPr lang="en-US" altLang="en-US" dirty="0"/>
              <a:t>responsibility;</a:t>
            </a:r>
          </a:p>
          <a:p>
            <a:pPr eaLnBrk="1" hangingPunct="1"/>
            <a:r>
              <a:rPr lang="en-US" altLang="en-US" dirty="0">
                <a:solidFill>
                  <a:srgbClr val="C00000"/>
                </a:solidFill>
              </a:rPr>
              <a:t>Co-ordination </a:t>
            </a:r>
            <a:r>
              <a:rPr lang="en-US" altLang="en-US" dirty="0"/>
              <a:t>of design &amp; construction process;</a:t>
            </a:r>
          </a:p>
          <a:p>
            <a:pPr eaLnBrk="1" hangingPunct="1"/>
            <a:r>
              <a:rPr lang="en-US" altLang="en-US" dirty="0"/>
              <a:t>Assessment of </a:t>
            </a:r>
            <a:r>
              <a:rPr lang="en-US" altLang="en-US" dirty="0">
                <a:solidFill>
                  <a:srgbClr val="C00000"/>
                </a:solidFill>
              </a:rPr>
              <a:t>reward</a:t>
            </a:r>
            <a:r>
              <a:rPr lang="en-US" altLang="en-US" dirty="0"/>
              <a:t> (cost vs. price); &amp;</a:t>
            </a:r>
          </a:p>
          <a:p>
            <a:pPr eaLnBrk="1" hangingPunct="1"/>
            <a:r>
              <a:rPr lang="en-US" altLang="en-US" dirty="0"/>
              <a:t>Appointment or apportion of </a:t>
            </a:r>
            <a:r>
              <a:rPr lang="en-US" altLang="en-US" dirty="0">
                <a:solidFill>
                  <a:srgbClr val="C00000"/>
                </a:solidFill>
              </a:rPr>
              <a:t>Risk</a:t>
            </a:r>
            <a:r>
              <a:rPr lang="en-US" altLang="en-US" dirty="0"/>
              <a:t> Transfer between parties.</a:t>
            </a:r>
          </a:p>
          <a:p>
            <a:pPr eaLnBrk="1" hangingPunct="1"/>
            <a:endParaRPr lang="en-US" altLang="en-US" dirty="0"/>
          </a:p>
        </p:txBody>
      </p:sp>
    </p:spTree>
    <p:extLst>
      <p:ext uri="{BB962C8B-B14F-4D97-AF65-F5344CB8AC3E}">
        <p14:creationId xmlns:p14="http://schemas.microsoft.com/office/powerpoint/2010/main" val="3317163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77084644"/>
              </p:ext>
            </p:extLst>
          </p:nvPr>
        </p:nvGraphicFramePr>
        <p:xfrm>
          <a:off x="247650" y="-143256"/>
          <a:ext cx="8610600" cy="6461124"/>
        </p:xfrm>
        <a:graphic>
          <a:graphicData uri="http://schemas.openxmlformats.org/drawingml/2006/table">
            <a:tbl>
              <a:tblPr firstRow="1" bandRow="1">
                <a:tableStyleId>{9DCAF9ED-07DC-4A11-8D7F-57B35C25682E}</a:tableStyleId>
              </a:tblPr>
              <a:tblGrid>
                <a:gridCol w="1895428">
                  <a:extLst>
                    <a:ext uri="{9D8B030D-6E8A-4147-A177-3AD203B41FA5}">
                      <a16:colId xmlns:a16="http://schemas.microsoft.com/office/drawing/2014/main" val="20000"/>
                    </a:ext>
                  </a:extLst>
                </a:gridCol>
                <a:gridCol w="2143140">
                  <a:extLst>
                    <a:ext uri="{9D8B030D-6E8A-4147-A177-3AD203B41FA5}">
                      <a16:colId xmlns:a16="http://schemas.microsoft.com/office/drawing/2014/main" val="20001"/>
                    </a:ext>
                  </a:extLst>
                </a:gridCol>
                <a:gridCol w="2214578">
                  <a:extLst>
                    <a:ext uri="{9D8B030D-6E8A-4147-A177-3AD203B41FA5}">
                      <a16:colId xmlns:a16="http://schemas.microsoft.com/office/drawing/2014/main" val="20002"/>
                    </a:ext>
                  </a:extLst>
                </a:gridCol>
                <a:gridCol w="2357454">
                  <a:extLst>
                    <a:ext uri="{9D8B030D-6E8A-4147-A177-3AD203B41FA5}">
                      <a16:colId xmlns:a16="http://schemas.microsoft.com/office/drawing/2014/main" val="20003"/>
                    </a:ext>
                  </a:extLst>
                </a:gridCol>
              </a:tblGrid>
              <a:tr h="914310">
                <a:tc>
                  <a:txBody>
                    <a:bodyPr/>
                    <a:lstStyle/>
                    <a:p>
                      <a:pPr>
                        <a:spcBef>
                          <a:spcPts val="300"/>
                        </a:spcBef>
                        <a:spcAft>
                          <a:spcPts val="300"/>
                        </a:spcAft>
                      </a:pPr>
                      <a:r>
                        <a:rPr lang="en-NZ" sz="2000" dirty="0"/>
                        <a:t>Traditional</a:t>
                      </a:r>
                      <a:r>
                        <a:rPr lang="en-NZ" sz="2000" baseline="0" dirty="0"/>
                        <a:t> DBB (</a:t>
                      </a:r>
                      <a:r>
                        <a:rPr lang="en-NZ" sz="2000" dirty="0"/>
                        <a:t>Linear model)</a:t>
                      </a:r>
                      <a:endParaRPr lang="en-NZ" sz="2000" dirty="0">
                        <a:latin typeface="Bookman Old Style"/>
                        <a:ea typeface="Times New Roman"/>
                        <a:cs typeface="Times New Roman"/>
                      </a:endParaRPr>
                    </a:p>
                  </a:txBody>
                  <a:tcPr marL="68580" marR="68580" marT="0" marB="0"/>
                </a:tc>
                <a:tc>
                  <a:txBody>
                    <a:bodyPr/>
                    <a:lstStyle/>
                    <a:p>
                      <a:pPr>
                        <a:spcBef>
                          <a:spcPts val="300"/>
                        </a:spcBef>
                        <a:spcAft>
                          <a:spcPts val="300"/>
                        </a:spcAft>
                      </a:pPr>
                      <a:r>
                        <a:rPr lang="en-NZ" sz="2000" dirty="0"/>
                        <a:t>Design and build</a:t>
                      </a:r>
                      <a:endParaRPr lang="en-NZ" sz="2000" dirty="0">
                        <a:latin typeface="Bookman Old Style"/>
                        <a:ea typeface="Times New Roman"/>
                        <a:cs typeface="Times New Roman"/>
                      </a:endParaRPr>
                    </a:p>
                  </a:txBody>
                  <a:tcPr marL="68580" marR="68580" marT="0" marB="0"/>
                </a:tc>
                <a:tc>
                  <a:txBody>
                    <a:bodyPr/>
                    <a:lstStyle/>
                    <a:p>
                      <a:pPr>
                        <a:spcBef>
                          <a:spcPts val="300"/>
                        </a:spcBef>
                        <a:spcAft>
                          <a:spcPts val="300"/>
                        </a:spcAft>
                      </a:pPr>
                      <a:r>
                        <a:rPr lang="en-NZ" sz="2000" dirty="0"/>
                        <a:t>Management model</a:t>
                      </a:r>
                      <a:endParaRPr lang="en-NZ" sz="2000" dirty="0">
                        <a:latin typeface="Bookman Old Style"/>
                        <a:ea typeface="Times New Roman"/>
                        <a:cs typeface="Times New Roman"/>
                      </a:endParaRPr>
                    </a:p>
                  </a:txBody>
                  <a:tcPr marL="68580" marR="68580" marT="0" marB="0"/>
                </a:tc>
                <a:tc>
                  <a:txBody>
                    <a:bodyPr/>
                    <a:lstStyle/>
                    <a:p>
                      <a:pPr>
                        <a:spcBef>
                          <a:spcPts val="300"/>
                        </a:spcBef>
                        <a:spcAft>
                          <a:spcPts val="300"/>
                        </a:spcAft>
                      </a:pPr>
                      <a:r>
                        <a:rPr lang="en-NZ" sz="2000" dirty="0"/>
                        <a:t>Alliance / P</a:t>
                      </a:r>
                      <a:endParaRPr lang="en-NZ" sz="2000" dirty="0">
                        <a:latin typeface="Bookman Old Style"/>
                        <a:ea typeface="Times New Roman"/>
                        <a:cs typeface="Times New Roman"/>
                      </a:endParaRPr>
                    </a:p>
                  </a:txBody>
                  <a:tcPr marL="68580" marR="68580" marT="0" marB="0"/>
                </a:tc>
                <a:extLst>
                  <a:ext uri="{0D108BD9-81ED-4DB2-BD59-A6C34878D82A}">
                    <a16:rowId xmlns:a16="http://schemas.microsoft.com/office/drawing/2014/main" val="10000"/>
                  </a:ext>
                </a:extLst>
              </a:tr>
              <a:tr h="640017">
                <a:tc>
                  <a:txBody>
                    <a:bodyPr/>
                    <a:lstStyle/>
                    <a:p>
                      <a:pPr>
                        <a:spcBef>
                          <a:spcPts val="300"/>
                        </a:spcBef>
                        <a:spcAft>
                          <a:spcPts val="300"/>
                        </a:spcAft>
                      </a:pPr>
                      <a:r>
                        <a:rPr lang="en-NZ" sz="1400" dirty="0">
                          <a:solidFill>
                            <a:schemeClr val="bg1">
                              <a:lumMod val="50000"/>
                            </a:schemeClr>
                          </a:solidFill>
                        </a:rPr>
                        <a:t>Longer timeframes due to linear steps</a:t>
                      </a:r>
                      <a:endParaRPr lang="en-NZ" sz="1400" dirty="0">
                        <a:solidFill>
                          <a:schemeClr val="bg1">
                            <a:lumMod val="50000"/>
                          </a:schemeClr>
                        </a:solidFill>
                        <a:latin typeface="Bookman Old Style"/>
                        <a:ea typeface="Times New Roman"/>
                        <a:cs typeface="Times New Roman"/>
                      </a:endParaRPr>
                    </a:p>
                  </a:txBody>
                  <a:tcPr marL="68580" marR="68580" marT="0" marB="0"/>
                </a:tc>
                <a:tc>
                  <a:txBody>
                    <a:bodyPr/>
                    <a:lstStyle/>
                    <a:p>
                      <a:pPr>
                        <a:spcBef>
                          <a:spcPts val="300"/>
                        </a:spcBef>
                        <a:spcAft>
                          <a:spcPts val="300"/>
                        </a:spcAft>
                      </a:pPr>
                      <a:r>
                        <a:rPr lang="en-NZ" sz="1400" dirty="0">
                          <a:solidFill>
                            <a:schemeClr val="bg1">
                              <a:lumMod val="50000"/>
                            </a:schemeClr>
                          </a:solidFill>
                        </a:rPr>
                        <a:t>Can reduce timeframes as not sequential</a:t>
                      </a:r>
                      <a:endParaRPr lang="en-NZ" sz="1400" dirty="0">
                        <a:solidFill>
                          <a:schemeClr val="bg1">
                            <a:lumMod val="50000"/>
                          </a:schemeClr>
                        </a:solidFill>
                        <a:latin typeface="Bookman Old Style"/>
                        <a:ea typeface="Times New Roman"/>
                        <a:cs typeface="Times New Roman"/>
                      </a:endParaRPr>
                    </a:p>
                  </a:txBody>
                  <a:tcPr marL="68580" marR="68580" marT="0" marB="0"/>
                </a:tc>
                <a:tc>
                  <a:txBody>
                    <a:bodyPr/>
                    <a:lstStyle/>
                    <a:p>
                      <a:pPr>
                        <a:spcBef>
                          <a:spcPts val="300"/>
                        </a:spcBef>
                        <a:spcAft>
                          <a:spcPts val="300"/>
                        </a:spcAft>
                      </a:pPr>
                      <a:r>
                        <a:rPr lang="en-NZ" sz="1400" dirty="0">
                          <a:solidFill>
                            <a:schemeClr val="bg1">
                              <a:lumMod val="50000"/>
                            </a:schemeClr>
                          </a:solidFill>
                        </a:rPr>
                        <a:t>Can reduce timeframes as not sequential</a:t>
                      </a:r>
                      <a:endParaRPr lang="en-NZ" sz="1400" dirty="0">
                        <a:solidFill>
                          <a:schemeClr val="bg1">
                            <a:lumMod val="50000"/>
                          </a:schemeClr>
                        </a:solidFill>
                        <a:latin typeface="Bookman Old Style"/>
                        <a:ea typeface="Times New Roman"/>
                        <a:cs typeface="Times New Roman"/>
                      </a:endParaRPr>
                    </a:p>
                  </a:txBody>
                  <a:tcPr marL="68580" marR="68580" marT="0" marB="0"/>
                </a:tc>
                <a:tc>
                  <a:txBody>
                    <a:bodyPr/>
                    <a:lstStyle/>
                    <a:p>
                      <a:pPr>
                        <a:spcBef>
                          <a:spcPts val="300"/>
                        </a:spcBef>
                        <a:spcAft>
                          <a:spcPts val="300"/>
                        </a:spcAft>
                      </a:pPr>
                      <a:r>
                        <a:rPr lang="en-NZ" sz="1400" dirty="0">
                          <a:solidFill>
                            <a:schemeClr val="bg1">
                              <a:lumMod val="50000"/>
                            </a:schemeClr>
                          </a:solidFill>
                        </a:rPr>
                        <a:t>Flexible process to suit different projects</a:t>
                      </a:r>
                      <a:endParaRPr lang="en-NZ" sz="1400" dirty="0">
                        <a:solidFill>
                          <a:schemeClr val="bg1">
                            <a:lumMod val="50000"/>
                          </a:schemeClr>
                        </a:solidFill>
                        <a:latin typeface="Bookman Old Style"/>
                        <a:ea typeface="Times New Roman"/>
                        <a:cs typeface="Times New Roman"/>
                      </a:endParaRPr>
                    </a:p>
                  </a:txBody>
                  <a:tcPr marL="68580" marR="68580" marT="0" marB="0"/>
                </a:tc>
                <a:extLst>
                  <a:ext uri="{0D108BD9-81ED-4DB2-BD59-A6C34878D82A}">
                    <a16:rowId xmlns:a16="http://schemas.microsoft.com/office/drawing/2014/main" val="10001"/>
                  </a:ext>
                </a:extLst>
              </a:tr>
              <a:tr h="2560068">
                <a:tc>
                  <a:txBody>
                    <a:bodyPr/>
                    <a:lstStyle/>
                    <a:p>
                      <a:pPr>
                        <a:spcBef>
                          <a:spcPts val="300"/>
                        </a:spcBef>
                        <a:spcAft>
                          <a:spcPts val="300"/>
                        </a:spcAft>
                      </a:pPr>
                      <a:r>
                        <a:rPr lang="en-NZ" sz="2400" dirty="0">
                          <a:solidFill>
                            <a:schemeClr val="tx1"/>
                          </a:solidFill>
                        </a:rPr>
                        <a:t>Tender completed after project design</a:t>
                      </a:r>
                      <a:endParaRPr lang="en-NZ" sz="2400" dirty="0">
                        <a:solidFill>
                          <a:schemeClr val="tx1"/>
                        </a:solidFill>
                        <a:latin typeface="Bookman Old Style"/>
                        <a:ea typeface="Times New Roman"/>
                        <a:cs typeface="Times New Roman"/>
                      </a:endParaRPr>
                    </a:p>
                  </a:txBody>
                  <a:tcPr marL="68580" marR="68580" marT="0" marB="0"/>
                </a:tc>
                <a:tc>
                  <a:txBody>
                    <a:bodyPr/>
                    <a:lstStyle/>
                    <a:p>
                      <a:pPr>
                        <a:spcBef>
                          <a:spcPts val="300"/>
                        </a:spcBef>
                        <a:spcAft>
                          <a:spcPts val="300"/>
                        </a:spcAft>
                      </a:pPr>
                      <a:r>
                        <a:rPr lang="en-NZ" sz="2400" dirty="0">
                          <a:solidFill>
                            <a:schemeClr val="tx1"/>
                          </a:solidFill>
                        </a:rPr>
                        <a:t>Tender covers design and build</a:t>
                      </a:r>
                      <a:endParaRPr lang="en-NZ" sz="2400" dirty="0">
                        <a:solidFill>
                          <a:schemeClr val="tx1"/>
                        </a:solidFill>
                        <a:latin typeface="Bookman Old Style"/>
                        <a:ea typeface="Times New Roman"/>
                        <a:cs typeface="Times New Roman"/>
                      </a:endParaRPr>
                    </a:p>
                  </a:txBody>
                  <a:tcPr marL="68580" marR="68580" marT="0" marB="0"/>
                </a:tc>
                <a:tc>
                  <a:txBody>
                    <a:bodyPr/>
                    <a:lstStyle/>
                    <a:p>
                      <a:pPr>
                        <a:spcBef>
                          <a:spcPts val="300"/>
                        </a:spcBef>
                        <a:spcAft>
                          <a:spcPts val="300"/>
                        </a:spcAft>
                      </a:pPr>
                      <a:r>
                        <a:rPr lang="en-NZ" sz="2400" dirty="0">
                          <a:solidFill>
                            <a:schemeClr val="tx1"/>
                          </a:solidFill>
                        </a:rPr>
                        <a:t>Can be multiple tendering processes for various aspects of the work</a:t>
                      </a:r>
                      <a:endParaRPr lang="en-NZ" sz="2400" dirty="0">
                        <a:solidFill>
                          <a:schemeClr val="tx1"/>
                        </a:solidFill>
                        <a:latin typeface="Bookman Old Style"/>
                        <a:ea typeface="Times New Roman"/>
                        <a:cs typeface="Times New Roman"/>
                      </a:endParaRPr>
                    </a:p>
                  </a:txBody>
                  <a:tcPr marL="68580" marR="68580" marT="0" marB="0"/>
                </a:tc>
                <a:tc>
                  <a:txBody>
                    <a:bodyPr/>
                    <a:lstStyle/>
                    <a:p>
                      <a:pPr>
                        <a:spcBef>
                          <a:spcPts val="300"/>
                        </a:spcBef>
                        <a:spcAft>
                          <a:spcPts val="300"/>
                        </a:spcAft>
                      </a:pPr>
                      <a:r>
                        <a:rPr lang="en-NZ" sz="2400" dirty="0">
                          <a:solidFill>
                            <a:schemeClr val="tx1"/>
                          </a:solidFill>
                        </a:rPr>
                        <a:t>Contracts negotiated rather than tendered</a:t>
                      </a:r>
                      <a:endParaRPr lang="en-NZ" sz="2400" dirty="0">
                        <a:solidFill>
                          <a:schemeClr val="tx1"/>
                        </a:solidFill>
                        <a:latin typeface="Bookman Old Style"/>
                        <a:ea typeface="Times New Roman"/>
                        <a:cs typeface="Times New Roman"/>
                      </a:endParaRPr>
                    </a:p>
                  </a:txBody>
                  <a:tcPr marL="68580" marR="68580" marT="0" marB="0"/>
                </a:tc>
                <a:extLst>
                  <a:ext uri="{0D108BD9-81ED-4DB2-BD59-A6C34878D82A}">
                    <a16:rowId xmlns:a16="http://schemas.microsoft.com/office/drawing/2014/main" val="10002"/>
                  </a:ext>
                </a:extLst>
              </a:tr>
              <a:tr h="1066695">
                <a:tc>
                  <a:txBody>
                    <a:bodyPr/>
                    <a:lstStyle/>
                    <a:p>
                      <a:pPr>
                        <a:spcBef>
                          <a:spcPts val="300"/>
                        </a:spcBef>
                        <a:spcAft>
                          <a:spcPts val="300"/>
                        </a:spcAft>
                      </a:pPr>
                      <a:r>
                        <a:rPr lang="en-NZ" sz="1400" dirty="0">
                          <a:solidFill>
                            <a:schemeClr val="bg1">
                              <a:lumMod val="50000"/>
                            </a:schemeClr>
                          </a:solidFill>
                        </a:rPr>
                        <a:t>Greater control over design stage</a:t>
                      </a:r>
                      <a:endParaRPr lang="en-NZ" sz="1400" dirty="0">
                        <a:solidFill>
                          <a:schemeClr val="bg1">
                            <a:lumMod val="50000"/>
                          </a:schemeClr>
                        </a:solidFill>
                        <a:latin typeface="Bookman Old Style"/>
                        <a:ea typeface="Times New Roman"/>
                        <a:cs typeface="Times New Roman"/>
                      </a:endParaRPr>
                    </a:p>
                  </a:txBody>
                  <a:tcPr marL="68580" marR="68580" marT="0" marB="0"/>
                </a:tc>
                <a:tc>
                  <a:txBody>
                    <a:bodyPr/>
                    <a:lstStyle/>
                    <a:p>
                      <a:pPr>
                        <a:spcBef>
                          <a:spcPts val="300"/>
                        </a:spcBef>
                        <a:spcAft>
                          <a:spcPts val="300"/>
                        </a:spcAft>
                      </a:pPr>
                      <a:r>
                        <a:rPr lang="en-NZ" sz="1400" dirty="0">
                          <a:solidFill>
                            <a:schemeClr val="bg1">
                              <a:lumMod val="50000"/>
                            </a:schemeClr>
                          </a:solidFill>
                        </a:rPr>
                        <a:t>Less control over detailed design as this can take place during construction</a:t>
                      </a:r>
                      <a:endParaRPr lang="en-NZ" sz="1400" dirty="0">
                        <a:solidFill>
                          <a:schemeClr val="bg1">
                            <a:lumMod val="50000"/>
                          </a:schemeClr>
                        </a:solidFill>
                        <a:latin typeface="Bookman Old Style"/>
                        <a:ea typeface="Times New Roman"/>
                        <a:cs typeface="Times New Roman"/>
                      </a:endParaRPr>
                    </a:p>
                  </a:txBody>
                  <a:tcPr marL="68580" marR="68580" marT="0" marB="0"/>
                </a:tc>
                <a:tc>
                  <a:txBody>
                    <a:bodyPr/>
                    <a:lstStyle/>
                    <a:p>
                      <a:pPr>
                        <a:spcBef>
                          <a:spcPts val="300"/>
                        </a:spcBef>
                        <a:spcAft>
                          <a:spcPts val="300"/>
                        </a:spcAft>
                      </a:pPr>
                      <a:r>
                        <a:rPr lang="en-NZ" sz="1400" dirty="0">
                          <a:solidFill>
                            <a:schemeClr val="bg1">
                              <a:lumMod val="50000"/>
                            </a:schemeClr>
                          </a:solidFill>
                        </a:rPr>
                        <a:t>Good control over design phase as well as some ability to overlap design and construction</a:t>
                      </a:r>
                      <a:endParaRPr lang="en-NZ" sz="1400" dirty="0">
                        <a:solidFill>
                          <a:schemeClr val="bg1">
                            <a:lumMod val="50000"/>
                          </a:schemeClr>
                        </a:solidFill>
                        <a:latin typeface="Bookman Old Style"/>
                        <a:ea typeface="Times New Roman"/>
                        <a:cs typeface="Times New Roman"/>
                      </a:endParaRPr>
                    </a:p>
                  </a:txBody>
                  <a:tcPr marL="68580" marR="68580" marT="0" marB="0"/>
                </a:tc>
                <a:tc>
                  <a:txBody>
                    <a:bodyPr/>
                    <a:lstStyle/>
                    <a:p>
                      <a:pPr>
                        <a:spcBef>
                          <a:spcPts val="300"/>
                        </a:spcBef>
                        <a:spcAft>
                          <a:spcPts val="300"/>
                        </a:spcAft>
                      </a:pPr>
                      <a:r>
                        <a:rPr lang="en-NZ" sz="1400" dirty="0">
                          <a:solidFill>
                            <a:schemeClr val="bg1">
                              <a:lumMod val="50000"/>
                            </a:schemeClr>
                          </a:solidFill>
                        </a:rPr>
                        <a:t>All parties can influence design and construction process</a:t>
                      </a:r>
                      <a:endParaRPr lang="en-NZ" sz="1400" dirty="0">
                        <a:solidFill>
                          <a:schemeClr val="bg1">
                            <a:lumMod val="50000"/>
                          </a:schemeClr>
                        </a:solidFill>
                        <a:latin typeface="Bookman Old Style"/>
                        <a:ea typeface="Times New Roman"/>
                        <a:cs typeface="Times New Roman"/>
                      </a:endParaRPr>
                    </a:p>
                  </a:txBody>
                  <a:tcPr marL="68580" marR="68580" marT="0" marB="0"/>
                </a:tc>
                <a:extLst>
                  <a:ext uri="{0D108BD9-81ED-4DB2-BD59-A6C34878D82A}">
                    <a16:rowId xmlns:a16="http://schemas.microsoft.com/office/drawing/2014/main" val="10003"/>
                  </a:ext>
                </a:extLst>
              </a:tr>
              <a:tr h="1280034">
                <a:tc>
                  <a:txBody>
                    <a:bodyPr/>
                    <a:lstStyle/>
                    <a:p>
                      <a:pPr>
                        <a:spcBef>
                          <a:spcPts val="300"/>
                        </a:spcBef>
                        <a:spcAft>
                          <a:spcPts val="300"/>
                        </a:spcAft>
                      </a:pPr>
                      <a:r>
                        <a:rPr lang="en-NZ" sz="1400" dirty="0">
                          <a:solidFill>
                            <a:schemeClr val="bg1">
                              <a:lumMod val="50000"/>
                            </a:schemeClr>
                          </a:solidFill>
                        </a:rPr>
                        <a:t>Contract sum largely determined before full construction starts</a:t>
                      </a:r>
                      <a:endParaRPr lang="en-NZ" sz="1400" dirty="0">
                        <a:solidFill>
                          <a:schemeClr val="bg1">
                            <a:lumMod val="50000"/>
                          </a:schemeClr>
                        </a:solidFill>
                        <a:latin typeface="Bookman Old Style"/>
                        <a:ea typeface="Times New Roman"/>
                        <a:cs typeface="Times New Roman"/>
                      </a:endParaRPr>
                    </a:p>
                  </a:txBody>
                  <a:tcPr marL="68580" marR="68580" marT="0" marB="0"/>
                </a:tc>
                <a:tc>
                  <a:txBody>
                    <a:bodyPr/>
                    <a:lstStyle/>
                    <a:p>
                      <a:pPr>
                        <a:spcBef>
                          <a:spcPts val="300"/>
                        </a:spcBef>
                        <a:spcAft>
                          <a:spcPts val="300"/>
                        </a:spcAft>
                      </a:pPr>
                      <a:r>
                        <a:rPr lang="en-NZ" sz="1400" dirty="0">
                          <a:solidFill>
                            <a:schemeClr val="bg1">
                              <a:lumMod val="50000"/>
                            </a:schemeClr>
                          </a:solidFill>
                        </a:rPr>
                        <a:t>Contract sum more definitely determined before full construction starts</a:t>
                      </a:r>
                      <a:endParaRPr lang="en-NZ" sz="1400" dirty="0">
                        <a:solidFill>
                          <a:schemeClr val="bg1">
                            <a:lumMod val="50000"/>
                          </a:schemeClr>
                        </a:solidFill>
                        <a:latin typeface="Bookman Old Style"/>
                        <a:ea typeface="Times New Roman"/>
                        <a:cs typeface="Times New Roman"/>
                      </a:endParaRPr>
                    </a:p>
                  </a:txBody>
                  <a:tcPr marL="68580" marR="68580" marT="0" marB="0"/>
                </a:tc>
                <a:tc>
                  <a:txBody>
                    <a:bodyPr/>
                    <a:lstStyle/>
                    <a:p>
                      <a:pPr>
                        <a:spcBef>
                          <a:spcPts val="300"/>
                        </a:spcBef>
                        <a:spcAft>
                          <a:spcPts val="300"/>
                        </a:spcAft>
                      </a:pPr>
                      <a:r>
                        <a:rPr lang="en-NZ" sz="1400" dirty="0">
                          <a:solidFill>
                            <a:schemeClr val="bg1">
                              <a:lumMod val="50000"/>
                            </a:schemeClr>
                          </a:solidFill>
                        </a:rPr>
                        <a:t>No certainty over costs at outset, and risk in terms of time</a:t>
                      </a:r>
                      <a:endParaRPr lang="en-NZ" sz="1400" dirty="0">
                        <a:solidFill>
                          <a:schemeClr val="bg1">
                            <a:lumMod val="50000"/>
                          </a:schemeClr>
                        </a:solidFill>
                        <a:latin typeface="Bookman Old Style"/>
                        <a:ea typeface="Times New Roman"/>
                        <a:cs typeface="Times New Roman"/>
                      </a:endParaRPr>
                    </a:p>
                  </a:txBody>
                  <a:tcPr marL="68580" marR="68580" marT="0" marB="0"/>
                </a:tc>
                <a:tc>
                  <a:txBody>
                    <a:bodyPr/>
                    <a:lstStyle/>
                    <a:p>
                      <a:pPr>
                        <a:spcBef>
                          <a:spcPts val="300"/>
                        </a:spcBef>
                        <a:spcAft>
                          <a:spcPts val="300"/>
                        </a:spcAft>
                      </a:pPr>
                      <a:r>
                        <a:rPr lang="en-NZ" sz="1400" dirty="0">
                          <a:solidFill>
                            <a:schemeClr val="bg1">
                              <a:lumMod val="50000"/>
                            </a:schemeClr>
                          </a:solidFill>
                        </a:rPr>
                        <a:t>Cost reductions can be achieved by principals accepting greater share of risks, “open book” approach to cost disclosure</a:t>
                      </a:r>
                      <a:endParaRPr lang="en-NZ" sz="1400" dirty="0">
                        <a:solidFill>
                          <a:schemeClr val="bg1">
                            <a:lumMod val="50000"/>
                          </a:schemeClr>
                        </a:solidFill>
                        <a:latin typeface="Bookman Old Style"/>
                        <a:ea typeface="Times New Roman"/>
                        <a:cs typeface="Times New Roman"/>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1419616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4" descr="C:\Users\ltookey\AppData\Local\Microsoft\Windows\Temporary Internet Files\Content.IE5\PPLT883N\MC900434411[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363" y="485378"/>
            <a:ext cx="4969283" cy="559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389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6027" y="365126"/>
            <a:ext cx="8312727" cy="1325563"/>
          </a:xfrm>
        </p:spPr>
        <p:txBody>
          <a:bodyPr>
            <a:normAutofit fontScale="90000"/>
          </a:bodyPr>
          <a:lstStyle/>
          <a:p>
            <a:r>
              <a:rPr lang="en-NZ" altLang="en-US" dirty="0">
                <a:latin typeface="Cambria" panose="02040503050406030204" pitchFamily="18" charset="0"/>
              </a:rPr>
              <a:t>Why are you studying this Course?</a:t>
            </a:r>
            <a:br>
              <a:rPr lang="en-NZ" altLang="en-US" dirty="0">
                <a:latin typeface="Cambria" panose="02040503050406030204" pitchFamily="18" charset="0"/>
              </a:rPr>
            </a:br>
            <a:endParaRPr lang="en-NZ" dirty="0"/>
          </a:p>
        </p:txBody>
      </p:sp>
      <p:sp>
        <p:nvSpPr>
          <p:cNvPr id="3" name="Content Placeholder 2"/>
          <p:cNvSpPr>
            <a:spLocks noGrp="1"/>
          </p:cNvSpPr>
          <p:nvPr>
            <p:ph idx="1"/>
          </p:nvPr>
        </p:nvSpPr>
        <p:spPr/>
        <p:txBody>
          <a:bodyPr>
            <a:normAutofit/>
          </a:bodyPr>
          <a:lstStyle/>
          <a:p>
            <a:pPr marL="0" indent="0">
              <a:buNone/>
              <a:defRPr/>
            </a:pPr>
            <a:r>
              <a:rPr lang="en-NZ" dirty="0"/>
              <a:t>The aim of this course is to enable you to:</a:t>
            </a:r>
          </a:p>
          <a:p>
            <a:pPr marL="0" indent="0">
              <a:buNone/>
              <a:defRPr/>
            </a:pPr>
            <a:endParaRPr lang="en-NZ" dirty="0"/>
          </a:p>
          <a:p>
            <a:pPr>
              <a:buFont typeface="Wingdings" panose="05000000000000000000" pitchFamily="2" charset="2"/>
              <a:buChar char="§"/>
              <a:defRPr/>
            </a:pPr>
            <a:r>
              <a:rPr lang="en-NZ" dirty="0"/>
              <a:t> </a:t>
            </a:r>
            <a:r>
              <a:rPr lang="en-NZ" sz="2400" dirty="0"/>
              <a:t>To develop an understanding of the key processes and techniques undertaken to secure work.</a:t>
            </a:r>
            <a:endParaRPr lang="en-NZ" sz="9600" dirty="0"/>
          </a:p>
          <a:p>
            <a:pPr>
              <a:buFont typeface="Wingdings" panose="05000000000000000000" pitchFamily="2" charset="2"/>
              <a:buChar char="§"/>
              <a:defRPr/>
            </a:pPr>
            <a:endParaRPr lang="en-NZ" sz="2400" dirty="0"/>
          </a:p>
        </p:txBody>
      </p:sp>
    </p:spTree>
    <p:extLst>
      <p:ext uri="{BB962C8B-B14F-4D97-AF65-F5344CB8AC3E}">
        <p14:creationId xmlns:p14="http://schemas.microsoft.com/office/powerpoint/2010/main" val="2272162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a:xfrm>
            <a:off x="629728" y="146304"/>
            <a:ext cx="7885622" cy="978409"/>
          </a:xfrm>
        </p:spPr>
        <p:txBody>
          <a:bodyPr/>
          <a:lstStyle/>
          <a:p>
            <a:r>
              <a:rPr lang="en-NZ" altLang="en-US" dirty="0"/>
              <a:t>Estimating vs Tendering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463" y="1124714"/>
            <a:ext cx="8885051" cy="55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1312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ESTIMATE ACTIVITY </a:t>
            </a:r>
            <a:endParaRPr lang="en-NZ" sz="2000" dirty="0"/>
          </a:p>
        </p:txBody>
      </p:sp>
      <p:sp>
        <p:nvSpPr>
          <p:cNvPr id="3" name="Content Placeholder 2"/>
          <p:cNvSpPr>
            <a:spLocks noGrp="1"/>
          </p:cNvSpPr>
          <p:nvPr>
            <p:ph idx="1"/>
          </p:nvPr>
        </p:nvSpPr>
        <p:spPr/>
        <p:txBody>
          <a:bodyPr>
            <a:normAutofit/>
          </a:bodyPr>
          <a:lstStyle/>
          <a:p>
            <a:pPr marL="0" indent="0">
              <a:buNone/>
            </a:pPr>
            <a:r>
              <a:rPr lang="en-NZ" sz="4000" dirty="0"/>
              <a:t>We will be compiling an Estimate/Tender report later this afternoon.</a:t>
            </a:r>
          </a:p>
          <a:p>
            <a:pPr marL="0" indent="0">
              <a:buNone/>
            </a:pPr>
            <a:endParaRPr lang="en-NZ" sz="4000" dirty="0"/>
          </a:p>
          <a:p>
            <a:pPr marL="0" indent="0">
              <a:buNone/>
            </a:pPr>
            <a:r>
              <a:rPr lang="en-NZ" sz="4000" dirty="0"/>
              <a:t>Please do not share your tender amounts, you will be colluding or even responsible for bid rigging!!!!</a:t>
            </a:r>
          </a:p>
          <a:p>
            <a:pPr marL="0" indent="0">
              <a:buNone/>
            </a:pPr>
            <a:endParaRPr lang="en-NZ" sz="3600" dirty="0"/>
          </a:p>
          <a:p>
            <a:pPr marL="742950" indent="-742950">
              <a:buFont typeface="+mj-lt"/>
              <a:buAutoNum type="arabicPeriod"/>
            </a:pPr>
            <a:endParaRPr lang="en-NZ" sz="4000" dirty="0"/>
          </a:p>
          <a:p>
            <a:pPr marL="0" indent="0">
              <a:buNone/>
            </a:pPr>
            <a:endParaRPr lang="en-NZ" sz="4000" dirty="0"/>
          </a:p>
          <a:p>
            <a:pPr marL="0" indent="0">
              <a:spcBef>
                <a:spcPct val="0"/>
              </a:spcBef>
              <a:spcAft>
                <a:spcPts val="1200"/>
              </a:spcAft>
              <a:buNone/>
            </a:pPr>
            <a:endParaRPr lang="en-NZ" sz="5400" dirty="0"/>
          </a:p>
          <a:p>
            <a:pPr marL="0" indent="0">
              <a:buNone/>
            </a:pPr>
            <a:endParaRPr lang="en-NZ" sz="5400" dirty="0"/>
          </a:p>
        </p:txBody>
      </p:sp>
    </p:spTree>
    <p:extLst>
      <p:ext uri="{BB962C8B-B14F-4D97-AF65-F5344CB8AC3E}">
        <p14:creationId xmlns:p14="http://schemas.microsoft.com/office/powerpoint/2010/main" val="1289957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3"/>
          <p:cNvSpPr>
            <a:spLocks noGrp="1"/>
          </p:cNvSpPr>
          <p:nvPr>
            <p:ph type="title"/>
          </p:nvPr>
        </p:nvSpPr>
        <p:spPr>
          <a:xfrm>
            <a:off x="1042988" y="549275"/>
            <a:ext cx="7024687" cy="503238"/>
          </a:xfrm>
        </p:spPr>
        <p:txBody>
          <a:bodyPr>
            <a:normAutofit fontScale="90000"/>
          </a:bodyPr>
          <a:lstStyle/>
          <a:p>
            <a:pPr eaLnBrk="1" hangingPunct="1"/>
            <a:r>
              <a:rPr lang="en-NZ" altLang="en-US"/>
              <a:t>Principal Activities</a:t>
            </a:r>
          </a:p>
        </p:txBody>
      </p:sp>
      <p:graphicFrame>
        <p:nvGraphicFramePr>
          <p:cNvPr id="6" name="Content Placeholder 5"/>
          <p:cNvGraphicFramePr>
            <a:graphicFrameLocks noGrp="1"/>
          </p:cNvGraphicFramePr>
          <p:nvPr>
            <p:ph idx="1"/>
          </p:nvPr>
        </p:nvGraphicFramePr>
        <p:xfrm>
          <a:off x="1042988" y="1196752"/>
          <a:ext cx="6985000" cy="5184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4554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3"/>
          <p:cNvSpPr>
            <a:spLocks noGrp="1"/>
          </p:cNvSpPr>
          <p:nvPr>
            <p:ph type="title"/>
          </p:nvPr>
        </p:nvSpPr>
        <p:spPr/>
        <p:txBody>
          <a:bodyPr/>
          <a:lstStyle/>
          <a:p>
            <a:pPr eaLnBrk="1" hangingPunct="1"/>
            <a:r>
              <a:rPr lang="en-US" altLang="en-US"/>
              <a:t>1.	Select procurement 	method.</a:t>
            </a:r>
          </a:p>
        </p:txBody>
      </p:sp>
      <p:sp>
        <p:nvSpPr>
          <p:cNvPr id="30723" name="Content Placeholder 4"/>
          <p:cNvSpPr>
            <a:spLocks noGrp="1"/>
          </p:cNvSpPr>
          <p:nvPr>
            <p:ph idx="1"/>
          </p:nvPr>
        </p:nvSpPr>
        <p:spPr>
          <a:xfrm>
            <a:off x="684213" y="1844675"/>
            <a:ext cx="7920037" cy="3987800"/>
          </a:xfrm>
        </p:spPr>
        <p:txBody>
          <a:bodyPr/>
          <a:lstStyle/>
          <a:p>
            <a:pPr eaLnBrk="1" hangingPunct="1">
              <a:lnSpc>
                <a:spcPct val="90000"/>
              </a:lnSpc>
            </a:pPr>
            <a:r>
              <a:rPr lang="en-US" altLang="en-US"/>
              <a:t>Traditional contract procurement route </a:t>
            </a:r>
          </a:p>
          <a:p>
            <a:pPr marL="615950" lvl="2" eaLnBrk="1" hangingPunct="1">
              <a:lnSpc>
                <a:spcPct val="90000"/>
              </a:lnSpc>
            </a:pPr>
            <a:r>
              <a:rPr lang="en-US" altLang="en-US"/>
              <a:t>Longer time – lead to critical work scheduling</a:t>
            </a:r>
          </a:p>
          <a:p>
            <a:pPr marL="615950" lvl="2" eaLnBrk="1" hangingPunct="1">
              <a:lnSpc>
                <a:spcPct val="90000"/>
              </a:lnSpc>
            </a:pPr>
            <a:r>
              <a:rPr lang="en-US" altLang="en-US"/>
              <a:t>Less errors – more precise</a:t>
            </a:r>
          </a:p>
          <a:p>
            <a:pPr eaLnBrk="1" hangingPunct="1">
              <a:lnSpc>
                <a:spcPct val="90000"/>
              </a:lnSpc>
            </a:pPr>
            <a:endParaRPr lang="en-US" altLang="en-US"/>
          </a:p>
          <a:p>
            <a:pPr eaLnBrk="1" hangingPunct="1">
              <a:lnSpc>
                <a:spcPct val="90000"/>
              </a:lnSpc>
            </a:pPr>
            <a:r>
              <a:rPr lang="en-US" altLang="en-US"/>
              <a:t>Fast-track contract procurement route</a:t>
            </a:r>
          </a:p>
          <a:p>
            <a:pPr marL="615950" lvl="2" eaLnBrk="1" hangingPunct="1">
              <a:lnSpc>
                <a:spcPct val="90000"/>
              </a:lnSpc>
            </a:pPr>
            <a:r>
              <a:rPr lang="en-US" altLang="en-US"/>
              <a:t>Shorter time </a:t>
            </a:r>
          </a:p>
          <a:p>
            <a:pPr marL="615950" lvl="2" eaLnBrk="1" hangingPunct="1">
              <a:lnSpc>
                <a:spcPct val="90000"/>
              </a:lnSpc>
            </a:pPr>
            <a:r>
              <a:rPr lang="en-US" altLang="en-US"/>
              <a:t>Consequences – may be lead to critical error, variation. </a:t>
            </a:r>
          </a:p>
          <a:p>
            <a:pPr eaLnBrk="1" hangingPunct="1"/>
            <a:endParaRPr lang="en-NZ" altLang="en-US"/>
          </a:p>
          <a:p>
            <a:pPr eaLnBrk="1" hangingPunct="1"/>
            <a:endParaRPr lang="en-NZ" altLang="en-US"/>
          </a:p>
        </p:txBody>
      </p:sp>
    </p:spTree>
    <p:extLst>
      <p:ext uri="{BB962C8B-B14F-4D97-AF65-F5344CB8AC3E}">
        <p14:creationId xmlns:p14="http://schemas.microsoft.com/office/powerpoint/2010/main" val="3663451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3"/>
          <p:cNvSpPr>
            <a:spLocks noGrp="1"/>
          </p:cNvSpPr>
          <p:nvPr>
            <p:ph type="title"/>
          </p:nvPr>
        </p:nvSpPr>
        <p:spPr/>
        <p:txBody>
          <a:bodyPr/>
          <a:lstStyle/>
          <a:p>
            <a:pPr marL="584200" indent="-514350" eaLnBrk="1" hangingPunct="1"/>
            <a:r>
              <a:rPr lang="en-US" altLang="en-US"/>
              <a:t>2. Prepare tender documentation </a:t>
            </a:r>
            <a:r>
              <a:rPr lang="en-US" altLang="en-US" sz="2400"/>
              <a:t>(non finite)</a:t>
            </a:r>
          </a:p>
        </p:txBody>
      </p:sp>
      <p:sp>
        <p:nvSpPr>
          <p:cNvPr id="5" name="Content Placeholder 4"/>
          <p:cNvSpPr>
            <a:spLocks noGrp="1"/>
          </p:cNvSpPr>
          <p:nvPr>
            <p:ph idx="1"/>
          </p:nvPr>
        </p:nvSpPr>
        <p:spPr>
          <a:xfrm>
            <a:off x="755650" y="1844675"/>
            <a:ext cx="7704138" cy="3987800"/>
          </a:xfrm>
        </p:spPr>
        <p:txBody>
          <a:bodyPr>
            <a:normAutofit fontScale="85000" lnSpcReduction="20000"/>
          </a:bodyPr>
          <a:lstStyle/>
          <a:p>
            <a:pPr indent="-274320" eaLnBrk="1" fontAlgn="auto" hangingPunct="1">
              <a:lnSpc>
                <a:spcPct val="90000"/>
              </a:lnSpc>
              <a:spcAft>
                <a:spcPts val="0"/>
              </a:spcAft>
              <a:defRPr/>
            </a:pPr>
            <a:r>
              <a:rPr lang="en-US" sz="2000" dirty="0"/>
              <a:t>Letter of invitation</a:t>
            </a:r>
          </a:p>
          <a:p>
            <a:pPr indent="-274320" eaLnBrk="1" fontAlgn="auto" hangingPunct="1">
              <a:lnSpc>
                <a:spcPct val="90000"/>
              </a:lnSpc>
              <a:spcAft>
                <a:spcPts val="0"/>
              </a:spcAft>
              <a:defRPr/>
            </a:pPr>
            <a:r>
              <a:rPr lang="en-US" sz="2000" dirty="0"/>
              <a:t>Checklist for submission of tender</a:t>
            </a:r>
          </a:p>
          <a:p>
            <a:pPr indent="-274320" eaLnBrk="1" fontAlgn="auto" hangingPunct="1">
              <a:lnSpc>
                <a:spcPct val="90000"/>
              </a:lnSpc>
              <a:spcAft>
                <a:spcPts val="0"/>
              </a:spcAft>
              <a:defRPr/>
            </a:pPr>
            <a:r>
              <a:rPr lang="en-US" sz="2000" dirty="0"/>
              <a:t>Articles of agreement</a:t>
            </a:r>
          </a:p>
          <a:p>
            <a:pPr indent="-274320" eaLnBrk="1" fontAlgn="auto" hangingPunct="1">
              <a:lnSpc>
                <a:spcPct val="90000"/>
              </a:lnSpc>
              <a:spcAft>
                <a:spcPts val="0"/>
              </a:spcAft>
              <a:defRPr/>
            </a:pPr>
            <a:r>
              <a:rPr lang="en-US" sz="2000" dirty="0"/>
              <a:t>Conditions of contract</a:t>
            </a:r>
          </a:p>
          <a:p>
            <a:pPr indent="-274320" eaLnBrk="1" fontAlgn="auto" hangingPunct="1">
              <a:lnSpc>
                <a:spcPct val="90000"/>
              </a:lnSpc>
              <a:spcAft>
                <a:spcPts val="0"/>
              </a:spcAft>
              <a:defRPr/>
            </a:pPr>
            <a:r>
              <a:rPr lang="en-US" sz="2000" dirty="0"/>
              <a:t>Form of tender</a:t>
            </a:r>
          </a:p>
          <a:p>
            <a:pPr indent="-274320" eaLnBrk="1" fontAlgn="auto" hangingPunct="1">
              <a:lnSpc>
                <a:spcPct val="90000"/>
              </a:lnSpc>
              <a:spcAft>
                <a:spcPts val="0"/>
              </a:spcAft>
              <a:defRPr/>
            </a:pPr>
            <a:r>
              <a:rPr lang="en-US" sz="2000" dirty="0"/>
              <a:t>Tender specifications</a:t>
            </a:r>
          </a:p>
          <a:p>
            <a:pPr indent="-274320" eaLnBrk="1" fontAlgn="auto" hangingPunct="1">
              <a:lnSpc>
                <a:spcPct val="90000"/>
              </a:lnSpc>
              <a:spcAft>
                <a:spcPts val="0"/>
              </a:spcAft>
              <a:defRPr/>
            </a:pPr>
            <a:r>
              <a:rPr lang="en-US" sz="2000" dirty="0"/>
              <a:t>Schedule of quantities </a:t>
            </a:r>
          </a:p>
          <a:p>
            <a:pPr indent="-274320" eaLnBrk="1" fontAlgn="auto" hangingPunct="1">
              <a:lnSpc>
                <a:spcPct val="90000"/>
              </a:lnSpc>
              <a:spcAft>
                <a:spcPts val="0"/>
              </a:spcAft>
              <a:defRPr/>
            </a:pPr>
            <a:r>
              <a:rPr lang="en-US" sz="2000" dirty="0"/>
              <a:t>Tender drawings</a:t>
            </a:r>
          </a:p>
          <a:p>
            <a:pPr indent="-274320" eaLnBrk="1" fontAlgn="auto" hangingPunct="1">
              <a:lnSpc>
                <a:spcPct val="90000"/>
              </a:lnSpc>
              <a:spcAft>
                <a:spcPts val="0"/>
              </a:spcAft>
              <a:defRPr/>
            </a:pPr>
            <a:r>
              <a:rPr lang="en-US" sz="2000" dirty="0"/>
              <a:t>Schedule of day work rates</a:t>
            </a:r>
          </a:p>
          <a:p>
            <a:pPr indent="-274320" eaLnBrk="1" fontAlgn="auto" hangingPunct="1">
              <a:lnSpc>
                <a:spcPct val="90000"/>
              </a:lnSpc>
              <a:spcAft>
                <a:spcPts val="0"/>
              </a:spcAft>
              <a:defRPr/>
            </a:pPr>
            <a:r>
              <a:rPr lang="en-US" sz="2000" dirty="0"/>
              <a:t>Sample copy of letter of acceptance</a:t>
            </a:r>
          </a:p>
          <a:p>
            <a:pPr indent="-274320" eaLnBrk="1" fontAlgn="auto" hangingPunct="1">
              <a:lnSpc>
                <a:spcPct val="90000"/>
              </a:lnSpc>
              <a:spcAft>
                <a:spcPts val="0"/>
              </a:spcAft>
              <a:defRPr/>
            </a:pPr>
            <a:r>
              <a:rPr lang="en-US" sz="2000" dirty="0"/>
              <a:t>Sample copy of bank guarantee for performance bond</a:t>
            </a:r>
          </a:p>
          <a:p>
            <a:pPr indent="-274320" eaLnBrk="1" fontAlgn="auto" hangingPunct="1">
              <a:lnSpc>
                <a:spcPct val="90000"/>
              </a:lnSpc>
              <a:spcAft>
                <a:spcPts val="0"/>
              </a:spcAft>
              <a:defRPr/>
            </a:pPr>
            <a:r>
              <a:rPr lang="en-US" sz="2000" dirty="0"/>
              <a:t>Sample copy bank guarantee for advance payment</a:t>
            </a:r>
          </a:p>
          <a:p>
            <a:pPr indent="-274320" eaLnBrk="1" fontAlgn="auto" hangingPunct="1">
              <a:lnSpc>
                <a:spcPct val="90000"/>
              </a:lnSpc>
              <a:spcAft>
                <a:spcPts val="0"/>
              </a:spcAft>
              <a:defRPr/>
            </a:pPr>
            <a:r>
              <a:rPr lang="en-US" sz="2000" dirty="0"/>
              <a:t>Insurance……. etc.</a:t>
            </a:r>
          </a:p>
          <a:p>
            <a:pPr eaLnBrk="1" hangingPunct="1">
              <a:defRPr/>
            </a:pPr>
            <a:endParaRPr lang="en-NZ" sz="2000" dirty="0"/>
          </a:p>
          <a:p>
            <a:pPr eaLnBrk="1" hangingPunct="1">
              <a:defRPr/>
            </a:pPr>
            <a:endParaRPr lang="en-NZ" sz="2000" dirty="0"/>
          </a:p>
        </p:txBody>
      </p:sp>
    </p:spTree>
    <p:extLst>
      <p:ext uri="{BB962C8B-B14F-4D97-AF65-F5344CB8AC3E}">
        <p14:creationId xmlns:p14="http://schemas.microsoft.com/office/powerpoint/2010/main" val="2028912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NZ" altLang="en-US"/>
              <a:t>3a.	</a:t>
            </a:r>
            <a:r>
              <a:rPr lang="en-US" altLang="en-US"/>
              <a:t>Invite / call for tenderers</a:t>
            </a:r>
          </a:p>
        </p:txBody>
      </p:sp>
      <p:sp>
        <p:nvSpPr>
          <p:cNvPr id="32771" name="Content Placeholder 2"/>
          <p:cNvSpPr>
            <a:spLocks noGrp="1"/>
          </p:cNvSpPr>
          <p:nvPr>
            <p:ph idx="1"/>
          </p:nvPr>
        </p:nvSpPr>
        <p:spPr/>
        <p:txBody>
          <a:bodyPr/>
          <a:lstStyle/>
          <a:p>
            <a:pPr eaLnBrk="1" hangingPunct="1"/>
            <a:r>
              <a:rPr lang="en-US" altLang="en-US" dirty="0"/>
              <a:t>Depends on the selection of tendering method chosen </a:t>
            </a:r>
          </a:p>
          <a:p>
            <a:pPr marL="615950" lvl="2" eaLnBrk="1" hangingPunct="1"/>
            <a:r>
              <a:rPr lang="en-US" altLang="en-US" dirty="0">
                <a:solidFill>
                  <a:schemeClr val="tx1"/>
                </a:solidFill>
              </a:rPr>
              <a:t>Open</a:t>
            </a:r>
            <a:r>
              <a:rPr lang="en-US" altLang="en-US" dirty="0"/>
              <a:t> – produce tender notice</a:t>
            </a:r>
          </a:p>
          <a:p>
            <a:pPr marL="615950" lvl="2" eaLnBrk="1" hangingPunct="1"/>
            <a:r>
              <a:rPr lang="en-US" altLang="en-US" dirty="0">
                <a:solidFill>
                  <a:schemeClr val="tx1"/>
                </a:solidFill>
              </a:rPr>
              <a:t>Selective</a:t>
            </a:r>
            <a:r>
              <a:rPr lang="en-US" altLang="en-US" dirty="0"/>
              <a:t> – shot listed  contractors will be invited to tender if they wish</a:t>
            </a:r>
          </a:p>
          <a:p>
            <a:pPr marL="615950" lvl="2" eaLnBrk="1" hangingPunct="1"/>
            <a:r>
              <a:rPr lang="en-US" altLang="en-US" dirty="0"/>
              <a:t>Negotiated – only one contractor is approached- direct entry to project</a:t>
            </a:r>
          </a:p>
          <a:p>
            <a:pPr eaLnBrk="1" hangingPunct="1"/>
            <a:endParaRPr lang="en-US" altLang="en-US" dirty="0">
              <a:latin typeface="Comic Sans MS" pitchFamily="66" charset="0"/>
            </a:endParaRPr>
          </a:p>
          <a:p>
            <a:pPr eaLnBrk="1" hangingPunct="1"/>
            <a:endParaRPr lang="en-NZ" altLang="en-US" dirty="0"/>
          </a:p>
        </p:txBody>
      </p:sp>
    </p:spTree>
    <p:extLst>
      <p:ext uri="{BB962C8B-B14F-4D97-AF65-F5344CB8AC3E}">
        <p14:creationId xmlns:p14="http://schemas.microsoft.com/office/powerpoint/2010/main" val="2006864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NZ" altLang="en-US"/>
              <a:t>Open Tendering </a:t>
            </a:r>
            <a:br>
              <a:rPr lang="en-NZ" altLang="en-US"/>
            </a:br>
            <a:r>
              <a:rPr lang="en-NZ" altLang="en-US" sz="2400"/>
              <a:t>(no pre selection undertaken)</a:t>
            </a:r>
          </a:p>
        </p:txBody>
      </p:sp>
      <p:sp>
        <p:nvSpPr>
          <p:cNvPr id="33795" name="Content Placeholder 2"/>
          <p:cNvSpPr>
            <a:spLocks noGrp="1"/>
          </p:cNvSpPr>
          <p:nvPr>
            <p:ph idx="1"/>
          </p:nvPr>
        </p:nvSpPr>
        <p:spPr/>
        <p:txBody>
          <a:bodyPr/>
          <a:lstStyle/>
          <a:p>
            <a:pPr eaLnBrk="1" hangingPunct="1"/>
            <a:r>
              <a:rPr lang="en-NZ" altLang="en-US" dirty="0"/>
              <a:t>Seeking open tenders is an important way of obtaining </a:t>
            </a:r>
            <a:r>
              <a:rPr lang="en-NZ" altLang="en-US" dirty="0">
                <a:solidFill>
                  <a:srgbClr val="C00000"/>
                </a:solidFill>
              </a:rPr>
              <a:t>best </a:t>
            </a:r>
            <a:r>
              <a:rPr lang="en-NZ" altLang="en-US" u="sng" dirty="0">
                <a:solidFill>
                  <a:srgbClr val="C00000"/>
                </a:solidFill>
              </a:rPr>
              <a:t>value</a:t>
            </a:r>
            <a:r>
              <a:rPr lang="en-NZ" altLang="en-US" dirty="0">
                <a:solidFill>
                  <a:srgbClr val="C00000"/>
                </a:solidFill>
              </a:rPr>
              <a:t> for money</a:t>
            </a:r>
            <a:r>
              <a:rPr lang="en-NZ" altLang="en-US" dirty="0"/>
              <a:t>, particularly in the absence of accurate market price knowledge or clear knowledge of all the competent potential tenderers available.</a:t>
            </a:r>
          </a:p>
          <a:p>
            <a:pPr eaLnBrk="1" hangingPunct="1"/>
            <a:endParaRPr lang="en-NZ" altLang="en-US" dirty="0"/>
          </a:p>
        </p:txBody>
      </p:sp>
    </p:spTree>
    <p:extLst>
      <p:ext uri="{BB962C8B-B14F-4D97-AF65-F5344CB8AC3E}">
        <p14:creationId xmlns:p14="http://schemas.microsoft.com/office/powerpoint/2010/main" val="1351701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NZ" altLang="en-US"/>
              <a:t>Multi-stage tendering </a:t>
            </a:r>
            <a:br>
              <a:rPr lang="en-NZ" altLang="en-US"/>
            </a:br>
            <a:r>
              <a:rPr lang="en-NZ" altLang="en-US" sz="2400"/>
              <a:t>(Pre, pre/post or post selection)</a:t>
            </a:r>
          </a:p>
        </p:txBody>
      </p:sp>
      <p:sp>
        <p:nvSpPr>
          <p:cNvPr id="35843" name="Content Placeholder 2"/>
          <p:cNvSpPr>
            <a:spLocks noGrp="1"/>
          </p:cNvSpPr>
          <p:nvPr>
            <p:ph idx="1"/>
          </p:nvPr>
        </p:nvSpPr>
        <p:spPr>
          <a:xfrm>
            <a:off x="1042988" y="1844675"/>
            <a:ext cx="7561262" cy="3987800"/>
          </a:xfrm>
        </p:spPr>
        <p:txBody>
          <a:bodyPr/>
          <a:lstStyle/>
          <a:p>
            <a:pPr eaLnBrk="1" hangingPunct="1"/>
            <a:r>
              <a:rPr lang="en-NZ" altLang="en-US" dirty="0"/>
              <a:t>May be used to </a:t>
            </a:r>
            <a:r>
              <a:rPr lang="en-NZ" altLang="en-US" dirty="0">
                <a:solidFill>
                  <a:srgbClr val="C00000"/>
                </a:solidFill>
              </a:rPr>
              <a:t>cull</a:t>
            </a:r>
            <a:r>
              <a:rPr lang="en-NZ" altLang="en-US" dirty="0"/>
              <a:t> a large number of respondents and identify the </a:t>
            </a:r>
            <a:r>
              <a:rPr lang="en-NZ" altLang="en-US" b="1" dirty="0"/>
              <a:t>best service providers</a:t>
            </a:r>
            <a:r>
              <a:rPr lang="en-NZ" altLang="en-US" dirty="0"/>
              <a:t> in a particular well-supplied market.</a:t>
            </a:r>
          </a:p>
          <a:p>
            <a:pPr eaLnBrk="1" hangingPunct="1"/>
            <a:endParaRPr lang="en-NZ" altLang="en-US" sz="900" dirty="0"/>
          </a:p>
          <a:p>
            <a:pPr eaLnBrk="1" hangingPunct="1"/>
            <a:r>
              <a:rPr lang="en-NZ" altLang="en-US" dirty="0"/>
              <a:t>It also </a:t>
            </a:r>
            <a:r>
              <a:rPr lang="en-NZ" altLang="en-US" b="1" dirty="0"/>
              <a:t>limits</a:t>
            </a:r>
            <a:r>
              <a:rPr lang="en-NZ" altLang="en-US" dirty="0"/>
              <a:t> the number of tenderers to those that can demonstrate the requisite </a:t>
            </a:r>
            <a:r>
              <a:rPr lang="en-NZ" altLang="en-US" b="1" dirty="0"/>
              <a:t>capacity</a:t>
            </a:r>
            <a:r>
              <a:rPr lang="en-NZ" altLang="en-US" dirty="0"/>
              <a:t> in the first place.</a:t>
            </a:r>
          </a:p>
        </p:txBody>
      </p:sp>
    </p:spTree>
    <p:extLst>
      <p:ext uri="{BB962C8B-B14F-4D97-AF65-F5344CB8AC3E}">
        <p14:creationId xmlns:p14="http://schemas.microsoft.com/office/powerpoint/2010/main" val="1064590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NZ" altLang="en-US"/>
              <a:t>Negotiated tendering</a:t>
            </a:r>
          </a:p>
        </p:txBody>
      </p:sp>
      <p:sp>
        <p:nvSpPr>
          <p:cNvPr id="36867" name="Content Placeholder 2"/>
          <p:cNvSpPr>
            <a:spLocks noGrp="1"/>
          </p:cNvSpPr>
          <p:nvPr>
            <p:ph idx="1"/>
          </p:nvPr>
        </p:nvSpPr>
        <p:spPr/>
        <p:txBody>
          <a:bodyPr/>
          <a:lstStyle/>
          <a:p>
            <a:pPr eaLnBrk="1" hangingPunct="1"/>
            <a:r>
              <a:rPr lang="en-NZ" altLang="en-US" dirty="0"/>
              <a:t>These Tenders are negotiated with a Main Contractor, even with the inclusion of some specialist Subcontractors.</a:t>
            </a:r>
          </a:p>
          <a:p>
            <a:pPr eaLnBrk="1" hangingPunct="1"/>
            <a:endParaRPr lang="en-NZ" altLang="en-US" dirty="0"/>
          </a:p>
          <a:p>
            <a:pPr eaLnBrk="1" hangingPunct="1"/>
            <a:r>
              <a:rPr lang="en-NZ" altLang="en-US" dirty="0"/>
              <a:t>Generally used in Cost Reimbursable Type Contracts, with early Starting Dates compare to Traditional Lump Sum type contracts.</a:t>
            </a:r>
          </a:p>
        </p:txBody>
      </p:sp>
    </p:spTree>
    <p:extLst>
      <p:ext uri="{BB962C8B-B14F-4D97-AF65-F5344CB8AC3E}">
        <p14:creationId xmlns:p14="http://schemas.microsoft.com/office/powerpoint/2010/main" val="1596507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dirty="0"/>
              <a:t>Condition of Tenders</a:t>
            </a:r>
            <a:endParaRPr lang="en-NZ" altLang="en-US" dirty="0"/>
          </a:p>
        </p:txBody>
      </p:sp>
      <p:sp>
        <p:nvSpPr>
          <p:cNvPr id="37891" name="Content Placeholder 2"/>
          <p:cNvSpPr>
            <a:spLocks noGrp="1"/>
          </p:cNvSpPr>
          <p:nvPr>
            <p:ph idx="1"/>
          </p:nvPr>
        </p:nvSpPr>
        <p:spPr/>
        <p:txBody>
          <a:bodyPr/>
          <a:lstStyle/>
          <a:p>
            <a:pPr marL="342900" lvl="1" eaLnBrk="1" hangingPunct="1"/>
            <a:r>
              <a:rPr lang="en-US" altLang="en-US" dirty="0"/>
              <a:t>NZS 3910: 2013 Condition of Tenders requirements on Page 132, Schedule to Condition of Tendering on Page 135.</a:t>
            </a:r>
          </a:p>
          <a:p>
            <a:pPr marL="342900" lvl="1" eaLnBrk="1" hangingPunct="1"/>
            <a:endParaRPr lang="en-US" altLang="en-US" dirty="0"/>
          </a:p>
          <a:p>
            <a:pPr marL="342900" lvl="1" eaLnBrk="1" hangingPunct="1"/>
            <a:r>
              <a:rPr lang="en-US" altLang="en-US" dirty="0"/>
              <a:t>NZIA SCC 2018 Condition of Tender Schedule T to T5.</a:t>
            </a:r>
          </a:p>
          <a:p>
            <a:pPr marL="342900" lvl="1" eaLnBrk="1" hangingPunct="1"/>
            <a:endParaRPr lang="en-US" altLang="en-US" dirty="0"/>
          </a:p>
          <a:p>
            <a:pPr marL="342900" lvl="1" eaLnBrk="1" hangingPunct="1"/>
            <a:r>
              <a:rPr lang="en-US" altLang="en-US" dirty="0"/>
              <a:t>Refer Letter for sample of Condition of Tender NZ3910.</a:t>
            </a:r>
            <a:endParaRPr lang="en-NZ" altLang="en-US" dirty="0"/>
          </a:p>
        </p:txBody>
      </p:sp>
    </p:spTree>
    <p:extLst>
      <p:ext uri="{BB962C8B-B14F-4D97-AF65-F5344CB8AC3E}">
        <p14:creationId xmlns:p14="http://schemas.microsoft.com/office/powerpoint/2010/main" val="1852861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7506"/>
            <a:ext cx="7885622" cy="1294412"/>
          </a:xfrm>
        </p:spPr>
        <p:txBody>
          <a:bodyPr>
            <a:noAutofit/>
          </a:bodyPr>
          <a:lstStyle/>
          <a:p>
            <a:pPr lvl="1" algn="l" rtl="0">
              <a:lnSpc>
                <a:spcPct val="90000"/>
              </a:lnSpc>
              <a:spcBef>
                <a:spcPct val="0"/>
              </a:spcBef>
            </a:pPr>
            <a:r>
              <a:rPr lang="en-NZ" sz="4400" b="1" kern="1200" dirty="0">
                <a:solidFill>
                  <a:srgbClr val="A80000"/>
                </a:solidFill>
                <a:latin typeface="Cambria" panose="02040503050406030204" pitchFamily="18" charset="0"/>
                <a:ea typeface="+mj-ea"/>
                <a:cs typeface="+mj-cs"/>
              </a:rPr>
              <a:t>Learning Outcomes</a:t>
            </a:r>
            <a:br>
              <a:rPr lang="en-NZ" sz="4400" b="1" kern="1200" dirty="0">
                <a:solidFill>
                  <a:srgbClr val="A80000"/>
                </a:solidFill>
                <a:latin typeface="Cambria" panose="02040503050406030204" pitchFamily="18" charset="0"/>
                <a:ea typeface="+mj-ea"/>
                <a:cs typeface="+mj-cs"/>
              </a:rPr>
            </a:br>
            <a:endParaRPr lang="en-NZ" sz="4400" b="1" kern="1200" dirty="0">
              <a:solidFill>
                <a:srgbClr val="A80000"/>
              </a:solidFill>
              <a:latin typeface="Cambria" panose="02040503050406030204" pitchFamily="18" charset="0"/>
              <a:ea typeface="+mj-ea"/>
              <a:cs typeface="+mj-cs"/>
            </a:endParaRPr>
          </a:p>
        </p:txBody>
      </p:sp>
      <p:sp>
        <p:nvSpPr>
          <p:cNvPr id="3" name="Content Placeholder 2"/>
          <p:cNvSpPr>
            <a:spLocks noGrp="1"/>
          </p:cNvSpPr>
          <p:nvPr>
            <p:ph idx="1"/>
          </p:nvPr>
        </p:nvSpPr>
        <p:spPr>
          <a:xfrm>
            <a:off x="735528" y="1531918"/>
            <a:ext cx="7886700" cy="3956277"/>
          </a:xfrm>
        </p:spPr>
        <p:txBody>
          <a:bodyPr>
            <a:normAutofit/>
          </a:bodyPr>
          <a:lstStyle/>
          <a:p>
            <a:pPr>
              <a:buFont typeface="Wingdings" panose="05000000000000000000" pitchFamily="2" charset="2"/>
              <a:buChar char="Ø"/>
              <a:defRPr/>
            </a:pPr>
            <a:r>
              <a:rPr lang="en-NZ" sz="2800" dirty="0"/>
              <a:t>After successfully completing this module, participants will be able to:</a:t>
            </a:r>
          </a:p>
          <a:p>
            <a:pPr marL="457200" indent="-457200">
              <a:buFont typeface="+mj-lt"/>
              <a:buAutoNum type="arabicPeriod"/>
              <a:defRPr/>
            </a:pPr>
            <a:r>
              <a:rPr lang="en-NZ" sz="2400" dirty="0"/>
              <a:t>Demonstrate knowledge of the </a:t>
            </a:r>
            <a:r>
              <a:rPr lang="en-NZ" sz="2400" b="1" dirty="0"/>
              <a:t>Estimating Process </a:t>
            </a:r>
            <a:r>
              <a:rPr lang="en-NZ" sz="2400" dirty="0"/>
              <a:t>for a </a:t>
            </a:r>
            <a:r>
              <a:rPr lang="en-NZ" sz="2400" b="1" dirty="0"/>
              <a:t>Tender Submission </a:t>
            </a:r>
            <a:r>
              <a:rPr lang="en-NZ" sz="2400" dirty="0"/>
              <a:t>by applying this to a case study. </a:t>
            </a:r>
          </a:p>
          <a:p>
            <a:pPr marL="514350" indent="-514350">
              <a:buFont typeface="+mj-lt"/>
              <a:buAutoNum type="arabicPeriod"/>
              <a:defRPr/>
            </a:pPr>
            <a:r>
              <a:rPr lang="en-NZ" sz="2400" dirty="0"/>
              <a:t>Demonstrate knowledge of the </a:t>
            </a:r>
            <a:r>
              <a:rPr lang="en-NZ" sz="2400" b="1" dirty="0"/>
              <a:t>key factors </a:t>
            </a:r>
            <a:r>
              <a:rPr lang="en-NZ" sz="2400" dirty="0"/>
              <a:t>influencing decisions in the </a:t>
            </a:r>
            <a:r>
              <a:rPr lang="en-NZ" sz="2400" b="1" dirty="0"/>
              <a:t>Tender Process </a:t>
            </a:r>
            <a:r>
              <a:rPr lang="en-NZ" sz="2400" dirty="0"/>
              <a:t>and </a:t>
            </a:r>
            <a:r>
              <a:rPr lang="en-NZ" sz="2400" b="1" dirty="0"/>
              <a:t>Analyse</a:t>
            </a:r>
            <a:r>
              <a:rPr lang="en-NZ" sz="2400" dirty="0"/>
              <a:t> the reason for the decision made during the tender process.</a:t>
            </a:r>
            <a:endParaRPr lang="en-NZ" sz="2400" b="1" dirty="0"/>
          </a:p>
          <a:p>
            <a:pPr marL="514350" indent="-514350">
              <a:buFont typeface="+mj-lt"/>
              <a:buAutoNum type="arabicPeriod"/>
              <a:defRPr/>
            </a:pPr>
            <a:r>
              <a:rPr lang="en-NZ" sz="2400" dirty="0"/>
              <a:t>Demonstrate knowledge of the appropriate </a:t>
            </a:r>
            <a:r>
              <a:rPr lang="en-NZ" sz="2400" b="1" dirty="0"/>
              <a:t>Communication Skills</a:t>
            </a:r>
            <a:r>
              <a:rPr lang="en-NZ" sz="2400" dirty="0"/>
              <a:t> needed for the tender process.</a:t>
            </a:r>
          </a:p>
          <a:p>
            <a:pPr marL="514350" indent="-514350">
              <a:buFont typeface="+mj-lt"/>
              <a:buAutoNum type="arabicPeriod"/>
              <a:defRPr/>
            </a:pPr>
            <a:endParaRPr lang="en-NZ" sz="2400" dirty="0"/>
          </a:p>
          <a:p>
            <a:endParaRPr lang="en-NZ" dirty="0"/>
          </a:p>
        </p:txBody>
      </p:sp>
    </p:spTree>
    <p:extLst>
      <p:ext uri="{BB962C8B-B14F-4D97-AF65-F5344CB8AC3E}">
        <p14:creationId xmlns:p14="http://schemas.microsoft.com/office/powerpoint/2010/main" val="1042409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dirty="0"/>
              <a:t>Special Condition of Contract</a:t>
            </a:r>
            <a:endParaRPr lang="en-NZ" altLang="en-US" dirty="0"/>
          </a:p>
        </p:txBody>
      </p:sp>
      <p:sp>
        <p:nvSpPr>
          <p:cNvPr id="37891" name="Content Placeholder 2"/>
          <p:cNvSpPr>
            <a:spLocks noGrp="1"/>
          </p:cNvSpPr>
          <p:nvPr>
            <p:ph idx="1"/>
          </p:nvPr>
        </p:nvSpPr>
        <p:spPr/>
        <p:txBody>
          <a:bodyPr>
            <a:normAutofit fontScale="92500" lnSpcReduction="10000"/>
          </a:bodyPr>
          <a:lstStyle/>
          <a:p>
            <a:pPr marL="342900" lvl="1" eaLnBrk="1" hangingPunct="1"/>
            <a:r>
              <a:rPr lang="en-US" altLang="en-US" u="sng" dirty="0"/>
              <a:t>NZS 3910: 2013 </a:t>
            </a:r>
            <a:r>
              <a:rPr lang="en-US" altLang="en-US" dirty="0"/>
              <a:t>Special Condition of Contract requirements on Page 91, Schedule 1 – Special Condition of Contract – Specific Condition data. </a:t>
            </a:r>
          </a:p>
          <a:p>
            <a:pPr marL="342900" lvl="1" eaLnBrk="1" hangingPunct="1"/>
            <a:r>
              <a:rPr lang="en-US" altLang="en-US" dirty="0"/>
              <a:t>Page 103, Special Condition of Contract – Other Condition of Contract.</a:t>
            </a:r>
          </a:p>
          <a:p>
            <a:pPr marL="342900" lvl="1" eaLnBrk="1" hangingPunct="1"/>
            <a:endParaRPr lang="en-US" altLang="en-US" dirty="0"/>
          </a:p>
          <a:p>
            <a:pPr marL="342900" lvl="1" eaLnBrk="1" hangingPunct="1"/>
            <a:r>
              <a:rPr lang="en-US" altLang="en-US" u="sng" dirty="0"/>
              <a:t>NZIA SCC 2018 </a:t>
            </a:r>
            <a:r>
              <a:rPr lang="en-US" altLang="en-US" dirty="0"/>
              <a:t>Schedule B1 - Specific Condition of Contract.</a:t>
            </a:r>
          </a:p>
          <a:p>
            <a:pPr marL="342900" lvl="1" eaLnBrk="1" hangingPunct="1"/>
            <a:r>
              <a:rPr lang="en-US" altLang="en-US" dirty="0"/>
              <a:t>Schedule B2 – Special Condition of Contract.</a:t>
            </a:r>
          </a:p>
          <a:p>
            <a:pPr marL="342900" lvl="1" eaLnBrk="1" hangingPunct="1"/>
            <a:endParaRPr lang="en-US" altLang="en-US" dirty="0"/>
          </a:p>
          <a:p>
            <a:pPr marL="342900" lvl="1" eaLnBrk="1" hangingPunct="1"/>
            <a:r>
              <a:rPr lang="en-US" altLang="en-US" dirty="0"/>
              <a:t>Refer Letter for sample of Special Condition of Contract NZ3910.</a:t>
            </a:r>
            <a:endParaRPr lang="en-NZ" altLang="en-US" dirty="0"/>
          </a:p>
        </p:txBody>
      </p:sp>
    </p:spTree>
    <p:extLst>
      <p:ext uri="{BB962C8B-B14F-4D97-AF65-F5344CB8AC3E}">
        <p14:creationId xmlns:p14="http://schemas.microsoft.com/office/powerpoint/2010/main" val="3786467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pPr eaLnBrk="1" hangingPunct="1"/>
            <a:r>
              <a:rPr lang="en-US" altLang="en-US" dirty="0"/>
              <a:t>Risk Transfer – Responsible Commitment in partnership</a:t>
            </a:r>
            <a:br>
              <a:rPr lang="en-US" altLang="en-US" dirty="0"/>
            </a:br>
            <a:br>
              <a:rPr lang="en-US" altLang="en-US" dirty="0"/>
            </a:br>
            <a:endParaRPr lang="en-NZ" altLang="en-US" sz="2400" dirty="0"/>
          </a:p>
        </p:txBody>
      </p:sp>
      <p:sp>
        <p:nvSpPr>
          <p:cNvPr id="3" name="Content Placeholder 2"/>
          <p:cNvSpPr>
            <a:spLocks noGrp="1"/>
          </p:cNvSpPr>
          <p:nvPr>
            <p:ph idx="1"/>
          </p:nvPr>
        </p:nvSpPr>
        <p:spPr/>
        <p:txBody>
          <a:bodyPr>
            <a:normAutofit fontScale="77500" lnSpcReduction="20000"/>
          </a:bodyPr>
          <a:lstStyle/>
          <a:p>
            <a:pPr eaLnBrk="1" hangingPunct="1">
              <a:defRPr/>
            </a:pPr>
            <a:r>
              <a:rPr lang="en-US" dirty="0"/>
              <a:t>The demise of Ebert Construction and Arrow International recently has forced Government and Building Industry to look closely at some of the causes that are continuing to give the Industry major concerns.</a:t>
            </a:r>
          </a:p>
          <a:p>
            <a:pPr eaLnBrk="1" hangingPunct="1">
              <a:defRPr/>
            </a:pPr>
            <a:endParaRPr lang="en-US" dirty="0"/>
          </a:p>
          <a:p>
            <a:pPr eaLnBrk="1" hangingPunct="1">
              <a:defRPr/>
            </a:pPr>
            <a:r>
              <a:rPr lang="en-US" dirty="0"/>
              <a:t>Some of difficulties in delivering public value of work in the Industry is due to:</a:t>
            </a:r>
          </a:p>
          <a:p>
            <a:pPr lvl="2" eaLnBrk="1" hangingPunct="1">
              <a:defRPr/>
            </a:pPr>
            <a:r>
              <a:rPr lang="en-US" dirty="0"/>
              <a:t>Culture of mistrust and lack of cohesion among those involved.</a:t>
            </a:r>
          </a:p>
          <a:p>
            <a:pPr lvl="2" eaLnBrk="1" hangingPunct="1">
              <a:defRPr/>
            </a:pPr>
            <a:r>
              <a:rPr lang="en-US" dirty="0"/>
              <a:t>Quality of Tender Evaluation</a:t>
            </a:r>
          </a:p>
          <a:p>
            <a:pPr lvl="2" eaLnBrk="1" hangingPunct="1">
              <a:defRPr/>
            </a:pPr>
            <a:r>
              <a:rPr lang="en-US" dirty="0"/>
              <a:t>Waste in the Tender Processes.</a:t>
            </a:r>
          </a:p>
          <a:p>
            <a:pPr marL="342900" lvl="1">
              <a:defRPr/>
            </a:pPr>
            <a:r>
              <a:rPr lang="en-US" dirty="0"/>
              <a:t> We must exercise fair-play to all in the spirit of procuring a partner, not a builder.</a:t>
            </a:r>
          </a:p>
          <a:p>
            <a:pPr marL="342900" lvl="1">
              <a:defRPr/>
            </a:pPr>
            <a:r>
              <a:rPr lang="en-US" dirty="0"/>
              <a:t>“A project is only successful if it is successful for everyone”</a:t>
            </a:r>
          </a:p>
          <a:p>
            <a:pPr marL="342900" lvl="1">
              <a:defRPr/>
            </a:pPr>
            <a:endParaRPr lang="en-US" dirty="0"/>
          </a:p>
          <a:p>
            <a:pPr marL="342900" lvl="1">
              <a:defRPr/>
            </a:pPr>
            <a:endParaRPr lang="en-US" dirty="0"/>
          </a:p>
          <a:p>
            <a:pPr marL="342900" lvl="1" eaLnBrk="1" hangingPunct="1">
              <a:defRPr/>
            </a:pPr>
            <a:endParaRPr lang="en-US" dirty="0"/>
          </a:p>
          <a:p>
            <a:pPr eaLnBrk="1" hangingPunct="1">
              <a:defRPr/>
            </a:pPr>
            <a:endParaRPr lang="en-NZ" dirty="0"/>
          </a:p>
        </p:txBody>
      </p:sp>
    </p:spTree>
    <p:extLst>
      <p:ext uri="{BB962C8B-B14F-4D97-AF65-F5344CB8AC3E}">
        <p14:creationId xmlns:p14="http://schemas.microsoft.com/office/powerpoint/2010/main" val="2699444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p:nvPr>
        </p:nvSpPr>
        <p:spPr>
          <a:xfrm>
            <a:off x="628650" y="339186"/>
            <a:ext cx="7885622" cy="931895"/>
          </a:xfrm>
        </p:spPr>
        <p:txBody>
          <a:bodyPr>
            <a:normAutofit/>
          </a:bodyPr>
          <a:lstStyle/>
          <a:p>
            <a:pPr eaLnBrk="1" hangingPunct="1"/>
            <a:r>
              <a:rPr lang="en-NZ" altLang="en-US" dirty="0"/>
              <a:t>Procurement</a:t>
            </a:r>
          </a:p>
        </p:txBody>
      </p:sp>
      <p:sp>
        <p:nvSpPr>
          <p:cNvPr id="3" name="Content Placeholder 2"/>
          <p:cNvSpPr>
            <a:spLocks noGrp="1"/>
          </p:cNvSpPr>
          <p:nvPr>
            <p:ph idx="1"/>
          </p:nvPr>
        </p:nvSpPr>
        <p:spPr>
          <a:xfrm>
            <a:off x="628650" y="1180289"/>
            <a:ext cx="7886700" cy="4996674"/>
          </a:xfrm>
        </p:spPr>
        <p:txBody>
          <a:bodyPr>
            <a:normAutofit lnSpcReduction="10000"/>
          </a:bodyPr>
          <a:lstStyle/>
          <a:p>
            <a:pPr eaLnBrk="1" hangingPunct="1">
              <a:defRPr/>
            </a:pPr>
            <a:r>
              <a:rPr lang="en-US" dirty="0"/>
              <a:t>Poor procurement leads to poor documentation, poor performance and the risk of consultant and contractor failures.</a:t>
            </a:r>
          </a:p>
          <a:p>
            <a:pPr eaLnBrk="1" hangingPunct="1">
              <a:defRPr/>
            </a:pPr>
            <a:r>
              <a:rPr lang="en-US" dirty="0"/>
              <a:t>Procurers responsibility to ensure that high quality tender documentation with experienced evaluation teams, and a focus on capability to deliver a fair price.</a:t>
            </a:r>
          </a:p>
          <a:p>
            <a:pPr eaLnBrk="1" hangingPunct="1">
              <a:defRPr/>
            </a:pPr>
            <a:r>
              <a:rPr lang="en-US" dirty="0"/>
              <a:t>Tenderers responsibility to have appropriate governance overseeing tender submissions providing complete, accurate and high quality submissions.</a:t>
            </a:r>
          </a:p>
          <a:p>
            <a:pPr eaLnBrk="1" hangingPunct="1">
              <a:defRPr/>
            </a:pPr>
            <a:endParaRPr lang="en-NZ" dirty="0"/>
          </a:p>
        </p:txBody>
      </p:sp>
    </p:spTree>
    <p:extLst>
      <p:ext uri="{BB962C8B-B14F-4D97-AF65-F5344CB8AC3E}">
        <p14:creationId xmlns:p14="http://schemas.microsoft.com/office/powerpoint/2010/main" val="2870343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p:nvPr>
        </p:nvSpPr>
        <p:spPr>
          <a:xfrm>
            <a:off x="628650" y="339186"/>
            <a:ext cx="7885622" cy="931895"/>
          </a:xfrm>
        </p:spPr>
        <p:txBody>
          <a:bodyPr>
            <a:normAutofit/>
          </a:bodyPr>
          <a:lstStyle/>
          <a:p>
            <a:pPr eaLnBrk="1" hangingPunct="1"/>
            <a:r>
              <a:rPr lang="en-NZ" altLang="en-US" dirty="0"/>
              <a:t> Special Conditions of Contract</a:t>
            </a:r>
          </a:p>
        </p:txBody>
      </p:sp>
      <p:sp>
        <p:nvSpPr>
          <p:cNvPr id="3" name="Content Placeholder 2"/>
          <p:cNvSpPr>
            <a:spLocks noGrp="1"/>
          </p:cNvSpPr>
          <p:nvPr>
            <p:ph idx="1"/>
          </p:nvPr>
        </p:nvSpPr>
        <p:spPr>
          <a:xfrm>
            <a:off x="628650" y="1180289"/>
            <a:ext cx="7886700" cy="4996674"/>
          </a:xfrm>
        </p:spPr>
        <p:txBody>
          <a:bodyPr>
            <a:normAutofit/>
          </a:bodyPr>
          <a:lstStyle/>
          <a:p>
            <a:pPr eaLnBrk="1" hangingPunct="1">
              <a:defRPr/>
            </a:pPr>
            <a:r>
              <a:rPr lang="en-US" dirty="0"/>
              <a:t>Serious concerns over the use of special conditions of contract.</a:t>
            </a:r>
          </a:p>
          <a:p>
            <a:pPr eaLnBrk="1" hangingPunct="1">
              <a:defRPr/>
            </a:pPr>
            <a:r>
              <a:rPr lang="en-US" dirty="0"/>
              <a:t>Creation of a false sense of security.</a:t>
            </a:r>
          </a:p>
          <a:p>
            <a:pPr eaLnBrk="1" hangingPunct="1">
              <a:defRPr/>
            </a:pPr>
            <a:r>
              <a:rPr lang="en-US" dirty="0"/>
              <a:t>Blanket approach on minor through to major projects.</a:t>
            </a:r>
          </a:p>
          <a:p>
            <a:pPr eaLnBrk="1" hangingPunct="1">
              <a:defRPr/>
            </a:pPr>
            <a:r>
              <a:rPr lang="en-NZ" dirty="0"/>
              <a:t>Lack of understanding of the impact of special conditions.</a:t>
            </a:r>
          </a:p>
          <a:p>
            <a:pPr eaLnBrk="1" hangingPunct="1">
              <a:defRPr/>
            </a:pPr>
            <a:r>
              <a:rPr lang="en-NZ" dirty="0"/>
              <a:t>Common concerns – time bars, caps on liability and Engineer to Contract (</a:t>
            </a:r>
            <a:r>
              <a:rPr lang="en-NZ" dirty="0" err="1"/>
              <a:t>EtC</a:t>
            </a:r>
            <a:r>
              <a:rPr lang="en-NZ" dirty="0"/>
              <a:t>).</a:t>
            </a:r>
          </a:p>
        </p:txBody>
      </p:sp>
    </p:spTree>
    <p:extLst>
      <p:ext uri="{BB962C8B-B14F-4D97-AF65-F5344CB8AC3E}">
        <p14:creationId xmlns:p14="http://schemas.microsoft.com/office/powerpoint/2010/main" val="1354830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p:nvPr>
        </p:nvSpPr>
        <p:spPr>
          <a:xfrm>
            <a:off x="628650" y="339186"/>
            <a:ext cx="7885622" cy="931895"/>
          </a:xfrm>
        </p:spPr>
        <p:txBody>
          <a:bodyPr>
            <a:normAutofit/>
          </a:bodyPr>
          <a:lstStyle/>
          <a:p>
            <a:pPr eaLnBrk="1" hangingPunct="1"/>
            <a:r>
              <a:rPr lang="en-NZ" altLang="en-US" dirty="0"/>
              <a:t>Time</a:t>
            </a:r>
          </a:p>
        </p:txBody>
      </p:sp>
      <p:sp>
        <p:nvSpPr>
          <p:cNvPr id="3" name="Content Placeholder 2"/>
          <p:cNvSpPr>
            <a:spLocks noGrp="1"/>
          </p:cNvSpPr>
          <p:nvPr>
            <p:ph idx="1"/>
          </p:nvPr>
        </p:nvSpPr>
        <p:spPr>
          <a:xfrm>
            <a:off x="628650" y="1180289"/>
            <a:ext cx="7886700" cy="4996674"/>
          </a:xfrm>
        </p:spPr>
        <p:txBody>
          <a:bodyPr>
            <a:normAutofit/>
          </a:bodyPr>
          <a:lstStyle/>
          <a:p>
            <a:pPr eaLnBrk="1" hangingPunct="1">
              <a:defRPr/>
            </a:pPr>
            <a:r>
              <a:rPr lang="en-US" dirty="0"/>
              <a:t>Driver is cost and time certainty.</a:t>
            </a:r>
          </a:p>
          <a:p>
            <a:pPr eaLnBrk="1" hangingPunct="1">
              <a:defRPr/>
            </a:pPr>
            <a:r>
              <a:rPr lang="en-US" dirty="0"/>
              <a:t>Examples of final accounts taking too long.</a:t>
            </a:r>
          </a:p>
          <a:p>
            <a:pPr eaLnBrk="1" hangingPunct="1">
              <a:defRPr/>
            </a:pPr>
            <a:r>
              <a:rPr lang="en-US" dirty="0"/>
              <a:t>Condition precedent time bars creating a culture of disentitlement.</a:t>
            </a:r>
          </a:p>
          <a:p>
            <a:pPr eaLnBrk="1" hangingPunct="1">
              <a:defRPr/>
            </a:pPr>
            <a:r>
              <a:rPr lang="en-NZ" dirty="0"/>
              <a:t>Perception the Client is wanting to get something for nothing.</a:t>
            </a:r>
          </a:p>
          <a:p>
            <a:pPr eaLnBrk="1" hangingPunct="1">
              <a:defRPr/>
            </a:pPr>
            <a:r>
              <a:rPr lang="en-NZ" dirty="0"/>
              <a:t>Exacerbated by </a:t>
            </a:r>
            <a:r>
              <a:rPr lang="en-NZ" dirty="0" err="1"/>
              <a:t>EtC</a:t>
            </a:r>
            <a:r>
              <a:rPr lang="en-NZ" dirty="0"/>
              <a:t> issuing bulk instruction once a week.</a:t>
            </a:r>
          </a:p>
        </p:txBody>
      </p:sp>
    </p:spTree>
    <p:extLst>
      <p:ext uri="{BB962C8B-B14F-4D97-AF65-F5344CB8AC3E}">
        <p14:creationId xmlns:p14="http://schemas.microsoft.com/office/powerpoint/2010/main" val="2276733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p:nvPr>
        </p:nvSpPr>
        <p:spPr>
          <a:xfrm>
            <a:off x="628650" y="339186"/>
            <a:ext cx="7885622" cy="931895"/>
          </a:xfrm>
        </p:spPr>
        <p:txBody>
          <a:bodyPr>
            <a:normAutofit/>
          </a:bodyPr>
          <a:lstStyle/>
          <a:p>
            <a:pPr eaLnBrk="1" hangingPunct="1"/>
            <a:r>
              <a:rPr lang="en-NZ" altLang="en-US" dirty="0"/>
              <a:t>Limits</a:t>
            </a:r>
          </a:p>
        </p:txBody>
      </p:sp>
      <p:sp>
        <p:nvSpPr>
          <p:cNvPr id="3" name="Content Placeholder 2"/>
          <p:cNvSpPr>
            <a:spLocks noGrp="1"/>
          </p:cNvSpPr>
          <p:nvPr>
            <p:ph idx="1"/>
          </p:nvPr>
        </p:nvSpPr>
        <p:spPr>
          <a:xfrm>
            <a:off x="628650" y="1180289"/>
            <a:ext cx="7886700" cy="4996674"/>
          </a:xfrm>
        </p:spPr>
        <p:txBody>
          <a:bodyPr>
            <a:normAutofit/>
          </a:bodyPr>
          <a:lstStyle/>
          <a:p>
            <a:pPr eaLnBrk="1" hangingPunct="1">
              <a:defRPr/>
            </a:pPr>
            <a:r>
              <a:rPr lang="en-US" dirty="0"/>
              <a:t>NZS Condition of Contract does not include caps on liability.</a:t>
            </a:r>
          </a:p>
          <a:p>
            <a:pPr eaLnBrk="1" hangingPunct="1">
              <a:defRPr/>
            </a:pPr>
            <a:r>
              <a:rPr lang="en-US" dirty="0"/>
              <a:t>Contractor believes that they should not bear all liability from failure to comply with contract.</a:t>
            </a:r>
          </a:p>
          <a:p>
            <a:pPr eaLnBrk="1" hangingPunct="1">
              <a:defRPr/>
            </a:pPr>
            <a:r>
              <a:rPr lang="en-US" dirty="0"/>
              <a:t>Client believe they should not be required to pay more that the agreed price for the contractor to meet their obligations.</a:t>
            </a:r>
          </a:p>
          <a:p>
            <a:pPr eaLnBrk="1" hangingPunct="1">
              <a:defRPr/>
            </a:pPr>
            <a:r>
              <a:rPr lang="en-US" dirty="0"/>
              <a:t>Disproportionate liability caps between contractors and consultants.</a:t>
            </a:r>
          </a:p>
        </p:txBody>
      </p:sp>
    </p:spTree>
    <p:extLst>
      <p:ext uri="{BB962C8B-B14F-4D97-AF65-F5344CB8AC3E}">
        <p14:creationId xmlns:p14="http://schemas.microsoft.com/office/powerpoint/2010/main" val="763128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p:nvPr>
        </p:nvSpPr>
        <p:spPr>
          <a:xfrm>
            <a:off x="628650" y="339186"/>
            <a:ext cx="7885622" cy="931895"/>
          </a:xfrm>
        </p:spPr>
        <p:txBody>
          <a:bodyPr>
            <a:normAutofit/>
          </a:bodyPr>
          <a:lstStyle/>
          <a:p>
            <a:pPr eaLnBrk="1" hangingPunct="1"/>
            <a:r>
              <a:rPr lang="en-NZ" altLang="en-US" dirty="0"/>
              <a:t>Engineer to Contract (</a:t>
            </a:r>
            <a:r>
              <a:rPr lang="en-NZ" altLang="en-US" dirty="0" err="1"/>
              <a:t>NtC</a:t>
            </a:r>
            <a:r>
              <a:rPr lang="en-NZ" altLang="en-US" dirty="0"/>
              <a:t>)</a:t>
            </a:r>
          </a:p>
        </p:txBody>
      </p:sp>
      <p:sp>
        <p:nvSpPr>
          <p:cNvPr id="3" name="Content Placeholder 2"/>
          <p:cNvSpPr>
            <a:spLocks noGrp="1"/>
          </p:cNvSpPr>
          <p:nvPr>
            <p:ph idx="1"/>
          </p:nvPr>
        </p:nvSpPr>
        <p:spPr>
          <a:xfrm>
            <a:off x="628650" y="1180289"/>
            <a:ext cx="7886700" cy="4996674"/>
          </a:xfrm>
        </p:spPr>
        <p:txBody>
          <a:bodyPr>
            <a:normAutofit fontScale="92500"/>
          </a:bodyPr>
          <a:lstStyle/>
          <a:p>
            <a:pPr eaLnBrk="1" hangingPunct="1">
              <a:defRPr/>
            </a:pPr>
            <a:r>
              <a:rPr lang="en-US" dirty="0"/>
              <a:t>Important to consider </a:t>
            </a:r>
            <a:r>
              <a:rPr lang="en-US" dirty="0" err="1"/>
              <a:t>EtCs</a:t>
            </a:r>
            <a:r>
              <a:rPr lang="en-US" dirty="0"/>
              <a:t> dual role under contract.</a:t>
            </a:r>
          </a:p>
          <a:p>
            <a:pPr eaLnBrk="1" hangingPunct="1">
              <a:defRPr/>
            </a:pPr>
            <a:r>
              <a:rPr lang="en-US" dirty="0"/>
              <a:t>Principal has a duty to ensure </a:t>
            </a:r>
            <a:r>
              <a:rPr lang="en-US" dirty="0" err="1"/>
              <a:t>EtC</a:t>
            </a:r>
            <a:r>
              <a:rPr lang="en-US" dirty="0"/>
              <a:t> fulfills all aspects of the role reasonably and in good faith.</a:t>
            </a:r>
          </a:p>
          <a:p>
            <a:pPr eaLnBrk="1" hangingPunct="1">
              <a:defRPr/>
            </a:pPr>
            <a:r>
              <a:rPr lang="en-US" dirty="0"/>
              <a:t>Perception of </a:t>
            </a:r>
            <a:r>
              <a:rPr lang="en-US" dirty="0" err="1"/>
              <a:t>EtC</a:t>
            </a:r>
            <a:r>
              <a:rPr lang="en-US" dirty="0"/>
              <a:t> is becoming an advocate of the Principal when require to act independently.</a:t>
            </a:r>
          </a:p>
          <a:p>
            <a:pPr eaLnBrk="1" hangingPunct="1">
              <a:defRPr/>
            </a:pPr>
            <a:r>
              <a:rPr lang="en-US" dirty="0"/>
              <a:t>Exemplified where Principal has amended General Conditions to remove their duty, to ensure </a:t>
            </a:r>
            <a:r>
              <a:rPr lang="en-US" dirty="0" err="1"/>
              <a:t>EtC</a:t>
            </a:r>
            <a:r>
              <a:rPr lang="en-US" dirty="0"/>
              <a:t> will solely act to the benefit of Principal.</a:t>
            </a:r>
          </a:p>
        </p:txBody>
      </p:sp>
    </p:spTree>
    <p:extLst>
      <p:ext uri="{BB962C8B-B14F-4D97-AF65-F5344CB8AC3E}">
        <p14:creationId xmlns:p14="http://schemas.microsoft.com/office/powerpoint/2010/main" val="2886581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p:nvPr>
        </p:nvSpPr>
        <p:spPr>
          <a:xfrm>
            <a:off x="628650" y="339186"/>
            <a:ext cx="7885622" cy="931895"/>
          </a:xfrm>
        </p:spPr>
        <p:txBody>
          <a:bodyPr>
            <a:normAutofit/>
          </a:bodyPr>
          <a:lstStyle/>
          <a:p>
            <a:pPr eaLnBrk="1" hangingPunct="1"/>
            <a:r>
              <a:rPr lang="en-NZ" altLang="en-US" dirty="0"/>
              <a:t>Attitude</a:t>
            </a:r>
          </a:p>
        </p:txBody>
      </p:sp>
      <p:sp>
        <p:nvSpPr>
          <p:cNvPr id="3" name="Content Placeholder 2"/>
          <p:cNvSpPr>
            <a:spLocks noGrp="1"/>
          </p:cNvSpPr>
          <p:nvPr>
            <p:ph idx="1"/>
          </p:nvPr>
        </p:nvSpPr>
        <p:spPr>
          <a:xfrm>
            <a:off x="628650" y="1180289"/>
            <a:ext cx="7886700" cy="4996674"/>
          </a:xfrm>
        </p:spPr>
        <p:txBody>
          <a:bodyPr>
            <a:normAutofit fontScale="92500" lnSpcReduction="20000"/>
          </a:bodyPr>
          <a:lstStyle/>
          <a:p>
            <a:pPr eaLnBrk="1" hangingPunct="1">
              <a:defRPr/>
            </a:pPr>
            <a:r>
              <a:rPr lang="en-US" dirty="0"/>
              <a:t>Risk must sit with the party best placed to manage the risk.</a:t>
            </a:r>
          </a:p>
          <a:p>
            <a:pPr eaLnBrk="1" hangingPunct="1">
              <a:defRPr/>
            </a:pPr>
            <a:r>
              <a:rPr lang="en-US" dirty="0"/>
              <a:t>Contractors not adverse to Risk Transfer providing:</a:t>
            </a:r>
          </a:p>
          <a:p>
            <a:pPr lvl="1">
              <a:defRPr/>
            </a:pPr>
            <a:r>
              <a:rPr lang="en-US" dirty="0"/>
              <a:t>They are able to influence and manage the risk.</a:t>
            </a:r>
          </a:p>
          <a:p>
            <a:pPr lvl="1">
              <a:defRPr/>
            </a:pPr>
            <a:r>
              <a:rPr lang="en-US" dirty="0"/>
              <a:t>Reasonable costs are accepted within the contract sum.</a:t>
            </a:r>
          </a:p>
          <a:p>
            <a:pPr eaLnBrk="1" hangingPunct="1">
              <a:defRPr/>
            </a:pPr>
            <a:r>
              <a:rPr lang="en-US" dirty="0"/>
              <a:t>Client must consider ability of parties to manage risk, and the value for money of transferring that risk.</a:t>
            </a:r>
          </a:p>
          <a:p>
            <a:pPr eaLnBrk="1" hangingPunct="1">
              <a:defRPr/>
            </a:pPr>
            <a:r>
              <a:rPr lang="en-US" dirty="0"/>
              <a:t>Contractor must show a level of maturity where risks are retain by the Client to assist in mitigation.</a:t>
            </a:r>
          </a:p>
        </p:txBody>
      </p:sp>
    </p:spTree>
    <p:extLst>
      <p:ext uri="{BB962C8B-B14F-4D97-AF65-F5344CB8AC3E}">
        <p14:creationId xmlns:p14="http://schemas.microsoft.com/office/powerpoint/2010/main" val="1954012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p:nvPr>
        </p:nvSpPr>
        <p:spPr>
          <a:xfrm>
            <a:off x="628650" y="339186"/>
            <a:ext cx="7885622" cy="931895"/>
          </a:xfrm>
        </p:spPr>
        <p:txBody>
          <a:bodyPr>
            <a:normAutofit/>
          </a:bodyPr>
          <a:lstStyle/>
          <a:p>
            <a:pPr eaLnBrk="1" hangingPunct="1"/>
            <a:r>
              <a:rPr lang="en-NZ" altLang="en-US" dirty="0"/>
              <a:t>The Silent Risk</a:t>
            </a:r>
          </a:p>
        </p:txBody>
      </p:sp>
      <p:sp>
        <p:nvSpPr>
          <p:cNvPr id="3" name="Content Placeholder 2"/>
          <p:cNvSpPr>
            <a:spLocks noGrp="1"/>
          </p:cNvSpPr>
          <p:nvPr>
            <p:ph idx="1"/>
          </p:nvPr>
        </p:nvSpPr>
        <p:spPr>
          <a:xfrm>
            <a:off x="628650" y="1180289"/>
            <a:ext cx="7886700" cy="4996674"/>
          </a:xfrm>
        </p:spPr>
        <p:txBody>
          <a:bodyPr>
            <a:normAutofit fontScale="92500" lnSpcReduction="20000"/>
          </a:bodyPr>
          <a:lstStyle/>
          <a:p>
            <a:pPr eaLnBrk="1" hangingPunct="1">
              <a:defRPr/>
            </a:pPr>
            <a:r>
              <a:rPr lang="en-US" dirty="0"/>
              <a:t>Lack of understanding by Clients of the risk being transferred by the Consultants</a:t>
            </a:r>
          </a:p>
          <a:p>
            <a:pPr eaLnBrk="1" hangingPunct="1">
              <a:defRPr/>
            </a:pPr>
            <a:r>
              <a:rPr lang="en-US" dirty="0"/>
              <a:t>Risk buried in appended contract documents.</a:t>
            </a:r>
          </a:p>
          <a:p>
            <a:pPr eaLnBrk="1" hangingPunct="1">
              <a:defRPr/>
            </a:pPr>
            <a:r>
              <a:rPr lang="en-US" dirty="0"/>
              <a:t>Performance specification do not transfer design liability, designers must verify system design and retain design risk.</a:t>
            </a:r>
          </a:p>
          <a:p>
            <a:pPr eaLnBrk="1" hangingPunct="1">
              <a:defRPr/>
            </a:pPr>
            <a:r>
              <a:rPr lang="en-US" dirty="0"/>
              <a:t>Client progressively in expectation contractor has responsibility for design issues during construction.</a:t>
            </a:r>
          </a:p>
          <a:p>
            <a:pPr eaLnBrk="1" hangingPunct="1">
              <a:defRPr/>
            </a:pPr>
            <a:r>
              <a:rPr lang="en-US" dirty="0"/>
              <a:t>Drives lack of participation and culture that "I am just a Builder, I will do exactly what you tell me”</a:t>
            </a:r>
          </a:p>
        </p:txBody>
      </p:sp>
    </p:spTree>
    <p:extLst>
      <p:ext uri="{BB962C8B-B14F-4D97-AF65-F5344CB8AC3E}">
        <p14:creationId xmlns:p14="http://schemas.microsoft.com/office/powerpoint/2010/main" val="40106425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p:nvPr>
        </p:nvSpPr>
        <p:spPr>
          <a:xfrm>
            <a:off x="628650" y="248394"/>
            <a:ext cx="7885622" cy="931895"/>
          </a:xfrm>
        </p:spPr>
        <p:txBody>
          <a:bodyPr>
            <a:normAutofit/>
          </a:bodyPr>
          <a:lstStyle/>
          <a:p>
            <a:pPr eaLnBrk="1" hangingPunct="1"/>
            <a:r>
              <a:rPr lang="en-NZ" altLang="en-US" dirty="0"/>
              <a:t>Responsible </a:t>
            </a:r>
            <a:r>
              <a:rPr lang="en-NZ" altLang="en-US" dirty="0" err="1"/>
              <a:t>Comittment</a:t>
            </a:r>
            <a:r>
              <a:rPr lang="en-NZ" altLang="en-US" dirty="0"/>
              <a:t> </a:t>
            </a:r>
          </a:p>
        </p:txBody>
      </p:sp>
      <p:sp>
        <p:nvSpPr>
          <p:cNvPr id="3" name="Content Placeholder 2"/>
          <p:cNvSpPr>
            <a:spLocks noGrp="1"/>
          </p:cNvSpPr>
          <p:nvPr>
            <p:ph idx="1"/>
          </p:nvPr>
        </p:nvSpPr>
        <p:spPr>
          <a:xfrm>
            <a:off x="628650" y="1180289"/>
            <a:ext cx="7886700" cy="4996674"/>
          </a:xfrm>
        </p:spPr>
        <p:txBody>
          <a:bodyPr>
            <a:normAutofit fontScale="85000" lnSpcReduction="10000"/>
          </a:bodyPr>
          <a:lstStyle/>
          <a:p>
            <a:pPr eaLnBrk="1" hangingPunct="1">
              <a:defRPr/>
            </a:pPr>
            <a:r>
              <a:rPr lang="en-US" dirty="0"/>
              <a:t>Client must acknowledge that if procurement is under a traditional construction only contract, the contractor is not responsible for design.</a:t>
            </a:r>
          </a:p>
          <a:p>
            <a:pPr eaLnBrk="1" hangingPunct="1">
              <a:defRPr/>
            </a:pPr>
            <a:r>
              <a:rPr lang="en-US" dirty="0"/>
              <a:t>Risk transfer must be accurately costed at all stages.</a:t>
            </a:r>
          </a:p>
          <a:p>
            <a:pPr eaLnBrk="1" hangingPunct="1">
              <a:defRPr/>
            </a:pPr>
            <a:r>
              <a:rPr lang="en-US" dirty="0"/>
              <a:t>Risk transfer table should be included in the Contractors and consultants tender documentation to set expectations.</a:t>
            </a:r>
          </a:p>
          <a:p>
            <a:pPr eaLnBrk="1" hangingPunct="1">
              <a:defRPr/>
            </a:pPr>
            <a:r>
              <a:rPr lang="en-US" dirty="0"/>
              <a:t>Ability of Contractors to raise concerns on risk at tender stage.</a:t>
            </a:r>
          </a:p>
          <a:p>
            <a:pPr eaLnBrk="1" hangingPunct="1">
              <a:defRPr/>
            </a:pPr>
            <a:r>
              <a:rPr lang="en-US" dirty="0"/>
              <a:t>If Risk transfer has not been transparently identify in project business case, or agreed by governance board, then there is no approval to transfer that Risk.</a:t>
            </a:r>
          </a:p>
        </p:txBody>
      </p:sp>
    </p:spTree>
    <p:extLst>
      <p:ext uri="{BB962C8B-B14F-4D97-AF65-F5344CB8AC3E}">
        <p14:creationId xmlns:p14="http://schemas.microsoft.com/office/powerpoint/2010/main" val="757080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242"/>
            <a:ext cx="7886700" cy="901149"/>
          </a:xfrm>
        </p:spPr>
        <p:txBody>
          <a:bodyPr/>
          <a:lstStyle/>
          <a:p>
            <a:r>
              <a:rPr lang="en-US" b="1" dirty="0">
                <a:solidFill>
                  <a:srgbClr val="0432FF"/>
                </a:solidFill>
                <a:latin typeface="Abadi MT Condensed Extra Bold" charset="0"/>
                <a:ea typeface="Abadi MT Condensed Extra Bold" charset="0"/>
                <a:cs typeface="Abadi MT Condensed Extra Bold" charset="0"/>
              </a:rPr>
              <a:t>Exploring the Theme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7300" y="982391"/>
            <a:ext cx="6782107" cy="5579164"/>
          </a:xfrm>
        </p:spPr>
      </p:pic>
      <p:sp>
        <p:nvSpPr>
          <p:cNvPr id="5" name="TextBox 4"/>
          <p:cNvSpPr txBox="1"/>
          <p:nvPr/>
        </p:nvSpPr>
        <p:spPr>
          <a:xfrm>
            <a:off x="5037344" y="6003234"/>
            <a:ext cx="3856382" cy="369332"/>
          </a:xfrm>
          <a:prstGeom prst="rect">
            <a:avLst/>
          </a:prstGeom>
          <a:noFill/>
        </p:spPr>
        <p:txBody>
          <a:bodyPr wrap="square" rtlCol="0">
            <a:spAutoFit/>
          </a:bodyPr>
          <a:lstStyle/>
          <a:p>
            <a:r>
              <a:rPr lang="en-US" dirty="0"/>
              <a:t>(</a:t>
            </a:r>
            <a:r>
              <a:rPr lang="en-US" dirty="0" err="1"/>
              <a:t>Sxsw</a:t>
            </a:r>
            <a:r>
              <a:rPr lang="en-US" dirty="0"/>
              <a:t> Construction Environment, 2011)            </a:t>
            </a:r>
          </a:p>
        </p:txBody>
      </p:sp>
    </p:spTree>
    <p:extLst>
      <p:ext uri="{BB962C8B-B14F-4D97-AF65-F5344CB8AC3E}">
        <p14:creationId xmlns:p14="http://schemas.microsoft.com/office/powerpoint/2010/main" val="1910159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404162" cy="1404938"/>
            <a:chOff x="-1588" y="685800"/>
            <a:chExt cx="2873376" cy="2874963"/>
          </a:xfrm>
        </p:grpSpPr>
        <p:pic>
          <p:nvPicPr>
            <p:cNvPr id="2050" name="Logo side.png" descr="/Users/abold/Desktop/Logo side.png"/>
            <p:cNvPicPr>
              <a:picLocks noChangeAspect="1"/>
            </p:cNvPicPr>
            <p:nvPr/>
          </p:nvPicPr>
          <p:blipFill>
            <a:blip r:embed="rId2"/>
            <a:srcRect/>
            <a:stretch>
              <a:fillRect/>
            </a:stretch>
          </p:blipFill>
          <p:spPr bwMode="auto">
            <a:xfrm>
              <a:off x="-1588" y="685800"/>
              <a:ext cx="2873376" cy="2874963"/>
            </a:xfrm>
            <a:prstGeom prst="rect">
              <a:avLst/>
            </a:prstGeom>
            <a:noFill/>
            <a:ln w="9525">
              <a:noFill/>
              <a:miter lim="800000"/>
              <a:headEnd/>
              <a:tailEnd/>
            </a:ln>
          </p:spPr>
        </p:pic>
        <p:pic>
          <p:nvPicPr>
            <p:cNvPr id="2053" name="Picture 4" descr="Unitec logo.png"/>
            <p:cNvPicPr>
              <a:picLocks noChangeAspect="1"/>
            </p:cNvPicPr>
            <p:nvPr/>
          </p:nvPicPr>
          <p:blipFill>
            <a:blip r:embed="rId3"/>
            <a:srcRect/>
            <a:stretch>
              <a:fillRect/>
            </a:stretch>
          </p:blipFill>
          <p:spPr bwMode="auto">
            <a:xfrm>
              <a:off x="241300" y="998538"/>
              <a:ext cx="2133600" cy="2133600"/>
            </a:xfrm>
            <a:prstGeom prst="rect">
              <a:avLst/>
            </a:prstGeom>
            <a:noFill/>
            <a:ln w="9525">
              <a:noFill/>
              <a:miter lim="800000"/>
              <a:headEnd/>
              <a:tailEnd/>
            </a:ln>
          </p:spPr>
        </p:pic>
      </p:grpSp>
      <p:sp>
        <p:nvSpPr>
          <p:cNvPr id="3" name="Title 2"/>
          <p:cNvSpPr>
            <a:spLocks noGrp="1"/>
          </p:cNvSpPr>
          <p:nvPr>
            <p:ph type="title"/>
          </p:nvPr>
        </p:nvSpPr>
        <p:spPr>
          <a:xfrm>
            <a:off x="1522856" y="274637"/>
            <a:ext cx="7163943" cy="1525043"/>
          </a:xfrm>
        </p:spPr>
        <p:txBody>
          <a:bodyPr/>
          <a:lstStyle/>
          <a:p>
            <a:r>
              <a:rPr lang="en-NZ" dirty="0"/>
              <a:t>Estimation Phase</a:t>
            </a:r>
            <a:br>
              <a:rPr lang="en-NZ" dirty="0"/>
            </a:br>
            <a:r>
              <a:rPr lang="en-NZ" sz="3200" dirty="0"/>
              <a:t>The Early Stages of a Contract</a:t>
            </a:r>
            <a:endParaRPr lang="en-NZ" dirty="0"/>
          </a:p>
        </p:txBody>
      </p:sp>
      <p:grpSp>
        <p:nvGrpSpPr>
          <p:cNvPr id="7" name="Group 6"/>
          <p:cNvGrpSpPr/>
          <p:nvPr/>
        </p:nvGrpSpPr>
        <p:grpSpPr>
          <a:xfrm>
            <a:off x="303213" y="2006600"/>
            <a:ext cx="8566150" cy="4337050"/>
            <a:chOff x="457200" y="2312988"/>
            <a:chExt cx="8566150" cy="4337050"/>
          </a:xfrm>
        </p:grpSpPr>
        <p:sp>
          <p:nvSpPr>
            <p:cNvPr id="8" name="Rounded Rectangle 7"/>
            <p:cNvSpPr>
              <a:spLocks noChangeArrowheads="1"/>
            </p:cNvSpPr>
            <p:nvPr/>
          </p:nvSpPr>
          <p:spPr bwMode="auto">
            <a:xfrm>
              <a:off x="457200" y="2362200"/>
              <a:ext cx="1839913" cy="369888"/>
            </a:xfrm>
            <a:prstGeom prst="roundRect">
              <a:avLst>
                <a:gd name="adj" fmla="val 16667"/>
              </a:avLst>
            </a:prstGeom>
            <a:solidFill>
              <a:schemeClr val="bg1"/>
            </a:solidFill>
            <a:ln w="19050" algn="ctr">
              <a:solidFill>
                <a:schemeClr val="tx1"/>
              </a:solidFill>
              <a:round/>
              <a:headEnd/>
              <a:tailEnd/>
            </a:ln>
          </p:spPr>
          <p:txBody>
            <a:bodyPr/>
            <a:lstStyle>
              <a:lvl1pPr>
                <a:spcBef>
                  <a:spcPct val="20000"/>
                </a:spcBef>
                <a:buFont typeface="Arial" panose="020B0604020202020204" pitchFamily="34" charset="0"/>
                <a:buChar char="•"/>
                <a:defRPr sz="3200">
                  <a:solidFill>
                    <a:srgbClr val="404040"/>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NZ"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Rounded Rectangle 8"/>
            <p:cNvSpPr>
              <a:spLocks noChangeArrowheads="1"/>
            </p:cNvSpPr>
            <p:nvPr/>
          </p:nvSpPr>
          <p:spPr bwMode="auto">
            <a:xfrm>
              <a:off x="4430713" y="3805238"/>
              <a:ext cx="2035175" cy="369887"/>
            </a:xfrm>
            <a:prstGeom prst="roundRect">
              <a:avLst>
                <a:gd name="adj" fmla="val 16667"/>
              </a:avLst>
            </a:prstGeom>
            <a:solidFill>
              <a:schemeClr val="bg1"/>
            </a:solidFill>
            <a:ln w="19050" algn="ctr">
              <a:solidFill>
                <a:schemeClr val="tx1"/>
              </a:solidFill>
              <a:round/>
              <a:headEnd/>
              <a:tailEnd/>
            </a:ln>
          </p:spPr>
          <p:txBody>
            <a:bodyPr/>
            <a:lstStyle>
              <a:lvl1pPr>
                <a:spcBef>
                  <a:spcPct val="20000"/>
                </a:spcBef>
                <a:buFont typeface="Arial" panose="020B0604020202020204" pitchFamily="34" charset="0"/>
                <a:buChar char="•"/>
                <a:defRPr sz="3200">
                  <a:solidFill>
                    <a:srgbClr val="404040"/>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NZ"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Rounded Rectangle 9"/>
            <p:cNvSpPr>
              <a:spLocks noChangeArrowheads="1"/>
            </p:cNvSpPr>
            <p:nvPr/>
          </p:nvSpPr>
          <p:spPr bwMode="auto">
            <a:xfrm>
              <a:off x="6465888" y="4683125"/>
              <a:ext cx="2557462" cy="368300"/>
            </a:xfrm>
            <a:prstGeom prst="roundRect">
              <a:avLst>
                <a:gd name="adj" fmla="val 16667"/>
              </a:avLst>
            </a:prstGeom>
            <a:solidFill>
              <a:schemeClr val="bg1"/>
            </a:solidFill>
            <a:ln w="19050" algn="ctr">
              <a:solidFill>
                <a:schemeClr val="tx1"/>
              </a:solidFill>
              <a:round/>
              <a:headEnd/>
              <a:tailEnd/>
            </a:ln>
          </p:spPr>
          <p:txBody>
            <a:bodyPr/>
            <a:lstStyle>
              <a:lvl1pPr>
                <a:spcBef>
                  <a:spcPct val="20000"/>
                </a:spcBef>
                <a:buFont typeface="Arial" panose="020B0604020202020204" pitchFamily="34" charset="0"/>
                <a:buChar char="•"/>
                <a:defRPr sz="3200">
                  <a:solidFill>
                    <a:srgbClr val="404040"/>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NZ"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TextBox 4"/>
            <p:cNvSpPr txBox="1">
              <a:spLocks noChangeArrowheads="1"/>
            </p:cNvSpPr>
            <p:nvPr/>
          </p:nvSpPr>
          <p:spPr bwMode="auto">
            <a:xfrm>
              <a:off x="457200" y="2312988"/>
              <a:ext cx="2079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NZ"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Concept Design</a:t>
              </a:r>
            </a:p>
          </p:txBody>
        </p:sp>
        <p:sp>
          <p:nvSpPr>
            <p:cNvPr id="12" name="TextBox 5"/>
            <p:cNvSpPr txBox="1">
              <a:spLocks noChangeArrowheads="1"/>
            </p:cNvSpPr>
            <p:nvPr/>
          </p:nvSpPr>
          <p:spPr bwMode="auto">
            <a:xfrm>
              <a:off x="4430713" y="3784600"/>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NZ"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Developed Design</a:t>
              </a:r>
            </a:p>
          </p:txBody>
        </p:sp>
        <p:sp>
          <p:nvSpPr>
            <p:cNvPr id="13" name="TextBox 6"/>
            <p:cNvSpPr txBox="1">
              <a:spLocks noChangeArrowheads="1"/>
            </p:cNvSpPr>
            <p:nvPr/>
          </p:nvSpPr>
          <p:spPr bwMode="auto">
            <a:xfrm>
              <a:off x="6538913" y="4683125"/>
              <a:ext cx="1882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NZ"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Detailed Design</a:t>
              </a:r>
            </a:p>
          </p:txBody>
        </p:sp>
        <p:sp>
          <p:nvSpPr>
            <p:cNvPr id="14" name="Rounded Rectangle 8"/>
            <p:cNvSpPr>
              <a:spLocks noChangeArrowheads="1"/>
            </p:cNvSpPr>
            <p:nvPr/>
          </p:nvSpPr>
          <p:spPr bwMode="auto">
            <a:xfrm>
              <a:off x="2527595" y="2938123"/>
              <a:ext cx="2035175" cy="369887"/>
            </a:xfrm>
            <a:prstGeom prst="roundRect">
              <a:avLst>
                <a:gd name="adj" fmla="val 16667"/>
              </a:avLst>
            </a:prstGeom>
            <a:solidFill>
              <a:schemeClr val="bg1"/>
            </a:solidFill>
            <a:ln w="19050" algn="ctr">
              <a:solidFill>
                <a:schemeClr val="tx1"/>
              </a:solidFill>
              <a:round/>
              <a:headEnd/>
              <a:tailEnd/>
            </a:ln>
          </p:spPr>
          <p:txBody>
            <a:bodyPr/>
            <a:lstStyle>
              <a:lvl1pPr>
                <a:spcBef>
                  <a:spcPct val="20000"/>
                </a:spcBef>
                <a:buFont typeface="Arial" panose="020B0604020202020204" pitchFamily="34" charset="0"/>
                <a:buChar char="•"/>
                <a:defRPr sz="3200">
                  <a:solidFill>
                    <a:srgbClr val="404040"/>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NZ"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TextBox 4"/>
            <p:cNvSpPr txBox="1">
              <a:spLocks noChangeArrowheads="1"/>
            </p:cNvSpPr>
            <p:nvPr/>
          </p:nvSpPr>
          <p:spPr bwMode="auto">
            <a:xfrm>
              <a:off x="2462576" y="2938917"/>
              <a:ext cx="2319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NZ"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Preliminary Design</a:t>
              </a:r>
            </a:p>
          </p:txBody>
        </p:sp>
        <p:cxnSp>
          <p:nvCxnSpPr>
            <p:cNvPr id="16" name="Straight Arrow Connector 15"/>
            <p:cNvCxnSpPr/>
            <p:nvPr/>
          </p:nvCxnSpPr>
          <p:spPr>
            <a:xfrm flipV="1">
              <a:off x="2382838" y="3424238"/>
              <a:ext cx="665162" cy="94456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6"/>
            <p:cNvSpPr txBox="1">
              <a:spLocks noChangeArrowheads="1"/>
            </p:cNvSpPr>
            <p:nvPr/>
          </p:nvSpPr>
          <p:spPr bwMode="auto">
            <a:xfrm>
              <a:off x="1484312" y="4368800"/>
              <a:ext cx="15033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NZ" alt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Basic elemental estimating</a:t>
              </a:r>
            </a:p>
          </p:txBody>
        </p:sp>
        <p:sp>
          <p:nvSpPr>
            <p:cNvPr id="18" name="TextBox 7"/>
            <p:cNvSpPr txBox="1">
              <a:spLocks noChangeArrowheads="1"/>
            </p:cNvSpPr>
            <p:nvPr/>
          </p:nvSpPr>
          <p:spPr bwMode="auto">
            <a:xfrm>
              <a:off x="3805238" y="5449888"/>
              <a:ext cx="24114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NZ" alt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Estimating using sub-elements and approximate quantities</a:t>
              </a:r>
            </a:p>
          </p:txBody>
        </p:sp>
        <p:cxnSp>
          <p:nvCxnSpPr>
            <p:cNvPr id="19" name="Straight Arrow Connector 18"/>
            <p:cNvCxnSpPr/>
            <p:nvPr/>
          </p:nvCxnSpPr>
          <p:spPr>
            <a:xfrm flipV="1">
              <a:off x="4586288" y="4368800"/>
              <a:ext cx="517524" cy="103663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7141118" y="5125720"/>
              <a:ext cx="169591" cy="38925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6465888" y="5516563"/>
              <a:ext cx="2387373" cy="923330"/>
            </a:xfrm>
            <a:prstGeom prst="rect">
              <a:avLst/>
            </a:prstGeom>
          </p:spPr>
          <p:txBody>
            <a:bodyPr wrap="square">
              <a:spAutoFit/>
            </a:bodyPr>
            <a:lstStyle/>
            <a:p>
              <a:pPr lvl="0" eaLnBrk="0" hangingPunct="0">
                <a:defRPr/>
              </a:pPr>
              <a:r>
                <a:rPr lang="en-NZ" altLang="en-US" dirty="0">
                  <a:solidFill>
                    <a:srgbClr val="FF0000"/>
                  </a:solidFill>
                  <a:latin typeface="Arial" panose="020B0604020202020204" pitchFamily="34" charset="0"/>
                </a:rPr>
                <a:t>Estimating using detailed Trade-based quantities and rates</a:t>
              </a:r>
            </a:p>
          </p:txBody>
        </p:sp>
        <p:sp>
          <p:nvSpPr>
            <p:cNvPr id="22" name="TextBox 21"/>
            <p:cNvSpPr txBox="1"/>
            <p:nvPr/>
          </p:nvSpPr>
          <p:spPr>
            <a:xfrm>
              <a:off x="6831897" y="3061176"/>
              <a:ext cx="1825444" cy="923330"/>
            </a:xfrm>
            <a:prstGeom prst="rect">
              <a:avLst/>
            </a:prstGeom>
            <a:noFill/>
          </p:spPr>
          <p:txBody>
            <a:bodyPr wrap="square" rtlCol="0">
              <a:spAutoFit/>
            </a:bodyPr>
            <a:lstStyle/>
            <a:p>
              <a:r>
                <a:rPr lang="en-NZ" dirty="0">
                  <a:solidFill>
                    <a:srgbClr val="002060"/>
                  </a:solidFill>
                </a:rPr>
                <a:t>Documents used for Tender Estimate</a:t>
              </a:r>
            </a:p>
          </p:txBody>
        </p:sp>
        <p:cxnSp>
          <p:nvCxnSpPr>
            <p:cNvPr id="23" name="Straight Arrow Connector 22"/>
            <p:cNvCxnSpPr/>
            <p:nvPr/>
          </p:nvCxnSpPr>
          <p:spPr>
            <a:xfrm>
              <a:off x="7402286" y="3984506"/>
              <a:ext cx="0" cy="4917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46560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p:cNvSpPr txBox="1">
            <a:spLocks noChangeArrowheads="1"/>
          </p:cNvSpPr>
          <p:nvPr/>
        </p:nvSpPr>
        <p:spPr bwMode="auto">
          <a:xfrm>
            <a:off x="398417" y="3013682"/>
            <a:ext cx="1390877" cy="923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1350" dirty="0">
                <a:latin typeface="Candara" panose="020E0502030303020204" pitchFamily="34" charset="0"/>
              </a:rPr>
              <a:t>Estimation in Design Phase leading to Tendering Phase</a:t>
            </a:r>
          </a:p>
        </p:txBody>
      </p:sp>
      <p:cxnSp>
        <p:nvCxnSpPr>
          <p:cNvPr id="5" name="Straight Arrow Connector 4"/>
          <p:cNvCxnSpPr>
            <a:stCxn id="3" idx="3"/>
            <a:endCxn id="9" idx="1"/>
          </p:cNvCxnSpPr>
          <p:nvPr/>
        </p:nvCxnSpPr>
        <p:spPr>
          <a:xfrm flipV="1">
            <a:off x="1789294" y="1415119"/>
            <a:ext cx="948783" cy="2060228"/>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6" name="Straight Arrow Connector 5"/>
          <p:cNvCxnSpPr>
            <a:stCxn id="3" idx="3"/>
            <a:endCxn id="10" idx="1"/>
          </p:cNvCxnSpPr>
          <p:nvPr/>
        </p:nvCxnSpPr>
        <p:spPr>
          <a:xfrm flipV="1">
            <a:off x="1789294" y="1998192"/>
            <a:ext cx="948783" cy="1477155"/>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7" name="Straight Arrow Connector 6"/>
          <p:cNvCxnSpPr>
            <a:stCxn id="3" idx="3"/>
            <a:endCxn id="11" idx="1"/>
          </p:cNvCxnSpPr>
          <p:nvPr/>
        </p:nvCxnSpPr>
        <p:spPr>
          <a:xfrm flipV="1">
            <a:off x="1789294" y="2796082"/>
            <a:ext cx="948783" cy="679265"/>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8" name="Straight Arrow Connector 7"/>
          <p:cNvCxnSpPr>
            <a:stCxn id="3" idx="3"/>
            <a:endCxn id="12" idx="1"/>
          </p:cNvCxnSpPr>
          <p:nvPr/>
        </p:nvCxnSpPr>
        <p:spPr>
          <a:xfrm flipV="1">
            <a:off x="1789294" y="3404718"/>
            <a:ext cx="948783" cy="70629"/>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9" name="TextBox 8"/>
          <p:cNvSpPr txBox="1"/>
          <p:nvPr/>
        </p:nvSpPr>
        <p:spPr>
          <a:xfrm>
            <a:off x="2738077" y="1253536"/>
            <a:ext cx="1763054" cy="323165"/>
          </a:xfrm>
          <a:prstGeom prst="rect">
            <a:avLst/>
          </a:prstGeom>
          <a:noFill/>
        </p:spPr>
        <p:txBody>
          <a:bodyPr wrap="square" rtlCol="0">
            <a:spAutoFit/>
          </a:bodyPr>
          <a:lstStyle/>
          <a:p>
            <a:r>
              <a:rPr lang="en-NZ" sz="1500" b="1" dirty="0">
                <a:solidFill>
                  <a:schemeClr val="accent5"/>
                </a:solidFill>
                <a:latin typeface="Candara" panose="020E0502030303020204" pitchFamily="34" charset="0"/>
              </a:rPr>
              <a:t>CONCEPT DESIGN</a:t>
            </a:r>
          </a:p>
        </p:txBody>
      </p:sp>
      <p:sp>
        <p:nvSpPr>
          <p:cNvPr id="10" name="TextBox 9"/>
          <p:cNvSpPr txBox="1"/>
          <p:nvPr/>
        </p:nvSpPr>
        <p:spPr>
          <a:xfrm>
            <a:off x="2738077" y="1836609"/>
            <a:ext cx="2008873" cy="323165"/>
          </a:xfrm>
          <a:prstGeom prst="rect">
            <a:avLst/>
          </a:prstGeom>
          <a:noFill/>
        </p:spPr>
        <p:txBody>
          <a:bodyPr wrap="square" rtlCol="0">
            <a:spAutoFit/>
          </a:bodyPr>
          <a:lstStyle/>
          <a:p>
            <a:r>
              <a:rPr lang="en-NZ" sz="1500" b="1" dirty="0">
                <a:solidFill>
                  <a:schemeClr val="accent5"/>
                </a:solidFill>
                <a:latin typeface="Candara" panose="020E0502030303020204" pitchFamily="34" charset="0"/>
              </a:rPr>
              <a:t>PRELIMINARY DESIGN</a:t>
            </a:r>
          </a:p>
        </p:txBody>
      </p:sp>
      <p:sp>
        <p:nvSpPr>
          <p:cNvPr id="11" name="TextBox 10"/>
          <p:cNvSpPr txBox="1"/>
          <p:nvPr/>
        </p:nvSpPr>
        <p:spPr>
          <a:xfrm>
            <a:off x="2738077" y="2634499"/>
            <a:ext cx="2008873" cy="323165"/>
          </a:xfrm>
          <a:prstGeom prst="rect">
            <a:avLst/>
          </a:prstGeom>
          <a:noFill/>
        </p:spPr>
        <p:txBody>
          <a:bodyPr wrap="square" rtlCol="0">
            <a:spAutoFit/>
          </a:bodyPr>
          <a:lstStyle/>
          <a:p>
            <a:r>
              <a:rPr lang="en-NZ" sz="1500" b="1" dirty="0">
                <a:solidFill>
                  <a:schemeClr val="accent4"/>
                </a:solidFill>
                <a:latin typeface="Candara" panose="020E0502030303020204" pitchFamily="34" charset="0"/>
              </a:rPr>
              <a:t>DEVELOPED DESIGN</a:t>
            </a:r>
          </a:p>
        </p:txBody>
      </p:sp>
      <p:sp>
        <p:nvSpPr>
          <p:cNvPr id="12" name="TextBox 11"/>
          <p:cNvSpPr txBox="1"/>
          <p:nvPr/>
        </p:nvSpPr>
        <p:spPr>
          <a:xfrm>
            <a:off x="2738077" y="3243135"/>
            <a:ext cx="1743081" cy="323165"/>
          </a:xfrm>
          <a:prstGeom prst="rect">
            <a:avLst/>
          </a:prstGeom>
          <a:noFill/>
        </p:spPr>
        <p:txBody>
          <a:bodyPr wrap="square" rtlCol="0">
            <a:spAutoFit/>
          </a:bodyPr>
          <a:lstStyle/>
          <a:p>
            <a:r>
              <a:rPr lang="en-NZ" sz="1500" b="1" dirty="0">
                <a:solidFill>
                  <a:schemeClr val="accent4"/>
                </a:solidFill>
                <a:latin typeface="Candara" panose="020E0502030303020204" pitchFamily="34" charset="0"/>
              </a:rPr>
              <a:t>DETAILED DESIGN</a:t>
            </a:r>
          </a:p>
        </p:txBody>
      </p:sp>
      <p:sp>
        <p:nvSpPr>
          <p:cNvPr id="22" name="TextBox 21"/>
          <p:cNvSpPr txBox="1"/>
          <p:nvPr/>
        </p:nvSpPr>
        <p:spPr>
          <a:xfrm>
            <a:off x="4876018" y="1099223"/>
            <a:ext cx="1878194" cy="923330"/>
          </a:xfrm>
          <a:prstGeom prst="rect">
            <a:avLst/>
          </a:prstGeom>
          <a:noFill/>
          <a:ln>
            <a:solidFill>
              <a:schemeClr val="tx1"/>
            </a:solidFill>
          </a:ln>
        </p:spPr>
        <p:txBody>
          <a:bodyPr wrap="square" rtlCol="0">
            <a:spAutoFit/>
          </a:bodyPr>
          <a:lstStyle/>
          <a:p>
            <a:pPr algn="ctr"/>
            <a:r>
              <a:rPr lang="en-NZ" sz="1350" dirty="0">
                <a:latin typeface="Candara" panose="020E0502030303020204" pitchFamily="34" charset="0"/>
              </a:rPr>
              <a:t>Superficial or Functional Estimating ($/m2 or $/unit) techniques</a:t>
            </a:r>
          </a:p>
        </p:txBody>
      </p:sp>
      <p:sp>
        <p:nvSpPr>
          <p:cNvPr id="24" name="TextBox 23"/>
          <p:cNvSpPr txBox="1"/>
          <p:nvPr/>
        </p:nvSpPr>
        <p:spPr>
          <a:xfrm>
            <a:off x="4876017" y="2624068"/>
            <a:ext cx="1878194" cy="300082"/>
          </a:xfrm>
          <a:prstGeom prst="rect">
            <a:avLst/>
          </a:prstGeom>
          <a:noFill/>
          <a:ln>
            <a:solidFill>
              <a:schemeClr val="tx1"/>
            </a:solidFill>
          </a:ln>
        </p:spPr>
        <p:txBody>
          <a:bodyPr wrap="square" rtlCol="0">
            <a:spAutoFit/>
          </a:bodyPr>
          <a:lstStyle/>
          <a:p>
            <a:pPr algn="ctr"/>
            <a:r>
              <a:rPr lang="en-NZ" sz="1350" dirty="0">
                <a:latin typeface="Candara" panose="020E0502030303020204" pitchFamily="34" charset="0"/>
              </a:rPr>
              <a:t>Elemental Estimating</a:t>
            </a:r>
          </a:p>
        </p:txBody>
      </p:sp>
      <p:sp>
        <p:nvSpPr>
          <p:cNvPr id="25" name="TextBox 24"/>
          <p:cNvSpPr txBox="1"/>
          <p:nvPr/>
        </p:nvSpPr>
        <p:spPr>
          <a:xfrm>
            <a:off x="4868851" y="3243135"/>
            <a:ext cx="1878195" cy="715581"/>
          </a:xfrm>
          <a:prstGeom prst="rect">
            <a:avLst/>
          </a:prstGeom>
          <a:noFill/>
          <a:ln>
            <a:solidFill>
              <a:schemeClr val="tx1"/>
            </a:solidFill>
          </a:ln>
        </p:spPr>
        <p:txBody>
          <a:bodyPr wrap="square" rtlCol="0">
            <a:spAutoFit/>
          </a:bodyPr>
          <a:lstStyle/>
          <a:p>
            <a:pPr algn="ctr"/>
            <a:r>
              <a:rPr lang="en-NZ" sz="1350" dirty="0">
                <a:latin typeface="Candara" panose="020E0502030303020204" pitchFamily="34" charset="0"/>
              </a:rPr>
              <a:t>Schedule of Quantities </a:t>
            </a:r>
          </a:p>
          <a:p>
            <a:pPr algn="ctr"/>
            <a:r>
              <a:rPr lang="en-NZ" sz="1350" dirty="0">
                <a:latin typeface="Candara" panose="020E0502030303020204" pitchFamily="34" charset="0"/>
              </a:rPr>
              <a:t>&amp; </a:t>
            </a:r>
          </a:p>
          <a:p>
            <a:pPr algn="ctr"/>
            <a:r>
              <a:rPr lang="en-NZ" sz="1350" dirty="0">
                <a:latin typeface="Candara" panose="020E0502030303020204" pitchFamily="34" charset="0"/>
              </a:rPr>
              <a:t>Unit Rate Estimating</a:t>
            </a:r>
          </a:p>
        </p:txBody>
      </p:sp>
      <p:sp>
        <p:nvSpPr>
          <p:cNvPr id="2" name="Right Brace 1"/>
          <p:cNvSpPr/>
          <p:nvPr/>
        </p:nvSpPr>
        <p:spPr>
          <a:xfrm>
            <a:off x="7320872" y="1015065"/>
            <a:ext cx="320040" cy="1213786"/>
          </a:xfrm>
          <a:prstGeom prst="rightBrace">
            <a:avLst/>
          </a:prstGeom>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NZ" sz="1350">
              <a:latin typeface="Candara" panose="020E0502030303020204" pitchFamily="34" charset="0"/>
            </a:endParaRPr>
          </a:p>
        </p:txBody>
      </p:sp>
      <p:sp>
        <p:nvSpPr>
          <p:cNvPr id="16" name="Right Brace 15"/>
          <p:cNvSpPr/>
          <p:nvPr/>
        </p:nvSpPr>
        <p:spPr>
          <a:xfrm>
            <a:off x="7320872" y="2543909"/>
            <a:ext cx="320040" cy="1474553"/>
          </a:xfrm>
          <a:prstGeom prst="rightBrace">
            <a:avLst/>
          </a:prstGeom>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NZ" sz="1350">
              <a:solidFill>
                <a:schemeClr val="accent3">
                  <a:lumMod val="75000"/>
                </a:schemeClr>
              </a:solidFill>
              <a:latin typeface="Candara" panose="020E0502030303020204" pitchFamily="34" charset="0"/>
            </a:endParaRPr>
          </a:p>
        </p:txBody>
      </p:sp>
      <p:sp>
        <p:nvSpPr>
          <p:cNvPr id="4" name="TextBox 3"/>
          <p:cNvSpPr txBox="1"/>
          <p:nvPr/>
        </p:nvSpPr>
        <p:spPr>
          <a:xfrm>
            <a:off x="7790157" y="1363575"/>
            <a:ext cx="933995" cy="715581"/>
          </a:xfrm>
          <a:prstGeom prst="rect">
            <a:avLst/>
          </a:prstGeom>
          <a:noFill/>
        </p:spPr>
        <p:txBody>
          <a:bodyPr wrap="square" rtlCol="0">
            <a:spAutoFit/>
          </a:bodyPr>
          <a:lstStyle/>
          <a:p>
            <a:r>
              <a:rPr lang="en-NZ" sz="1350" dirty="0">
                <a:solidFill>
                  <a:schemeClr val="accent5"/>
                </a:solidFill>
                <a:latin typeface="Candara" panose="020E0502030303020204" pitchFamily="34" charset="0"/>
              </a:rPr>
              <a:t>Establish Budget / Feasibility</a:t>
            </a:r>
          </a:p>
        </p:txBody>
      </p:sp>
      <p:sp>
        <p:nvSpPr>
          <p:cNvPr id="18" name="TextBox 17"/>
          <p:cNvSpPr txBox="1"/>
          <p:nvPr/>
        </p:nvSpPr>
        <p:spPr>
          <a:xfrm>
            <a:off x="7790157" y="2850721"/>
            <a:ext cx="933995" cy="715581"/>
          </a:xfrm>
          <a:prstGeom prst="rect">
            <a:avLst/>
          </a:prstGeom>
          <a:noFill/>
        </p:spPr>
        <p:txBody>
          <a:bodyPr wrap="square" rtlCol="0">
            <a:spAutoFit/>
          </a:bodyPr>
          <a:lstStyle/>
          <a:p>
            <a:r>
              <a:rPr lang="en-NZ" sz="1350" dirty="0">
                <a:solidFill>
                  <a:schemeClr val="accent4"/>
                </a:solidFill>
                <a:latin typeface="Candara" panose="020E0502030303020204" pitchFamily="34" charset="0"/>
              </a:rPr>
              <a:t>Control within the Budget</a:t>
            </a:r>
          </a:p>
        </p:txBody>
      </p:sp>
      <p:cxnSp>
        <p:nvCxnSpPr>
          <p:cNvPr id="27" name="Straight Arrow Connector 26"/>
          <p:cNvCxnSpPr>
            <a:stCxn id="3" idx="3"/>
            <a:endCxn id="30" idx="1"/>
          </p:cNvCxnSpPr>
          <p:nvPr/>
        </p:nvCxnSpPr>
        <p:spPr>
          <a:xfrm>
            <a:off x="1789294" y="3475347"/>
            <a:ext cx="948783" cy="144512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0" name="TextBox 29"/>
          <p:cNvSpPr txBox="1"/>
          <p:nvPr/>
        </p:nvSpPr>
        <p:spPr>
          <a:xfrm>
            <a:off x="2738077" y="4758892"/>
            <a:ext cx="1743081" cy="323165"/>
          </a:xfrm>
          <a:prstGeom prst="rect">
            <a:avLst/>
          </a:prstGeom>
          <a:noFill/>
        </p:spPr>
        <p:txBody>
          <a:bodyPr wrap="square" rtlCol="0">
            <a:spAutoFit/>
          </a:bodyPr>
          <a:lstStyle/>
          <a:p>
            <a:r>
              <a:rPr lang="en-NZ" sz="1500" b="1" dirty="0">
                <a:solidFill>
                  <a:schemeClr val="accent4"/>
                </a:solidFill>
                <a:latin typeface="Candara" panose="020E0502030303020204" pitchFamily="34" charset="0"/>
              </a:rPr>
              <a:t>TENDERING </a:t>
            </a:r>
          </a:p>
        </p:txBody>
      </p:sp>
      <p:sp>
        <p:nvSpPr>
          <p:cNvPr id="31" name="TextBox 30"/>
          <p:cNvSpPr txBox="1"/>
          <p:nvPr/>
        </p:nvSpPr>
        <p:spPr>
          <a:xfrm>
            <a:off x="4868851" y="4609296"/>
            <a:ext cx="1995681" cy="507831"/>
          </a:xfrm>
          <a:prstGeom prst="rect">
            <a:avLst/>
          </a:prstGeom>
          <a:noFill/>
          <a:ln>
            <a:solidFill>
              <a:schemeClr val="tx1"/>
            </a:solidFill>
          </a:ln>
        </p:spPr>
        <p:txBody>
          <a:bodyPr wrap="square" rtlCol="0">
            <a:spAutoFit/>
          </a:bodyPr>
          <a:lstStyle/>
          <a:p>
            <a:pPr algn="ctr"/>
            <a:r>
              <a:rPr lang="en-NZ" sz="1350" dirty="0">
                <a:latin typeface="Candara" panose="020E0502030303020204" pitchFamily="34" charset="0"/>
              </a:rPr>
              <a:t>Tendering Process </a:t>
            </a:r>
          </a:p>
          <a:p>
            <a:pPr algn="ctr"/>
            <a:r>
              <a:rPr lang="en-NZ" sz="1350" dirty="0">
                <a:latin typeface="Candara" panose="020E0502030303020204" pitchFamily="34" charset="0"/>
              </a:rPr>
              <a:t>Stage 1 to Stage 6</a:t>
            </a:r>
          </a:p>
        </p:txBody>
      </p:sp>
      <p:sp>
        <p:nvSpPr>
          <p:cNvPr id="32" name="Right Brace 31"/>
          <p:cNvSpPr/>
          <p:nvPr/>
        </p:nvSpPr>
        <p:spPr>
          <a:xfrm>
            <a:off x="7320872" y="4461088"/>
            <a:ext cx="320040" cy="988914"/>
          </a:xfrm>
          <a:prstGeom prst="rightBrace">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NZ" sz="1350">
              <a:solidFill>
                <a:schemeClr val="accent3">
                  <a:lumMod val="75000"/>
                </a:schemeClr>
              </a:solidFill>
              <a:latin typeface="Candara" panose="020E0502030303020204" pitchFamily="34" charset="0"/>
            </a:endParaRPr>
          </a:p>
        </p:txBody>
      </p:sp>
      <p:sp>
        <p:nvSpPr>
          <p:cNvPr id="33" name="TextBox 32"/>
          <p:cNvSpPr txBox="1"/>
          <p:nvPr/>
        </p:nvSpPr>
        <p:spPr>
          <a:xfrm>
            <a:off x="7790157" y="4712726"/>
            <a:ext cx="933995" cy="715581"/>
          </a:xfrm>
          <a:prstGeom prst="rect">
            <a:avLst/>
          </a:prstGeom>
          <a:noFill/>
        </p:spPr>
        <p:txBody>
          <a:bodyPr wrap="square" rtlCol="0">
            <a:spAutoFit/>
          </a:bodyPr>
          <a:lstStyle/>
          <a:p>
            <a:r>
              <a:rPr lang="en-NZ" sz="1350" dirty="0">
                <a:solidFill>
                  <a:schemeClr val="bg2">
                    <a:lumMod val="50000"/>
                  </a:schemeClr>
                </a:solidFill>
                <a:latin typeface="Candara" panose="020E0502030303020204" pitchFamily="34" charset="0"/>
              </a:rPr>
              <a:t>Tender Quotation / Estimate</a:t>
            </a:r>
          </a:p>
        </p:txBody>
      </p:sp>
    </p:spTree>
    <p:extLst>
      <p:ext uri="{BB962C8B-B14F-4D97-AF65-F5344CB8AC3E}">
        <p14:creationId xmlns:p14="http://schemas.microsoft.com/office/powerpoint/2010/main" val="1220526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252363" y="1175110"/>
            <a:ext cx="6683765" cy="629198"/>
          </a:xfrm>
        </p:spPr>
        <p:txBody>
          <a:bodyPr vert="horz" lIns="67866" tIns="33338" rIns="67866" bIns="33338" rtlCol="0" anchor="b">
            <a:normAutofit/>
          </a:bodyPr>
          <a:lstStyle/>
          <a:p>
            <a:pPr algn="ctr">
              <a:defRPr/>
            </a:pPr>
            <a:r>
              <a:rPr lang="en-AU" altLang="en-US" sz="2681" dirty="0">
                <a:solidFill>
                  <a:srgbClr val="C00000"/>
                </a:solidFill>
              </a:rPr>
              <a:t>Functional Unit Method</a:t>
            </a:r>
          </a:p>
        </p:txBody>
      </p:sp>
      <p:sp>
        <p:nvSpPr>
          <p:cNvPr id="17411" name="Rectangle 3" descr="Rectangle: Click to edit Master text styles&#10;Second level&#10;Third level&#10;Fourth level&#10;Fifth level"/>
          <p:cNvSpPr>
            <a:spLocks noGrp="1" noChangeArrowheads="1"/>
          </p:cNvSpPr>
          <p:nvPr>
            <p:ph idx="1"/>
          </p:nvPr>
        </p:nvSpPr>
        <p:spPr/>
        <p:txBody>
          <a:bodyPr vert="horz" lIns="67866" tIns="33338" rIns="67866" bIns="33338" rtlCol="0">
            <a:normAutofit/>
          </a:bodyPr>
          <a:lstStyle/>
          <a:p>
            <a:pPr algn="ctr">
              <a:buNone/>
              <a:defRPr/>
            </a:pPr>
            <a:r>
              <a:rPr lang="en-AU" altLang="en-US" sz="1706" b="1" dirty="0">
                <a:solidFill>
                  <a:srgbClr val="3333FF"/>
                </a:solidFill>
              </a:rPr>
              <a:t>Examples of cost per functional unit:</a:t>
            </a:r>
            <a:endParaRPr lang="en-AU" altLang="en-US" sz="1706" b="1" dirty="0"/>
          </a:p>
          <a:p>
            <a:pPr algn="ctr">
              <a:lnSpc>
                <a:spcPct val="150000"/>
              </a:lnSpc>
              <a:buNone/>
              <a:defRPr/>
            </a:pPr>
            <a:r>
              <a:rPr lang="en-AU" altLang="en-US" sz="2100" i="1" dirty="0"/>
              <a:t>(Used at Stage A – Brief</a:t>
            </a:r>
            <a:r>
              <a:rPr lang="en-NZ" altLang="en-US" sz="2100" i="1" dirty="0" err="1"/>
              <a:t>ing</a:t>
            </a:r>
            <a:r>
              <a:rPr lang="en-NZ" altLang="en-US" sz="2100" i="1" dirty="0"/>
              <a:t> – Inception)</a:t>
            </a:r>
            <a:endParaRPr lang="en-AU" altLang="en-US" sz="2100" i="1" dirty="0"/>
          </a:p>
          <a:p>
            <a:pPr>
              <a:defRPr/>
            </a:pPr>
            <a:r>
              <a:rPr lang="en-AU" altLang="en-US" sz="1706" dirty="0"/>
              <a:t>Schools, universities, colleges - per student</a:t>
            </a:r>
          </a:p>
          <a:p>
            <a:pPr>
              <a:defRPr/>
            </a:pPr>
            <a:r>
              <a:rPr lang="en-AU" altLang="en-US" sz="1706" dirty="0"/>
              <a:t>Hotels, hospitals - per bed</a:t>
            </a:r>
          </a:p>
          <a:p>
            <a:pPr>
              <a:defRPr/>
            </a:pPr>
            <a:r>
              <a:rPr lang="en-AU" altLang="en-US" sz="1706" dirty="0"/>
              <a:t>Restaurants, cinemas - per seat</a:t>
            </a:r>
          </a:p>
          <a:p>
            <a:pPr>
              <a:defRPr/>
            </a:pPr>
            <a:r>
              <a:rPr lang="en-AU" altLang="en-US" sz="1706" dirty="0"/>
              <a:t>Car parks - per car</a:t>
            </a:r>
          </a:p>
        </p:txBody>
      </p:sp>
    </p:spTree>
    <p:extLst>
      <p:ext uri="{BB962C8B-B14F-4D97-AF65-F5344CB8AC3E}">
        <p14:creationId xmlns:p14="http://schemas.microsoft.com/office/powerpoint/2010/main" val="4021844314"/>
      </p:ext>
    </p:extLst>
  </p:cSld>
  <p:clrMapOvr>
    <a:masterClrMapping/>
  </p:clrMapOvr>
  <p:transition>
    <p:random/>
    <p:sndAc>
      <p:end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28927" y="1240425"/>
            <a:ext cx="6683765" cy="617768"/>
          </a:xfrm>
        </p:spPr>
        <p:txBody>
          <a:bodyPr vert="horz" lIns="67866" tIns="33338" rIns="67866" bIns="33338" rtlCol="0" anchor="b">
            <a:normAutofit/>
          </a:bodyPr>
          <a:lstStyle/>
          <a:p>
            <a:pPr algn="ctr">
              <a:defRPr/>
            </a:pPr>
            <a:r>
              <a:rPr lang="en-AU" altLang="en-US" sz="2681" dirty="0">
                <a:solidFill>
                  <a:srgbClr val="C00000"/>
                </a:solidFill>
              </a:rPr>
              <a:t>Functional Unit Method cont.</a:t>
            </a:r>
          </a:p>
        </p:txBody>
      </p:sp>
      <p:sp>
        <p:nvSpPr>
          <p:cNvPr id="18435" name="Rectangle 3" descr="Rectangle: Click to edit Master text styles&#10;Second level&#10;Third level&#10;Fourth level&#10;Fifth level"/>
          <p:cNvSpPr>
            <a:spLocks noGrp="1" noChangeArrowheads="1"/>
          </p:cNvSpPr>
          <p:nvPr>
            <p:ph idx="1"/>
          </p:nvPr>
        </p:nvSpPr>
        <p:spPr>
          <a:xfrm>
            <a:off x="1656160" y="1943101"/>
            <a:ext cx="5829300" cy="3807619"/>
          </a:xfrm>
        </p:spPr>
        <p:txBody>
          <a:bodyPr vert="horz" lIns="67866" tIns="33338" rIns="67866" bIns="33338" rtlCol="0">
            <a:normAutofit/>
          </a:bodyPr>
          <a:lstStyle/>
          <a:p>
            <a:pPr>
              <a:buNone/>
              <a:defRPr/>
            </a:pPr>
            <a:r>
              <a:rPr lang="en-AU" altLang="en-US" sz="1706" b="1" dirty="0">
                <a:solidFill>
                  <a:srgbClr val="3333FF"/>
                </a:solidFill>
              </a:rPr>
              <a:t>Example:</a:t>
            </a:r>
            <a:endParaRPr lang="en-AU" altLang="en-US" sz="1706" b="1" dirty="0"/>
          </a:p>
          <a:p>
            <a:pPr>
              <a:defRPr/>
            </a:pPr>
            <a:r>
              <a:rPr lang="en-AU" altLang="en-US" sz="1706" dirty="0"/>
              <a:t>Hospital of </a:t>
            </a:r>
            <a:r>
              <a:rPr lang="en-NZ" altLang="en-US" sz="1706" dirty="0"/>
              <a:t>3</a:t>
            </a:r>
            <a:r>
              <a:rPr lang="en-AU" altLang="en-US" sz="1706" dirty="0"/>
              <a:t>40 beds</a:t>
            </a:r>
          </a:p>
          <a:p>
            <a:pPr>
              <a:defRPr/>
            </a:pPr>
            <a:r>
              <a:rPr lang="en-AU" altLang="en-US" sz="1706" dirty="0"/>
              <a:t>Cost per bed  = $1</a:t>
            </a:r>
            <a:r>
              <a:rPr lang="en-NZ" altLang="en-US" sz="1706" dirty="0"/>
              <a:t>40</a:t>
            </a:r>
            <a:r>
              <a:rPr lang="en-AU" altLang="en-US" sz="1706" dirty="0"/>
              <a:t>,000</a:t>
            </a:r>
          </a:p>
          <a:p>
            <a:pPr>
              <a:buNone/>
              <a:defRPr/>
            </a:pPr>
            <a:endParaRPr lang="en-AU" altLang="en-US" sz="1706" dirty="0"/>
          </a:p>
          <a:p>
            <a:pPr>
              <a:buNone/>
              <a:defRPr/>
            </a:pPr>
            <a:r>
              <a:rPr lang="en-AU" altLang="en-US" sz="1706" dirty="0"/>
              <a:t>Total estimated cost = </a:t>
            </a:r>
            <a:r>
              <a:rPr lang="en-NZ" altLang="en-US" sz="1706" dirty="0"/>
              <a:t>3</a:t>
            </a:r>
            <a:r>
              <a:rPr lang="en-AU" altLang="en-US" sz="1706" dirty="0"/>
              <a:t>40 x $1</a:t>
            </a:r>
            <a:r>
              <a:rPr lang="en-NZ" altLang="en-US" sz="1706" dirty="0"/>
              <a:t>40</a:t>
            </a:r>
            <a:r>
              <a:rPr lang="en-AU" altLang="en-US" sz="1706" dirty="0"/>
              <a:t>,000</a:t>
            </a:r>
          </a:p>
          <a:p>
            <a:pPr>
              <a:buNone/>
              <a:defRPr/>
            </a:pPr>
            <a:r>
              <a:rPr lang="en-AU" altLang="en-US" sz="1706" dirty="0"/>
              <a:t>					 = </a:t>
            </a:r>
            <a:r>
              <a:rPr lang="en-AU" altLang="en-US" sz="1706" u="sng" dirty="0"/>
              <a:t>$</a:t>
            </a:r>
            <a:r>
              <a:rPr lang="en-NZ" altLang="en-US" sz="1706" u="sng" dirty="0"/>
              <a:t>47</a:t>
            </a:r>
            <a:r>
              <a:rPr lang="en-AU" altLang="en-US" sz="1706" u="sng" dirty="0"/>
              <a:t>,</a:t>
            </a:r>
            <a:r>
              <a:rPr lang="en-NZ" altLang="en-US" sz="1706" u="sng" dirty="0"/>
              <a:t>600</a:t>
            </a:r>
            <a:r>
              <a:rPr lang="en-AU" altLang="en-US" sz="1706" u="sng" dirty="0"/>
              <a:t>,000</a:t>
            </a:r>
          </a:p>
          <a:p>
            <a:pPr>
              <a:buNone/>
              <a:defRPr/>
            </a:pPr>
            <a:endParaRPr lang="en-AU" altLang="en-US" sz="1706" u="sng" dirty="0"/>
          </a:p>
          <a:p>
            <a:pPr>
              <a:defRPr/>
            </a:pPr>
            <a:r>
              <a:rPr lang="en-AU" altLang="en-US" sz="1706" dirty="0"/>
              <a:t>Separate allowance must be made for </a:t>
            </a:r>
            <a:r>
              <a:rPr lang="en-AU" altLang="en-US" sz="1706" u="sng" dirty="0"/>
              <a:t>site works </a:t>
            </a:r>
            <a:r>
              <a:rPr lang="en-AU" altLang="en-US" sz="1706" dirty="0"/>
              <a:t>and </a:t>
            </a:r>
            <a:r>
              <a:rPr lang="en-AU" altLang="en-US" sz="1706" u="sng" dirty="0"/>
              <a:t>external services</a:t>
            </a:r>
          </a:p>
        </p:txBody>
      </p:sp>
    </p:spTree>
    <p:extLst>
      <p:ext uri="{BB962C8B-B14F-4D97-AF65-F5344CB8AC3E}">
        <p14:creationId xmlns:p14="http://schemas.microsoft.com/office/powerpoint/2010/main" val="2034418006"/>
      </p:ext>
    </p:extLst>
  </p:cSld>
  <p:clrMapOvr>
    <a:masterClrMapping/>
  </p:clrMapOvr>
  <p:transition>
    <p:random/>
    <p:sndAc>
      <p:end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34885" y="1305911"/>
            <a:ext cx="4810397" cy="514350"/>
          </a:xfrm>
        </p:spPr>
        <p:txBody>
          <a:bodyPr vert="horz" lIns="67866" tIns="33338" rIns="67866" bIns="33338" rtlCol="0" anchor="b">
            <a:normAutofit/>
          </a:bodyPr>
          <a:lstStyle/>
          <a:p>
            <a:pPr algn="ctr">
              <a:defRPr/>
            </a:pPr>
            <a:r>
              <a:rPr lang="en-AU" altLang="en-US" sz="2681" dirty="0">
                <a:solidFill>
                  <a:srgbClr val="C00000"/>
                </a:solidFill>
              </a:rPr>
              <a:t>Superficial Method</a:t>
            </a:r>
          </a:p>
        </p:txBody>
      </p:sp>
      <p:sp>
        <p:nvSpPr>
          <p:cNvPr id="23555" name="Rectangle 3" descr="Rectangle: Click to edit Master text styles&#10;Second level&#10;Third level&#10;Fourth level&#10;Fifth level"/>
          <p:cNvSpPr>
            <a:spLocks noGrp="1" noChangeArrowheads="1"/>
          </p:cNvSpPr>
          <p:nvPr>
            <p:ph idx="1"/>
          </p:nvPr>
        </p:nvSpPr>
        <p:spPr>
          <a:xfrm>
            <a:off x="2481943" y="2000250"/>
            <a:ext cx="5715000" cy="4000500"/>
          </a:xfrm>
        </p:spPr>
        <p:txBody>
          <a:bodyPr vert="horz" lIns="67866" tIns="33338" rIns="67866" bIns="33338" rtlCol="0">
            <a:normAutofit/>
          </a:bodyPr>
          <a:lstStyle/>
          <a:p>
            <a:pPr>
              <a:buNone/>
              <a:defRPr/>
            </a:pPr>
            <a:r>
              <a:rPr lang="en-AU" altLang="en-US" sz="1706" b="1" dirty="0">
                <a:solidFill>
                  <a:srgbClr val="3333FF"/>
                </a:solidFill>
              </a:rPr>
              <a:t>Cost per square metre of floor area:</a:t>
            </a:r>
            <a:endParaRPr lang="en-AU" altLang="en-US" sz="1706" b="1" dirty="0"/>
          </a:p>
          <a:p>
            <a:pPr algn="ctr">
              <a:buNone/>
              <a:defRPr/>
            </a:pPr>
            <a:r>
              <a:rPr lang="en-AU" altLang="en-US" sz="2100" i="1" dirty="0"/>
              <a:t>(Used at </a:t>
            </a:r>
            <a:r>
              <a:rPr lang="en-NZ" altLang="en-US" sz="2100" i="1" dirty="0"/>
              <a:t>Briefing </a:t>
            </a:r>
            <a:r>
              <a:rPr lang="en-AU" altLang="en-US" sz="2100" i="1" dirty="0"/>
              <a:t>Stage</a:t>
            </a:r>
            <a:r>
              <a:rPr lang="en-NZ" altLang="en-US" sz="2100" i="1" dirty="0"/>
              <a:t>s</a:t>
            </a:r>
            <a:r>
              <a:rPr lang="en-AU" altLang="en-US" sz="2100" i="1" dirty="0"/>
              <a:t> A - </a:t>
            </a:r>
            <a:r>
              <a:rPr lang="en-NZ" altLang="en-US" sz="2100" i="1" dirty="0"/>
              <a:t>Inception</a:t>
            </a:r>
            <a:r>
              <a:rPr lang="en-AU" altLang="en-US" sz="2100" i="1" dirty="0"/>
              <a:t> and  </a:t>
            </a:r>
            <a:r>
              <a:rPr lang="en-NZ" altLang="en-US" sz="2100" i="1" dirty="0"/>
              <a:t>Stage </a:t>
            </a:r>
            <a:r>
              <a:rPr lang="en-AU" altLang="en-US" sz="2100" i="1" dirty="0"/>
              <a:t>B – </a:t>
            </a:r>
            <a:r>
              <a:rPr lang="en-NZ" altLang="en-US" sz="2100" i="1" dirty="0"/>
              <a:t>Feasibility</a:t>
            </a:r>
            <a:r>
              <a:rPr lang="en-AU" altLang="en-US" sz="2100" i="1" dirty="0"/>
              <a:t>)</a:t>
            </a:r>
          </a:p>
          <a:p>
            <a:pPr>
              <a:buNone/>
              <a:defRPr/>
            </a:pPr>
            <a:r>
              <a:rPr lang="en-AU" altLang="en-US" sz="1706" b="1" dirty="0">
                <a:solidFill>
                  <a:srgbClr val="3333FF"/>
                </a:solidFill>
              </a:rPr>
              <a:t>Example:</a:t>
            </a:r>
          </a:p>
          <a:p>
            <a:pPr>
              <a:defRPr/>
            </a:pPr>
            <a:r>
              <a:rPr lang="en-AU" altLang="en-US" sz="1706" dirty="0"/>
              <a:t>Project of 852 m</a:t>
            </a:r>
            <a:r>
              <a:rPr lang="en-AU" altLang="en-US" sz="1706" baseline="30000" dirty="0"/>
              <a:t>2</a:t>
            </a:r>
            <a:endParaRPr lang="en-AU" altLang="en-US" sz="1706" dirty="0"/>
          </a:p>
          <a:p>
            <a:pPr>
              <a:defRPr/>
            </a:pPr>
            <a:r>
              <a:rPr lang="en-AU" altLang="en-US" sz="1706" dirty="0"/>
              <a:t>Cost per m</a:t>
            </a:r>
            <a:r>
              <a:rPr lang="en-AU" altLang="en-US" sz="1706" baseline="30000" dirty="0"/>
              <a:t>2</a:t>
            </a:r>
            <a:r>
              <a:rPr lang="en-AU" altLang="en-US" sz="1706" dirty="0"/>
              <a:t> = $1,406</a:t>
            </a:r>
          </a:p>
          <a:p>
            <a:pPr>
              <a:buNone/>
              <a:defRPr/>
            </a:pPr>
            <a:endParaRPr lang="en-AU" altLang="en-US" dirty="0"/>
          </a:p>
          <a:p>
            <a:pPr>
              <a:buNone/>
              <a:defRPr/>
            </a:pPr>
            <a:r>
              <a:rPr lang="en-AU" altLang="en-US" sz="1706" dirty="0"/>
              <a:t>Total estimated cost = 852 x $1,406</a:t>
            </a:r>
          </a:p>
          <a:p>
            <a:pPr>
              <a:buNone/>
              <a:defRPr/>
            </a:pPr>
            <a:r>
              <a:rPr lang="en-AU" altLang="en-US" sz="1706" dirty="0"/>
              <a:t>					 = </a:t>
            </a:r>
            <a:r>
              <a:rPr lang="en-AU" altLang="en-US" sz="1706" u="sng" dirty="0"/>
              <a:t>$1,197,912</a:t>
            </a:r>
          </a:p>
        </p:txBody>
      </p:sp>
    </p:spTree>
    <p:extLst>
      <p:ext uri="{BB962C8B-B14F-4D97-AF65-F5344CB8AC3E}">
        <p14:creationId xmlns:p14="http://schemas.microsoft.com/office/powerpoint/2010/main" val="4212538621"/>
      </p:ext>
    </p:extLst>
  </p:cSld>
  <p:clrMapOvr>
    <a:masterClrMapping/>
  </p:clrMapOvr>
  <p:transition>
    <p:random/>
    <p:sndAc>
      <p:endSnd/>
    </p:sndAc>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2442</TotalTime>
  <Words>2084</Words>
  <Application>Microsoft Office PowerPoint</Application>
  <PresentationFormat>On-screen Show (4:3)</PresentationFormat>
  <Paragraphs>389</Paragraphs>
  <Slides>39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Abadi MT Condensed Extra Bold</vt:lpstr>
      <vt:lpstr>Arial</vt:lpstr>
      <vt:lpstr>Bookman Old Style</vt:lpstr>
      <vt:lpstr>Calibri</vt:lpstr>
      <vt:lpstr>Calibri Light</vt:lpstr>
      <vt:lpstr>Cambria</vt:lpstr>
      <vt:lpstr>Candara</vt:lpstr>
      <vt:lpstr>Comic Sans MS</vt:lpstr>
      <vt:lpstr>Eras Demi ITC</vt:lpstr>
      <vt:lpstr>Wingdings</vt:lpstr>
      <vt:lpstr>Office Theme</vt:lpstr>
      <vt:lpstr>HAWKINS SESSION </vt:lpstr>
      <vt:lpstr>Why are you studying this Course? </vt:lpstr>
      <vt:lpstr>Learning Outcomes </vt:lpstr>
      <vt:lpstr>Exploring the Theme</vt:lpstr>
      <vt:lpstr>Estimation Phase The Early Stages of a Contract</vt:lpstr>
      <vt:lpstr>PowerPoint Presentation</vt:lpstr>
      <vt:lpstr>Functional Unit Method</vt:lpstr>
      <vt:lpstr>Functional Unit Method cont.</vt:lpstr>
      <vt:lpstr>Superficial Method</vt:lpstr>
      <vt:lpstr>PowerPoint Presentation</vt:lpstr>
      <vt:lpstr>Question</vt:lpstr>
      <vt:lpstr>Exercise - Estimation</vt:lpstr>
      <vt:lpstr>Tendering Process</vt:lpstr>
      <vt:lpstr>PowerPoint Presentation</vt:lpstr>
      <vt:lpstr>PowerPoint Presentation</vt:lpstr>
      <vt:lpstr>Procurement Options </vt:lpstr>
      <vt:lpstr>Why???</vt:lpstr>
      <vt:lpstr>PowerPoint Presentation</vt:lpstr>
      <vt:lpstr>PowerPoint Presentation</vt:lpstr>
      <vt:lpstr>Estimating vs Tendering</vt:lpstr>
      <vt:lpstr>ESTIMATE ACTIVITY </vt:lpstr>
      <vt:lpstr>Principal Activities</vt:lpstr>
      <vt:lpstr>1. Select procurement  method.</vt:lpstr>
      <vt:lpstr>2. Prepare tender documentation (non finite)</vt:lpstr>
      <vt:lpstr>3a. Invite / call for tenderers</vt:lpstr>
      <vt:lpstr>Open Tendering  (no pre selection undertaken)</vt:lpstr>
      <vt:lpstr>Multi-stage tendering  (Pre, pre/post or post selection)</vt:lpstr>
      <vt:lpstr>Negotiated tendering</vt:lpstr>
      <vt:lpstr>Condition of Tenders</vt:lpstr>
      <vt:lpstr>Special Condition of Contract</vt:lpstr>
      <vt:lpstr>Risk Transfer – Responsible Commitment in partnership  </vt:lpstr>
      <vt:lpstr>Procurement</vt:lpstr>
      <vt:lpstr> Special Conditions of Contract</vt:lpstr>
      <vt:lpstr>Time</vt:lpstr>
      <vt:lpstr>Limits</vt:lpstr>
      <vt:lpstr>Engineer to Contract (NtC)</vt:lpstr>
      <vt:lpstr>Attitude</vt:lpstr>
      <vt:lpstr>The Silent Risk</vt:lpstr>
      <vt:lpstr>Responsible Comittment </vt:lpstr>
    </vt:vector>
  </TitlesOfParts>
  <Company>Unitec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Ronnie Matafeo</dc:creator>
  <cp:lastModifiedBy>Ronnie Matafeo</cp:lastModifiedBy>
  <cp:revision>151</cp:revision>
  <dcterms:created xsi:type="dcterms:W3CDTF">2015-05-04T23:40:57Z</dcterms:created>
  <dcterms:modified xsi:type="dcterms:W3CDTF">2023-08-07T01:10:38Z</dcterms:modified>
</cp:coreProperties>
</file>