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931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20873-1802-43F2-9756-8E9573C611A7}" type="datetimeFigureOut">
              <a:rPr lang="en-NZ" smtClean="0"/>
              <a:t>29/07/2019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A7D3-D613-4E0D-8E09-70691BCB562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28687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20873-1802-43F2-9756-8E9573C611A7}" type="datetimeFigureOut">
              <a:rPr lang="en-NZ" smtClean="0"/>
              <a:t>29/07/2019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A7D3-D613-4E0D-8E09-70691BCB562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06877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20873-1802-43F2-9756-8E9573C611A7}" type="datetimeFigureOut">
              <a:rPr lang="en-NZ" smtClean="0"/>
              <a:t>29/07/2019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A7D3-D613-4E0D-8E09-70691BCB562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51096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20873-1802-43F2-9756-8E9573C611A7}" type="datetimeFigureOut">
              <a:rPr lang="en-NZ" smtClean="0"/>
              <a:t>29/07/2019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A7D3-D613-4E0D-8E09-70691BCB562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80656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20873-1802-43F2-9756-8E9573C611A7}" type="datetimeFigureOut">
              <a:rPr lang="en-NZ" smtClean="0"/>
              <a:t>29/07/2019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A7D3-D613-4E0D-8E09-70691BCB562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574615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20873-1802-43F2-9756-8E9573C611A7}" type="datetimeFigureOut">
              <a:rPr lang="en-NZ" smtClean="0"/>
              <a:t>29/07/2019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A7D3-D613-4E0D-8E09-70691BCB562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65523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20873-1802-43F2-9756-8E9573C611A7}" type="datetimeFigureOut">
              <a:rPr lang="en-NZ" smtClean="0"/>
              <a:t>29/07/2019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A7D3-D613-4E0D-8E09-70691BCB562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95333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20873-1802-43F2-9756-8E9573C611A7}" type="datetimeFigureOut">
              <a:rPr lang="en-NZ" smtClean="0"/>
              <a:t>29/07/2019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A7D3-D613-4E0D-8E09-70691BCB562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14023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20873-1802-43F2-9756-8E9573C611A7}" type="datetimeFigureOut">
              <a:rPr lang="en-NZ" smtClean="0"/>
              <a:t>29/07/2019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A7D3-D613-4E0D-8E09-70691BCB562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11519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20873-1802-43F2-9756-8E9573C611A7}" type="datetimeFigureOut">
              <a:rPr lang="en-NZ" smtClean="0"/>
              <a:t>29/07/2019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A7D3-D613-4E0D-8E09-70691BCB562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227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20873-1802-43F2-9756-8E9573C611A7}" type="datetimeFigureOut">
              <a:rPr lang="en-NZ" smtClean="0"/>
              <a:t>29/07/2019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A7D3-D613-4E0D-8E09-70691BCB562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3546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20873-1802-43F2-9756-8E9573C611A7}" type="datetimeFigureOut">
              <a:rPr lang="en-NZ" smtClean="0"/>
              <a:t>29/07/2019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4A7D3-D613-4E0D-8E09-70691BCB562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22103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dirty="0" smtClean="0"/>
              <a:t>Labour Rates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NZ" dirty="0" smtClean="0"/>
              <a:t>How Do We Build Up Labour Rates?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238847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dirty="0" smtClean="0"/>
              <a:t>What Needs To Be Considered?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NZ" dirty="0" smtClean="0"/>
              <a:t>Typical hours worked each week (Productive Hours)</a:t>
            </a:r>
          </a:p>
          <a:p>
            <a:r>
              <a:rPr lang="en-NZ" dirty="0" smtClean="0"/>
              <a:t>Weekly gross pay</a:t>
            </a:r>
          </a:p>
          <a:p>
            <a:r>
              <a:rPr lang="en-NZ" dirty="0" smtClean="0"/>
              <a:t>Holiday pay (annual, statutory)</a:t>
            </a:r>
          </a:p>
          <a:p>
            <a:r>
              <a:rPr lang="en-NZ" dirty="0" smtClean="0"/>
              <a:t>Sick Leave allowance</a:t>
            </a:r>
          </a:p>
          <a:p>
            <a:r>
              <a:rPr lang="en-NZ" dirty="0" err="1" smtClean="0"/>
              <a:t>Kiwisaver</a:t>
            </a:r>
            <a:r>
              <a:rPr lang="en-NZ" dirty="0" smtClean="0"/>
              <a:t> contributions</a:t>
            </a:r>
          </a:p>
          <a:p>
            <a:r>
              <a:rPr lang="en-NZ" dirty="0" smtClean="0"/>
              <a:t>Insurances</a:t>
            </a:r>
          </a:p>
          <a:p>
            <a:r>
              <a:rPr lang="en-NZ" dirty="0" smtClean="0"/>
              <a:t>ACC Levies</a:t>
            </a:r>
          </a:p>
          <a:p>
            <a:r>
              <a:rPr lang="en-NZ" dirty="0" smtClean="0"/>
              <a:t>Tool allowance</a:t>
            </a:r>
          </a:p>
          <a:p>
            <a:r>
              <a:rPr lang="en-NZ" dirty="0" smtClean="0"/>
              <a:t>Clothing allowance</a:t>
            </a:r>
          </a:p>
          <a:p>
            <a:r>
              <a:rPr lang="en-NZ" dirty="0" smtClean="0"/>
              <a:t>Possibly</a:t>
            </a:r>
          </a:p>
          <a:p>
            <a:pPr lvl="1"/>
            <a:r>
              <a:rPr lang="en-NZ" dirty="0" smtClean="0"/>
              <a:t>Supervision charge</a:t>
            </a:r>
          </a:p>
          <a:p>
            <a:pPr lvl="1"/>
            <a:r>
              <a:rPr lang="en-NZ" dirty="0" smtClean="0"/>
              <a:t>Redundancy charge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663993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PRODUCTIVE HOURS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Normal working hours per week	  =   47.50</a:t>
            </a:r>
          </a:p>
          <a:p>
            <a:pPr lvl="1"/>
            <a:r>
              <a:rPr lang="en-NZ" dirty="0" smtClean="0"/>
              <a:t>Monday – Friday 7:30 – 5:00 </a:t>
            </a:r>
          </a:p>
          <a:p>
            <a:pPr lvl="2"/>
            <a:r>
              <a:rPr lang="en-NZ" dirty="0" smtClean="0"/>
              <a:t>= 9.50hrs x 5 days  	= 47.50 </a:t>
            </a:r>
          </a:p>
        </p:txBody>
      </p:sp>
    </p:spTree>
    <p:extLst>
      <p:ext uri="{BB962C8B-B14F-4D97-AF65-F5344CB8AC3E}">
        <p14:creationId xmlns:p14="http://schemas.microsoft.com/office/powerpoint/2010/main" val="1874798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PRODUCTIVE HOURS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85000" lnSpcReduction="20000"/>
          </a:bodyPr>
          <a:lstStyle/>
          <a:p>
            <a:r>
              <a:rPr lang="en-NZ" dirty="0" smtClean="0"/>
              <a:t>Normal </a:t>
            </a:r>
            <a:r>
              <a:rPr lang="en-NZ" dirty="0"/>
              <a:t>working hours per </a:t>
            </a:r>
            <a:r>
              <a:rPr lang="en-NZ" dirty="0" smtClean="0"/>
              <a:t>week		     = 47.50</a:t>
            </a:r>
          </a:p>
          <a:p>
            <a:pPr lvl="1"/>
            <a:r>
              <a:rPr lang="en-NZ" dirty="0" smtClean="0"/>
              <a:t>Lunch break	0.50 hrs x 5 days  	</a:t>
            </a:r>
            <a:r>
              <a:rPr lang="en-NZ" sz="2400" dirty="0" smtClean="0"/>
              <a:t>= 2.50</a:t>
            </a:r>
          </a:p>
          <a:p>
            <a:pPr lvl="1"/>
            <a:r>
              <a:rPr lang="en-NZ" dirty="0" smtClean="0"/>
              <a:t>Tea breaks (2 per day)</a:t>
            </a:r>
          </a:p>
          <a:p>
            <a:pPr lvl="2"/>
            <a:r>
              <a:rPr lang="en-NZ" dirty="0" smtClean="0"/>
              <a:t>10mins x 2 x 5  		          	 	= 1.67</a:t>
            </a:r>
          </a:p>
          <a:p>
            <a:pPr lvl="1"/>
            <a:r>
              <a:rPr lang="en-NZ" dirty="0"/>
              <a:t>Lost time</a:t>
            </a:r>
          </a:p>
          <a:p>
            <a:pPr lvl="2"/>
            <a:r>
              <a:rPr lang="en-NZ" dirty="0" smtClean="0"/>
              <a:t>5mins x 6 times a day x 5	          	= 2.50</a:t>
            </a:r>
          </a:p>
          <a:p>
            <a:pPr lvl="1"/>
            <a:r>
              <a:rPr lang="en-NZ" dirty="0" smtClean="0"/>
              <a:t>Wet time</a:t>
            </a:r>
          </a:p>
          <a:p>
            <a:pPr lvl="2"/>
            <a:r>
              <a:rPr lang="en-NZ" dirty="0" smtClean="0"/>
              <a:t>30mins a day		      		</a:t>
            </a:r>
            <a:r>
              <a:rPr lang="en-NZ" u="sng" dirty="0" smtClean="0"/>
              <a:t>= 2.50</a:t>
            </a:r>
            <a:endParaRPr lang="en-NZ" dirty="0" smtClean="0"/>
          </a:p>
          <a:p>
            <a:pPr lvl="1"/>
            <a:endParaRPr lang="en-NZ" dirty="0" smtClean="0"/>
          </a:p>
          <a:p>
            <a:pPr lvl="1"/>
            <a:r>
              <a:rPr lang="en-NZ" dirty="0" smtClean="0"/>
              <a:t>Total Downtime 		             </a:t>
            </a:r>
            <a:r>
              <a:rPr lang="en-NZ" sz="2600" dirty="0" smtClean="0"/>
              <a:t>= 9.17		   9.17</a:t>
            </a:r>
          </a:p>
          <a:p>
            <a:pPr lvl="1"/>
            <a:endParaRPr lang="en-NZ" sz="2600" dirty="0" smtClean="0"/>
          </a:p>
          <a:p>
            <a:pPr marL="457200" lvl="1" indent="0">
              <a:buNone/>
            </a:pPr>
            <a:r>
              <a:rPr lang="en-NZ" dirty="0" smtClean="0"/>
              <a:t>Productive </a:t>
            </a:r>
            <a:r>
              <a:rPr lang="en-NZ" dirty="0"/>
              <a:t>Hours Per </a:t>
            </a:r>
            <a:r>
              <a:rPr lang="en-NZ" dirty="0" smtClean="0"/>
              <a:t>Week				38.33</a:t>
            </a:r>
          </a:p>
          <a:p>
            <a:pPr marL="457200" lvl="1" indent="0">
              <a:buNone/>
            </a:pPr>
            <a:r>
              <a:rPr lang="en-NZ" dirty="0" smtClean="0"/>
              <a:t>(for clarity we will round down)				38.00</a:t>
            </a:r>
          </a:p>
          <a:p>
            <a:pPr marL="457200" lvl="1" indent="0">
              <a:buNone/>
            </a:pP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02164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dirty="0" smtClean="0"/>
              <a:t>WEEKLY GROSS WAGE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484784"/>
            <a:ext cx="8229600" cy="4525963"/>
          </a:xfrm>
        </p:spPr>
        <p:txBody>
          <a:bodyPr>
            <a:normAutofit/>
          </a:bodyPr>
          <a:lstStyle/>
          <a:p>
            <a:endParaRPr lang="en-NZ" dirty="0" smtClean="0"/>
          </a:p>
          <a:p>
            <a:r>
              <a:rPr lang="en-NZ" dirty="0" smtClean="0"/>
              <a:t>Carpenter	47.50 hrs x $30.00 = $1,425.00</a:t>
            </a:r>
          </a:p>
        </p:txBody>
      </p:sp>
    </p:spTree>
    <p:extLst>
      <p:ext uri="{BB962C8B-B14F-4D97-AF65-F5344CB8AC3E}">
        <p14:creationId xmlns:p14="http://schemas.microsoft.com/office/powerpoint/2010/main" val="331064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HOLIDAY / SICK LEAVE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NZ" dirty="0" smtClean="0"/>
              <a:t>Total leave to be deducted</a:t>
            </a:r>
          </a:p>
          <a:p>
            <a:pPr lvl="1"/>
            <a:r>
              <a:rPr lang="en-NZ" dirty="0" smtClean="0"/>
              <a:t>Annual </a:t>
            </a:r>
            <a:r>
              <a:rPr lang="en-NZ" dirty="0"/>
              <a:t>	</a:t>
            </a:r>
            <a:r>
              <a:rPr lang="en-NZ" dirty="0" smtClean="0"/>
              <a:t>	= </a:t>
            </a:r>
            <a:r>
              <a:rPr lang="en-NZ" dirty="0"/>
              <a:t>20 days or </a:t>
            </a:r>
            <a:r>
              <a:rPr lang="en-NZ" dirty="0" smtClean="0"/>
              <a:t>  4     weeks</a:t>
            </a:r>
            <a:endParaRPr lang="en-NZ" dirty="0"/>
          </a:p>
          <a:p>
            <a:pPr lvl="1"/>
            <a:r>
              <a:rPr lang="en-NZ" dirty="0"/>
              <a:t>Statutory	= 11 days or </a:t>
            </a:r>
            <a:r>
              <a:rPr lang="en-NZ" dirty="0" smtClean="0"/>
              <a:t>  2.2 weeks</a:t>
            </a:r>
            <a:endParaRPr lang="en-NZ" dirty="0"/>
          </a:p>
          <a:p>
            <a:pPr lvl="1"/>
            <a:r>
              <a:rPr lang="en-NZ" dirty="0"/>
              <a:t>Sick Leave	</a:t>
            </a:r>
            <a:r>
              <a:rPr lang="en-NZ" u="sng" dirty="0"/>
              <a:t>=   5 days or </a:t>
            </a:r>
            <a:r>
              <a:rPr lang="en-NZ" u="sng" dirty="0" smtClean="0"/>
              <a:t>  1     week</a:t>
            </a:r>
            <a:endParaRPr lang="en-NZ" u="sng" dirty="0"/>
          </a:p>
          <a:p>
            <a:pPr lvl="1"/>
            <a:r>
              <a:rPr lang="en-NZ" dirty="0"/>
              <a:t>Total		= 36 days or </a:t>
            </a:r>
            <a:r>
              <a:rPr lang="en-NZ" dirty="0" smtClean="0"/>
              <a:t>  7.2 weeks</a:t>
            </a:r>
            <a:endParaRPr lang="en-NZ" dirty="0"/>
          </a:p>
          <a:p>
            <a:pPr lvl="1"/>
            <a:endParaRPr lang="en-NZ" dirty="0"/>
          </a:p>
          <a:p>
            <a:r>
              <a:rPr lang="en-NZ" dirty="0"/>
              <a:t>Weeks in a year	= 52</a:t>
            </a:r>
          </a:p>
          <a:p>
            <a:r>
              <a:rPr lang="en-NZ" dirty="0"/>
              <a:t>Non working time	= </a:t>
            </a:r>
            <a:r>
              <a:rPr lang="en-NZ" u="sng" dirty="0"/>
              <a:t>7.2</a:t>
            </a:r>
          </a:p>
          <a:p>
            <a:r>
              <a:rPr lang="en-NZ" dirty="0"/>
              <a:t>Working time		= 44.8  </a:t>
            </a:r>
            <a:r>
              <a:rPr lang="en-NZ" dirty="0" smtClean="0"/>
              <a:t> or </a:t>
            </a:r>
          </a:p>
          <a:p>
            <a:r>
              <a:rPr lang="en-NZ" dirty="0" smtClean="0"/>
              <a:t>% calculation		  </a:t>
            </a:r>
            <a:r>
              <a:rPr lang="en-NZ" dirty="0"/>
              <a:t>16.07%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68721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LABOUR RATE BUILD UP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 fontScale="70000" lnSpcReduction="20000"/>
          </a:bodyPr>
          <a:lstStyle/>
          <a:p>
            <a:r>
              <a:rPr lang="en-NZ" dirty="0" smtClean="0"/>
              <a:t>Weekly </a:t>
            </a:r>
            <a:r>
              <a:rPr lang="en-NZ" dirty="0"/>
              <a:t>gross </a:t>
            </a:r>
            <a:r>
              <a:rPr lang="en-NZ" dirty="0" smtClean="0"/>
              <a:t>pay			        	 $1,425.00</a:t>
            </a:r>
            <a:endParaRPr lang="en-NZ" dirty="0"/>
          </a:p>
          <a:p>
            <a:r>
              <a:rPr lang="en-NZ" dirty="0"/>
              <a:t>Holiday </a:t>
            </a:r>
            <a:r>
              <a:rPr lang="en-NZ" dirty="0" smtClean="0"/>
              <a:t>/ Sick leave	@ 16% =                 </a:t>
            </a:r>
            <a:r>
              <a:rPr lang="en-NZ" dirty="0"/>
              <a:t> </a:t>
            </a:r>
            <a:r>
              <a:rPr lang="en-NZ" dirty="0" smtClean="0"/>
              <a:t>          $    228.00</a:t>
            </a:r>
          </a:p>
          <a:p>
            <a:r>
              <a:rPr lang="en-NZ" dirty="0" err="1" smtClean="0"/>
              <a:t>Kiwisaver</a:t>
            </a:r>
            <a:r>
              <a:rPr lang="en-NZ" dirty="0" smtClean="0"/>
              <a:t>	  		@ 3% = 	$      42.75</a:t>
            </a:r>
            <a:endParaRPr lang="en-NZ" dirty="0"/>
          </a:p>
          <a:p>
            <a:r>
              <a:rPr lang="en-NZ" dirty="0" smtClean="0"/>
              <a:t>Insurances	say     		    3% =		$      42.75</a:t>
            </a:r>
            <a:endParaRPr lang="en-NZ" dirty="0"/>
          </a:p>
          <a:p>
            <a:r>
              <a:rPr lang="en-NZ" dirty="0"/>
              <a:t>ACC </a:t>
            </a:r>
            <a:r>
              <a:rPr lang="en-NZ" dirty="0" smtClean="0"/>
              <a:t>Levies	say         	3.5% =		$      49.88</a:t>
            </a:r>
            <a:endParaRPr lang="en-NZ" dirty="0"/>
          </a:p>
          <a:p>
            <a:r>
              <a:rPr lang="en-NZ" dirty="0"/>
              <a:t>Tool </a:t>
            </a:r>
            <a:r>
              <a:rPr lang="en-NZ" dirty="0" smtClean="0"/>
              <a:t>allowance - say 50c per hour		$      23.75</a:t>
            </a:r>
            <a:endParaRPr lang="en-NZ" dirty="0"/>
          </a:p>
          <a:p>
            <a:r>
              <a:rPr lang="en-NZ" dirty="0"/>
              <a:t>Clothing </a:t>
            </a:r>
            <a:r>
              <a:rPr lang="en-NZ" dirty="0" smtClean="0"/>
              <a:t>allowance – ditto			</a:t>
            </a:r>
            <a:r>
              <a:rPr lang="en-NZ" u="sng" dirty="0" smtClean="0"/>
              <a:t>$      23.75</a:t>
            </a:r>
          </a:p>
          <a:p>
            <a:endParaRPr lang="en-NZ" dirty="0" smtClean="0"/>
          </a:p>
          <a:p>
            <a:r>
              <a:rPr lang="en-NZ" dirty="0" smtClean="0"/>
              <a:t>Total Cost per Week				$1,835.86</a:t>
            </a:r>
            <a:endParaRPr lang="en-NZ" dirty="0"/>
          </a:p>
          <a:p>
            <a:r>
              <a:rPr lang="en-NZ" dirty="0" smtClean="0"/>
              <a:t>Labour Rate 			38 hrs		$      48.31</a:t>
            </a:r>
          </a:p>
          <a:p>
            <a:pPr marL="0" indent="0">
              <a:buNone/>
            </a:pPr>
            <a:r>
              <a:rPr lang="en-NZ" dirty="0" smtClean="0"/>
              <a:t>     (divide by productive hours)</a:t>
            </a:r>
            <a:endParaRPr lang="en-NZ" dirty="0"/>
          </a:p>
          <a:p>
            <a:r>
              <a:rPr lang="en-NZ" dirty="0" smtClean="0"/>
              <a:t> Note – may need to add an allowance for supervision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706922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EXAMPLES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NZ" dirty="0" smtClean="0"/>
              <a:t>Build up a labour rate for each of the following:</a:t>
            </a:r>
          </a:p>
          <a:p>
            <a:r>
              <a:rPr lang="en-NZ" dirty="0" smtClean="0"/>
              <a:t>Labourer – gross pay $20.00/hr</a:t>
            </a:r>
          </a:p>
          <a:p>
            <a:r>
              <a:rPr lang="en-NZ" dirty="0" smtClean="0"/>
              <a:t>Leading </a:t>
            </a:r>
            <a:r>
              <a:rPr lang="en-NZ" dirty="0"/>
              <a:t>Hand	- gross pay $26.50 / hr</a:t>
            </a:r>
          </a:p>
          <a:p>
            <a:r>
              <a:rPr lang="en-NZ" dirty="0" smtClean="0"/>
              <a:t>Carpenter 	- gross pay $35.00 / hr </a:t>
            </a:r>
          </a:p>
          <a:p>
            <a:pPr marL="0" indent="0">
              <a:buNone/>
            </a:pPr>
            <a:r>
              <a:rPr lang="en-NZ" dirty="0"/>
              <a:t> </a:t>
            </a:r>
            <a:r>
              <a:rPr lang="en-NZ" dirty="0" smtClean="0"/>
              <a:t>note – allow supervision of 30mins per day per week for a carpenter</a:t>
            </a:r>
          </a:p>
          <a:p>
            <a:r>
              <a:rPr lang="en-NZ" dirty="0" smtClean="0"/>
              <a:t>Gang rate (2 carpenter, 2  leading hands, 1 labourer)</a:t>
            </a:r>
          </a:p>
          <a:p>
            <a:pPr marL="0" indent="0">
              <a:buNone/>
            </a:pP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606562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107</Words>
  <Application>Microsoft Office PowerPoint</Application>
  <PresentationFormat>On-screen Show (4:3)</PresentationFormat>
  <Paragraphs>67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Labour Rates</vt:lpstr>
      <vt:lpstr>What Needs To Be Considered?</vt:lpstr>
      <vt:lpstr>PRODUCTIVE HOURS</vt:lpstr>
      <vt:lpstr>PRODUCTIVE HOURS</vt:lpstr>
      <vt:lpstr>WEEKLY GROSS WAGE</vt:lpstr>
      <vt:lpstr>HOLIDAY / SICK LEAVE</vt:lpstr>
      <vt:lpstr>LABOUR RATE BUILD UP</vt:lpstr>
      <vt:lpstr>EXAMPLES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Labour Rates</dc:title>
  <dc:creator>morade</dc:creator>
  <cp:lastModifiedBy>Ronnie Matafeo</cp:lastModifiedBy>
  <cp:revision>25</cp:revision>
  <dcterms:created xsi:type="dcterms:W3CDTF">2015-03-07T20:34:28Z</dcterms:created>
  <dcterms:modified xsi:type="dcterms:W3CDTF">2019-07-28T20:01:03Z</dcterms:modified>
</cp:coreProperties>
</file>