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5" r:id="rId2"/>
    <p:sldId id="292" r:id="rId3"/>
    <p:sldId id="290" r:id="rId4"/>
    <p:sldId id="297" r:id="rId5"/>
    <p:sldId id="298" r:id="rId6"/>
    <p:sldId id="299" r:id="rId7"/>
    <p:sldId id="259" r:id="rId8"/>
    <p:sldId id="258" r:id="rId9"/>
    <p:sldId id="263" r:id="rId10"/>
    <p:sldId id="287" r:id="rId11"/>
    <p:sldId id="260" r:id="rId12"/>
    <p:sldId id="261" r:id="rId13"/>
    <p:sldId id="288" r:id="rId14"/>
    <p:sldId id="262" r:id="rId15"/>
    <p:sldId id="265" r:id="rId16"/>
    <p:sldId id="264" r:id="rId17"/>
    <p:sldId id="266" r:id="rId18"/>
    <p:sldId id="267" r:id="rId19"/>
    <p:sldId id="272" r:id="rId20"/>
    <p:sldId id="289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71" r:id="rId29"/>
    <p:sldId id="285" r:id="rId30"/>
    <p:sldId id="286" r:id="rId31"/>
    <p:sldId id="284" r:id="rId32"/>
    <p:sldId id="281" r:id="rId33"/>
    <p:sldId id="282" r:id="rId34"/>
    <p:sldId id="283" r:id="rId35"/>
    <p:sldId id="296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9A2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5" autoAdjust="0"/>
    <p:restoredTop sz="94660"/>
  </p:normalViewPr>
  <p:slideViewPr>
    <p:cSldViewPr snapToGrid="0">
      <p:cViewPr varScale="1">
        <p:scale>
          <a:sx n="42" d="100"/>
          <a:sy n="42" d="100"/>
        </p:scale>
        <p:origin x="2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B041A-D781-4A68-BD1A-AAD951852F26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A6182-3491-463D-A07E-9083FE4851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089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083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703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388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04805" y="3962400"/>
            <a:ext cx="11064647" cy="1066800"/>
          </a:xfrm>
        </p:spPr>
        <p:txBody>
          <a:bodyPr bIns="0">
            <a:normAutofit/>
          </a:bodyPr>
          <a:lstStyle>
            <a:lvl1pPr algn="r">
              <a:defRPr lang="en-US" sz="3200" b="0" cap="all" baseline="0" dirty="0">
                <a:solidFill>
                  <a:srgbClr val="A80000"/>
                </a:solidFill>
                <a:latin typeface="Eras Demi ITC" pitchFamily="34" charset="0"/>
              </a:defRPr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604981" y="5181600"/>
            <a:ext cx="109728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844800" y="5133975"/>
            <a:ext cx="8515928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b="0" i="0" baseline="0">
                <a:solidFill>
                  <a:srgbClr val="A80000"/>
                </a:solidFill>
                <a:latin typeface="Eras Demi ITC" pitchFamily="34" charset="0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8128000" y="1600200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3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263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283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262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383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801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126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707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783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AF674-1D62-4FC7-B75B-F80CAAC9B79E}" type="datetimeFigureOut">
              <a:rPr lang="en-NZ" smtClean="0"/>
              <a:t>29/07/2019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D7331-5D83-4547-B763-51C987CBA1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571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4787"/>
            <a:ext cx="10468304" cy="1066800"/>
          </a:xfrm>
        </p:spPr>
        <p:txBody>
          <a:bodyPr/>
          <a:lstStyle/>
          <a:p>
            <a:pPr algn="l"/>
            <a:r>
              <a:rPr lang="en-NZ" dirty="0">
                <a:solidFill>
                  <a:srgbClr val="7030A0"/>
                </a:solidFill>
              </a:rPr>
              <a:t> </a:t>
            </a:r>
            <a:r>
              <a:rPr lang="en-NZ" dirty="0" smtClean="0">
                <a:solidFill>
                  <a:srgbClr val="7030A0"/>
                </a:solidFill>
              </a:rPr>
              <a:t>HAWKINS - ESTIMATION AND TENDERING</a:t>
            </a:r>
            <a:endParaRPr lang="en-NZ" dirty="0">
              <a:solidFill>
                <a:srgbClr val="7030A0"/>
              </a:solidFill>
            </a:endParaRPr>
          </a:p>
        </p:txBody>
      </p:sp>
      <p:sp>
        <p:nvSpPr>
          <p:cNvPr id="2" name="AutoShape 2" descr="rl.jpg"/>
          <p:cNvSpPr>
            <a:spLocks noChangeAspect="1" noChangeArrowheads="1"/>
          </p:cNvSpPr>
          <p:nvPr/>
        </p:nvSpPr>
        <p:spPr bwMode="auto">
          <a:xfrm>
            <a:off x="1523999" y="-1"/>
            <a:ext cx="6480314" cy="64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 b="12668"/>
          <a:stretch>
            <a:fillRect/>
          </a:stretch>
        </p:blipFill>
        <p:spPr>
          <a:xfrm>
            <a:off x="12710161" y="4462272"/>
            <a:ext cx="1005840" cy="683017"/>
          </a:xfrm>
        </p:spPr>
      </p:pic>
      <p:sp>
        <p:nvSpPr>
          <p:cNvPr id="6" name="Rectangle 5"/>
          <p:cNvSpPr/>
          <p:nvPr/>
        </p:nvSpPr>
        <p:spPr>
          <a:xfrm>
            <a:off x="838699" y="1976375"/>
            <a:ext cx="10544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dirty="0">
                <a:solidFill>
                  <a:srgbClr val="9A2AA6"/>
                </a:solidFill>
              </a:rPr>
              <a:t>Resource &amp; Preparation of the </a:t>
            </a:r>
          </a:p>
          <a:p>
            <a:r>
              <a:rPr lang="en-NZ" sz="3200" dirty="0">
                <a:solidFill>
                  <a:srgbClr val="9A2AA6"/>
                </a:solidFill>
              </a:rPr>
              <a:t>estimate</a:t>
            </a:r>
          </a:p>
        </p:txBody>
      </p:sp>
    </p:spTree>
    <p:extLst>
      <p:ext uri="{BB962C8B-B14F-4D97-AF65-F5344CB8AC3E}">
        <p14:creationId xmlns:p14="http://schemas.microsoft.com/office/powerpoint/2010/main" val="4629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>
                <a:solidFill>
                  <a:srgbClr val="7030A0"/>
                </a:solidFill>
                <a:latin typeface="+mn-lt"/>
              </a:rPr>
              <a:t>Plants</a:t>
            </a:r>
            <a:endParaRPr lang="en-NZ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NZ" sz="32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NZ" sz="3200" dirty="0" smtClean="0">
              <a:solidFill>
                <a:srgbClr val="0432FF"/>
              </a:solidFill>
            </a:endParaRPr>
          </a:p>
          <a:p>
            <a:pPr marL="0" indent="0" algn="ctr">
              <a:buNone/>
            </a:pPr>
            <a:endParaRPr lang="en-NZ" sz="3200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r>
              <a:rPr lang="en-NZ" sz="3200" dirty="0" smtClean="0">
                <a:solidFill>
                  <a:srgbClr val="0432FF"/>
                </a:solidFill>
              </a:rPr>
              <a:t>Which </a:t>
            </a:r>
            <a:r>
              <a:rPr lang="en-NZ" sz="3200" dirty="0">
                <a:solidFill>
                  <a:srgbClr val="0432FF"/>
                </a:solidFill>
              </a:rPr>
              <a:t>is cheaper </a:t>
            </a:r>
            <a:r>
              <a:rPr lang="en-NZ" sz="3200" dirty="0" smtClean="0">
                <a:solidFill>
                  <a:srgbClr val="0432FF"/>
                </a:solidFill>
              </a:rPr>
              <a:t>– </a:t>
            </a:r>
            <a:r>
              <a:rPr lang="en-NZ" sz="3200" dirty="0">
                <a:solidFill>
                  <a:srgbClr val="0432FF"/>
                </a:solidFill>
              </a:rPr>
              <a:t>labour </a:t>
            </a:r>
            <a:r>
              <a:rPr lang="en-NZ" sz="3200" dirty="0" smtClean="0">
                <a:solidFill>
                  <a:srgbClr val="0432FF"/>
                </a:solidFill>
              </a:rPr>
              <a:t>or </a:t>
            </a:r>
            <a:r>
              <a:rPr lang="en-NZ" sz="3200" dirty="0">
                <a:solidFill>
                  <a:srgbClr val="0432FF"/>
                </a:solidFill>
              </a:rPr>
              <a:t>plant hire?</a:t>
            </a: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80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rgbClr val="7030A0"/>
                </a:solidFill>
                <a:latin typeface="+mn-lt"/>
              </a:rPr>
              <a:t>Establish rates for Plant </a:t>
            </a:r>
            <a:endParaRPr lang="en-NZ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dirty="0" smtClean="0">
              <a:effectLst/>
            </a:endParaRPr>
          </a:p>
          <a:p>
            <a:r>
              <a:rPr lang="en-NZ" sz="3200" dirty="0" smtClean="0">
                <a:effectLst/>
              </a:rPr>
              <a:t>Use the </a:t>
            </a:r>
            <a:r>
              <a:rPr lang="en-NZ" sz="3200" b="1" dirty="0" smtClean="0">
                <a:solidFill>
                  <a:srgbClr val="C00000"/>
                </a:solidFill>
              </a:rPr>
              <a:t>correct</a:t>
            </a:r>
            <a:r>
              <a:rPr lang="en-NZ" sz="32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NZ" sz="3200" b="1" dirty="0" smtClean="0">
                <a:solidFill>
                  <a:srgbClr val="C00000"/>
                </a:solidFill>
              </a:rPr>
              <a:t>plant</a:t>
            </a:r>
            <a:r>
              <a:rPr lang="en-NZ" sz="3200" b="1" dirty="0">
                <a:solidFill>
                  <a:srgbClr val="C00000"/>
                </a:solidFill>
              </a:rPr>
              <a:t> </a:t>
            </a:r>
            <a:r>
              <a:rPr lang="en-NZ" sz="3200" dirty="0" smtClean="0">
                <a:effectLst/>
              </a:rPr>
              <a:t>for the job i.e. assess quantities and methods. </a:t>
            </a:r>
          </a:p>
          <a:p>
            <a:pPr marL="0" indent="0">
              <a:buNone/>
            </a:pPr>
            <a:endParaRPr lang="en-NZ" sz="3200" dirty="0" smtClean="0">
              <a:effectLst/>
            </a:endParaRPr>
          </a:p>
          <a:p>
            <a:r>
              <a:rPr lang="en-NZ" sz="3200" b="1" dirty="0" smtClean="0">
                <a:solidFill>
                  <a:srgbClr val="C00000"/>
                </a:solidFill>
              </a:rPr>
              <a:t>Programme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must be considered for </a:t>
            </a:r>
            <a:r>
              <a:rPr lang="en-NZ" sz="3200" dirty="0" smtClean="0">
                <a:solidFill>
                  <a:srgbClr val="FF0000"/>
                </a:solidFill>
                <a:effectLst/>
              </a:rPr>
              <a:t>duration of plant hire </a:t>
            </a:r>
            <a:r>
              <a:rPr lang="en-NZ" sz="3200" dirty="0" smtClean="0">
                <a:effectLst/>
              </a:rPr>
              <a:t>–continuity.</a:t>
            </a:r>
          </a:p>
          <a:p>
            <a:pPr marL="0" indent="0">
              <a:buNone/>
            </a:pPr>
            <a:r>
              <a:rPr lang="en-NZ" sz="3200" dirty="0" smtClean="0">
                <a:effectLst/>
              </a:rPr>
              <a:t> </a:t>
            </a:r>
          </a:p>
          <a:p>
            <a:r>
              <a:rPr lang="en-NZ" sz="3200" dirty="0" smtClean="0">
                <a:effectLst/>
              </a:rPr>
              <a:t>Assess various </a:t>
            </a:r>
            <a:r>
              <a:rPr lang="en-NZ" sz="3200" b="1" dirty="0" smtClean="0">
                <a:solidFill>
                  <a:srgbClr val="C00000"/>
                </a:solidFill>
              </a:rPr>
              <a:t>sources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of plant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62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 smtClean="0">
                <a:effectLst/>
              </a:rPr>
              <a:t>Calculate rate per hour for </a:t>
            </a:r>
            <a:r>
              <a:rPr lang="en-NZ" sz="3200" b="1" dirty="0" smtClean="0">
                <a:solidFill>
                  <a:srgbClr val="C00000"/>
                </a:solidFill>
              </a:rPr>
              <a:t>each</a:t>
            </a:r>
            <a:r>
              <a:rPr lang="en-NZ" sz="3200" b="1" dirty="0" smtClean="0">
                <a:solidFill>
                  <a:srgbClr val="C00000"/>
                </a:solidFill>
                <a:effectLst/>
              </a:rPr>
              <a:t> </a:t>
            </a:r>
            <a:r>
              <a:rPr lang="en-NZ" sz="3200" b="1" dirty="0" smtClean="0">
                <a:solidFill>
                  <a:srgbClr val="C00000"/>
                </a:solidFill>
              </a:rPr>
              <a:t>option </a:t>
            </a:r>
            <a:r>
              <a:rPr lang="en-NZ" sz="3200" dirty="0" smtClean="0">
                <a:effectLst/>
              </a:rPr>
              <a:t>and each piece of plant. </a:t>
            </a:r>
          </a:p>
          <a:p>
            <a:pPr marL="0" indent="0">
              <a:buNone/>
            </a:pPr>
            <a:endParaRPr lang="en-NZ" sz="3200" dirty="0"/>
          </a:p>
          <a:p>
            <a:r>
              <a:rPr lang="en-NZ" sz="3200" dirty="0"/>
              <a:t>Cost include: hire rate, fuel, lubrication, servicing, maintenance charges, tyre wear and replacement</a:t>
            </a:r>
            <a:r>
              <a:rPr lang="en-NZ" sz="3200" dirty="0" smtClean="0"/>
              <a:t>.</a:t>
            </a:r>
          </a:p>
          <a:p>
            <a:endParaRPr lang="en-NZ" sz="3200" dirty="0"/>
          </a:p>
          <a:p>
            <a:r>
              <a:rPr lang="en-NZ" sz="3200" dirty="0"/>
              <a:t>Plant can be costed on the basis of </a:t>
            </a:r>
            <a:r>
              <a:rPr lang="en-NZ" sz="3200" b="1" dirty="0">
                <a:solidFill>
                  <a:srgbClr val="C00000"/>
                </a:solidFill>
              </a:rPr>
              <a:t>operating cost </a:t>
            </a:r>
            <a:r>
              <a:rPr lang="en-NZ" sz="3200" dirty="0"/>
              <a:t>per</a:t>
            </a:r>
            <a:r>
              <a:rPr lang="en-NZ" sz="3200" b="1" dirty="0"/>
              <a:t> </a:t>
            </a:r>
            <a:r>
              <a:rPr lang="en-NZ" sz="3200" dirty="0"/>
              <a:t>week.</a:t>
            </a:r>
          </a:p>
          <a:p>
            <a:endParaRPr lang="en-NZ" sz="3200" dirty="0" smtClean="0">
              <a:effectLst/>
            </a:endParaRPr>
          </a:p>
          <a:p>
            <a:pPr marL="0" indent="0">
              <a:buNone/>
            </a:pPr>
            <a:endParaRPr lang="en-NZ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48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NZ" sz="3200" b="1" dirty="0" smtClean="0">
                <a:solidFill>
                  <a:srgbClr val="C00000"/>
                </a:solidFill>
              </a:rPr>
              <a:t>Where</a:t>
            </a:r>
            <a:r>
              <a:rPr lang="en-NZ" sz="3200" dirty="0" smtClean="0"/>
              <a:t> </a:t>
            </a:r>
            <a:r>
              <a:rPr lang="en-NZ" sz="3200" dirty="0"/>
              <a:t>do you price plant?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3200" dirty="0"/>
              <a:t>Individual unit rate?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3200" dirty="0"/>
              <a:t>Preliminaries? </a:t>
            </a:r>
          </a:p>
          <a:p>
            <a:endParaRPr lang="en-NZ" sz="32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80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rgbClr val="7030A0"/>
                </a:solidFill>
                <a:latin typeface="+mn-lt"/>
              </a:rPr>
              <a:t>Establish rates for Materials </a:t>
            </a:r>
            <a:r>
              <a:rPr lang="en-NZ" b="1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en-NZ" b="1" dirty="0" smtClean="0">
                <a:solidFill>
                  <a:srgbClr val="C00000"/>
                </a:solidFill>
                <a:effectLst/>
                <a:latin typeface="+mn-lt"/>
              </a:rPr>
            </a:br>
            <a:endParaRPr lang="en-N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dirty="0" smtClean="0">
              <a:effectLst/>
            </a:endParaRPr>
          </a:p>
          <a:p>
            <a:r>
              <a:rPr lang="en-NZ" sz="3200" dirty="0" smtClean="0">
                <a:effectLst/>
              </a:rPr>
              <a:t>Ensure that materials comply with the </a:t>
            </a:r>
            <a:r>
              <a:rPr lang="en-NZ" sz="3200" b="1" dirty="0" smtClean="0">
                <a:solidFill>
                  <a:srgbClr val="C00000"/>
                </a:solidFill>
              </a:rPr>
              <a:t>specification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of the project. </a:t>
            </a:r>
          </a:p>
          <a:p>
            <a:pPr marL="0" indent="0">
              <a:buNone/>
            </a:pPr>
            <a:endParaRPr lang="en-NZ" sz="3200" dirty="0" smtClean="0">
              <a:effectLst/>
            </a:endParaRPr>
          </a:p>
          <a:p>
            <a:r>
              <a:rPr lang="en-NZ" sz="3200" dirty="0" smtClean="0">
                <a:effectLst/>
              </a:rPr>
              <a:t>Does the quotation include for </a:t>
            </a:r>
            <a:r>
              <a:rPr lang="en-NZ" sz="3200" b="1" dirty="0" smtClean="0">
                <a:solidFill>
                  <a:srgbClr val="C00000"/>
                </a:solidFill>
              </a:rPr>
              <a:t>delivery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to the site? </a:t>
            </a:r>
          </a:p>
          <a:p>
            <a:pPr marL="0" indent="0">
              <a:buNone/>
            </a:pPr>
            <a:endParaRPr lang="en-NZ" sz="3200" dirty="0" smtClean="0">
              <a:effectLst/>
            </a:endParaRPr>
          </a:p>
          <a:p>
            <a:r>
              <a:rPr lang="en-NZ" sz="3200" dirty="0" smtClean="0">
                <a:effectLst/>
              </a:rPr>
              <a:t> Are there any special </a:t>
            </a:r>
            <a:r>
              <a:rPr lang="en-NZ" sz="3200" b="1" dirty="0" smtClean="0">
                <a:solidFill>
                  <a:srgbClr val="C00000"/>
                </a:solidFill>
              </a:rPr>
              <a:t>delivery</a:t>
            </a:r>
            <a:r>
              <a:rPr lang="en-NZ" sz="3200" b="1" dirty="0">
                <a:solidFill>
                  <a:srgbClr val="C00000"/>
                </a:solidFill>
              </a:rPr>
              <a:t> </a:t>
            </a:r>
            <a:r>
              <a:rPr lang="en-NZ" sz="3200" b="1" dirty="0" smtClean="0">
                <a:solidFill>
                  <a:srgbClr val="C00000"/>
                </a:solidFill>
              </a:rPr>
              <a:t>conditions</a:t>
            </a:r>
            <a:r>
              <a:rPr lang="en-NZ" sz="3200" dirty="0" smtClean="0">
                <a:effectLst/>
              </a:rPr>
              <a:t>?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969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sz="3200" dirty="0" smtClean="0">
                <a:effectLst/>
              </a:rPr>
              <a:t>Does the quotation include for </a:t>
            </a:r>
            <a:r>
              <a:rPr lang="en-NZ" sz="3200" b="1" dirty="0" smtClean="0">
                <a:solidFill>
                  <a:srgbClr val="C00000"/>
                </a:solidFill>
              </a:rPr>
              <a:t>packing</a:t>
            </a:r>
            <a:r>
              <a:rPr lang="en-NZ" sz="3200" dirty="0" smtClean="0">
                <a:effectLst/>
              </a:rPr>
              <a:t> and </a:t>
            </a:r>
            <a:r>
              <a:rPr lang="en-NZ" sz="3200" b="1" dirty="0" smtClean="0">
                <a:solidFill>
                  <a:srgbClr val="C00000"/>
                </a:solidFill>
              </a:rPr>
              <a:t>crates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and the cost of returning them where required? </a:t>
            </a:r>
          </a:p>
          <a:p>
            <a:pPr marL="0" indent="0">
              <a:buNone/>
            </a:pPr>
            <a:endParaRPr lang="en-NZ" sz="3200" dirty="0" smtClean="0">
              <a:effectLst/>
            </a:endParaRPr>
          </a:p>
          <a:p>
            <a:r>
              <a:rPr lang="en-NZ" sz="3200" b="1" dirty="0">
                <a:solidFill>
                  <a:srgbClr val="C00000"/>
                </a:solidFill>
              </a:rPr>
              <a:t>Unloading</a:t>
            </a:r>
            <a:r>
              <a:rPr lang="en-NZ" sz="3200" dirty="0" smtClean="0">
                <a:effectLst/>
              </a:rPr>
              <a:t>  and </a:t>
            </a:r>
            <a:r>
              <a:rPr lang="en-NZ" sz="3200" b="1" dirty="0" smtClean="0">
                <a:solidFill>
                  <a:srgbClr val="C00000"/>
                </a:solidFill>
              </a:rPr>
              <a:t>distributing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around site. All actions have a cost. Can either be priced into unit rate or as overhead cost. </a:t>
            </a:r>
          </a:p>
          <a:p>
            <a:endParaRPr lang="en-NZ" sz="3200" dirty="0" smtClean="0">
              <a:effectLst/>
            </a:endParaRPr>
          </a:p>
          <a:p>
            <a:r>
              <a:rPr lang="en-NZ" sz="3200" b="1" dirty="0" smtClean="0">
                <a:solidFill>
                  <a:srgbClr val="C00000"/>
                </a:solidFill>
              </a:rPr>
              <a:t>Samples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of material. </a:t>
            </a:r>
          </a:p>
          <a:p>
            <a:pPr marL="0" indent="0">
              <a:buNone/>
            </a:pPr>
            <a:endParaRPr lang="en-NZ" sz="3200" dirty="0" smtClean="0">
              <a:effectLst/>
            </a:endParaRPr>
          </a:p>
          <a:p>
            <a:r>
              <a:rPr lang="en-NZ" sz="3200" dirty="0" smtClean="0">
                <a:effectLst/>
              </a:rPr>
              <a:t> Allowance for </a:t>
            </a:r>
            <a:r>
              <a:rPr lang="en-NZ" sz="3200" b="1" dirty="0" smtClean="0">
                <a:solidFill>
                  <a:srgbClr val="C00000"/>
                </a:solidFill>
              </a:rPr>
              <a:t>waste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must be made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541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NZ" sz="5100" dirty="0" smtClean="0">
              <a:effectLst/>
            </a:endParaRPr>
          </a:p>
          <a:p>
            <a:r>
              <a:rPr lang="en-NZ" sz="6700" dirty="0" smtClean="0">
                <a:effectLst/>
              </a:rPr>
              <a:t>Will it be available in </a:t>
            </a:r>
            <a:r>
              <a:rPr lang="en-NZ" sz="6700" b="1" dirty="0" smtClean="0">
                <a:solidFill>
                  <a:srgbClr val="C00000"/>
                </a:solidFill>
              </a:rPr>
              <a:t>suitable</a:t>
            </a:r>
            <a:r>
              <a:rPr lang="en-NZ" sz="6700" b="1" dirty="0">
                <a:solidFill>
                  <a:srgbClr val="C00000"/>
                </a:solidFill>
              </a:rPr>
              <a:t> </a:t>
            </a:r>
            <a:r>
              <a:rPr lang="en-NZ" sz="6700" b="1" dirty="0" smtClean="0">
                <a:solidFill>
                  <a:srgbClr val="C00000"/>
                </a:solidFill>
              </a:rPr>
              <a:t>quantities</a:t>
            </a:r>
            <a:r>
              <a:rPr lang="en-NZ" sz="6700" dirty="0" smtClean="0">
                <a:effectLst/>
              </a:rPr>
              <a:t>? </a:t>
            </a:r>
          </a:p>
          <a:p>
            <a:pPr marL="0" indent="0">
              <a:buNone/>
            </a:pPr>
            <a:r>
              <a:rPr lang="en-NZ" sz="6700" dirty="0" smtClean="0">
                <a:effectLst/>
              </a:rPr>
              <a:t>Some products manufactured in </a:t>
            </a:r>
            <a:r>
              <a:rPr lang="en-NZ" sz="6700" b="1" dirty="0" smtClean="0">
                <a:solidFill>
                  <a:srgbClr val="C00000"/>
                </a:solidFill>
              </a:rPr>
              <a:t>fixed</a:t>
            </a:r>
            <a:r>
              <a:rPr lang="en-NZ" sz="6700" b="1" dirty="0" smtClean="0">
                <a:solidFill>
                  <a:srgbClr val="C00000"/>
                </a:solidFill>
                <a:effectLst/>
              </a:rPr>
              <a:t> </a:t>
            </a:r>
            <a:r>
              <a:rPr lang="en-NZ" sz="6700" b="1" dirty="0" smtClean="0">
                <a:solidFill>
                  <a:srgbClr val="C00000"/>
                </a:solidFill>
              </a:rPr>
              <a:t>sizes</a:t>
            </a:r>
            <a:r>
              <a:rPr lang="en-NZ" sz="6700" dirty="0" smtClean="0">
                <a:effectLst/>
              </a:rPr>
              <a:t> or minimum number must be ordered. Must remember to cost for </a:t>
            </a:r>
            <a:r>
              <a:rPr lang="en-NZ" sz="6700" dirty="0"/>
              <a:t>this.</a:t>
            </a:r>
          </a:p>
          <a:p>
            <a:pPr marL="0" indent="0">
              <a:buNone/>
            </a:pPr>
            <a:r>
              <a:rPr lang="en-NZ" sz="5800" dirty="0" smtClean="0">
                <a:effectLst/>
              </a:rPr>
              <a:t> </a:t>
            </a:r>
          </a:p>
          <a:p>
            <a:r>
              <a:rPr lang="en-NZ" sz="6700" b="1" dirty="0" smtClean="0">
                <a:solidFill>
                  <a:srgbClr val="C00000"/>
                </a:solidFill>
              </a:rPr>
              <a:t>Surcharges</a:t>
            </a:r>
            <a:r>
              <a:rPr lang="en-NZ" sz="6700" dirty="0" smtClean="0">
                <a:effectLst/>
              </a:rPr>
              <a:t> may be levied on cost of transporting smaller loads. </a:t>
            </a:r>
          </a:p>
          <a:p>
            <a:pPr marL="0" indent="0">
              <a:buNone/>
            </a:pPr>
            <a:endParaRPr lang="en-NZ" sz="6700" dirty="0" smtClean="0">
              <a:effectLst/>
            </a:endParaRPr>
          </a:p>
          <a:p>
            <a:r>
              <a:rPr lang="en-NZ" sz="6700" dirty="0" smtClean="0">
                <a:effectLst/>
              </a:rPr>
              <a:t>Materials must be ordered in the </a:t>
            </a:r>
            <a:r>
              <a:rPr lang="en-NZ" sz="6700" b="1" dirty="0" smtClean="0">
                <a:solidFill>
                  <a:srgbClr val="C00000"/>
                </a:solidFill>
              </a:rPr>
              <a:t>unit</a:t>
            </a:r>
            <a:r>
              <a:rPr lang="en-NZ" sz="6700" dirty="0"/>
              <a:t> </a:t>
            </a:r>
            <a:r>
              <a:rPr lang="en-NZ" sz="6700" dirty="0" smtClean="0">
                <a:effectLst/>
              </a:rPr>
              <a:t>in which they are </a:t>
            </a:r>
            <a:r>
              <a:rPr lang="en-NZ" sz="6700" b="1" dirty="0" smtClean="0">
                <a:solidFill>
                  <a:srgbClr val="C00000"/>
                </a:solidFill>
              </a:rPr>
              <a:t>so</a:t>
            </a:r>
            <a:r>
              <a:rPr lang="en-NZ" sz="5800" b="1" dirty="0" smtClean="0">
                <a:solidFill>
                  <a:srgbClr val="C00000"/>
                </a:solidFill>
              </a:rPr>
              <a:t>ld</a:t>
            </a:r>
            <a:endParaRPr lang="en-NZ" sz="5800" b="1" dirty="0" smtClean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r>
              <a:rPr lang="en-NZ" sz="5800" dirty="0" smtClean="0">
                <a:effectLst/>
              </a:rPr>
              <a:t> </a:t>
            </a:r>
            <a:endParaRPr lang="en-NZ" sz="5100" dirty="0" smtClean="0">
              <a:effectLst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40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 smtClean="0">
                <a:effectLst/>
              </a:rPr>
              <a:t>Are there any </a:t>
            </a:r>
            <a:r>
              <a:rPr lang="en-NZ" sz="3200" b="1" dirty="0" smtClean="0">
                <a:solidFill>
                  <a:srgbClr val="C00000"/>
                </a:solidFill>
              </a:rPr>
              <a:t>onerous</a:t>
            </a:r>
            <a:r>
              <a:rPr lang="en-NZ" sz="32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NZ" sz="3200" b="1" dirty="0" smtClean="0">
                <a:solidFill>
                  <a:srgbClr val="C00000"/>
                </a:solidFill>
              </a:rPr>
              <a:t>conditions</a:t>
            </a:r>
            <a:r>
              <a:rPr lang="en-NZ" sz="3200" dirty="0" smtClean="0">
                <a:effectLst/>
              </a:rPr>
              <a:t>? </a:t>
            </a:r>
          </a:p>
          <a:p>
            <a:pPr marL="0" indent="0">
              <a:buNone/>
            </a:pPr>
            <a:endParaRPr lang="en-NZ" sz="3200" dirty="0" smtClean="0">
              <a:effectLst/>
            </a:endParaRPr>
          </a:p>
          <a:p>
            <a:r>
              <a:rPr lang="en-NZ" sz="3200" dirty="0" smtClean="0">
                <a:effectLst/>
              </a:rPr>
              <a:t>For what </a:t>
            </a:r>
            <a:r>
              <a:rPr lang="en-NZ" sz="3200" b="1" dirty="0" smtClean="0">
                <a:solidFill>
                  <a:srgbClr val="C00000"/>
                </a:solidFill>
              </a:rPr>
              <a:t>period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does the quotation/estimate remain open? </a:t>
            </a:r>
          </a:p>
          <a:p>
            <a:pPr marL="0" indent="0">
              <a:buNone/>
            </a:pPr>
            <a:endParaRPr lang="en-NZ" sz="3200" dirty="0" smtClean="0">
              <a:effectLst/>
            </a:endParaRPr>
          </a:p>
          <a:p>
            <a:r>
              <a:rPr lang="en-NZ" sz="3200" dirty="0" smtClean="0">
                <a:effectLst/>
              </a:rPr>
              <a:t>What </a:t>
            </a:r>
            <a:r>
              <a:rPr lang="en-NZ" sz="3200" b="1" dirty="0" smtClean="0">
                <a:solidFill>
                  <a:srgbClr val="C00000"/>
                </a:solidFill>
              </a:rPr>
              <a:t>discounts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are offered?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48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b="1" dirty="0" smtClean="0">
                <a:solidFill>
                  <a:srgbClr val="7030A0"/>
                </a:solidFill>
              </a:rPr>
              <a:t>Establish rates for Labour </a:t>
            </a:r>
            <a:endParaRPr lang="en-NZ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dirty="0" smtClean="0">
              <a:effectLst/>
            </a:endParaRPr>
          </a:p>
          <a:p>
            <a:r>
              <a:rPr lang="en-NZ" sz="3200" dirty="0" smtClean="0">
                <a:effectLst/>
              </a:rPr>
              <a:t>Labour is the </a:t>
            </a:r>
            <a:r>
              <a:rPr lang="en-NZ" sz="3200" b="1" dirty="0" smtClean="0">
                <a:solidFill>
                  <a:srgbClr val="C00000"/>
                </a:solidFill>
              </a:rPr>
              <a:t>most</a:t>
            </a:r>
            <a:r>
              <a:rPr lang="en-NZ" sz="3200" b="1" dirty="0" smtClean="0">
                <a:solidFill>
                  <a:srgbClr val="C00000"/>
                </a:solidFill>
                <a:effectLst/>
              </a:rPr>
              <a:t> </a:t>
            </a:r>
            <a:r>
              <a:rPr lang="en-NZ" sz="3200" b="1" dirty="0">
                <a:solidFill>
                  <a:srgbClr val="C00000"/>
                </a:solidFill>
              </a:rPr>
              <a:t>difficult</a:t>
            </a:r>
            <a:r>
              <a:rPr lang="en-NZ" sz="3200" b="1" dirty="0" smtClean="0">
                <a:solidFill>
                  <a:srgbClr val="C00000"/>
                </a:solidFill>
                <a:effectLst/>
              </a:rPr>
              <a:t> </a:t>
            </a:r>
            <a:r>
              <a:rPr lang="en-NZ" sz="3200" b="1" dirty="0">
                <a:solidFill>
                  <a:srgbClr val="C00000"/>
                </a:solidFill>
              </a:rPr>
              <a:t>resource</a:t>
            </a:r>
            <a:r>
              <a:rPr lang="en-NZ" sz="32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NZ" sz="3200" dirty="0" smtClean="0">
                <a:effectLst/>
              </a:rPr>
              <a:t>to price accurately and to control the cost of. </a:t>
            </a:r>
          </a:p>
          <a:p>
            <a:endParaRPr lang="en-NZ" sz="3200" dirty="0" smtClean="0">
              <a:effectLst/>
            </a:endParaRPr>
          </a:p>
          <a:p>
            <a:r>
              <a:rPr lang="en-NZ" sz="3200" dirty="0" smtClean="0">
                <a:effectLst/>
              </a:rPr>
              <a:t>All </a:t>
            </a:r>
            <a:r>
              <a:rPr lang="en-NZ" sz="3200" b="1" dirty="0" smtClean="0">
                <a:solidFill>
                  <a:srgbClr val="C00000"/>
                </a:solidFill>
              </a:rPr>
              <a:t>direct</a:t>
            </a:r>
            <a:r>
              <a:rPr lang="en-NZ" sz="3200" dirty="0" smtClean="0">
                <a:effectLst/>
              </a:rPr>
              <a:t> and </a:t>
            </a:r>
            <a:r>
              <a:rPr lang="en-NZ" sz="3200" b="1" dirty="0" smtClean="0">
                <a:solidFill>
                  <a:srgbClr val="C00000"/>
                </a:solidFill>
              </a:rPr>
              <a:t>indirect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costs must be considered. </a:t>
            </a:r>
          </a:p>
          <a:p>
            <a:endParaRPr lang="en-NZ" sz="3200" dirty="0" smtClean="0">
              <a:effectLst/>
            </a:endParaRPr>
          </a:p>
          <a:p>
            <a:r>
              <a:rPr lang="en-NZ" sz="3200" dirty="0" smtClean="0">
                <a:effectLst/>
              </a:rPr>
              <a:t> At the estimating stage, the </a:t>
            </a:r>
            <a:r>
              <a:rPr lang="en-NZ" sz="3200" b="1" dirty="0" smtClean="0">
                <a:solidFill>
                  <a:srgbClr val="C00000"/>
                </a:solidFill>
              </a:rPr>
              <a:t>productivity</a:t>
            </a:r>
            <a:r>
              <a:rPr lang="en-NZ" sz="3200" dirty="0"/>
              <a:t> </a:t>
            </a:r>
            <a:r>
              <a:rPr lang="en-NZ" sz="3200" dirty="0" smtClean="0">
                <a:effectLst/>
              </a:rPr>
              <a:t>(output) of labour must be assessed.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42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3200" dirty="0" smtClean="0">
                <a:effectLst/>
              </a:rPr>
              <a:t>Time is essential when calculating labour &amp; therefore a </a:t>
            </a:r>
            <a:r>
              <a:rPr lang="en-NZ" sz="3200" b="1" dirty="0" smtClean="0">
                <a:solidFill>
                  <a:srgbClr val="C00000"/>
                </a:solidFill>
              </a:rPr>
              <a:t>balance</a:t>
            </a:r>
            <a:r>
              <a:rPr lang="en-NZ" sz="3200" dirty="0" smtClean="0"/>
              <a:t> </a:t>
            </a:r>
            <a:r>
              <a:rPr lang="en-NZ" sz="3200" dirty="0" smtClean="0">
                <a:effectLst/>
              </a:rPr>
              <a:t>needs to be struck between the </a:t>
            </a:r>
            <a:r>
              <a:rPr lang="en-NZ" sz="3200" b="1" dirty="0" smtClean="0">
                <a:solidFill>
                  <a:srgbClr val="C00000"/>
                </a:solidFill>
                <a:effectLst/>
              </a:rPr>
              <a:t>time &amp; cost of using labour </a:t>
            </a:r>
            <a:r>
              <a:rPr lang="en-NZ" sz="3200" dirty="0" smtClean="0">
                <a:effectLst/>
              </a:rPr>
              <a:t>and the </a:t>
            </a:r>
            <a:r>
              <a:rPr lang="en-NZ" sz="3200" b="1" dirty="0" smtClean="0">
                <a:solidFill>
                  <a:srgbClr val="C00000"/>
                </a:solidFill>
                <a:effectLst/>
              </a:rPr>
              <a:t>time &amp; cost of using plant. </a:t>
            </a:r>
          </a:p>
          <a:p>
            <a:pPr marL="0" indent="0">
              <a:buNone/>
            </a:pPr>
            <a:endParaRPr lang="en-NZ" sz="3200" b="1" dirty="0" smtClean="0">
              <a:solidFill>
                <a:srgbClr val="C00000"/>
              </a:solidFill>
              <a:effectLst/>
            </a:endParaRPr>
          </a:p>
          <a:p>
            <a:r>
              <a:rPr lang="en-NZ" sz="3200" dirty="0" smtClean="0">
                <a:effectLst/>
              </a:rPr>
              <a:t>Use </a:t>
            </a:r>
            <a:r>
              <a:rPr lang="en-NZ" sz="3200" b="1" dirty="0" smtClean="0">
                <a:solidFill>
                  <a:srgbClr val="C00000"/>
                </a:solidFill>
              </a:rPr>
              <a:t>information</a:t>
            </a:r>
            <a:r>
              <a:rPr lang="en-NZ" sz="3200" b="1" dirty="0">
                <a:solidFill>
                  <a:srgbClr val="C00000"/>
                </a:solidFill>
              </a:rPr>
              <a:t> </a:t>
            </a:r>
            <a:r>
              <a:rPr lang="en-NZ" sz="3200" b="1" dirty="0" smtClean="0">
                <a:solidFill>
                  <a:srgbClr val="C00000"/>
                </a:solidFill>
                <a:effectLst/>
              </a:rPr>
              <a:t>readily available </a:t>
            </a:r>
            <a:r>
              <a:rPr lang="en-NZ" sz="3200" dirty="0" smtClean="0">
                <a:effectLst/>
              </a:rPr>
              <a:t>(feedback from current jobs) </a:t>
            </a:r>
          </a:p>
          <a:p>
            <a:pPr marL="0" indent="0">
              <a:buNone/>
            </a:pPr>
            <a:endParaRPr lang="en-NZ" sz="3200" dirty="0" smtClean="0">
              <a:effectLst/>
            </a:endParaRPr>
          </a:p>
          <a:p>
            <a:r>
              <a:rPr lang="en-NZ" sz="3200" b="1" dirty="0" smtClean="0">
                <a:solidFill>
                  <a:srgbClr val="C00000"/>
                </a:solidFill>
              </a:rPr>
              <a:t>Labour</a:t>
            </a:r>
            <a:r>
              <a:rPr lang="en-NZ" sz="32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NZ" sz="3200" b="1" dirty="0" smtClean="0">
                <a:solidFill>
                  <a:srgbClr val="C00000"/>
                </a:solidFill>
              </a:rPr>
              <a:t>constants</a:t>
            </a:r>
            <a:r>
              <a:rPr lang="en-NZ" sz="3200" b="1" dirty="0">
                <a:solidFill>
                  <a:srgbClr val="C00000"/>
                </a:solidFill>
              </a:rPr>
              <a:t> </a:t>
            </a:r>
            <a:r>
              <a:rPr lang="en-NZ" sz="3200" dirty="0" smtClean="0">
                <a:effectLst/>
              </a:rPr>
              <a:t>must also be assessed, i.e. the amount of time it takes to lay 1m² of bricks.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94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664"/>
            <a:ext cx="7472855" cy="6611336"/>
          </a:xfrm>
        </p:spPr>
      </p:pic>
    </p:spTree>
    <p:extLst>
      <p:ext uri="{BB962C8B-B14F-4D97-AF65-F5344CB8AC3E}">
        <p14:creationId xmlns:p14="http://schemas.microsoft.com/office/powerpoint/2010/main" val="14751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solidFill>
                  <a:srgbClr val="7030A0"/>
                </a:solidFill>
              </a:rPr>
              <a:t>Labour build up rate</a:t>
            </a:r>
            <a:br>
              <a:rPr lang="en-NZ" b="1" dirty="0">
                <a:solidFill>
                  <a:srgbClr val="7030A0"/>
                </a:solidFill>
              </a:rPr>
            </a:br>
            <a:endParaRPr lang="en-NZ" dirty="0">
              <a:solidFill>
                <a:srgbClr val="7030A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 rot="16200000">
            <a:off x="5137943" y="-996553"/>
            <a:ext cx="1916112" cy="10341771"/>
          </a:xfrm>
          <a:solidFill>
            <a:schemeClr val="bg1"/>
          </a:solidFill>
        </p:spPr>
        <p:txBody>
          <a:bodyPr vert="eaVert"/>
          <a:lstStyle/>
          <a:p>
            <a:pPr marL="0" indent="0" algn="ctr">
              <a:buNone/>
            </a:pPr>
            <a:r>
              <a:rPr lang="en-NZ" sz="6000" b="1" dirty="0" smtClean="0">
                <a:solidFill>
                  <a:srgbClr val="00B050"/>
                </a:solidFill>
              </a:rPr>
              <a:t>URE = </a:t>
            </a:r>
            <a:r>
              <a:rPr lang="en-NZ" sz="6000" b="1" dirty="0">
                <a:solidFill>
                  <a:srgbClr val="00B050"/>
                </a:solidFill>
              </a:rPr>
              <a:t>Unit </a:t>
            </a:r>
            <a:r>
              <a:rPr lang="en-NZ" sz="6000" b="1" dirty="0" smtClean="0">
                <a:solidFill>
                  <a:srgbClr val="00B050"/>
                </a:solidFill>
              </a:rPr>
              <a:t>Rate Estimating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6552805" y="1333101"/>
            <a:ext cx="4229893" cy="4991103"/>
          </a:xfrm>
          <a:solidFill>
            <a:schemeClr val="bg1"/>
          </a:solidFill>
        </p:spPr>
        <p:txBody>
          <a:bodyPr vert="eaVert">
            <a:normAutofit fontScale="90000"/>
          </a:bodyPr>
          <a:lstStyle/>
          <a:p>
            <a:pPr algn="l"/>
            <a:r>
              <a:rPr lang="en-NZ" sz="6000" dirty="0">
                <a:solidFill>
                  <a:srgbClr val="00B050"/>
                </a:solidFill>
              </a:rPr>
              <a:t>Cost of materials</a:t>
            </a:r>
            <a:br>
              <a:rPr lang="en-NZ" sz="6000" dirty="0">
                <a:solidFill>
                  <a:srgbClr val="00B050"/>
                </a:solidFill>
              </a:rPr>
            </a:br>
            <a:r>
              <a:rPr lang="en-NZ" sz="6000" dirty="0">
                <a:solidFill>
                  <a:srgbClr val="00B050"/>
                </a:solidFill>
              </a:rPr>
              <a:t>Cartage</a:t>
            </a:r>
            <a:br>
              <a:rPr lang="en-NZ" sz="6000" dirty="0">
                <a:solidFill>
                  <a:srgbClr val="00B050"/>
                </a:solidFill>
              </a:rPr>
            </a:br>
            <a:r>
              <a:rPr lang="en-NZ" sz="6000" dirty="0">
                <a:solidFill>
                  <a:srgbClr val="00B050"/>
                </a:solidFill>
              </a:rPr>
              <a:t>Waste</a:t>
            </a:r>
            <a:br>
              <a:rPr lang="en-NZ" sz="6000" dirty="0">
                <a:solidFill>
                  <a:srgbClr val="00B050"/>
                </a:solidFill>
              </a:rPr>
            </a:br>
            <a:r>
              <a:rPr lang="en-NZ" sz="6000" dirty="0">
                <a:solidFill>
                  <a:srgbClr val="00B050"/>
                </a:solidFill>
              </a:rPr>
              <a:t>Fixings</a:t>
            </a:r>
            <a:br>
              <a:rPr lang="en-NZ" sz="6000" dirty="0">
                <a:solidFill>
                  <a:srgbClr val="00B050"/>
                </a:solidFill>
              </a:rPr>
            </a:br>
            <a:r>
              <a:rPr lang="en-NZ" sz="6000" dirty="0">
                <a:solidFill>
                  <a:srgbClr val="00B050"/>
                </a:solidFill>
              </a:rPr>
              <a:t>(e) equipment</a:t>
            </a:r>
            <a:br>
              <a:rPr lang="en-NZ" sz="6000" dirty="0">
                <a:solidFill>
                  <a:srgbClr val="00B050"/>
                </a:solidFill>
              </a:rPr>
            </a:br>
            <a:r>
              <a:rPr lang="en-NZ" sz="6000" dirty="0">
                <a:solidFill>
                  <a:srgbClr val="00B050"/>
                </a:solidFill>
              </a:rPr>
              <a:t>Labour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NZ" sz="8000" b="1" dirty="0" smtClean="0"/>
          </a:p>
          <a:p>
            <a:pPr marL="0" indent="0" algn="ctr">
              <a:buNone/>
            </a:pPr>
            <a:r>
              <a:rPr lang="en-NZ" sz="8000" b="1" dirty="0" err="1" smtClean="0"/>
              <a:t>CCWFeL</a:t>
            </a:r>
            <a:endParaRPr lang="en-NZ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6055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90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1919289" y="333375"/>
            <a:ext cx="7207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 rot="16200000">
            <a:off x="-965200" y="2857501"/>
            <a:ext cx="6480175" cy="1143000"/>
          </a:xfrm>
          <a:solidFill>
            <a:srgbClr val="FFFF00"/>
          </a:solidFill>
        </p:spPr>
        <p:txBody>
          <a:bodyPr vert="eaVert"/>
          <a:lstStyle/>
          <a:p>
            <a:r>
              <a:rPr lang="en-NZ" sz="6000" dirty="0">
                <a:solidFill>
                  <a:srgbClr val="00B050"/>
                </a:solidFill>
              </a:rPr>
              <a:t>C</a:t>
            </a:r>
            <a:r>
              <a:rPr lang="en-NZ" sz="6000" dirty="0">
                <a:solidFill>
                  <a:schemeClr val="accent1"/>
                </a:solidFill>
              </a:rPr>
              <a:t/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C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W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F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(e)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L</a:t>
            </a:r>
            <a:r>
              <a:rPr lang="en-NZ" sz="6000" dirty="0"/>
              <a:t/>
            </a:r>
            <a:br>
              <a:rPr lang="en-NZ" sz="6000" dirty="0"/>
            </a:br>
            <a:endParaRPr lang="en-US" sz="6000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16275" y="1386945"/>
            <a:ext cx="47520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NZ" dirty="0"/>
              <a:t>Start with Retail Cost</a:t>
            </a:r>
          </a:p>
          <a:p>
            <a:pPr>
              <a:buFontTx/>
              <a:buChar char="•"/>
            </a:pPr>
            <a:r>
              <a:rPr lang="en-NZ" dirty="0"/>
              <a:t> less discount for:-</a:t>
            </a:r>
          </a:p>
          <a:p>
            <a:pPr lvl="1">
              <a:buFontTx/>
              <a:buChar char="•"/>
            </a:pPr>
            <a:r>
              <a:rPr lang="en-NZ" dirty="0"/>
              <a:t>Project bulk buying.</a:t>
            </a:r>
          </a:p>
          <a:p>
            <a:pPr lvl="1">
              <a:buFontTx/>
              <a:buChar char="•"/>
            </a:pPr>
            <a:r>
              <a:rPr lang="en-NZ" dirty="0"/>
              <a:t>Builders terms (general).</a:t>
            </a:r>
          </a:p>
          <a:p>
            <a:pPr lvl="1">
              <a:buFontTx/>
              <a:buChar char="•"/>
            </a:pPr>
            <a:r>
              <a:rPr lang="en-NZ" dirty="0"/>
              <a:t>Long term purchasing agreements. </a:t>
            </a:r>
          </a:p>
          <a:p>
            <a:pPr>
              <a:buFontTx/>
              <a:buChar char="•"/>
            </a:pPr>
            <a:r>
              <a:rPr lang="en-NZ" dirty="0"/>
              <a:t> Payment terms &amp; conditions.</a:t>
            </a:r>
          </a:p>
          <a:p>
            <a:pPr lvl="1">
              <a:buFontTx/>
              <a:buChar char="•"/>
            </a:pPr>
            <a:r>
              <a:rPr lang="en-NZ" dirty="0"/>
              <a:t>Prompt payment discounts.</a:t>
            </a:r>
          </a:p>
          <a:p>
            <a:pPr lvl="1">
              <a:buFontTx/>
              <a:buChar char="•"/>
            </a:pPr>
            <a:r>
              <a:rPr lang="en-NZ" dirty="0"/>
              <a:t>Long settlement agreements.</a:t>
            </a:r>
          </a:p>
          <a:p>
            <a:pPr lvl="1">
              <a:buFontTx/>
              <a:buChar char="•"/>
            </a:pPr>
            <a:r>
              <a:rPr lang="en-NZ" dirty="0"/>
              <a:t>Special terms of sale &amp; payment.</a:t>
            </a:r>
          </a:p>
          <a:p>
            <a:pPr lvl="1"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516857" y="378883"/>
            <a:ext cx="1009650" cy="1008062"/>
          </a:xfrm>
          <a:custGeom>
            <a:avLst/>
            <a:gdLst>
              <a:gd name="G0" fmla="+- 1577 0 0"/>
              <a:gd name="G1" fmla="+- 21600 0 1577"/>
              <a:gd name="G2" fmla="+- 21600 0 157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77" y="10800"/>
                </a:moveTo>
                <a:cubicBezTo>
                  <a:pt x="1577" y="15894"/>
                  <a:pt x="5706" y="20023"/>
                  <a:pt x="10800" y="20023"/>
                </a:cubicBezTo>
                <a:cubicBezTo>
                  <a:pt x="15894" y="20023"/>
                  <a:pt x="20023" y="15894"/>
                  <a:pt x="20023" y="10800"/>
                </a:cubicBezTo>
                <a:cubicBezTo>
                  <a:pt x="20023" y="5706"/>
                  <a:pt x="15894" y="1577"/>
                  <a:pt x="10800" y="1577"/>
                </a:cubicBezTo>
                <a:cubicBezTo>
                  <a:pt x="5706" y="1577"/>
                  <a:pt x="1577" y="5706"/>
                  <a:pt x="1577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216275" y="188913"/>
            <a:ext cx="5413375" cy="79216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NZ" sz="4000" dirty="0"/>
              <a:t>COST OF MATERIALS          </a:t>
            </a:r>
            <a:endParaRPr lang="en-US" sz="4000" dirty="0"/>
          </a:p>
        </p:txBody>
      </p:sp>
      <p:cxnSp>
        <p:nvCxnSpPr>
          <p:cNvPr id="2061" name="AutoShape 13"/>
          <p:cNvCxnSpPr>
            <a:cxnSpLocks noChangeShapeType="1"/>
            <a:stCxn id="2060" idx="1"/>
            <a:endCxn id="2058" idx="6"/>
          </p:cNvCxnSpPr>
          <p:nvPr/>
        </p:nvCxnSpPr>
        <p:spPr bwMode="auto">
          <a:xfrm rot="10800000" flipV="1">
            <a:off x="2526507" y="584994"/>
            <a:ext cx="689768" cy="297920"/>
          </a:xfrm>
          <a:prstGeom prst="bentConnector3">
            <a:avLst>
              <a:gd name="adj1" fmla="val 50000"/>
            </a:avLst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ffectLst/>
        </p:spPr>
      </p:cxn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5477" y="1573382"/>
            <a:ext cx="1883956" cy="14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863" y="3013189"/>
            <a:ext cx="2236520" cy="144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94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1919289" y="333375"/>
            <a:ext cx="7207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-971550" y="2851151"/>
            <a:ext cx="6482822" cy="1153054"/>
          </a:xfrm>
          <a:solidFill>
            <a:srgbClr val="FFFF00"/>
          </a:solidFill>
        </p:spPr>
        <p:txBody>
          <a:bodyPr vert="eaVert"/>
          <a:lstStyle/>
          <a:p>
            <a:r>
              <a:rPr lang="en-NZ" sz="6000" dirty="0">
                <a:solidFill>
                  <a:schemeClr val="accent1"/>
                </a:solidFill>
              </a:rPr>
              <a:t>C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rgbClr val="00B050"/>
                </a:solidFill>
              </a:rPr>
              <a:t>C</a:t>
            </a:r>
            <a:r>
              <a:rPr lang="en-NZ" sz="6000" dirty="0">
                <a:solidFill>
                  <a:schemeClr val="accent1"/>
                </a:solidFill>
              </a:rPr>
              <a:t/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W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F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(e)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L</a:t>
            </a:r>
            <a:r>
              <a:rPr lang="en-NZ" sz="6000" dirty="0"/>
              <a:t/>
            </a:r>
            <a:br>
              <a:rPr lang="en-NZ" sz="6000" dirty="0"/>
            </a:br>
            <a:endParaRPr lang="en-US" sz="6000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43251" y="2133601"/>
            <a:ext cx="51847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NZ" dirty="0"/>
              <a:t>Transport from supplier to project.</a:t>
            </a:r>
          </a:p>
          <a:p>
            <a:pPr>
              <a:buFontTx/>
              <a:buChar char="•"/>
            </a:pPr>
            <a:r>
              <a:rPr lang="en-NZ" dirty="0"/>
              <a:t>Often included with the suppliers rate</a:t>
            </a:r>
          </a:p>
          <a:p>
            <a:pPr>
              <a:buFontTx/>
              <a:buChar char="•"/>
            </a:pPr>
            <a:r>
              <a:rPr lang="en-NZ" dirty="0"/>
              <a:t>Factors that influence values:-</a:t>
            </a:r>
          </a:p>
          <a:p>
            <a:pPr lvl="1">
              <a:buFontTx/>
              <a:buChar char="•"/>
            </a:pPr>
            <a:r>
              <a:rPr lang="en-NZ" dirty="0"/>
              <a:t>Volumes &amp; number of deliveries required</a:t>
            </a:r>
          </a:p>
          <a:p>
            <a:pPr lvl="1">
              <a:buFontTx/>
              <a:buChar char="•"/>
            </a:pPr>
            <a:r>
              <a:rPr lang="en-NZ" dirty="0"/>
              <a:t>Distance (remote locations = extra charges)</a:t>
            </a:r>
          </a:p>
          <a:p>
            <a:pPr>
              <a:buFontTx/>
              <a:buChar char="•"/>
            </a:pPr>
            <a:r>
              <a:rPr lang="en-NZ" dirty="0"/>
              <a:t>Examples of methods of calculation</a:t>
            </a:r>
          </a:p>
          <a:p>
            <a:pPr lvl="1">
              <a:buFontTx/>
              <a:buChar char="•"/>
            </a:pPr>
            <a:r>
              <a:rPr lang="en-NZ" dirty="0"/>
              <a:t>Carpentry $/m3 per</a:t>
            </a:r>
          </a:p>
          <a:p>
            <a:pPr lvl="1"/>
            <a:endParaRPr lang="en-NZ" dirty="0"/>
          </a:p>
          <a:p>
            <a:pPr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endParaRPr lang="en-NZ" dirty="0"/>
          </a:p>
          <a:p>
            <a:pPr lvl="1"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619253" y="1196975"/>
            <a:ext cx="1009650" cy="1008062"/>
          </a:xfrm>
          <a:custGeom>
            <a:avLst/>
            <a:gdLst>
              <a:gd name="G0" fmla="+- 1577 0 0"/>
              <a:gd name="G1" fmla="+- 21600 0 1577"/>
              <a:gd name="G2" fmla="+- 21600 0 157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77" y="10800"/>
                </a:moveTo>
                <a:cubicBezTo>
                  <a:pt x="1577" y="15894"/>
                  <a:pt x="5706" y="20023"/>
                  <a:pt x="10800" y="20023"/>
                </a:cubicBezTo>
                <a:cubicBezTo>
                  <a:pt x="15894" y="20023"/>
                  <a:pt x="20023" y="15894"/>
                  <a:pt x="20023" y="10800"/>
                </a:cubicBezTo>
                <a:cubicBezTo>
                  <a:pt x="20023" y="5706"/>
                  <a:pt x="15894" y="1577"/>
                  <a:pt x="10800" y="1577"/>
                </a:cubicBezTo>
                <a:cubicBezTo>
                  <a:pt x="5706" y="1577"/>
                  <a:pt x="1577" y="5706"/>
                  <a:pt x="1577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16276" y="188913"/>
            <a:ext cx="4608513" cy="79216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NZ" sz="4000" dirty="0"/>
              <a:t>Cartage </a:t>
            </a:r>
            <a:endParaRPr lang="en-US" sz="4000" dirty="0"/>
          </a:p>
        </p:txBody>
      </p:sp>
      <p:cxnSp>
        <p:nvCxnSpPr>
          <p:cNvPr id="14343" name="AutoShape 7"/>
          <p:cNvCxnSpPr>
            <a:cxnSpLocks noChangeShapeType="1"/>
            <a:stCxn id="14342" idx="1"/>
            <a:endCxn id="14341" idx="6"/>
          </p:cNvCxnSpPr>
          <p:nvPr/>
        </p:nvCxnSpPr>
        <p:spPr bwMode="auto">
          <a:xfrm rot="10800000" flipV="1">
            <a:off x="2628904" y="584994"/>
            <a:ext cx="587373" cy="1116012"/>
          </a:xfrm>
          <a:prstGeom prst="bentConnector3">
            <a:avLst>
              <a:gd name="adj1" fmla="val 50000"/>
            </a:avLst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ffectLst/>
        </p:spPr>
      </p:cxn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136470"/>
            <a:ext cx="3571678" cy="23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94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1919289" y="333375"/>
            <a:ext cx="7207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-965200" y="2857501"/>
            <a:ext cx="6480175" cy="1143000"/>
          </a:xfrm>
          <a:solidFill>
            <a:srgbClr val="FFFF00"/>
          </a:solidFill>
        </p:spPr>
        <p:txBody>
          <a:bodyPr vert="eaVert"/>
          <a:lstStyle/>
          <a:p>
            <a:r>
              <a:rPr lang="en-NZ" sz="6000" dirty="0">
                <a:solidFill>
                  <a:schemeClr val="accent1"/>
                </a:solidFill>
              </a:rPr>
              <a:t>C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C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rgbClr val="00B050"/>
                </a:solidFill>
              </a:rPr>
              <a:t>W</a:t>
            </a:r>
            <a:r>
              <a:rPr lang="en-NZ" sz="6000" dirty="0">
                <a:solidFill>
                  <a:schemeClr val="accent1"/>
                </a:solidFill>
              </a:rPr>
              <a:t/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F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(e)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L</a:t>
            </a:r>
            <a:r>
              <a:rPr lang="en-NZ" sz="6000" dirty="0"/>
              <a:t/>
            </a:r>
            <a:br>
              <a:rPr lang="en-NZ" sz="6000" dirty="0"/>
            </a:br>
            <a:endParaRPr lang="en-US" sz="6000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43251" y="2133601"/>
            <a:ext cx="51847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NZ" dirty="0"/>
          </a:p>
          <a:p>
            <a:pPr lvl="1"/>
            <a:endParaRPr lang="en-NZ" dirty="0"/>
          </a:p>
          <a:p>
            <a:pPr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endParaRPr lang="en-NZ" dirty="0"/>
          </a:p>
          <a:p>
            <a:pPr lvl="1"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582984" y="2040835"/>
            <a:ext cx="1009650" cy="1100828"/>
          </a:xfrm>
          <a:custGeom>
            <a:avLst/>
            <a:gdLst>
              <a:gd name="G0" fmla="+- 1577 0 0"/>
              <a:gd name="G1" fmla="+- 21600 0 1577"/>
              <a:gd name="G2" fmla="+- 21600 0 157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77" y="10800"/>
                </a:moveTo>
                <a:cubicBezTo>
                  <a:pt x="1577" y="15894"/>
                  <a:pt x="5706" y="20023"/>
                  <a:pt x="10800" y="20023"/>
                </a:cubicBezTo>
                <a:cubicBezTo>
                  <a:pt x="15894" y="20023"/>
                  <a:pt x="20023" y="15894"/>
                  <a:pt x="20023" y="10800"/>
                </a:cubicBezTo>
                <a:cubicBezTo>
                  <a:pt x="20023" y="5706"/>
                  <a:pt x="15894" y="1577"/>
                  <a:pt x="10800" y="1577"/>
                </a:cubicBezTo>
                <a:cubicBezTo>
                  <a:pt x="5706" y="1577"/>
                  <a:pt x="1577" y="5706"/>
                  <a:pt x="1577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16276" y="188913"/>
            <a:ext cx="4608513" cy="79216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NZ" sz="4000" dirty="0"/>
              <a:t>Waste </a:t>
            </a:r>
            <a:endParaRPr lang="en-US" sz="4000" dirty="0"/>
          </a:p>
        </p:txBody>
      </p:sp>
      <p:cxnSp>
        <p:nvCxnSpPr>
          <p:cNvPr id="15367" name="AutoShape 7"/>
          <p:cNvCxnSpPr>
            <a:cxnSpLocks noChangeShapeType="1"/>
            <a:stCxn id="15366" idx="1"/>
            <a:endCxn id="15365" idx="6"/>
          </p:cNvCxnSpPr>
          <p:nvPr/>
        </p:nvCxnSpPr>
        <p:spPr bwMode="auto">
          <a:xfrm rot="10800000" flipV="1">
            <a:off x="2592634" y="584993"/>
            <a:ext cx="623642" cy="2006255"/>
          </a:xfrm>
          <a:prstGeom prst="bentConnector3">
            <a:avLst>
              <a:gd name="adj1" fmla="val 50000"/>
            </a:avLst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540086" y="1619805"/>
            <a:ext cx="50677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Sources of material waste</a:t>
            </a:r>
          </a:p>
          <a:p>
            <a:endParaRPr lang="en-NZ" sz="2400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Transportation damage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Cutting and shaping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Handling errors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Theft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Loss (accidental)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42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1919289" y="333375"/>
            <a:ext cx="7207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-965200" y="2857501"/>
            <a:ext cx="6480175" cy="1143000"/>
          </a:xfrm>
          <a:solidFill>
            <a:srgbClr val="FFFF00"/>
          </a:solidFill>
        </p:spPr>
        <p:txBody>
          <a:bodyPr vert="eaVert"/>
          <a:lstStyle/>
          <a:p>
            <a:r>
              <a:rPr lang="en-NZ" sz="6000" dirty="0">
                <a:solidFill>
                  <a:schemeClr val="accent1"/>
                </a:solidFill>
              </a:rPr>
              <a:t>C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C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W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rgbClr val="00B050"/>
                </a:solidFill>
              </a:rPr>
              <a:t>F</a:t>
            </a:r>
            <a:r>
              <a:rPr lang="en-NZ" sz="6000" dirty="0">
                <a:solidFill>
                  <a:schemeClr val="accent1"/>
                </a:solidFill>
              </a:rPr>
              <a:t/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(e)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L</a:t>
            </a:r>
            <a:r>
              <a:rPr lang="en-NZ" sz="6000" dirty="0"/>
              <a:t/>
            </a:r>
            <a:br>
              <a:rPr lang="en-NZ" sz="6000" dirty="0"/>
            </a:br>
            <a:endParaRPr lang="en-US" sz="600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43251" y="2133601"/>
            <a:ext cx="51847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r>
              <a:rPr lang="en-NZ" dirty="0"/>
              <a:t>Examples of methods of calculation</a:t>
            </a:r>
          </a:p>
          <a:p>
            <a:pPr lvl="1">
              <a:buFontTx/>
              <a:buChar char="•"/>
            </a:pPr>
            <a:r>
              <a:rPr lang="en-NZ" dirty="0"/>
              <a:t>Carpentry nails kg/m3 @ $x/kg.</a:t>
            </a:r>
          </a:p>
          <a:p>
            <a:pPr lvl="1"/>
            <a:endParaRPr lang="en-NZ" dirty="0"/>
          </a:p>
          <a:p>
            <a:pPr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endParaRPr lang="en-NZ" dirty="0"/>
          </a:p>
          <a:p>
            <a:pPr lvl="1"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endParaRPr lang="en-NZ" dirty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516857" y="2924969"/>
            <a:ext cx="1009650" cy="1008063"/>
          </a:xfrm>
          <a:custGeom>
            <a:avLst/>
            <a:gdLst>
              <a:gd name="G0" fmla="+- 1577 0 0"/>
              <a:gd name="G1" fmla="+- 21600 0 1577"/>
              <a:gd name="G2" fmla="+- 21600 0 157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77" y="10800"/>
                </a:moveTo>
                <a:cubicBezTo>
                  <a:pt x="1577" y="15894"/>
                  <a:pt x="5706" y="20023"/>
                  <a:pt x="10800" y="20023"/>
                </a:cubicBezTo>
                <a:cubicBezTo>
                  <a:pt x="15894" y="20023"/>
                  <a:pt x="20023" y="15894"/>
                  <a:pt x="20023" y="10800"/>
                </a:cubicBezTo>
                <a:cubicBezTo>
                  <a:pt x="20023" y="5706"/>
                  <a:pt x="15894" y="1577"/>
                  <a:pt x="10800" y="1577"/>
                </a:cubicBezTo>
                <a:cubicBezTo>
                  <a:pt x="5706" y="1577"/>
                  <a:pt x="1577" y="5706"/>
                  <a:pt x="1577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216276" y="188913"/>
            <a:ext cx="4608513" cy="79216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NZ" sz="4000" dirty="0"/>
              <a:t>Fixings</a:t>
            </a:r>
            <a:endParaRPr lang="en-US" sz="4000" dirty="0"/>
          </a:p>
        </p:txBody>
      </p:sp>
      <p:cxnSp>
        <p:nvCxnSpPr>
          <p:cNvPr id="16391" name="AutoShape 7"/>
          <p:cNvCxnSpPr>
            <a:cxnSpLocks noChangeShapeType="1"/>
            <a:stCxn id="16390" idx="1"/>
            <a:endCxn id="16389" idx="6"/>
          </p:cNvCxnSpPr>
          <p:nvPr/>
        </p:nvCxnSpPr>
        <p:spPr bwMode="auto">
          <a:xfrm rot="10800000" flipV="1">
            <a:off x="2526508" y="584993"/>
            <a:ext cx="689769" cy="2844007"/>
          </a:xfrm>
          <a:prstGeom prst="bentConnector3">
            <a:avLst>
              <a:gd name="adj1" fmla="val 50000"/>
            </a:avLst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ffectLst/>
        </p:spPr>
      </p:cxn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7257" y="1869542"/>
            <a:ext cx="2916806" cy="21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388" y="4367664"/>
            <a:ext cx="2340511" cy="234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2557" y="4435385"/>
            <a:ext cx="2781948" cy="196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72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1919289" y="333375"/>
            <a:ext cx="7207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-965200" y="2857501"/>
            <a:ext cx="6480175" cy="1143000"/>
          </a:xfrm>
          <a:solidFill>
            <a:srgbClr val="FFFF00"/>
          </a:solidFill>
        </p:spPr>
        <p:txBody>
          <a:bodyPr vert="eaVert"/>
          <a:lstStyle/>
          <a:p>
            <a:r>
              <a:rPr lang="en-NZ" sz="6000" dirty="0">
                <a:solidFill>
                  <a:schemeClr val="accent1"/>
                </a:solidFill>
              </a:rPr>
              <a:t>C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C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W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F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rgbClr val="00B050"/>
                </a:solidFill>
              </a:rPr>
              <a:t>(e)</a:t>
            </a:r>
            <a:r>
              <a:rPr lang="en-NZ" sz="6000" dirty="0">
                <a:solidFill>
                  <a:schemeClr val="accent1"/>
                </a:solidFill>
              </a:rPr>
              <a:t/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L</a:t>
            </a:r>
            <a:r>
              <a:rPr lang="en-NZ" sz="6000" dirty="0"/>
              <a:t/>
            </a:r>
            <a:br>
              <a:rPr lang="en-NZ" sz="6000" dirty="0"/>
            </a:br>
            <a:endParaRPr lang="en-US" sz="60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43251" y="2133602"/>
            <a:ext cx="51847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NZ" dirty="0"/>
          </a:p>
          <a:p>
            <a:r>
              <a:rPr lang="en-NZ" dirty="0"/>
              <a:t>This provision is for minor equipment only:</a:t>
            </a:r>
          </a:p>
          <a:p>
            <a:pPr lvl="1">
              <a:buFontTx/>
              <a:buChar char="•"/>
            </a:pPr>
            <a:r>
              <a:rPr lang="en-NZ" dirty="0" err="1" smtClean="0"/>
              <a:t>E.g</a:t>
            </a:r>
            <a:r>
              <a:rPr lang="en-NZ" dirty="0" smtClean="0"/>
              <a:t> </a:t>
            </a:r>
            <a:r>
              <a:rPr lang="en-NZ" dirty="0"/>
              <a:t>nail guns.</a:t>
            </a:r>
          </a:p>
          <a:p>
            <a:pPr lvl="1">
              <a:buFontTx/>
              <a:buChar char="•"/>
            </a:pPr>
            <a:r>
              <a:rPr lang="en-NZ" dirty="0"/>
              <a:t>Not hand-tools (part of labour cost build-up)</a:t>
            </a:r>
          </a:p>
          <a:p>
            <a:pPr lvl="1">
              <a:buFontTx/>
              <a:buChar char="•"/>
            </a:pPr>
            <a:r>
              <a:rPr lang="en-NZ" dirty="0"/>
              <a:t>Not major plant &amp; equipment (See P&amp;G section)</a:t>
            </a: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647655" y="3814293"/>
            <a:ext cx="1009650" cy="1008063"/>
          </a:xfrm>
          <a:custGeom>
            <a:avLst/>
            <a:gdLst>
              <a:gd name="G0" fmla="+- 1577 0 0"/>
              <a:gd name="G1" fmla="+- 21600 0 1577"/>
              <a:gd name="G2" fmla="+- 21600 0 157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77" y="10800"/>
                </a:moveTo>
                <a:cubicBezTo>
                  <a:pt x="1577" y="15894"/>
                  <a:pt x="5706" y="20023"/>
                  <a:pt x="10800" y="20023"/>
                </a:cubicBezTo>
                <a:cubicBezTo>
                  <a:pt x="15894" y="20023"/>
                  <a:pt x="20023" y="15894"/>
                  <a:pt x="20023" y="10800"/>
                </a:cubicBezTo>
                <a:cubicBezTo>
                  <a:pt x="20023" y="5706"/>
                  <a:pt x="15894" y="1577"/>
                  <a:pt x="10800" y="1577"/>
                </a:cubicBezTo>
                <a:cubicBezTo>
                  <a:pt x="5706" y="1577"/>
                  <a:pt x="1577" y="5706"/>
                  <a:pt x="1577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216276" y="188913"/>
            <a:ext cx="4608513" cy="79216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NZ" sz="4000" dirty="0"/>
              <a:t>Equipment</a:t>
            </a:r>
            <a:endParaRPr lang="en-US" sz="4000" dirty="0"/>
          </a:p>
        </p:txBody>
      </p:sp>
      <p:cxnSp>
        <p:nvCxnSpPr>
          <p:cNvPr id="17415" name="AutoShape 7"/>
          <p:cNvCxnSpPr>
            <a:cxnSpLocks noChangeShapeType="1"/>
            <a:stCxn id="17414" idx="1"/>
            <a:endCxn id="17413" idx="6"/>
          </p:cNvCxnSpPr>
          <p:nvPr/>
        </p:nvCxnSpPr>
        <p:spPr bwMode="auto">
          <a:xfrm rot="10800000" flipV="1">
            <a:off x="2657306" y="584993"/>
            <a:ext cx="558971" cy="3733331"/>
          </a:xfrm>
          <a:prstGeom prst="bentConnector3">
            <a:avLst>
              <a:gd name="adj1" fmla="val 50000"/>
            </a:avLst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ffectLst/>
        </p:spPr>
      </p:cxnSp>
      <p:pic>
        <p:nvPicPr>
          <p:cNvPr id="17425" name="Picture 17" descr="C:\Documents and Settings\cprigg\Local Settings\Temporary Internet Files\Content.IE5\3904VHN2\MCj039765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4129" y="752022"/>
            <a:ext cx="1819656" cy="1716329"/>
          </a:xfrm>
          <a:prstGeom prst="rect">
            <a:avLst/>
          </a:prstGeom>
          <a:noFill/>
        </p:spPr>
      </p:pic>
      <p:pic>
        <p:nvPicPr>
          <p:cNvPr id="17426" name="Picture 18" descr="C:\Documents and Settings\cprigg\Local Settings\Temporary Internet Files\Content.IE5\VYAF0LVB\MCj039764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4129" y="2825109"/>
            <a:ext cx="1856232" cy="1493215"/>
          </a:xfrm>
          <a:prstGeom prst="rect">
            <a:avLst/>
          </a:prstGeom>
          <a:noFill/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5560" y="4822356"/>
            <a:ext cx="1501807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7340" y="4941889"/>
            <a:ext cx="790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7914" y="4941888"/>
            <a:ext cx="1009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47702" y="4941222"/>
            <a:ext cx="1133283" cy="96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Frame 27"/>
          <p:cNvSpPr/>
          <p:nvPr/>
        </p:nvSpPr>
        <p:spPr>
          <a:xfrm>
            <a:off x="3216276" y="4605051"/>
            <a:ext cx="4608513" cy="1839816"/>
          </a:xfrm>
          <a:prstGeom prst="frame">
            <a:avLst>
              <a:gd name="adj1" fmla="val 41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tx1"/>
              </a:solidFill>
            </a:endParaRPr>
          </a:p>
        </p:txBody>
      </p:sp>
      <p:cxnSp>
        <p:nvCxnSpPr>
          <p:cNvPr id="30" name="Elbow Connector 29"/>
          <p:cNvCxnSpPr>
            <a:endCxn id="28" idx="0"/>
          </p:cNvCxnSpPr>
          <p:nvPr/>
        </p:nvCxnSpPr>
        <p:spPr>
          <a:xfrm rot="5400000">
            <a:off x="5108697" y="3981304"/>
            <a:ext cx="1035584" cy="211913"/>
          </a:xfrm>
          <a:prstGeom prst="bentConnector3">
            <a:avLst>
              <a:gd name="adj1" fmla="val 50000"/>
            </a:avLst>
          </a:prstGeom>
          <a:ln w="222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0985" y="4949558"/>
            <a:ext cx="1247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82442" y="1592306"/>
            <a:ext cx="4533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Prelims &lt;&gt; </a:t>
            </a:r>
            <a:r>
              <a:rPr lang="en-US" sz="4000" dirty="0">
                <a:solidFill>
                  <a:srgbClr val="FF0000"/>
                </a:solidFill>
              </a:rPr>
              <a:t>(e) </a:t>
            </a:r>
            <a:r>
              <a:rPr lang="en-US" sz="3200" dirty="0"/>
              <a:t>&lt;&gt; L (tools)</a:t>
            </a:r>
          </a:p>
        </p:txBody>
      </p:sp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88451" y="2043092"/>
            <a:ext cx="927108" cy="7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40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1919289" y="333375"/>
            <a:ext cx="7207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-965200" y="2857501"/>
            <a:ext cx="6480175" cy="1143000"/>
          </a:xfrm>
          <a:solidFill>
            <a:srgbClr val="FFFF00"/>
          </a:solidFill>
        </p:spPr>
        <p:txBody>
          <a:bodyPr vert="eaVert"/>
          <a:lstStyle/>
          <a:p>
            <a:r>
              <a:rPr lang="en-NZ" sz="6000" dirty="0">
                <a:solidFill>
                  <a:schemeClr val="accent1"/>
                </a:solidFill>
              </a:rPr>
              <a:t>C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C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W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F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chemeClr val="accent1"/>
                </a:solidFill>
              </a:rPr>
              <a:t>(e)</a:t>
            </a:r>
            <a:br>
              <a:rPr lang="en-NZ" sz="6000" dirty="0">
                <a:solidFill>
                  <a:schemeClr val="accent1"/>
                </a:solidFill>
              </a:rPr>
            </a:br>
            <a:r>
              <a:rPr lang="en-NZ" sz="6000" dirty="0">
                <a:solidFill>
                  <a:srgbClr val="00B050"/>
                </a:solidFill>
              </a:rPr>
              <a:t>L</a:t>
            </a:r>
            <a:r>
              <a:rPr lang="en-NZ" sz="6000" dirty="0"/>
              <a:t/>
            </a:r>
            <a:br>
              <a:rPr lang="en-NZ" sz="6000" dirty="0"/>
            </a:br>
            <a:endParaRPr lang="en-US" sz="6000" dirty="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553974" y="4595379"/>
            <a:ext cx="1009650" cy="1008063"/>
          </a:xfrm>
          <a:custGeom>
            <a:avLst/>
            <a:gdLst>
              <a:gd name="G0" fmla="+- 1577 0 0"/>
              <a:gd name="G1" fmla="+- 21600 0 1577"/>
              <a:gd name="G2" fmla="+- 21600 0 157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77" y="10800"/>
                </a:moveTo>
                <a:cubicBezTo>
                  <a:pt x="1577" y="15894"/>
                  <a:pt x="5706" y="20023"/>
                  <a:pt x="10800" y="20023"/>
                </a:cubicBezTo>
                <a:cubicBezTo>
                  <a:pt x="15894" y="20023"/>
                  <a:pt x="20023" y="15894"/>
                  <a:pt x="20023" y="10800"/>
                </a:cubicBezTo>
                <a:cubicBezTo>
                  <a:pt x="20023" y="5706"/>
                  <a:pt x="15894" y="1577"/>
                  <a:pt x="10800" y="1577"/>
                </a:cubicBezTo>
                <a:cubicBezTo>
                  <a:pt x="5706" y="1577"/>
                  <a:pt x="1577" y="5706"/>
                  <a:pt x="1577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216275" y="188913"/>
            <a:ext cx="2159000" cy="79216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NZ" sz="4000" dirty="0"/>
              <a:t>Labour</a:t>
            </a:r>
            <a:endParaRPr lang="en-US" sz="4000" dirty="0"/>
          </a:p>
        </p:txBody>
      </p:sp>
      <p:cxnSp>
        <p:nvCxnSpPr>
          <p:cNvPr id="18439" name="AutoShape 7"/>
          <p:cNvCxnSpPr>
            <a:cxnSpLocks noChangeShapeType="1"/>
            <a:stCxn id="18438" idx="1"/>
            <a:endCxn id="18437" idx="6"/>
          </p:cNvCxnSpPr>
          <p:nvPr/>
        </p:nvCxnSpPr>
        <p:spPr bwMode="auto">
          <a:xfrm rot="10800000" flipV="1">
            <a:off x="2563625" y="584993"/>
            <a:ext cx="652651" cy="4514417"/>
          </a:xfrm>
          <a:prstGeom prst="bentConnector3">
            <a:avLst>
              <a:gd name="adj1" fmla="val 50000"/>
            </a:avLst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ffectLst/>
        </p:spPr>
      </p:cxn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3197225" y="1400020"/>
            <a:ext cx="3475038" cy="3549129"/>
            <a:chOff x="1054" y="778"/>
            <a:chExt cx="1917" cy="2038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1054" y="1344"/>
              <a:ext cx="1917" cy="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NZ" dirty="0"/>
                <a:t>Carpentry Examples </a:t>
              </a:r>
            </a:p>
            <a:p>
              <a:pPr>
                <a:buFontTx/>
                <a:buChar char="•"/>
              </a:pPr>
              <a:r>
                <a:rPr lang="en-NZ" dirty="0"/>
                <a:t>Plate </a:t>
              </a:r>
            </a:p>
            <a:p>
              <a:r>
                <a:rPr lang="en-NZ" dirty="0"/>
                <a:t>75mm x 50mm 	 m 0.120 hrs</a:t>
              </a:r>
            </a:p>
            <a:p>
              <a:r>
                <a:rPr lang="en-NZ" dirty="0"/>
                <a:t>100mm x 50mm	 m 0.130 hrs</a:t>
              </a:r>
            </a:p>
            <a:p>
              <a:r>
                <a:rPr lang="en-NZ" dirty="0"/>
                <a:t>150mm x 50mm	 m 0.150 hrs</a:t>
              </a:r>
            </a:p>
            <a:p>
              <a:r>
                <a:rPr lang="en-NZ" dirty="0"/>
                <a:t>Stud</a:t>
              </a:r>
            </a:p>
            <a:p>
              <a:r>
                <a:rPr lang="en-NZ" dirty="0"/>
                <a:t>75mm x 50mm m   0.120 hrs</a:t>
              </a:r>
            </a:p>
            <a:p>
              <a:r>
                <a:rPr lang="en-NZ" dirty="0"/>
                <a:t>100mm x 50mm m 0.130 hrs</a:t>
              </a:r>
            </a:p>
            <a:p>
              <a:r>
                <a:rPr lang="en-NZ" dirty="0"/>
                <a:t>150mm x 50mm m 0.150 hrs</a:t>
              </a:r>
              <a:endParaRPr lang="en-US" dirty="0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054" y="778"/>
              <a:ext cx="1905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NZ" sz="2800" dirty="0"/>
                <a:t>Labour Constants</a:t>
              </a:r>
              <a:endParaRPr lang="en-US" sz="2800" dirty="0"/>
            </a:p>
          </p:txBody>
        </p:sp>
      </p:grpSp>
      <p:grpSp>
        <p:nvGrpSpPr>
          <p:cNvPr id="18453" name="Group 21"/>
          <p:cNvGrpSpPr>
            <a:grpSpLocks/>
          </p:cNvGrpSpPr>
          <p:nvPr/>
        </p:nvGrpSpPr>
        <p:grpSpPr bwMode="auto">
          <a:xfrm>
            <a:off x="7531100" y="1419174"/>
            <a:ext cx="3024188" cy="5061175"/>
            <a:chOff x="3784" y="767"/>
            <a:chExt cx="1905" cy="3949"/>
          </a:xfrm>
        </p:grpSpPr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3784" y="1402"/>
              <a:ext cx="1881" cy="3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endParaRPr lang="en-NZ" dirty="0"/>
            </a:p>
            <a:p>
              <a:r>
                <a:rPr lang="en-NZ" dirty="0"/>
                <a:t>Examples</a:t>
              </a:r>
            </a:p>
            <a:p>
              <a:pPr>
                <a:buFontTx/>
                <a:buChar char="•"/>
              </a:pPr>
              <a:r>
                <a:rPr lang="en-NZ" dirty="0"/>
                <a:t>Hr pay  = $30.00/hr.</a:t>
              </a:r>
            </a:p>
            <a:p>
              <a:pPr>
                <a:buFontTx/>
                <a:buChar char="•"/>
              </a:pPr>
              <a:r>
                <a:rPr lang="en-NZ" dirty="0"/>
                <a:t>NCR = $54.00/hr.</a:t>
              </a:r>
            </a:p>
            <a:p>
              <a:endParaRPr lang="en-NZ" dirty="0"/>
            </a:p>
            <a:p>
              <a:r>
                <a:rPr lang="en-NZ" dirty="0"/>
                <a:t>NCR is approx 1.8 x gross hr pay to employee.</a:t>
              </a:r>
            </a:p>
            <a:p>
              <a:pPr lvl="1"/>
              <a:endParaRPr lang="en-NZ" dirty="0"/>
            </a:p>
            <a:p>
              <a:pPr>
                <a:buFontTx/>
                <a:buChar char="•"/>
              </a:pPr>
              <a:r>
                <a:rPr lang="en-NZ" dirty="0"/>
                <a:t>Sample work-up information in </a:t>
              </a:r>
              <a:r>
                <a:rPr lang="en-NZ" dirty="0" err="1"/>
                <a:t>Rawlinsons</a:t>
              </a:r>
              <a:endParaRPr lang="en-NZ" dirty="0"/>
            </a:p>
            <a:p>
              <a:pPr>
                <a:buFontTx/>
                <a:buChar char="•"/>
              </a:pPr>
              <a:endParaRPr lang="en-NZ" dirty="0"/>
            </a:p>
            <a:p>
              <a:pPr>
                <a:buFontTx/>
                <a:buChar char="•"/>
              </a:pPr>
              <a:endParaRPr lang="en-NZ" dirty="0"/>
            </a:p>
            <a:p>
              <a:pPr lvl="1">
                <a:buFontTx/>
                <a:buChar char="•"/>
              </a:pPr>
              <a:endParaRPr lang="en-NZ" dirty="0"/>
            </a:p>
            <a:p>
              <a:pPr>
                <a:buFontTx/>
                <a:buChar char="•"/>
              </a:pPr>
              <a:endParaRPr lang="en-NZ" dirty="0"/>
            </a:p>
            <a:p>
              <a:pPr>
                <a:buFontTx/>
                <a:buChar char="•"/>
              </a:pPr>
              <a:endParaRPr lang="en-US" dirty="0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3784" y="767"/>
              <a:ext cx="1905" cy="7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NZ" sz="2800" dirty="0"/>
                <a:t>Net Contract </a:t>
              </a:r>
              <a:br>
                <a:rPr lang="en-NZ" sz="2800" dirty="0"/>
              </a:br>
              <a:r>
                <a:rPr lang="en-NZ" sz="2800" dirty="0"/>
                <a:t>(labour) Rate</a:t>
              </a:r>
              <a:endParaRPr lang="en-US" sz="2800" dirty="0"/>
            </a:p>
          </p:txBody>
        </p:sp>
      </p:grpSp>
      <p:pic>
        <p:nvPicPr>
          <p:cNvPr id="18456" name="Picture 24" descr="\\tui\data\Apps\OFFICEXP\XPMedia\FILES\PFILES\MSOFFICE\MEDIA\CNTCD1\ClipArt4\j02509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0722" y="2031452"/>
            <a:ext cx="976395" cy="1217613"/>
          </a:xfrm>
          <a:prstGeom prst="rect">
            <a:avLst/>
          </a:prstGeom>
          <a:noFill/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596" y="5099411"/>
            <a:ext cx="1682549" cy="140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8" name="Picture 26" descr="\\tui\data\Apps\OFFICEXP\XPMedia\FILES\PFILES\MSOFFICE\MEDIA\CNTCD1\Photo1\j0182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631" y="5277829"/>
            <a:ext cx="1588646" cy="1067041"/>
          </a:xfrm>
          <a:prstGeom prst="rect">
            <a:avLst/>
          </a:prstGeom>
          <a:noFill/>
        </p:spPr>
      </p:pic>
      <p:pic>
        <p:nvPicPr>
          <p:cNvPr id="18460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8380" y="5351633"/>
            <a:ext cx="857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32890" y="5302251"/>
            <a:ext cx="1634885" cy="108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62" name="Pictur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3687" y="5402475"/>
            <a:ext cx="957225" cy="106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07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78" y="-1188597"/>
            <a:ext cx="10209777" cy="7923213"/>
          </a:xfrm>
        </p:spPr>
      </p:pic>
    </p:spTree>
    <p:extLst>
      <p:ext uri="{BB962C8B-B14F-4D97-AF65-F5344CB8AC3E}">
        <p14:creationId xmlns:p14="http://schemas.microsoft.com/office/powerpoint/2010/main" val="5646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Activity (5 minutes) </a:t>
            </a:r>
            <a:r>
              <a:rPr lang="en-NZ" sz="2800" b="1" dirty="0" smtClean="0">
                <a:solidFill>
                  <a:srgbClr val="C00000"/>
                </a:solidFill>
              </a:rPr>
              <a:t>discuss with your peers</a:t>
            </a:r>
            <a:endParaRPr lang="en-NZ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NZ" sz="4400" dirty="0" smtClean="0"/>
          </a:p>
          <a:p>
            <a:pPr marL="0" indent="0" algn="ctr">
              <a:buNone/>
            </a:pPr>
            <a:endParaRPr lang="en-NZ" sz="4400" dirty="0"/>
          </a:p>
          <a:p>
            <a:pPr marL="0" indent="0" algn="ctr">
              <a:buNone/>
            </a:pPr>
            <a:r>
              <a:rPr lang="en-NZ" sz="4400" dirty="0" smtClean="0"/>
              <a:t>What is the purpose of Estimate?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21750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8" y="185510"/>
            <a:ext cx="9337190" cy="6535217"/>
          </a:xfrm>
        </p:spPr>
      </p:pic>
    </p:spTree>
    <p:extLst>
      <p:ext uri="{BB962C8B-B14F-4D97-AF65-F5344CB8AC3E}">
        <p14:creationId xmlns:p14="http://schemas.microsoft.com/office/powerpoint/2010/main" val="28023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rgbClr val="7030A0"/>
                </a:solidFill>
                <a:latin typeface="+mn-lt"/>
              </a:rPr>
              <a:t>Purpose of estimate</a:t>
            </a:r>
            <a:endParaRPr lang="en-NZ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431971" cy="485276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>
                <a:solidFill>
                  <a:srgbClr val="C00000"/>
                </a:solidFill>
              </a:rPr>
              <a:t>Contractor’s purpose of estimate</a:t>
            </a:r>
          </a:p>
          <a:p>
            <a:endParaRPr lang="en-NZ" dirty="0"/>
          </a:p>
          <a:p>
            <a:r>
              <a:rPr lang="en-NZ" dirty="0" smtClean="0"/>
              <a:t>Determine </a:t>
            </a:r>
            <a:r>
              <a:rPr lang="en-NZ" dirty="0"/>
              <a:t>project cost and profit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Implement cost control measures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Develop data base information that can be used for </a:t>
            </a:r>
            <a:r>
              <a:rPr lang="en-NZ" dirty="0" smtClean="0"/>
              <a:t>future </a:t>
            </a:r>
            <a:r>
              <a:rPr lang="en-NZ" dirty="0"/>
              <a:t>projects</a:t>
            </a:r>
          </a:p>
          <a:p>
            <a:endParaRPr lang="en-N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33457" y="1825625"/>
            <a:ext cx="4767944" cy="4852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olidFill>
                  <a:srgbClr val="C00000"/>
                </a:solidFill>
              </a:rPr>
              <a:t>Client’s purpose of estimate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Making investment decisions at conceptual stage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Negotiate and finalise the contract at the </a:t>
            </a:r>
            <a:r>
              <a:rPr lang="en-NZ" dirty="0" smtClean="0"/>
              <a:t>implementation </a:t>
            </a:r>
            <a:r>
              <a:rPr lang="en-NZ" dirty="0"/>
              <a:t>stage.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Implement cost control </a:t>
            </a:r>
            <a:r>
              <a:rPr lang="en-NZ" dirty="0" smtClean="0"/>
              <a:t>measures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474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200" dirty="0"/>
              <a:t>Estimates are </a:t>
            </a:r>
            <a:r>
              <a:rPr lang="en-NZ" sz="3200" b="1" dirty="0"/>
              <a:t>not guarantees </a:t>
            </a:r>
            <a:r>
              <a:rPr lang="en-NZ" sz="3200" dirty="0"/>
              <a:t>of </a:t>
            </a:r>
            <a:r>
              <a:rPr lang="en-NZ" sz="3200" dirty="0" smtClean="0"/>
              <a:t>costs</a:t>
            </a:r>
          </a:p>
          <a:p>
            <a:endParaRPr lang="en-NZ" sz="3200" dirty="0" smtClean="0"/>
          </a:p>
          <a:p>
            <a:r>
              <a:rPr lang="en-NZ" sz="3200" dirty="0"/>
              <a:t>An estimate can only be as accurate as the </a:t>
            </a:r>
            <a:r>
              <a:rPr lang="en-NZ" sz="3200" b="1" dirty="0" smtClean="0"/>
              <a:t>information</a:t>
            </a:r>
            <a:r>
              <a:rPr lang="en-NZ" sz="3200" dirty="0" smtClean="0"/>
              <a:t> </a:t>
            </a:r>
            <a:r>
              <a:rPr lang="en-NZ" sz="3200" dirty="0"/>
              <a:t>upon which it is based. </a:t>
            </a:r>
            <a:endParaRPr lang="en-NZ" sz="3200" dirty="0" smtClean="0"/>
          </a:p>
          <a:p>
            <a:pPr marL="0" indent="0">
              <a:buNone/>
            </a:pPr>
            <a:endParaRPr lang="en-NZ" sz="3200" dirty="0" smtClean="0"/>
          </a:p>
          <a:p>
            <a:r>
              <a:rPr lang="en-NZ" sz="3200" dirty="0" smtClean="0"/>
              <a:t>Depend </a:t>
            </a:r>
            <a:r>
              <a:rPr lang="en-NZ" sz="3200" dirty="0"/>
              <a:t>on many factors: Document </a:t>
            </a:r>
            <a:r>
              <a:rPr lang="en-NZ" sz="3200" b="1" dirty="0"/>
              <a:t>completeness</a:t>
            </a:r>
            <a:r>
              <a:rPr lang="en-NZ" sz="3200" dirty="0"/>
              <a:t>, </a:t>
            </a:r>
            <a:r>
              <a:rPr lang="en-NZ" sz="3200" b="1" dirty="0"/>
              <a:t>currency</a:t>
            </a:r>
            <a:r>
              <a:rPr lang="en-NZ" sz="3200" dirty="0"/>
              <a:t> of </a:t>
            </a:r>
            <a:r>
              <a:rPr lang="en-NZ" sz="3200" dirty="0" smtClean="0"/>
              <a:t>data base, </a:t>
            </a:r>
            <a:r>
              <a:rPr lang="en-NZ" sz="3200" dirty="0"/>
              <a:t>the </a:t>
            </a:r>
            <a:r>
              <a:rPr lang="en-NZ" sz="3200" b="1" dirty="0"/>
              <a:t>skill and judgement </a:t>
            </a:r>
            <a:r>
              <a:rPr lang="en-NZ" sz="3200" dirty="0"/>
              <a:t>of the estimator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149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C00000"/>
                </a:solidFill>
                <a:latin typeface="+mn-lt"/>
              </a:rPr>
              <a:t>Included sums - SOQ</a:t>
            </a:r>
            <a:endParaRPr lang="en-N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b="1" dirty="0"/>
              <a:t>Provisional sums </a:t>
            </a:r>
            <a:r>
              <a:rPr lang="en-NZ" sz="3200" dirty="0"/>
              <a:t>– This is an allowance usually estimated by the QS and included in the tender documents/SOQ for an element of work which is </a:t>
            </a:r>
            <a:r>
              <a:rPr lang="en-NZ" sz="3200" dirty="0">
                <a:solidFill>
                  <a:srgbClr val="C00000"/>
                </a:solidFill>
              </a:rPr>
              <a:t>yet to be </a:t>
            </a:r>
            <a:r>
              <a:rPr lang="en-NZ" sz="3200" dirty="0" smtClean="0">
                <a:solidFill>
                  <a:srgbClr val="C00000"/>
                </a:solidFill>
              </a:rPr>
              <a:t>defined.</a:t>
            </a:r>
            <a:endParaRPr lang="en-NZ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NZ" sz="3200" dirty="0"/>
              <a:t>Examples</a:t>
            </a:r>
          </a:p>
          <a:p>
            <a:r>
              <a:rPr lang="en-NZ" sz="3200" dirty="0"/>
              <a:t>	Ground conditions – Rock excavation</a:t>
            </a:r>
          </a:p>
          <a:p>
            <a:r>
              <a:rPr lang="en-NZ" sz="3200" dirty="0"/>
              <a:t>	Making good existing walls </a:t>
            </a:r>
          </a:p>
          <a:p>
            <a:r>
              <a:rPr lang="en-NZ" sz="3200" dirty="0"/>
              <a:t>	Electrical work</a:t>
            </a:r>
          </a:p>
          <a:p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1359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500" b="1" dirty="0"/>
              <a:t>Prime Cost Sums (PC Sums) </a:t>
            </a:r>
            <a:r>
              <a:rPr lang="en-NZ" sz="3500" dirty="0"/>
              <a:t>– This is an amount of money that is allowed for an item or set of items which is </a:t>
            </a:r>
            <a:r>
              <a:rPr lang="en-NZ" sz="3500" dirty="0">
                <a:solidFill>
                  <a:srgbClr val="C00000"/>
                </a:solidFill>
              </a:rPr>
              <a:t>yet to be chosen</a:t>
            </a:r>
            <a:r>
              <a:rPr lang="en-NZ" sz="3500" dirty="0"/>
              <a:t>. It is adjusted once that particular item is </a:t>
            </a:r>
            <a:r>
              <a:rPr lang="en-NZ" sz="3500" dirty="0" smtClean="0"/>
              <a:t>chosen.</a:t>
            </a:r>
            <a:endParaRPr lang="en-NZ" sz="3900" dirty="0" smtClean="0"/>
          </a:p>
          <a:p>
            <a:pPr marL="0" indent="0">
              <a:buNone/>
            </a:pPr>
            <a:r>
              <a:rPr lang="en-NZ" sz="3500" dirty="0" smtClean="0"/>
              <a:t>Examples</a:t>
            </a:r>
            <a:endParaRPr lang="en-NZ" sz="3500" dirty="0"/>
          </a:p>
          <a:p>
            <a:pPr lvl="1"/>
            <a:r>
              <a:rPr lang="en-NZ" sz="3500" dirty="0"/>
              <a:t>Floor </a:t>
            </a:r>
            <a:r>
              <a:rPr lang="en-NZ" sz="3500" dirty="0" smtClean="0"/>
              <a:t>tiles</a:t>
            </a:r>
            <a:endParaRPr lang="en-NZ" sz="3500" dirty="0"/>
          </a:p>
          <a:p>
            <a:pPr lvl="1"/>
            <a:r>
              <a:rPr lang="en-NZ" sz="3500" dirty="0"/>
              <a:t>Tap fittings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40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200" dirty="0"/>
              <a:t>Contingency – This is an amount of monies set aside for </a:t>
            </a:r>
            <a:r>
              <a:rPr lang="en-NZ" sz="3200" dirty="0">
                <a:solidFill>
                  <a:srgbClr val="C00000"/>
                </a:solidFill>
              </a:rPr>
              <a:t>unforeseen works</a:t>
            </a:r>
            <a:r>
              <a:rPr lang="en-NZ" sz="3200" dirty="0"/>
              <a:t> and can only be spent under the authorisation of the Client/Architect/QS.  The amount is sometimes inserted into the SOQ so the tenderers </a:t>
            </a:r>
            <a:r>
              <a:rPr lang="en-NZ" sz="3200" dirty="0" smtClean="0"/>
              <a:t>know</a:t>
            </a:r>
          </a:p>
          <a:p>
            <a:pPr marL="0" indent="0">
              <a:buNone/>
            </a:pPr>
            <a:endParaRPr lang="en-NZ" sz="3200" dirty="0"/>
          </a:p>
          <a:p>
            <a:r>
              <a:rPr lang="en-NZ" sz="3200" dirty="0"/>
              <a:t>Trade Summary – This is typically at the front of the SOQ and is a </a:t>
            </a:r>
            <a:r>
              <a:rPr lang="en-NZ" sz="3200" dirty="0">
                <a:solidFill>
                  <a:srgbClr val="C00000"/>
                </a:solidFill>
              </a:rPr>
              <a:t>summary of all the trades price</a:t>
            </a:r>
            <a:r>
              <a:rPr lang="en-NZ" sz="3200" dirty="0"/>
              <a:t>.  The total of all the trades gives the contract price for the project.  It is always exclusive of GST.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59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85135"/>
              </p:ext>
            </p:extLst>
          </p:nvPr>
        </p:nvGraphicFramePr>
        <p:xfrm>
          <a:off x="893617" y="-1"/>
          <a:ext cx="3711920" cy="773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3" imgW="5734050" imgH="11963320" progId="Excel.Sheet.12">
                  <p:embed/>
                </p:oleObj>
              </mc:Choice>
              <mc:Fallback>
                <p:oleObj name="Worksheet" r:id="rId3" imgW="5734050" imgH="11963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617" y="-1"/>
                        <a:ext cx="3711920" cy="773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1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7030A0"/>
                </a:solidFill>
              </a:rPr>
              <a:t>Selection of Subbies </a:t>
            </a:r>
            <a:r>
              <a:rPr lang="en-NZ" b="1" dirty="0">
                <a:solidFill>
                  <a:srgbClr val="7030A0"/>
                </a:solidFill>
              </a:rPr>
              <a:t>Q</a:t>
            </a:r>
            <a:r>
              <a:rPr lang="en-NZ" b="1" dirty="0" smtClean="0">
                <a:solidFill>
                  <a:srgbClr val="7030A0"/>
                </a:solidFill>
              </a:rPr>
              <a:t>uotations</a:t>
            </a:r>
            <a:endParaRPr lang="en-NZ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NZ" b="1" dirty="0" smtClean="0"/>
              <a:t>Select subbies:</a:t>
            </a:r>
          </a:p>
          <a:p>
            <a:pPr marL="0" indent="0">
              <a:buNone/>
            </a:pPr>
            <a:r>
              <a:rPr lang="en-NZ" dirty="0" smtClean="0"/>
              <a:t>1. Quality of the sub contractor</a:t>
            </a:r>
          </a:p>
          <a:p>
            <a:pPr marL="0" indent="0">
              <a:buNone/>
            </a:pPr>
            <a:r>
              <a:rPr lang="en-NZ" dirty="0" smtClean="0"/>
              <a:t>2. Quotations</a:t>
            </a:r>
          </a:p>
          <a:p>
            <a:r>
              <a:rPr lang="en-NZ" dirty="0" smtClean="0"/>
              <a:t>How long will it be open for acceptance</a:t>
            </a:r>
          </a:p>
          <a:p>
            <a:r>
              <a:rPr lang="en-NZ" dirty="0" smtClean="0"/>
              <a:t>How </a:t>
            </a:r>
            <a:r>
              <a:rPr lang="en-NZ" dirty="0"/>
              <a:t>long the job will take</a:t>
            </a:r>
            <a:endParaRPr lang="en-NZ" dirty="0" smtClean="0"/>
          </a:p>
          <a:p>
            <a:r>
              <a:rPr lang="en-NZ" dirty="0" smtClean="0"/>
              <a:t>Member </a:t>
            </a:r>
            <a:r>
              <a:rPr lang="en-NZ" dirty="0"/>
              <a:t>of a trade </a:t>
            </a:r>
            <a:r>
              <a:rPr lang="en-NZ" dirty="0" smtClean="0"/>
              <a:t>association - </a:t>
            </a:r>
            <a:r>
              <a:rPr lang="en-NZ" b="1" dirty="0" smtClean="0"/>
              <a:t>free dispute </a:t>
            </a:r>
            <a:r>
              <a:rPr lang="en-NZ" b="1" dirty="0"/>
              <a:t>resolution </a:t>
            </a:r>
            <a:r>
              <a:rPr lang="en-NZ" dirty="0" smtClean="0"/>
              <a:t>process, extra </a:t>
            </a:r>
            <a:r>
              <a:rPr lang="en-NZ" b="1" dirty="0"/>
              <a:t>warranties</a:t>
            </a:r>
            <a:r>
              <a:rPr lang="en-NZ" dirty="0"/>
              <a:t> if the work is not done </a:t>
            </a:r>
            <a:r>
              <a:rPr lang="en-NZ" dirty="0" smtClean="0"/>
              <a:t>properly</a:t>
            </a:r>
          </a:p>
          <a:p>
            <a:r>
              <a:rPr lang="en-NZ" dirty="0"/>
              <a:t>Tag – qualification, tender/quote </a:t>
            </a:r>
            <a:r>
              <a:rPr lang="en-NZ" dirty="0" smtClean="0"/>
              <a:t>conditions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b="1" dirty="0" smtClean="0"/>
              <a:t>Determine:</a:t>
            </a:r>
          </a:p>
          <a:p>
            <a:r>
              <a:rPr lang="en-NZ" dirty="0"/>
              <a:t>Plug </a:t>
            </a:r>
            <a:r>
              <a:rPr lang="en-NZ" dirty="0" smtClean="0"/>
              <a:t>price</a:t>
            </a:r>
          </a:p>
          <a:p>
            <a:r>
              <a:rPr lang="en-NZ" dirty="0" smtClean="0"/>
              <a:t>Provisional sum</a:t>
            </a:r>
          </a:p>
          <a:p>
            <a:r>
              <a:rPr lang="en-NZ" dirty="0" smtClean="0"/>
              <a:t>Tags to carry forward to the client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15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251597"/>
              </p:ext>
            </p:extLst>
          </p:nvPr>
        </p:nvGraphicFramePr>
        <p:xfrm>
          <a:off x="6021388" y="294986"/>
          <a:ext cx="5246687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6285475" imgH="8293341" progId="Word.Document.12">
                  <p:embed/>
                </p:oleObj>
              </mc:Choice>
              <mc:Fallback>
                <p:oleObj name="Document" r:id="rId3" imgW="6285475" imgH="8293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21388" y="294986"/>
                        <a:ext cx="5246687" cy="6392863"/>
                      </a:xfrm>
                      <a:prstGeom prst="rect">
                        <a:avLst/>
                      </a:prstGeom>
                      <a:ln w="19050">
                        <a:solidFill>
                          <a:srgbClr val="9A2AA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27099" y="1622425"/>
            <a:ext cx="5073073" cy="4351338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 smtClean="0"/>
              <a:t>What are the key issues you need to take into account as a main contractor?</a:t>
            </a:r>
            <a:endParaRPr lang="en-NZ" dirty="0"/>
          </a:p>
        </p:txBody>
      </p:sp>
      <p:sp>
        <p:nvSpPr>
          <p:cNvPr id="6" name="Right Arrow 5"/>
          <p:cNvSpPr/>
          <p:nvPr/>
        </p:nvSpPr>
        <p:spPr>
          <a:xfrm>
            <a:off x="3463636" y="3442458"/>
            <a:ext cx="2557752" cy="803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53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7030A0"/>
                </a:solidFill>
              </a:rPr>
              <a:t>Subbies Quotation </a:t>
            </a:r>
            <a:endParaRPr lang="en-NZ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NZ" dirty="0" smtClean="0"/>
          </a:p>
          <a:p>
            <a:endParaRPr lang="en-NZ" dirty="0"/>
          </a:p>
          <a:p>
            <a:pPr marL="0" indent="0" algn="ctr">
              <a:buNone/>
            </a:pPr>
            <a:r>
              <a:rPr lang="en-NZ" sz="5400" dirty="0" smtClean="0">
                <a:solidFill>
                  <a:srgbClr val="0432FF"/>
                </a:solidFill>
              </a:rPr>
              <a:t>Why the MC charges: </a:t>
            </a:r>
          </a:p>
          <a:p>
            <a:pPr marL="0" indent="0" algn="ctr">
              <a:buNone/>
            </a:pPr>
            <a:r>
              <a:rPr lang="en-NZ" sz="5400" dirty="0" smtClean="0">
                <a:solidFill>
                  <a:srgbClr val="0432FF"/>
                </a:solidFill>
              </a:rPr>
              <a:t>Attendance</a:t>
            </a:r>
          </a:p>
          <a:p>
            <a:pPr marL="0" indent="0" algn="ctr">
              <a:buNone/>
            </a:pPr>
            <a:r>
              <a:rPr lang="en-NZ" sz="5400" dirty="0" smtClean="0">
                <a:solidFill>
                  <a:srgbClr val="0432FF"/>
                </a:solidFill>
              </a:rPr>
              <a:t>Profit</a:t>
            </a:r>
          </a:p>
          <a:p>
            <a:pPr marL="0" indent="0" algn="ctr">
              <a:buNone/>
            </a:pPr>
            <a:endParaRPr lang="en-NZ" sz="5400" dirty="0" smtClean="0">
              <a:solidFill>
                <a:srgbClr val="0432FF"/>
              </a:solidFill>
            </a:endParaRPr>
          </a:p>
          <a:p>
            <a:pPr marL="0" indent="0" algn="ctr">
              <a:buNone/>
            </a:pPr>
            <a:r>
              <a:rPr lang="en-NZ" sz="5400" dirty="0"/>
              <a:t>What is RFI &amp; </a:t>
            </a:r>
            <a:r>
              <a:rPr lang="en-NZ" sz="5400" dirty="0" smtClean="0"/>
              <a:t>NTT</a:t>
            </a:r>
            <a:r>
              <a:rPr lang="en-NZ" sz="5400" dirty="0"/>
              <a:t>?</a:t>
            </a:r>
          </a:p>
          <a:p>
            <a:pPr marL="0" indent="0" algn="ctr">
              <a:buNone/>
            </a:pPr>
            <a:endParaRPr lang="en-NZ" sz="5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8549858" cy="5165017"/>
          </a:xfrm>
        </p:spPr>
      </p:pic>
    </p:spTree>
    <p:extLst>
      <p:ext uri="{BB962C8B-B14F-4D97-AF65-F5344CB8AC3E}">
        <p14:creationId xmlns:p14="http://schemas.microsoft.com/office/powerpoint/2010/main" val="6211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NZ" b="1" dirty="0" smtClean="0">
                <a:solidFill>
                  <a:srgbClr val="7030A0"/>
                </a:solidFill>
                <a:latin typeface="+mn-lt"/>
              </a:rPr>
              <a:t>Pricing</a:t>
            </a:r>
            <a:endParaRPr lang="en-NZ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sz="4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altLang="en-US" sz="4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altLang="en-US" sz="4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altLang="en-US" sz="4400" b="1" dirty="0" smtClean="0"/>
              <a:t>Pricing </a:t>
            </a:r>
            <a:r>
              <a:rPr lang="en-US" altLang="en-US" sz="4400" b="1" dirty="0" err="1"/>
              <a:t>labour</a:t>
            </a:r>
            <a:r>
              <a:rPr lang="en-US" altLang="en-US" sz="4400" b="1" dirty="0"/>
              <a:t>, plant and materials </a:t>
            </a:r>
            <a:br>
              <a:rPr lang="en-US" altLang="en-US" sz="4400" b="1" dirty="0"/>
            </a:br>
            <a:endParaRPr lang="en-NZ" sz="4400" b="1" dirty="0"/>
          </a:p>
        </p:txBody>
      </p:sp>
    </p:spTree>
    <p:extLst>
      <p:ext uri="{BB962C8B-B14F-4D97-AF65-F5344CB8AC3E}">
        <p14:creationId xmlns:p14="http://schemas.microsoft.com/office/powerpoint/2010/main" val="32849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>
                <a:solidFill>
                  <a:srgbClr val="7030A0"/>
                </a:solidFill>
                <a:latin typeface="+mn-lt"/>
              </a:rPr>
              <a:t>Retained works</a:t>
            </a:r>
            <a:endParaRPr lang="en-NZ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 smtClean="0">
                <a:effectLst/>
              </a:rPr>
              <a:t>Establish Rates for </a:t>
            </a:r>
            <a:r>
              <a:rPr lang="en-NZ" sz="3200" dirty="0" smtClean="0">
                <a:solidFill>
                  <a:srgbClr val="C00000"/>
                </a:solidFill>
                <a:effectLst/>
              </a:rPr>
              <a:t>Plant</a:t>
            </a:r>
            <a:r>
              <a:rPr lang="en-NZ" sz="3200" dirty="0" smtClean="0">
                <a:effectLst/>
              </a:rPr>
              <a:t> </a:t>
            </a:r>
          </a:p>
          <a:p>
            <a:r>
              <a:rPr lang="en-NZ" sz="3200" dirty="0" smtClean="0">
                <a:effectLst/>
              </a:rPr>
              <a:t>Establish Rates for </a:t>
            </a:r>
            <a:r>
              <a:rPr lang="en-NZ" sz="3200" dirty="0" smtClean="0">
                <a:solidFill>
                  <a:srgbClr val="C00000"/>
                </a:solidFill>
                <a:effectLst/>
              </a:rPr>
              <a:t>Materials</a:t>
            </a:r>
            <a:r>
              <a:rPr lang="en-NZ" sz="3200" dirty="0" smtClean="0">
                <a:effectLst/>
              </a:rPr>
              <a:t> </a:t>
            </a:r>
          </a:p>
          <a:p>
            <a:r>
              <a:rPr lang="en-NZ" sz="3200" dirty="0" smtClean="0">
                <a:effectLst/>
              </a:rPr>
              <a:t>Establish Total Hourly Rate for </a:t>
            </a:r>
            <a:r>
              <a:rPr lang="en-NZ" sz="3200" dirty="0" smtClean="0">
                <a:solidFill>
                  <a:srgbClr val="C00000"/>
                </a:solidFill>
                <a:effectLst/>
              </a:rPr>
              <a:t>Labour</a:t>
            </a:r>
            <a:r>
              <a:rPr lang="en-NZ" sz="3200" dirty="0" smtClean="0">
                <a:effectLst/>
              </a:rPr>
              <a:t> </a:t>
            </a:r>
          </a:p>
          <a:p>
            <a:r>
              <a:rPr lang="en-NZ" sz="3200" dirty="0" smtClean="0">
                <a:effectLst/>
              </a:rPr>
              <a:t>Build up unit rates from the above </a:t>
            </a:r>
            <a:r>
              <a:rPr lang="en-NZ" sz="3200" dirty="0" smtClean="0">
                <a:solidFill>
                  <a:srgbClr val="FF0000"/>
                </a:solidFill>
                <a:effectLst/>
              </a:rPr>
              <a:t>three</a:t>
            </a:r>
            <a:r>
              <a:rPr lang="en-NZ" sz="3200" dirty="0" smtClean="0">
                <a:effectLst/>
              </a:rPr>
              <a:t> components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409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835</Words>
  <Application>Microsoft Office PowerPoint</Application>
  <PresentationFormat>Widescreen</PresentationFormat>
  <Paragraphs>219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Eras Demi ITC</vt:lpstr>
      <vt:lpstr>Wingdings</vt:lpstr>
      <vt:lpstr>Office Theme</vt:lpstr>
      <vt:lpstr>Document</vt:lpstr>
      <vt:lpstr>Worksheet</vt:lpstr>
      <vt:lpstr> HAWKINS - ESTIMATION AND TENDERING</vt:lpstr>
      <vt:lpstr>PowerPoint Presentation</vt:lpstr>
      <vt:lpstr>PowerPoint Presentation</vt:lpstr>
      <vt:lpstr>Selection of Subbies Quotations</vt:lpstr>
      <vt:lpstr>PowerPoint Presentation</vt:lpstr>
      <vt:lpstr>Subbies Quotation </vt:lpstr>
      <vt:lpstr>PowerPoint Presentation</vt:lpstr>
      <vt:lpstr>Pricing</vt:lpstr>
      <vt:lpstr>Retained works</vt:lpstr>
      <vt:lpstr>Plants</vt:lpstr>
      <vt:lpstr>Establish rates for Plant </vt:lpstr>
      <vt:lpstr>PowerPoint Presentation</vt:lpstr>
      <vt:lpstr>PowerPoint Presentation</vt:lpstr>
      <vt:lpstr>Establish rates for Materials  </vt:lpstr>
      <vt:lpstr>PowerPoint Presentation</vt:lpstr>
      <vt:lpstr>PowerPoint Presentation</vt:lpstr>
      <vt:lpstr>PowerPoint Presentation</vt:lpstr>
      <vt:lpstr>Establish rates for Labour </vt:lpstr>
      <vt:lpstr>PowerPoint Presentation</vt:lpstr>
      <vt:lpstr>Labour build up rate </vt:lpstr>
      <vt:lpstr>Cost of materials Cartage Waste Fixings (e) equipment Labour</vt:lpstr>
      <vt:lpstr>C C W F (e) L </vt:lpstr>
      <vt:lpstr>C C W F (e) L </vt:lpstr>
      <vt:lpstr>C C W F (e) L </vt:lpstr>
      <vt:lpstr>C C W F (e) L </vt:lpstr>
      <vt:lpstr>C C W F (e) L </vt:lpstr>
      <vt:lpstr>C C W F (e) L </vt:lpstr>
      <vt:lpstr>PowerPoint Presentation</vt:lpstr>
      <vt:lpstr>Activity (5 minutes) discuss with your peers</vt:lpstr>
      <vt:lpstr>Purpose of estimate</vt:lpstr>
      <vt:lpstr>PowerPoint Presentation</vt:lpstr>
      <vt:lpstr>Included sums - SOQ</vt:lpstr>
      <vt:lpstr>PowerPoint Presentation</vt:lpstr>
      <vt:lpstr>PowerPoint Presentation</vt:lpstr>
      <vt:lpstr>PowerPoint Presentation</vt:lpstr>
    </vt:vector>
  </TitlesOfParts>
  <Company>Unitec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labour, plant and materials</dc:title>
  <dc:creator>Anna Kimaro</dc:creator>
  <cp:lastModifiedBy>Ronnie Matafeo</cp:lastModifiedBy>
  <cp:revision>53</cp:revision>
  <cp:lastPrinted>2016-05-18T19:26:30Z</cp:lastPrinted>
  <dcterms:created xsi:type="dcterms:W3CDTF">2016-05-18T01:17:45Z</dcterms:created>
  <dcterms:modified xsi:type="dcterms:W3CDTF">2019-07-28T20:01:15Z</dcterms:modified>
</cp:coreProperties>
</file>