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332" r:id="rId2"/>
    <p:sldId id="329" r:id="rId3"/>
    <p:sldId id="295" r:id="rId4"/>
    <p:sldId id="281" r:id="rId5"/>
    <p:sldId id="283" r:id="rId6"/>
    <p:sldId id="330" r:id="rId7"/>
    <p:sldId id="331" r:id="rId8"/>
    <p:sldId id="280" r:id="rId9"/>
    <p:sldId id="292" r:id="rId10"/>
    <p:sldId id="290" r:id="rId11"/>
    <p:sldId id="297" r:id="rId12"/>
    <p:sldId id="279" r:id="rId13"/>
    <p:sldId id="282" r:id="rId14"/>
    <p:sldId id="291" r:id="rId15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 userDrawn="1">
          <p15:clr>
            <a:srgbClr val="A4A3A4"/>
          </p15:clr>
        </p15:guide>
        <p15:guide id="2" pos="2744" userDrawn="1">
          <p15:clr>
            <a:srgbClr val="A4A3A4"/>
          </p15:clr>
        </p15:guide>
        <p15:guide id="3" orient="horz" pos="2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7E1D"/>
    <a:srgbClr val="2E7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75" autoAdjust="0"/>
    <p:restoredTop sz="99127" autoAdjust="0"/>
  </p:normalViewPr>
  <p:slideViewPr>
    <p:cSldViewPr snapToGrid="0" snapToObjects="1">
      <p:cViewPr varScale="1">
        <p:scale>
          <a:sx n="67" d="100"/>
          <a:sy n="67" d="100"/>
        </p:scale>
        <p:origin x="960" y="44"/>
      </p:cViewPr>
      <p:guideLst>
        <p:guide orient="horz" pos="958"/>
        <p:guide pos="2744"/>
        <p:guide orient="horz" pos="2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nnie Matafeo" userId="5b300c58-b141-4edf-8ef2-95861fb024bd" providerId="ADAL" clId="{ADA9DBD4-4F65-4353-AB84-75D01830F88F}"/>
    <pc:docChg chg="addSld delSld modSld">
      <pc:chgData name="Ronnie Matafeo" userId="5b300c58-b141-4edf-8ef2-95861fb024bd" providerId="ADAL" clId="{ADA9DBD4-4F65-4353-AB84-75D01830F88F}" dt="2023-08-07T01:48:09.584" v="3" actId="2696"/>
      <pc:docMkLst>
        <pc:docMk/>
      </pc:docMkLst>
      <pc:sldChg chg="del">
        <pc:chgData name="Ronnie Matafeo" userId="5b300c58-b141-4edf-8ef2-95861fb024bd" providerId="ADAL" clId="{ADA9DBD4-4F65-4353-AB84-75D01830F88F}" dt="2023-08-07T01:48:09.584" v="3" actId="2696"/>
        <pc:sldMkLst>
          <pc:docMk/>
          <pc:sldMk cId="1523128792" sldId="266"/>
        </pc:sldMkLst>
      </pc:sldChg>
      <pc:sldChg chg="modSp add mod">
        <pc:chgData name="Ronnie Matafeo" userId="5b300c58-b141-4edf-8ef2-95861fb024bd" providerId="ADAL" clId="{ADA9DBD4-4F65-4353-AB84-75D01830F88F}" dt="2023-08-07T01:47:51.708" v="2" actId="6549"/>
        <pc:sldMkLst>
          <pc:docMk/>
          <pc:sldMk cId="1382260202" sldId="332"/>
        </pc:sldMkLst>
        <pc:spChg chg="mod">
          <ac:chgData name="Ronnie Matafeo" userId="5b300c58-b141-4edf-8ef2-95861fb024bd" providerId="ADAL" clId="{ADA9DBD4-4F65-4353-AB84-75D01830F88F}" dt="2023-08-07T01:47:51.708" v="2" actId="6549"/>
          <ac:spMkLst>
            <pc:docMk/>
            <pc:sldMk cId="1382260202" sldId="33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183B319-E25D-40CB-BB8E-24A90446315C}" type="datetimeFigureOut">
              <a:rPr lang="en-US"/>
              <a:pPr>
                <a:defRPr/>
              </a:pPr>
              <a:t>8/7/2023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7A2DE84-F0A4-417E-88A2-8D8F34D7F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991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With the logo on the left – background or</a:t>
            </a:r>
            <a:r>
              <a:rPr lang="en-NZ" baseline="0" dirty="0"/>
              <a:t> expansion information.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A2DE84-F0A4-417E-88A2-8D8F34D7F39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7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13017-0C45-4569-B385-0D7E2517AE7E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1B36C-0CE0-44E6-872C-AC0765992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24483-E8A4-4768-A64A-282348D80F1A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5E949-B55B-439A-AA9A-89DFFCFCC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6396E-3935-4791-B502-536AE443D54E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C9967-5422-4D16-9568-0086032F7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E8C24-83F5-4306-B5E1-7127ACF2252D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0F030-6A76-44DD-B25C-57953628D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C0212-EE94-4D01-85B1-469322692175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0AC11-EC74-45D7-97DD-93773B7F3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DED43-9628-4F26-A78B-6ECFD4B78B76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A3664-4702-4529-AE7C-22278F77D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D9C81-213A-4F3D-B635-6CF9209E5DB9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5A8C0-4CFE-4197-8DEF-5E43B1BD5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8CD86-1B2D-4DA2-8F5D-66BE43C89FA9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4377-CB4B-4401-9A67-3D9BF6979A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41241-5B73-4D98-BD9E-765D84F318E2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A6D40-7F8F-4430-BF5D-22B26C26F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0EEB-A829-4E56-AF6B-8C6D0DE124AC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AECF4-BB90-40E8-A9ED-25676DC60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B7C3A-F914-4944-8845-A0B837EFD2C0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1C3F6-E2DE-4E69-B170-468AFCE42F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0FDF59B-E782-4B39-8B51-398C4A19893C}" type="datetime1">
              <a:rPr lang="en-US" smtClean="0"/>
              <a:pPr>
                <a:defRPr/>
              </a:pPr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&gt;&gt; FACULTY OF TECHNOLOGY AND BUILT ENVIRONMENT       &gt;&gt; DEPARTMENT OF CONTRUCTION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4EC44C-3E7F-4F61-8D15-9E63FF315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2856" y="274638"/>
            <a:ext cx="7163943" cy="1143000"/>
          </a:xfrm>
        </p:spPr>
        <p:txBody>
          <a:bodyPr/>
          <a:lstStyle/>
          <a:p>
            <a:r>
              <a:rPr lang="en-NZ" dirty="0"/>
              <a:t>Hawkins Module - 2023</a:t>
            </a:r>
            <a:r>
              <a:rPr lang="en-NZ" sz="6600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NZ" dirty="0"/>
              <a:t>Decision to tender</a:t>
            </a:r>
          </a:p>
          <a:p>
            <a:pPr marL="514350" indent="-514350">
              <a:buAutoNum type="arabicPeriod"/>
            </a:pPr>
            <a:r>
              <a:rPr lang="en-NZ" dirty="0"/>
              <a:t>Tendering Process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NZ" dirty="0"/>
              <a:t>The Estimate</a:t>
            </a:r>
          </a:p>
          <a:p>
            <a:pPr marL="514350" indent="-514350">
              <a:buAutoNum type="arabicPeriod"/>
            </a:pPr>
            <a:r>
              <a:rPr lang="en-NZ" dirty="0"/>
              <a:t>Risk Assessment</a:t>
            </a:r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382260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028" y="291043"/>
            <a:ext cx="7163943" cy="1143000"/>
          </a:xfrm>
        </p:spPr>
        <p:txBody>
          <a:bodyPr/>
          <a:lstStyle/>
          <a:p>
            <a:r>
              <a:rPr lang="en-NZ" dirty="0"/>
              <a:t>4. The Estimate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34043"/>
            <a:ext cx="8229600" cy="4525963"/>
          </a:xfrm>
        </p:spPr>
        <p:txBody>
          <a:bodyPr/>
          <a:lstStyle/>
          <a:p>
            <a:r>
              <a:rPr lang="en-NZ" sz="2800" dirty="0"/>
              <a:t>The purpose of the tender estimate is to predict the most economical cost of the project</a:t>
            </a:r>
          </a:p>
          <a:p>
            <a:r>
              <a:rPr lang="en-NZ" sz="2800" dirty="0"/>
              <a:t>The components of the Estimate include:</a:t>
            </a:r>
          </a:p>
          <a:p>
            <a:pPr lvl="1"/>
            <a:r>
              <a:rPr lang="en-NZ" dirty="0"/>
              <a:t>Contractor’s Own work </a:t>
            </a:r>
          </a:p>
          <a:p>
            <a:pPr lvl="1"/>
            <a:r>
              <a:rPr lang="en-NZ" dirty="0"/>
              <a:t>Subcontractor Pricing</a:t>
            </a:r>
          </a:p>
          <a:p>
            <a:pPr lvl="1"/>
            <a:r>
              <a:rPr lang="en-NZ" dirty="0"/>
              <a:t>Prime Costs, Provisional Sums, Provisional Quantities, Contingencies</a:t>
            </a:r>
          </a:p>
          <a:p>
            <a:pPr lvl="1"/>
            <a:r>
              <a:rPr lang="en-NZ" dirty="0"/>
              <a:t>P&amp;G</a:t>
            </a:r>
          </a:p>
          <a:p>
            <a:pPr lvl="1"/>
            <a:r>
              <a:rPr lang="en-NZ" dirty="0"/>
              <a:t>Margin</a:t>
            </a:r>
          </a:p>
          <a:p>
            <a:pPr marL="0" indent="0">
              <a:buNone/>
            </a:pPr>
            <a:endParaRPr lang="en-NZ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58479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028" y="291043"/>
            <a:ext cx="7163943" cy="1143000"/>
          </a:xfrm>
        </p:spPr>
        <p:txBody>
          <a:bodyPr/>
          <a:lstStyle/>
          <a:p>
            <a:r>
              <a:rPr lang="en-NZ" dirty="0"/>
              <a:t>4. The Estimate (</a:t>
            </a:r>
            <a:r>
              <a:rPr lang="en-NZ" dirty="0" err="1"/>
              <a:t>contd</a:t>
            </a:r>
            <a:r>
              <a:rPr lang="en-NZ" dirty="0"/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34043"/>
            <a:ext cx="8229600" cy="4525963"/>
          </a:xfrm>
        </p:spPr>
        <p:txBody>
          <a:bodyPr/>
          <a:lstStyle/>
          <a:p>
            <a:r>
              <a:rPr lang="en-NZ" dirty="0"/>
              <a:t>The tender documents sometimes includes a Schedule of Quantities (SOQ) for completion by the Contractor, and is</a:t>
            </a:r>
          </a:p>
          <a:p>
            <a:pPr lvl="1"/>
            <a:r>
              <a:rPr lang="en-NZ" sz="3200" dirty="0"/>
              <a:t>Produced by an independent QS </a:t>
            </a:r>
          </a:p>
          <a:p>
            <a:pPr lvl="1"/>
            <a:r>
              <a:rPr lang="en-NZ" sz="3200" dirty="0"/>
              <a:t>based on ANZSMM 2018. Previously based on NZS 4202: 1986</a:t>
            </a:r>
          </a:p>
          <a:p>
            <a:pPr marL="457200" lvl="1" indent="0">
              <a:buNone/>
            </a:pPr>
            <a:endParaRPr lang="en-NZ" sz="3200" dirty="0"/>
          </a:p>
          <a:p>
            <a:pPr marL="857250" lvl="2" indent="0">
              <a:buNone/>
            </a:pPr>
            <a:r>
              <a:rPr lang="en-NZ" sz="2800" dirty="0"/>
              <a:t>Also called a BOQ or Bill of Quantities</a:t>
            </a:r>
          </a:p>
          <a:p>
            <a:endParaRPr lang="en-NZ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20071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019" y="307976"/>
            <a:ext cx="7163943" cy="1143000"/>
          </a:xfrm>
        </p:spPr>
        <p:txBody>
          <a:bodyPr/>
          <a:lstStyle/>
          <a:p>
            <a:r>
              <a:rPr lang="en-NZ" dirty="0"/>
              <a:t>     4. The Estimate (contd.)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40019" y="1404938"/>
            <a:ext cx="8229600" cy="4525963"/>
          </a:xfrm>
        </p:spPr>
        <p:txBody>
          <a:bodyPr/>
          <a:lstStyle/>
          <a:p>
            <a:r>
              <a:rPr lang="en-NZ" sz="2800" dirty="0"/>
              <a:t>Establishment of All-in-Rates for plant</a:t>
            </a:r>
          </a:p>
          <a:p>
            <a:r>
              <a:rPr lang="en-NZ" sz="2800" dirty="0"/>
              <a:t>Establishment of All-in Rates for materials</a:t>
            </a:r>
          </a:p>
          <a:p>
            <a:r>
              <a:rPr lang="en-NZ" sz="2800" dirty="0"/>
              <a:t>Establish total hourly rate for labour</a:t>
            </a:r>
          </a:p>
          <a:p>
            <a:r>
              <a:rPr lang="en-NZ" sz="2800" dirty="0"/>
              <a:t>Build-up of unit rates (schedule rates)</a:t>
            </a:r>
          </a:p>
          <a:p>
            <a:r>
              <a:rPr lang="en-NZ" sz="2800" dirty="0"/>
              <a:t>Price the schedule of quantities</a:t>
            </a:r>
          </a:p>
          <a:p>
            <a:r>
              <a:rPr lang="en-NZ" sz="2800" dirty="0"/>
              <a:t>Extend and check schedule of quantities</a:t>
            </a:r>
          </a:p>
          <a:p>
            <a:r>
              <a:rPr lang="en-NZ" sz="2800" dirty="0"/>
              <a:t>Calculate preliminaries and project overheads</a:t>
            </a:r>
          </a:p>
          <a:p>
            <a:r>
              <a:rPr lang="en-NZ" sz="2800" dirty="0"/>
              <a:t>Prepare Tender letter</a:t>
            </a:r>
          </a:p>
          <a:p>
            <a:r>
              <a:rPr lang="en-NZ" sz="2800" dirty="0"/>
              <a:t>Report to Management</a:t>
            </a:r>
          </a:p>
          <a:p>
            <a:pPr marL="0" indent="0">
              <a:buNone/>
            </a:pPr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384812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019" y="307976"/>
            <a:ext cx="7163943" cy="1143000"/>
          </a:xfrm>
        </p:spPr>
        <p:txBody>
          <a:bodyPr/>
          <a:lstStyle/>
          <a:p>
            <a:r>
              <a:rPr lang="en-NZ" dirty="0"/>
              <a:t>5. Risk Assessment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/>
              <a:t>What are the risks with tendering and how do you minimise these risks?</a:t>
            </a:r>
          </a:p>
          <a:p>
            <a:pPr marL="0" indent="0">
              <a:buNone/>
            </a:pPr>
            <a:endParaRPr lang="en-NZ" dirty="0"/>
          </a:p>
          <a:p>
            <a:pPr lvl="1"/>
            <a:r>
              <a:rPr lang="en-NZ" dirty="0"/>
              <a:t>Construction technical</a:t>
            </a:r>
          </a:p>
          <a:p>
            <a:pPr marL="1371600" lvl="3" indent="0">
              <a:buNone/>
            </a:pPr>
            <a:r>
              <a:rPr lang="en-NZ" dirty="0"/>
              <a:t>Can’t build it as anticipated – construction method statement/buildability</a:t>
            </a:r>
          </a:p>
          <a:p>
            <a:pPr lvl="1"/>
            <a:r>
              <a:rPr lang="en-NZ" dirty="0"/>
              <a:t>Contractual/legal</a:t>
            </a:r>
          </a:p>
          <a:p>
            <a:pPr marL="457200" lvl="1" indent="0">
              <a:buNone/>
            </a:pPr>
            <a:r>
              <a:rPr lang="en-NZ" dirty="0">
                <a:solidFill>
                  <a:prstClr val="black"/>
                </a:solidFill>
              </a:rPr>
              <a:t>		</a:t>
            </a:r>
            <a:r>
              <a:rPr lang="en-NZ" sz="2000" dirty="0">
                <a:solidFill>
                  <a:prstClr val="black"/>
                </a:solidFill>
              </a:rPr>
              <a:t>Can’t meet specified requirements- use standard conditions of 		contract. Understand all terms/seek specialist advice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42937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61343" y="242206"/>
            <a:ext cx="7163943" cy="1143000"/>
          </a:xfrm>
        </p:spPr>
        <p:txBody>
          <a:bodyPr/>
          <a:lstStyle/>
          <a:p>
            <a:r>
              <a:rPr lang="en-NZ" dirty="0"/>
              <a:t>5. Risk Assessment (contd.)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/>
              <a:t>What are the risks and how do you minimise these risks (continued)?</a:t>
            </a:r>
          </a:p>
          <a:p>
            <a:pPr marL="0" indent="0">
              <a:buNone/>
            </a:pPr>
            <a:endParaRPr lang="en-NZ" dirty="0"/>
          </a:p>
          <a:p>
            <a:pPr lvl="1"/>
            <a:r>
              <a:rPr lang="en-NZ" dirty="0"/>
              <a:t>Construction planning</a:t>
            </a:r>
          </a:p>
          <a:p>
            <a:pPr marL="1371600" lvl="3" indent="0">
              <a:buNone/>
            </a:pPr>
            <a:r>
              <a:rPr lang="en-NZ" dirty="0"/>
              <a:t>Can’t complete on time - outline planning during tender period</a:t>
            </a:r>
          </a:p>
          <a:p>
            <a:pPr lvl="1"/>
            <a:r>
              <a:rPr lang="en-NZ" dirty="0"/>
              <a:t>Mistakes in the bid compilation</a:t>
            </a:r>
          </a:p>
          <a:p>
            <a:pPr marL="1314450" lvl="3" indent="0">
              <a:buNone/>
            </a:pPr>
            <a:r>
              <a:rPr lang="en-NZ" dirty="0"/>
              <a:t>Arithmetical errors/duplication/omissions</a:t>
            </a:r>
          </a:p>
          <a:p>
            <a:pPr marL="1314450" lvl="3" indent="0">
              <a:buNone/>
            </a:pPr>
            <a:r>
              <a:rPr lang="en-NZ" dirty="0"/>
              <a:t>Use checking routines/standardise process/carefully compile submission documentation</a:t>
            </a:r>
          </a:p>
          <a:p>
            <a:pPr lvl="2"/>
            <a:endParaRPr lang="en-NZ" dirty="0"/>
          </a:p>
          <a:p>
            <a:pPr lvl="2"/>
            <a:endParaRPr lang="en-NZ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734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1242"/>
            <a:ext cx="7886700" cy="901149"/>
          </a:xfrm>
        </p:spPr>
        <p:txBody>
          <a:bodyPr/>
          <a:lstStyle/>
          <a:p>
            <a:r>
              <a:rPr lang="en-US" b="1" dirty="0">
                <a:solidFill>
                  <a:srgbClr val="0432FF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Overview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982391"/>
            <a:ext cx="6782107" cy="5579164"/>
          </a:xfrm>
        </p:spPr>
      </p:pic>
      <p:sp>
        <p:nvSpPr>
          <p:cNvPr id="5" name="TextBox 4"/>
          <p:cNvSpPr txBox="1"/>
          <p:nvPr/>
        </p:nvSpPr>
        <p:spPr>
          <a:xfrm>
            <a:off x="5037344" y="6003234"/>
            <a:ext cx="3856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Sxsw</a:t>
            </a:r>
            <a:r>
              <a:rPr lang="en-US" dirty="0"/>
              <a:t> Construction Environment, 2011)            </a:t>
            </a:r>
          </a:p>
        </p:txBody>
      </p:sp>
    </p:spTree>
    <p:extLst>
      <p:ext uri="{BB962C8B-B14F-4D97-AF65-F5344CB8AC3E}">
        <p14:creationId xmlns:p14="http://schemas.microsoft.com/office/powerpoint/2010/main" val="1910159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2856" y="274637"/>
            <a:ext cx="7163943" cy="1525043"/>
          </a:xfrm>
        </p:spPr>
        <p:txBody>
          <a:bodyPr/>
          <a:lstStyle/>
          <a:p>
            <a:r>
              <a:rPr lang="en-NZ" dirty="0"/>
              <a:t>Design Phase</a:t>
            </a:r>
            <a:br>
              <a:rPr lang="en-NZ" dirty="0"/>
            </a:br>
            <a:r>
              <a:rPr lang="en-NZ" sz="3200" dirty="0"/>
              <a:t>The Early Stages of a Contract</a:t>
            </a:r>
            <a:endParaRPr lang="en-NZ" dirty="0"/>
          </a:p>
        </p:txBody>
      </p:sp>
      <p:grpSp>
        <p:nvGrpSpPr>
          <p:cNvPr id="7" name="Group 6"/>
          <p:cNvGrpSpPr/>
          <p:nvPr/>
        </p:nvGrpSpPr>
        <p:grpSpPr>
          <a:xfrm>
            <a:off x="303213" y="2006600"/>
            <a:ext cx="8566150" cy="4337050"/>
            <a:chOff x="457200" y="2312988"/>
            <a:chExt cx="8566150" cy="4337050"/>
          </a:xfrm>
        </p:grpSpPr>
        <p:sp>
          <p:nvSpPr>
            <p:cNvPr id="8" name="Rounded Rectangle 7"/>
            <p:cNvSpPr>
              <a:spLocks noChangeArrowheads="1"/>
            </p:cNvSpPr>
            <p:nvPr/>
          </p:nvSpPr>
          <p:spPr bwMode="auto">
            <a:xfrm>
              <a:off x="457200" y="2362200"/>
              <a:ext cx="1839913" cy="3698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9" name="Rounded Rectangle 8"/>
            <p:cNvSpPr>
              <a:spLocks noChangeArrowheads="1"/>
            </p:cNvSpPr>
            <p:nvPr/>
          </p:nvSpPr>
          <p:spPr bwMode="auto">
            <a:xfrm>
              <a:off x="4430713" y="3805238"/>
              <a:ext cx="2035175" cy="36988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" name="Rounded Rectangle 9"/>
            <p:cNvSpPr>
              <a:spLocks noChangeArrowheads="1"/>
            </p:cNvSpPr>
            <p:nvPr/>
          </p:nvSpPr>
          <p:spPr bwMode="auto">
            <a:xfrm>
              <a:off x="6465888" y="4683125"/>
              <a:ext cx="2557462" cy="3683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1" name="TextBox 4"/>
            <p:cNvSpPr txBox="1">
              <a:spLocks noChangeArrowheads="1"/>
            </p:cNvSpPr>
            <p:nvPr/>
          </p:nvSpPr>
          <p:spPr bwMode="auto">
            <a:xfrm>
              <a:off x="457200" y="2312988"/>
              <a:ext cx="207962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Concept Design</a:t>
              </a:r>
            </a:p>
          </p:txBody>
        </p:sp>
        <p:sp>
          <p:nvSpPr>
            <p:cNvPr id="12" name="TextBox 5"/>
            <p:cNvSpPr txBox="1">
              <a:spLocks noChangeArrowheads="1"/>
            </p:cNvSpPr>
            <p:nvPr/>
          </p:nvSpPr>
          <p:spPr bwMode="auto">
            <a:xfrm>
              <a:off x="4430713" y="3784600"/>
              <a:ext cx="22860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Developed Design</a:t>
              </a:r>
            </a:p>
          </p:txBody>
        </p:sp>
        <p:sp>
          <p:nvSpPr>
            <p:cNvPr id="13" name="TextBox 6"/>
            <p:cNvSpPr txBox="1">
              <a:spLocks noChangeArrowheads="1"/>
            </p:cNvSpPr>
            <p:nvPr/>
          </p:nvSpPr>
          <p:spPr bwMode="auto">
            <a:xfrm>
              <a:off x="6538913" y="4683125"/>
              <a:ext cx="1882775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Detailed Design</a:t>
              </a:r>
            </a:p>
          </p:txBody>
        </p:sp>
        <p:sp>
          <p:nvSpPr>
            <p:cNvPr id="14" name="Rounded Rectangle 8"/>
            <p:cNvSpPr>
              <a:spLocks noChangeArrowheads="1"/>
            </p:cNvSpPr>
            <p:nvPr/>
          </p:nvSpPr>
          <p:spPr bwMode="auto">
            <a:xfrm>
              <a:off x="2527595" y="2938123"/>
              <a:ext cx="2035175" cy="36988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5" name="TextBox 4"/>
            <p:cNvSpPr txBox="1">
              <a:spLocks noChangeArrowheads="1"/>
            </p:cNvSpPr>
            <p:nvPr/>
          </p:nvSpPr>
          <p:spPr bwMode="auto">
            <a:xfrm>
              <a:off x="2462576" y="2938917"/>
              <a:ext cx="2319337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Preliminary Design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V="1">
              <a:off x="2382838" y="3424238"/>
              <a:ext cx="665162" cy="94456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6"/>
            <p:cNvSpPr txBox="1">
              <a:spLocks noChangeArrowheads="1"/>
            </p:cNvSpPr>
            <p:nvPr/>
          </p:nvSpPr>
          <p:spPr bwMode="auto">
            <a:xfrm>
              <a:off x="1484312" y="4368800"/>
              <a:ext cx="1503363" cy="922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Basic elemental estimating</a:t>
              </a:r>
            </a:p>
          </p:txBody>
        </p:sp>
        <p:sp>
          <p:nvSpPr>
            <p:cNvPr id="18" name="TextBox 7"/>
            <p:cNvSpPr txBox="1">
              <a:spLocks noChangeArrowheads="1"/>
            </p:cNvSpPr>
            <p:nvPr/>
          </p:nvSpPr>
          <p:spPr bwMode="auto">
            <a:xfrm>
              <a:off x="3805238" y="5449888"/>
              <a:ext cx="2411412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Estimating using sub-elements and approximate quantities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V="1">
              <a:off x="4586288" y="4368800"/>
              <a:ext cx="517524" cy="103663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7141118" y="5125720"/>
              <a:ext cx="169591" cy="38925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6465888" y="5516563"/>
              <a:ext cx="2387373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hangingPunct="0">
                <a:defRPr/>
              </a:pPr>
              <a:r>
                <a:rPr lang="en-NZ" altLang="en-US" dirty="0">
                  <a:solidFill>
                    <a:srgbClr val="FF0000"/>
                  </a:solidFill>
                  <a:latin typeface="Arial" panose="020B0604020202020204" pitchFamily="34" charset="0"/>
                </a:rPr>
                <a:t>Estimating using detailed Trade-based quantities and rates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31897" y="3061176"/>
              <a:ext cx="182544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NZ" dirty="0">
                  <a:solidFill>
                    <a:srgbClr val="002060"/>
                  </a:solidFill>
                </a:rPr>
                <a:t>Documents used for Tender Estimate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7402286" y="3984506"/>
              <a:ext cx="0" cy="49170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46560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019" y="307976"/>
            <a:ext cx="7163943" cy="1143000"/>
          </a:xfrm>
        </p:spPr>
        <p:txBody>
          <a:bodyPr/>
          <a:lstStyle/>
          <a:p>
            <a:r>
              <a:rPr lang="en-NZ" dirty="0"/>
              <a:t>    2. The decision to tender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7537"/>
          </a:xfrm>
        </p:spPr>
        <p:txBody>
          <a:bodyPr/>
          <a:lstStyle/>
          <a:p>
            <a:pPr marL="0" indent="0">
              <a:buNone/>
            </a:pPr>
            <a:r>
              <a:rPr lang="en-NZ" dirty="0"/>
              <a:t>Tenders are expensive and time consuming to prepare, so MC needs to decide whether to tender or not. MC workload must also be known at this time for consideration.</a:t>
            </a:r>
          </a:p>
          <a:p>
            <a:r>
              <a:rPr lang="en-NZ" dirty="0"/>
              <a:t>Invitation to tender</a:t>
            </a:r>
          </a:p>
          <a:p>
            <a:pPr lvl="1"/>
            <a:r>
              <a:rPr lang="en-NZ" dirty="0"/>
              <a:t>From whom?. Must reply within timeframe.</a:t>
            </a:r>
          </a:p>
          <a:p>
            <a:r>
              <a:rPr lang="en-NZ" dirty="0"/>
              <a:t>Inspection of tender documents</a:t>
            </a:r>
          </a:p>
          <a:p>
            <a:pPr lvl="1"/>
            <a:r>
              <a:rPr lang="en-NZ" dirty="0"/>
              <a:t>Who will inspect the tender documents?</a:t>
            </a:r>
          </a:p>
          <a:p>
            <a:pPr lvl="1"/>
            <a:r>
              <a:rPr lang="en-NZ" dirty="0"/>
              <a:t> What information and questions should be asked.</a:t>
            </a:r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36642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019" y="307976"/>
            <a:ext cx="7163943" cy="1143000"/>
          </a:xfrm>
        </p:spPr>
        <p:txBody>
          <a:bodyPr/>
          <a:lstStyle/>
          <a:p>
            <a:r>
              <a:rPr lang="en-NZ" dirty="0"/>
              <a:t>     </a:t>
            </a:r>
            <a:r>
              <a:rPr lang="en-NZ" sz="4000" dirty="0"/>
              <a:t>2. The decision to tender (contd.)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8646"/>
          </a:xfrm>
        </p:spPr>
        <p:txBody>
          <a:bodyPr/>
          <a:lstStyle/>
          <a:p>
            <a:pPr marL="0" indent="0">
              <a:buNone/>
            </a:pPr>
            <a:r>
              <a:rPr lang="en-NZ" sz="2600" dirty="0"/>
              <a:t>Questions should cover the following items</a:t>
            </a:r>
          </a:p>
          <a:p>
            <a:r>
              <a:rPr lang="en-NZ" sz="2600" dirty="0"/>
              <a:t>Sufficient tender period for preparation of tender.</a:t>
            </a:r>
          </a:p>
          <a:p>
            <a:r>
              <a:rPr lang="en-NZ" sz="2600" dirty="0"/>
              <a:t>Conditions of Contract, Any modification to Special Conditions. Is it worth the Risk doing this project.</a:t>
            </a:r>
          </a:p>
          <a:p>
            <a:r>
              <a:rPr lang="en-NZ" sz="2600" dirty="0"/>
              <a:t>Time frames/Operation conditions clearly defined</a:t>
            </a:r>
          </a:p>
          <a:p>
            <a:pPr lvl="1"/>
            <a:r>
              <a:rPr lang="en-NZ" sz="2600" dirty="0"/>
              <a:t>Programme/Staged/timing/access/restricted hours/dangerous conditions</a:t>
            </a:r>
          </a:p>
          <a:p>
            <a:r>
              <a:rPr lang="en-NZ" sz="2600" dirty="0"/>
              <a:t>Value and extent of project, What is MC work involvement and its own contributions like to be.</a:t>
            </a:r>
          </a:p>
          <a:p>
            <a:r>
              <a:rPr lang="en-NZ" sz="2600" dirty="0"/>
              <a:t>How well developed and details are the tender documents or is it hastily prepared.</a:t>
            </a:r>
          </a:p>
          <a:p>
            <a:pPr marL="0" indent="0">
              <a:buNone/>
            </a:pPr>
            <a:endParaRPr lang="en-NZ" dirty="0"/>
          </a:p>
          <a:p>
            <a:pPr marL="457200" lvl="1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2265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019" y="307976"/>
            <a:ext cx="7163943" cy="1143000"/>
          </a:xfrm>
        </p:spPr>
        <p:txBody>
          <a:bodyPr/>
          <a:lstStyle/>
          <a:p>
            <a:r>
              <a:rPr lang="en-NZ" dirty="0"/>
              <a:t>     </a:t>
            </a:r>
            <a:r>
              <a:rPr lang="en-NZ" sz="4000" dirty="0"/>
              <a:t>2. The decision to tender (contd.)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8646"/>
          </a:xfrm>
        </p:spPr>
        <p:txBody>
          <a:bodyPr/>
          <a:lstStyle/>
          <a:p>
            <a:pPr marL="0" indent="0">
              <a:buNone/>
            </a:pPr>
            <a:r>
              <a:rPr lang="en-NZ" sz="2600" dirty="0"/>
              <a:t>Questions should cover the following items</a:t>
            </a:r>
          </a:p>
          <a:p>
            <a:r>
              <a:rPr lang="en-NZ" sz="2600" dirty="0"/>
              <a:t>Is Schedule of Quantities (SOQ) prepared based on Standard Method of Measurement, if not what other method is being used.</a:t>
            </a:r>
          </a:p>
          <a:p>
            <a:r>
              <a:rPr lang="en-NZ" sz="2600" dirty="0"/>
              <a:t> Is the SOQ a Contract Document.</a:t>
            </a:r>
          </a:p>
          <a:p>
            <a:r>
              <a:rPr lang="en-NZ" sz="2600" dirty="0"/>
              <a:t> If no SOQ provided, how much time needed to prepare quantities for Tender.</a:t>
            </a:r>
          </a:p>
          <a:p>
            <a:r>
              <a:rPr lang="en-NZ" sz="2600" dirty="0"/>
              <a:t> Are the Tender Drawings adequate to prepare measure.</a:t>
            </a:r>
          </a:p>
          <a:p>
            <a:r>
              <a:rPr lang="en-NZ" sz="2600" dirty="0"/>
              <a:t>Name of Client/Consultants/QS</a:t>
            </a:r>
          </a:p>
          <a:p>
            <a:r>
              <a:rPr lang="en-NZ" sz="2600" dirty="0"/>
              <a:t> What is the likely value of the Project.</a:t>
            </a:r>
          </a:p>
          <a:p>
            <a:r>
              <a:rPr lang="en-NZ" sz="2600" dirty="0"/>
              <a:t>Who else is tendering</a:t>
            </a:r>
          </a:p>
          <a:p>
            <a:pPr marL="0" indent="0">
              <a:buNone/>
            </a:pPr>
            <a:endParaRPr lang="en-NZ" dirty="0"/>
          </a:p>
          <a:p>
            <a:pPr marL="457200" lvl="1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03716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019" y="307976"/>
            <a:ext cx="7163943" cy="1143000"/>
          </a:xfrm>
        </p:spPr>
        <p:txBody>
          <a:bodyPr/>
          <a:lstStyle/>
          <a:p>
            <a:r>
              <a:rPr lang="en-NZ" dirty="0"/>
              <a:t>     </a:t>
            </a:r>
            <a:r>
              <a:rPr lang="en-NZ" sz="4000" dirty="0"/>
              <a:t>2. The decision to tender (contd.)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8646"/>
          </a:xfrm>
        </p:spPr>
        <p:txBody>
          <a:bodyPr/>
          <a:lstStyle/>
          <a:p>
            <a:pPr marL="0" indent="0">
              <a:buNone/>
            </a:pPr>
            <a:r>
              <a:rPr lang="en-NZ" sz="2600" dirty="0"/>
              <a:t>The Final Decision whether to Tender of Not is solely a Management Decision, some considerations could be:</a:t>
            </a:r>
          </a:p>
          <a:p>
            <a:r>
              <a:rPr lang="en-NZ" sz="2600" dirty="0"/>
              <a:t>Sufficient and clear information results from its findings to the above questions to make a decision.</a:t>
            </a:r>
          </a:p>
          <a:p>
            <a:r>
              <a:rPr lang="en-NZ" sz="2600" dirty="0"/>
              <a:t>The level of commitments in relation to certain and expected Construction work.</a:t>
            </a:r>
          </a:p>
          <a:p>
            <a:r>
              <a:rPr lang="en-NZ" sz="2600" dirty="0"/>
              <a:t>Company's Resources available and Capacity needed.</a:t>
            </a:r>
          </a:p>
          <a:p>
            <a:r>
              <a:rPr lang="en-NZ" sz="2600" dirty="0"/>
              <a:t>Climate Conditions and Risk.</a:t>
            </a:r>
          </a:p>
          <a:p>
            <a:endParaRPr lang="en-NZ" sz="2600" dirty="0"/>
          </a:p>
          <a:p>
            <a:pPr marL="0" indent="0">
              <a:buNone/>
            </a:pPr>
            <a:r>
              <a:rPr lang="en-NZ" sz="2600" dirty="0"/>
              <a:t>If Decision is YES, then estimate must start straight away. If NO, then all documents must be returned with reason why.</a:t>
            </a:r>
            <a:endParaRPr lang="en-NZ" dirty="0"/>
          </a:p>
          <a:p>
            <a:pPr marL="457200" lvl="1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43237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028" y="291043"/>
            <a:ext cx="7163943" cy="1143000"/>
          </a:xfrm>
        </p:spPr>
        <p:txBody>
          <a:bodyPr/>
          <a:lstStyle/>
          <a:p>
            <a:r>
              <a:rPr lang="en-NZ" dirty="0"/>
              <a:t>3. Tendering Process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3183"/>
          </a:xfrm>
        </p:spPr>
        <p:txBody>
          <a:bodyPr/>
          <a:lstStyle/>
          <a:p>
            <a:r>
              <a:rPr lang="en-NZ" dirty="0"/>
              <a:t>Tendering Process</a:t>
            </a:r>
          </a:p>
          <a:p>
            <a:pPr lvl="1"/>
            <a:r>
              <a:rPr lang="en-NZ" dirty="0"/>
              <a:t>Tenders usually consist of Price and Non-price Attributes (refer separate slides)</a:t>
            </a:r>
          </a:p>
          <a:p>
            <a:r>
              <a:rPr lang="en-NZ" dirty="0"/>
              <a:t>People involved in the Tendering process</a:t>
            </a:r>
          </a:p>
          <a:p>
            <a:pPr lvl="1"/>
            <a:r>
              <a:rPr lang="en-NZ" dirty="0"/>
              <a:t>Estimator/QS</a:t>
            </a:r>
          </a:p>
          <a:p>
            <a:pPr lvl="1"/>
            <a:r>
              <a:rPr lang="en-NZ" dirty="0"/>
              <a:t>Project Manager/Site Manager</a:t>
            </a:r>
          </a:p>
          <a:p>
            <a:pPr lvl="1"/>
            <a:r>
              <a:rPr lang="en-NZ" dirty="0"/>
              <a:t>Commercial Manager/General Manager</a:t>
            </a:r>
          </a:p>
          <a:p>
            <a:pPr lvl="1"/>
            <a:r>
              <a:rPr lang="en-NZ" dirty="0"/>
              <a:t>Bid Manager / Head Office</a:t>
            </a:r>
          </a:p>
          <a:p>
            <a:pPr lvl="1"/>
            <a:r>
              <a:rPr lang="en-NZ" dirty="0"/>
              <a:t>Administrator for compiling the Bid</a:t>
            </a:r>
          </a:p>
          <a:p>
            <a:endParaRPr lang="en-NZ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27984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404162" cy="1404938"/>
            <a:chOff x="-1588" y="685800"/>
            <a:chExt cx="2873376" cy="2874963"/>
          </a:xfrm>
        </p:grpSpPr>
        <p:pic>
          <p:nvPicPr>
            <p:cNvPr id="2050" name="Logo side.png" descr="/Users/abold/Desktop/Logo side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588" y="685800"/>
              <a:ext cx="2873376" cy="2874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4" descr="Unitec logo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1300" y="998538"/>
              <a:ext cx="2133600" cy="213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028" y="291043"/>
            <a:ext cx="7163943" cy="1143000"/>
          </a:xfrm>
        </p:spPr>
        <p:txBody>
          <a:bodyPr/>
          <a:lstStyle/>
          <a:p>
            <a:r>
              <a:rPr lang="en-NZ" dirty="0"/>
              <a:t>3. Tendering Process (contd.)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The Role of the Quantity Surveyor/Estimator</a:t>
            </a:r>
          </a:p>
          <a:p>
            <a:pPr lvl="1"/>
            <a:r>
              <a:rPr lang="en-NZ" dirty="0"/>
              <a:t>Review the Tender documents</a:t>
            </a:r>
          </a:p>
          <a:p>
            <a:pPr lvl="1"/>
            <a:r>
              <a:rPr lang="en-NZ" dirty="0"/>
              <a:t>Send out Subcontractor Invitations</a:t>
            </a:r>
          </a:p>
          <a:p>
            <a:pPr lvl="1"/>
            <a:r>
              <a:rPr lang="en-NZ" dirty="0"/>
              <a:t>Measure and price Concrete, Carpentry and P&amp;G</a:t>
            </a:r>
          </a:p>
          <a:p>
            <a:pPr lvl="1"/>
            <a:r>
              <a:rPr lang="en-NZ" dirty="0"/>
              <a:t>Oversee the tender queries and issue of NTT’s</a:t>
            </a:r>
          </a:p>
          <a:p>
            <a:pPr lvl="1"/>
            <a:r>
              <a:rPr lang="en-NZ" dirty="0"/>
              <a:t>Site Visit (for entire Tender team)</a:t>
            </a:r>
          </a:p>
          <a:p>
            <a:pPr lvl="1"/>
            <a:r>
              <a:rPr lang="en-NZ" dirty="0"/>
              <a:t>Analyse subcontract prices and price any gaps</a:t>
            </a:r>
          </a:p>
          <a:p>
            <a:pPr lvl="1"/>
            <a:r>
              <a:rPr lang="en-NZ" dirty="0"/>
              <a:t>Compiling the tender estimate for review with the team</a:t>
            </a:r>
          </a:p>
          <a:p>
            <a:endParaRPr lang="en-NZ" dirty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00360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4236</TotalTime>
  <Words>806</Words>
  <Application>Microsoft Office PowerPoint</Application>
  <PresentationFormat>On-screen Show (4:3)</PresentationFormat>
  <Paragraphs>108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Abadi MT Condensed Extra Bold</vt:lpstr>
      <vt:lpstr>Arial</vt:lpstr>
      <vt:lpstr>Calibri</vt:lpstr>
      <vt:lpstr>Office Theme</vt:lpstr>
      <vt:lpstr>Hawkins Module - 2023 </vt:lpstr>
      <vt:lpstr>Overview</vt:lpstr>
      <vt:lpstr>Design Phase The Early Stages of a Contract</vt:lpstr>
      <vt:lpstr>    2. The decision to tender</vt:lpstr>
      <vt:lpstr>     2. The decision to tender (contd.)</vt:lpstr>
      <vt:lpstr>     2. The decision to tender (contd.)</vt:lpstr>
      <vt:lpstr>     2. The decision to tender (contd.)</vt:lpstr>
      <vt:lpstr>3. Tendering Process</vt:lpstr>
      <vt:lpstr>3. Tendering Process (contd.) </vt:lpstr>
      <vt:lpstr>4. The Estimate</vt:lpstr>
      <vt:lpstr>4. The Estimate (contd)</vt:lpstr>
      <vt:lpstr>     4. The Estimate (contd.) </vt:lpstr>
      <vt:lpstr>5. Risk Assessment</vt:lpstr>
      <vt:lpstr>5. Risk Assessment (contd.)</vt:lpstr>
    </vt:vector>
  </TitlesOfParts>
  <Company>UNITEC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Prigg</dc:creator>
  <cp:keywords>Unitec pptx theme</cp:keywords>
  <cp:lastModifiedBy>Ronnie Matafeo</cp:lastModifiedBy>
  <cp:revision>109</cp:revision>
  <cp:lastPrinted>2019-02-20T01:25:49Z</cp:lastPrinted>
  <dcterms:created xsi:type="dcterms:W3CDTF">2012-02-27T00:38:56Z</dcterms:created>
  <dcterms:modified xsi:type="dcterms:W3CDTF">2023-08-07T01:48:09Z</dcterms:modified>
</cp:coreProperties>
</file>