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 id="2147483733" r:id="rId2"/>
    <p:sldMasterId id="2147483749" r:id="rId3"/>
  </p:sldMasterIdLst>
  <p:notesMasterIdLst>
    <p:notesMasterId r:id="rId55"/>
  </p:notesMasterIdLst>
  <p:sldIdLst>
    <p:sldId id="336" r:id="rId4"/>
    <p:sldId id="353" r:id="rId5"/>
    <p:sldId id="352" r:id="rId6"/>
    <p:sldId id="386" r:id="rId7"/>
    <p:sldId id="388" r:id="rId8"/>
    <p:sldId id="364" r:id="rId9"/>
    <p:sldId id="390" r:id="rId10"/>
    <p:sldId id="257" r:id="rId11"/>
    <p:sldId id="303" r:id="rId12"/>
    <p:sldId id="356" r:id="rId13"/>
    <p:sldId id="365" r:id="rId14"/>
    <p:sldId id="304" r:id="rId15"/>
    <p:sldId id="355" r:id="rId16"/>
    <p:sldId id="359" r:id="rId17"/>
    <p:sldId id="308" r:id="rId18"/>
    <p:sldId id="354" r:id="rId19"/>
    <p:sldId id="376" r:id="rId20"/>
    <p:sldId id="309" r:id="rId21"/>
    <p:sldId id="307" r:id="rId22"/>
    <p:sldId id="331" r:id="rId23"/>
    <p:sldId id="367" r:id="rId24"/>
    <p:sldId id="366" r:id="rId25"/>
    <p:sldId id="368" r:id="rId26"/>
    <p:sldId id="369" r:id="rId27"/>
    <p:sldId id="305" r:id="rId28"/>
    <p:sldId id="306" r:id="rId29"/>
    <p:sldId id="380" r:id="rId30"/>
    <p:sldId id="373" r:id="rId31"/>
    <p:sldId id="372" r:id="rId32"/>
    <p:sldId id="259" r:id="rId33"/>
    <p:sldId id="329" r:id="rId34"/>
    <p:sldId id="382" r:id="rId35"/>
    <p:sldId id="381" r:id="rId36"/>
    <p:sldId id="383" r:id="rId37"/>
    <p:sldId id="378" r:id="rId38"/>
    <p:sldId id="347" r:id="rId39"/>
    <p:sldId id="374" r:id="rId40"/>
    <p:sldId id="314" r:id="rId41"/>
    <p:sldId id="362" r:id="rId42"/>
    <p:sldId id="363" r:id="rId43"/>
    <p:sldId id="375" r:id="rId44"/>
    <p:sldId id="384" r:id="rId45"/>
    <p:sldId id="377" r:id="rId46"/>
    <p:sldId id="262" r:id="rId47"/>
    <p:sldId id="265" r:id="rId48"/>
    <p:sldId id="263" r:id="rId49"/>
    <p:sldId id="264" r:id="rId50"/>
    <p:sldId id="268" r:id="rId51"/>
    <p:sldId id="344" r:id="rId52"/>
    <p:sldId id="258" r:id="rId53"/>
    <p:sldId id="269"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040D19-A6E4-4EF1-B37E-96B3704DAE68}" v="1677" dt="2023-07-27T03:05:20.119"/>
    <p1510:client id="{50F33EF6-4450-4891-B3C4-696E564836A4}" v="4" dt="2023-07-27T23:46:24.1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61" autoAdjust="0"/>
  </p:normalViewPr>
  <p:slideViewPr>
    <p:cSldViewPr>
      <p:cViewPr varScale="1">
        <p:scale>
          <a:sx n="72" d="100"/>
          <a:sy n="72" d="100"/>
        </p:scale>
        <p:origin x="1690"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61" Type="http://schemas.microsoft.com/office/2015/10/relationships/revisionInfo" Target="revisionInfo.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aig Tunnicliffe" userId="fabd7200-6d43-43df-8e9e-84aa0d93d691" providerId="ADAL" clId="{50F33EF6-4450-4891-B3C4-696E564836A4}"/>
    <pc:docChg chg="custSel modSld">
      <pc:chgData name="Craig Tunnicliffe" userId="fabd7200-6d43-43df-8e9e-84aa0d93d691" providerId="ADAL" clId="{50F33EF6-4450-4891-B3C4-696E564836A4}" dt="2023-07-27T23:46:24.180" v="8" actId="27636"/>
      <pc:docMkLst>
        <pc:docMk/>
      </pc:docMkLst>
      <pc:sldChg chg="modSp mod modAnim">
        <pc:chgData name="Craig Tunnicliffe" userId="fabd7200-6d43-43df-8e9e-84aa0d93d691" providerId="ADAL" clId="{50F33EF6-4450-4891-B3C4-696E564836A4}" dt="2023-07-27T23:46:24.180" v="8" actId="27636"/>
        <pc:sldMkLst>
          <pc:docMk/>
          <pc:sldMk cId="3586462912" sldId="331"/>
        </pc:sldMkLst>
        <pc:spChg chg="mod">
          <ac:chgData name="Craig Tunnicliffe" userId="fabd7200-6d43-43df-8e9e-84aa0d93d691" providerId="ADAL" clId="{50F33EF6-4450-4891-B3C4-696E564836A4}" dt="2023-07-27T23:46:24.180" v="8" actId="27636"/>
          <ac:spMkLst>
            <pc:docMk/>
            <pc:sldMk cId="3586462912" sldId="331"/>
            <ac:spMk id="3" creationId="{AE894CF9-A498-4341-BD2A-46A3DD8DFAF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557F6F-A359-4DC1-91EE-17B5FC89F60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FCDF657-5140-49BD-98B0-427159A858EB}">
      <dgm:prSet custT="1"/>
      <dgm:spPr/>
      <dgm:t>
        <a:bodyPr/>
        <a:lstStyle/>
        <a:p>
          <a:r>
            <a:rPr lang="en-NZ" sz="2400" dirty="0"/>
            <a:t>Learning to think sociologically is one of the most important skills a social worker can bring to their practice (Cunningham &amp; Cunningham, 2008). </a:t>
          </a:r>
          <a:endParaRPr lang="en-US" sz="2400" dirty="0"/>
        </a:p>
      </dgm:t>
    </dgm:pt>
    <dgm:pt modelId="{D778AD2E-53CE-4D19-8141-AC4B6926F63E}" type="parTrans" cxnId="{D9286164-DB8B-40CF-9DEA-C4C60613CC93}">
      <dgm:prSet/>
      <dgm:spPr/>
      <dgm:t>
        <a:bodyPr/>
        <a:lstStyle/>
        <a:p>
          <a:endParaRPr lang="en-US"/>
        </a:p>
      </dgm:t>
    </dgm:pt>
    <dgm:pt modelId="{C48C6B43-4F4C-4DEF-8D10-4351D96342FC}" type="sibTrans" cxnId="{D9286164-DB8B-40CF-9DEA-C4C60613CC93}">
      <dgm:prSet/>
      <dgm:spPr/>
      <dgm:t>
        <a:bodyPr/>
        <a:lstStyle/>
        <a:p>
          <a:endParaRPr lang="en-US"/>
        </a:p>
      </dgm:t>
    </dgm:pt>
    <dgm:pt modelId="{A89ADDEB-4B94-4F13-9EFE-9E46FE85917C}">
      <dgm:prSet/>
      <dgm:spPr/>
      <dgm:t>
        <a:bodyPr/>
        <a:lstStyle/>
        <a:p>
          <a:r>
            <a:rPr lang="en-NZ" dirty="0"/>
            <a:t>Understanding our own biographies (our own life stories) in sociological terms (the forces that shape our lives) better equips us to comprehend the lives of those we work with” (Cunningham &amp; Cunningham, 2008, p.9).</a:t>
          </a:r>
          <a:endParaRPr lang="en-US" dirty="0"/>
        </a:p>
      </dgm:t>
    </dgm:pt>
    <dgm:pt modelId="{5965630A-0092-463C-9EB8-6F9B4155B79B}" type="parTrans" cxnId="{98313554-C432-47C1-AE0D-08FAA93922A6}">
      <dgm:prSet/>
      <dgm:spPr/>
      <dgm:t>
        <a:bodyPr/>
        <a:lstStyle/>
        <a:p>
          <a:endParaRPr lang="en-US"/>
        </a:p>
      </dgm:t>
    </dgm:pt>
    <dgm:pt modelId="{85A44F2D-91FB-47B5-A9BB-C6991012C39F}" type="sibTrans" cxnId="{98313554-C432-47C1-AE0D-08FAA93922A6}">
      <dgm:prSet/>
      <dgm:spPr/>
      <dgm:t>
        <a:bodyPr/>
        <a:lstStyle/>
        <a:p>
          <a:endParaRPr lang="en-US"/>
        </a:p>
      </dgm:t>
    </dgm:pt>
    <dgm:pt modelId="{49A599A2-5D02-4881-91AA-5B18384B7D71}" type="pres">
      <dgm:prSet presAssocID="{B3557F6F-A359-4DC1-91EE-17B5FC89F606}" presName="hierChild1" presStyleCnt="0">
        <dgm:presLayoutVars>
          <dgm:chPref val="1"/>
          <dgm:dir/>
          <dgm:animOne val="branch"/>
          <dgm:animLvl val="lvl"/>
          <dgm:resizeHandles/>
        </dgm:presLayoutVars>
      </dgm:prSet>
      <dgm:spPr/>
    </dgm:pt>
    <dgm:pt modelId="{5B3E84CE-F711-4FEF-A11D-7DF1FCC5381F}" type="pres">
      <dgm:prSet presAssocID="{4FCDF657-5140-49BD-98B0-427159A858EB}" presName="hierRoot1" presStyleCnt="0"/>
      <dgm:spPr/>
    </dgm:pt>
    <dgm:pt modelId="{B8DC3EB3-3D7C-422C-99E2-F2D98EFFFAAA}" type="pres">
      <dgm:prSet presAssocID="{4FCDF657-5140-49BD-98B0-427159A858EB}" presName="composite" presStyleCnt="0"/>
      <dgm:spPr/>
    </dgm:pt>
    <dgm:pt modelId="{9BC6A511-1A12-4B48-84A1-E20F487DECAE}" type="pres">
      <dgm:prSet presAssocID="{4FCDF657-5140-49BD-98B0-427159A858EB}" presName="background" presStyleLbl="node0" presStyleIdx="0" presStyleCnt="2"/>
      <dgm:spPr/>
    </dgm:pt>
    <dgm:pt modelId="{9ABD9BB2-F52D-4340-99E7-4C03F7392608}" type="pres">
      <dgm:prSet presAssocID="{4FCDF657-5140-49BD-98B0-427159A858EB}" presName="text" presStyleLbl="fgAcc0" presStyleIdx="0" presStyleCnt="2" custScaleX="135066" custScaleY="197567">
        <dgm:presLayoutVars>
          <dgm:chPref val="3"/>
        </dgm:presLayoutVars>
      </dgm:prSet>
      <dgm:spPr/>
    </dgm:pt>
    <dgm:pt modelId="{5AF639F7-E63E-48C2-A14B-35BE3C5F1D07}" type="pres">
      <dgm:prSet presAssocID="{4FCDF657-5140-49BD-98B0-427159A858EB}" presName="hierChild2" presStyleCnt="0"/>
      <dgm:spPr/>
    </dgm:pt>
    <dgm:pt modelId="{CCFA3C8B-C313-4FD2-BE25-3777F8F1082C}" type="pres">
      <dgm:prSet presAssocID="{A89ADDEB-4B94-4F13-9EFE-9E46FE85917C}" presName="hierRoot1" presStyleCnt="0"/>
      <dgm:spPr/>
    </dgm:pt>
    <dgm:pt modelId="{C478068F-0F92-4673-8943-BFD307629C0A}" type="pres">
      <dgm:prSet presAssocID="{A89ADDEB-4B94-4F13-9EFE-9E46FE85917C}" presName="composite" presStyleCnt="0"/>
      <dgm:spPr/>
    </dgm:pt>
    <dgm:pt modelId="{86C68625-896E-4DF0-98CD-BD477DF1154D}" type="pres">
      <dgm:prSet presAssocID="{A89ADDEB-4B94-4F13-9EFE-9E46FE85917C}" presName="background" presStyleLbl="node0" presStyleIdx="1" presStyleCnt="2"/>
      <dgm:spPr/>
    </dgm:pt>
    <dgm:pt modelId="{68604A27-7CF4-4B1B-BDB8-A578E4520DC7}" type="pres">
      <dgm:prSet presAssocID="{A89ADDEB-4B94-4F13-9EFE-9E46FE85917C}" presName="text" presStyleLbl="fgAcc0" presStyleIdx="1" presStyleCnt="2" custScaleX="135066" custScaleY="197567">
        <dgm:presLayoutVars>
          <dgm:chPref val="3"/>
        </dgm:presLayoutVars>
      </dgm:prSet>
      <dgm:spPr/>
    </dgm:pt>
    <dgm:pt modelId="{2F032F26-CA94-453F-BE2D-515D4EE5B5C2}" type="pres">
      <dgm:prSet presAssocID="{A89ADDEB-4B94-4F13-9EFE-9E46FE85917C}" presName="hierChild2" presStyleCnt="0"/>
      <dgm:spPr/>
    </dgm:pt>
  </dgm:ptLst>
  <dgm:cxnLst>
    <dgm:cxn modelId="{D9286164-DB8B-40CF-9DEA-C4C60613CC93}" srcId="{B3557F6F-A359-4DC1-91EE-17B5FC89F606}" destId="{4FCDF657-5140-49BD-98B0-427159A858EB}" srcOrd="0" destOrd="0" parTransId="{D778AD2E-53CE-4D19-8141-AC4B6926F63E}" sibTransId="{C48C6B43-4F4C-4DEF-8D10-4351D96342FC}"/>
    <dgm:cxn modelId="{B8B7F769-E455-4C59-B5BC-23977499187A}" type="presOf" srcId="{A89ADDEB-4B94-4F13-9EFE-9E46FE85917C}" destId="{68604A27-7CF4-4B1B-BDB8-A578E4520DC7}" srcOrd="0" destOrd="0" presId="urn:microsoft.com/office/officeart/2005/8/layout/hierarchy1"/>
    <dgm:cxn modelId="{98313554-C432-47C1-AE0D-08FAA93922A6}" srcId="{B3557F6F-A359-4DC1-91EE-17B5FC89F606}" destId="{A89ADDEB-4B94-4F13-9EFE-9E46FE85917C}" srcOrd="1" destOrd="0" parTransId="{5965630A-0092-463C-9EB8-6F9B4155B79B}" sibTransId="{85A44F2D-91FB-47B5-A9BB-C6991012C39F}"/>
    <dgm:cxn modelId="{6633F883-677C-4A5E-AB92-B169DCCA4364}" type="presOf" srcId="{B3557F6F-A359-4DC1-91EE-17B5FC89F606}" destId="{49A599A2-5D02-4881-91AA-5B18384B7D71}" srcOrd="0" destOrd="0" presId="urn:microsoft.com/office/officeart/2005/8/layout/hierarchy1"/>
    <dgm:cxn modelId="{0B454290-5D80-4503-93AA-8B2D16DD3C43}" type="presOf" srcId="{4FCDF657-5140-49BD-98B0-427159A858EB}" destId="{9ABD9BB2-F52D-4340-99E7-4C03F7392608}" srcOrd="0" destOrd="0" presId="urn:microsoft.com/office/officeart/2005/8/layout/hierarchy1"/>
    <dgm:cxn modelId="{06423097-1A7A-466A-B9E0-40F3627B956B}" type="presParOf" srcId="{49A599A2-5D02-4881-91AA-5B18384B7D71}" destId="{5B3E84CE-F711-4FEF-A11D-7DF1FCC5381F}" srcOrd="0" destOrd="0" presId="urn:microsoft.com/office/officeart/2005/8/layout/hierarchy1"/>
    <dgm:cxn modelId="{F965C2DF-05DF-4273-BB35-70A87AB66C1B}" type="presParOf" srcId="{5B3E84CE-F711-4FEF-A11D-7DF1FCC5381F}" destId="{B8DC3EB3-3D7C-422C-99E2-F2D98EFFFAAA}" srcOrd="0" destOrd="0" presId="urn:microsoft.com/office/officeart/2005/8/layout/hierarchy1"/>
    <dgm:cxn modelId="{B64C277D-8F37-40EB-9448-987FE65AE95B}" type="presParOf" srcId="{B8DC3EB3-3D7C-422C-99E2-F2D98EFFFAAA}" destId="{9BC6A511-1A12-4B48-84A1-E20F487DECAE}" srcOrd="0" destOrd="0" presId="urn:microsoft.com/office/officeart/2005/8/layout/hierarchy1"/>
    <dgm:cxn modelId="{7DDEF1EB-280C-4317-8091-0C974EC472FE}" type="presParOf" srcId="{B8DC3EB3-3D7C-422C-99E2-F2D98EFFFAAA}" destId="{9ABD9BB2-F52D-4340-99E7-4C03F7392608}" srcOrd="1" destOrd="0" presId="urn:microsoft.com/office/officeart/2005/8/layout/hierarchy1"/>
    <dgm:cxn modelId="{BE15A4E2-90EE-4D47-8FA2-1EC573CD9450}" type="presParOf" srcId="{5B3E84CE-F711-4FEF-A11D-7DF1FCC5381F}" destId="{5AF639F7-E63E-48C2-A14B-35BE3C5F1D07}" srcOrd="1" destOrd="0" presId="urn:microsoft.com/office/officeart/2005/8/layout/hierarchy1"/>
    <dgm:cxn modelId="{00E53766-CAF2-405C-8607-4B4D76C0CFAD}" type="presParOf" srcId="{49A599A2-5D02-4881-91AA-5B18384B7D71}" destId="{CCFA3C8B-C313-4FD2-BE25-3777F8F1082C}" srcOrd="1" destOrd="0" presId="urn:microsoft.com/office/officeart/2005/8/layout/hierarchy1"/>
    <dgm:cxn modelId="{70EF5A25-9DFA-466D-8148-583CB119F155}" type="presParOf" srcId="{CCFA3C8B-C313-4FD2-BE25-3777F8F1082C}" destId="{C478068F-0F92-4673-8943-BFD307629C0A}" srcOrd="0" destOrd="0" presId="urn:microsoft.com/office/officeart/2005/8/layout/hierarchy1"/>
    <dgm:cxn modelId="{790CF041-8C6B-445C-B5D1-DC8CBD5998E6}" type="presParOf" srcId="{C478068F-0F92-4673-8943-BFD307629C0A}" destId="{86C68625-896E-4DF0-98CD-BD477DF1154D}" srcOrd="0" destOrd="0" presId="urn:microsoft.com/office/officeart/2005/8/layout/hierarchy1"/>
    <dgm:cxn modelId="{D7BBE173-C056-4B1E-992B-118A47A4D762}" type="presParOf" srcId="{C478068F-0F92-4673-8943-BFD307629C0A}" destId="{68604A27-7CF4-4B1B-BDB8-A578E4520DC7}" srcOrd="1" destOrd="0" presId="urn:microsoft.com/office/officeart/2005/8/layout/hierarchy1"/>
    <dgm:cxn modelId="{2918531E-5A36-413D-B6C1-F103CAADB4B6}" type="presParOf" srcId="{CCFA3C8B-C313-4FD2-BE25-3777F8F1082C}" destId="{2F032F26-CA94-453F-BE2D-515D4EE5B5C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FABC04-F5B3-43AD-A156-D048A3395B1F}" type="doc">
      <dgm:prSet loTypeId="urn:microsoft.com/office/officeart/2005/8/layout/process5" loCatId="process" qsTypeId="urn:microsoft.com/office/officeart/2005/8/quickstyle/simple1" qsCatId="simple" csTypeId="urn:microsoft.com/office/officeart/2005/8/colors/accent1_2" csCatId="accent1"/>
      <dgm:spPr/>
      <dgm:t>
        <a:bodyPr/>
        <a:lstStyle/>
        <a:p>
          <a:endParaRPr lang="en-US"/>
        </a:p>
      </dgm:t>
    </dgm:pt>
    <dgm:pt modelId="{63B51CFF-E208-4DC9-BF2F-ABDE71027096}">
      <dgm:prSet/>
      <dgm:spPr/>
      <dgm:t>
        <a:bodyPr/>
        <a:lstStyle/>
        <a:p>
          <a:r>
            <a:rPr lang="en-NZ"/>
            <a:t>Ka wehe atu tatou</a:t>
          </a:r>
          <a:endParaRPr lang="en-US"/>
        </a:p>
      </dgm:t>
    </dgm:pt>
    <dgm:pt modelId="{970B0F8F-1227-41F3-8A78-ECE9D834A868}" type="parTrans" cxnId="{26DD067F-8046-4E27-AF73-ED67BD62A39D}">
      <dgm:prSet/>
      <dgm:spPr/>
      <dgm:t>
        <a:bodyPr/>
        <a:lstStyle/>
        <a:p>
          <a:endParaRPr lang="en-US"/>
        </a:p>
      </dgm:t>
    </dgm:pt>
    <dgm:pt modelId="{16E18577-8CCD-4D31-85F4-F2136B55D5F0}" type="sibTrans" cxnId="{26DD067F-8046-4E27-AF73-ED67BD62A39D}">
      <dgm:prSet/>
      <dgm:spPr/>
      <dgm:t>
        <a:bodyPr/>
        <a:lstStyle/>
        <a:p>
          <a:endParaRPr lang="en-US"/>
        </a:p>
      </dgm:t>
    </dgm:pt>
    <dgm:pt modelId="{A11BAB03-7690-42AB-8864-41B5C1C5F64B}">
      <dgm:prSet/>
      <dgm:spPr/>
      <dgm:t>
        <a:bodyPr/>
        <a:lstStyle/>
        <a:p>
          <a:r>
            <a:rPr lang="en-NZ"/>
            <a:t>I raro I te rangimarie, </a:t>
          </a:r>
          <a:endParaRPr lang="en-US"/>
        </a:p>
      </dgm:t>
    </dgm:pt>
    <dgm:pt modelId="{31F45BCD-CEC0-447B-9F8B-CDE21D5BE2AA}" type="parTrans" cxnId="{707C963C-A5C7-4653-819A-46350B8EC1F5}">
      <dgm:prSet/>
      <dgm:spPr/>
      <dgm:t>
        <a:bodyPr/>
        <a:lstStyle/>
        <a:p>
          <a:endParaRPr lang="en-US"/>
        </a:p>
      </dgm:t>
    </dgm:pt>
    <dgm:pt modelId="{442D9039-9215-46EC-A245-EC989BA67CBC}" type="sibTrans" cxnId="{707C963C-A5C7-4653-819A-46350B8EC1F5}">
      <dgm:prSet/>
      <dgm:spPr/>
      <dgm:t>
        <a:bodyPr/>
        <a:lstStyle/>
        <a:p>
          <a:endParaRPr lang="en-US"/>
        </a:p>
      </dgm:t>
    </dgm:pt>
    <dgm:pt modelId="{AEE06A3D-E3A3-470B-BD2D-D59CE2D0A5E2}">
      <dgm:prSet/>
      <dgm:spPr/>
      <dgm:t>
        <a:bodyPr/>
        <a:lstStyle/>
        <a:p>
          <a:r>
            <a:rPr lang="en-NZ"/>
            <a:t>te harikoa</a:t>
          </a:r>
          <a:endParaRPr lang="en-US"/>
        </a:p>
      </dgm:t>
    </dgm:pt>
    <dgm:pt modelId="{0EBAC3C7-5AF5-4487-A9F3-7BC9EAF89E74}" type="parTrans" cxnId="{017DCB3E-A552-4EBC-8E7A-E3B225ADE624}">
      <dgm:prSet/>
      <dgm:spPr/>
      <dgm:t>
        <a:bodyPr/>
        <a:lstStyle/>
        <a:p>
          <a:endParaRPr lang="en-US"/>
        </a:p>
      </dgm:t>
    </dgm:pt>
    <dgm:pt modelId="{210C7F83-1119-4875-B8B7-8E587C95189F}" type="sibTrans" cxnId="{017DCB3E-A552-4EBC-8E7A-E3B225ADE624}">
      <dgm:prSet/>
      <dgm:spPr/>
      <dgm:t>
        <a:bodyPr/>
        <a:lstStyle/>
        <a:p>
          <a:endParaRPr lang="en-US"/>
        </a:p>
      </dgm:t>
    </dgm:pt>
    <dgm:pt modelId="{1EA9FEFD-150A-432E-96B1-EBC1F3D648FB}">
      <dgm:prSet/>
      <dgm:spPr/>
      <dgm:t>
        <a:bodyPr/>
        <a:lstStyle/>
        <a:p>
          <a:r>
            <a:rPr lang="en-NZ"/>
            <a:t>Me te manawanui</a:t>
          </a:r>
          <a:endParaRPr lang="en-US"/>
        </a:p>
      </dgm:t>
    </dgm:pt>
    <dgm:pt modelId="{1E1ECA1E-1F87-496D-8517-6B5E58DD928C}" type="parTrans" cxnId="{82AFAEDE-2EB2-4B12-A092-17BB2575FFA6}">
      <dgm:prSet/>
      <dgm:spPr/>
      <dgm:t>
        <a:bodyPr/>
        <a:lstStyle/>
        <a:p>
          <a:endParaRPr lang="en-US"/>
        </a:p>
      </dgm:t>
    </dgm:pt>
    <dgm:pt modelId="{D7A01245-3E01-4D29-B811-0EB227CC21C9}" type="sibTrans" cxnId="{82AFAEDE-2EB2-4B12-A092-17BB2575FFA6}">
      <dgm:prSet/>
      <dgm:spPr/>
      <dgm:t>
        <a:bodyPr/>
        <a:lstStyle/>
        <a:p>
          <a:endParaRPr lang="en-US"/>
        </a:p>
      </dgm:t>
    </dgm:pt>
    <dgm:pt modelId="{22C552E2-9F6B-447D-A096-F903C7D4CB6B}">
      <dgm:prSet/>
      <dgm:spPr/>
      <dgm:t>
        <a:bodyPr/>
        <a:lstStyle/>
        <a:p>
          <a:r>
            <a:rPr lang="en-NZ"/>
            <a:t>Haumi e, hui e, taiaki e </a:t>
          </a:r>
          <a:endParaRPr lang="en-US"/>
        </a:p>
      </dgm:t>
    </dgm:pt>
    <dgm:pt modelId="{124A5B15-AD89-495B-B518-CD589542F364}" type="parTrans" cxnId="{F3CDCC1F-CD79-4458-88EE-4DCEA9E55A9E}">
      <dgm:prSet/>
      <dgm:spPr/>
      <dgm:t>
        <a:bodyPr/>
        <a:lstStyle/>
        <a:p>
          <a:endParaRPr lang="en-US"/>
        </a:p>
      </dgm:t>
    </dgm:pt>
    <dgm:pt modelId="{CA9C0B4B-1E34-4156-9098-AD131674A5DE}" type="sibTrans" cxnId="{F3CDCC1F-CD79-4458-88EE-4DCEA9E55A9E}">
      <dgm:prSet/>
      <dgm:spPr/>
      <dgm:t>
        <a:bodyPr/>
        <a:lstStyle/>
        <a:p>
          <a:endParaRPr lang="en-US"/>
        </a:p>
      </dgm:t>
    </dgm:pt>
    <dgm:pt modelId="{BDE6C6BF-3576-4234-9D03-2037AA744991}" type="pres">
      <dgm:prSet presAssocID="{58FABC04-F5B3-43AD-A156-D048A3395B1F}" presName="diagram" presStyleCnt="0">
        <dgm:presLayoutVars>
          <dgm:dir/>
          <dgm:resizeHandles val="exact"/>
        </dgm:presLayoutVars>
      </dgm:prSet>
      <dgm:spPr/>
    </dgm:pt>
    <dgm:pt modelId="{CD0A1CD0-CA98-413E-A056-8F64733BA81A}" type="pres">
      <dgm:prSet presAssocID="{63B51CFF-E208-4DC9-BF2F-ABDE71027096}" presName="node" presStyleLbl="node1" presStyleIdx="0" presStyleCnt="5">
        <dgm:presLayoutVars>
          <dgm:bulletEnabled val="1"/>
        </dgm:presLayoutVars>
      </dgm:prSet>
      <dgm:spPr/>
    </dgm:pt>
    <dgm:pt modelId="{72DD796D-2650-4970-A13C-D0B45E7017CD}" type="pres">
      <dgm:prSet presAssocID="{16E18577-8CCD-4D31-85F4-F2136B55D5F0}" presName="sibTrans" presStyleLbl="sibTrans2D1" presStyleIdx="0" presStyleCnt="4"/>
      <dgm:spPr/>
    </dgm:pt>
    <dgm:pt modelId="{3695F4D6-32FD-4C1C-88A4-C129016B537D}" type="pres">
      <dgm:prSet presAssocID="{16E18577-8CCD-4D31-85F4-F2136B55D5F0}" presName="connectorText" presStyleLbl="sibTrans2D1" presStyleIdx="0" presStyleCnt="4"/>
      <dgm:spPr/>
    </dgm:pt>
    <dgm:pt modelId="{AB36D2C5-0379-4A32-A1C1-7D37B705FB3F}" type="pres">
      <dgm:prSet presAssocID="{A11BAB03-7690-42AB-8864-41B5C1C5F64B}" presName="node" presStyleLbl="node1" presStyleIdx="1" presStyleCnt="5">
        <dgm:presLayoutVars>
          <dgm:bulletEnabled val="1"/>
        </dgm:presLayoutVars>
      </dgm:prSet>
      <dgm:spPr/>
    </dgm:pt>
    <dgm:pt modelId="{59656905-7782-4374-83D5-D34C130BBBCF}" type="pres">
      <dgm:prSet presAssocID="{442D9039-9215-46EC-A245-EC989BA67CBC}" presName="sibTrans" presStyleLbl="sibTrans2D1" presStyleIdx="1" presStyleCnt="4"/>
      <dgm:spPr/>
    </dgm:pt>
    <dgm:pt modelId="{ED647546-8F5A-4D9A-9F43-28A79013E41A}" type="pres">
      <dgm:prSet presAssocID="{442D9039-9215-46EC-A245-EC989BA67CBC}" presName="connectorText" presStyleLbl="sibTrans2D1" presStyleIdx="1" presStyleCnt="4"/>
      <dgm:spPr/>
    </dgm:pt>
    <dgm:pt modelId="{EBA8EB50-7806-4142-A8DD-6D3724F387FF}" type="pres">
      <dgm:prSet presAssocID="{AEE06A3D-E3A3-470B-BD2D-D59CE2D0A5E2}" presName="node" presStyleLbl="node1" presStyleIdx="2" presStyleCnt="5">
        <dgm:presLayoutVars>
          <dgm:bulletEnabled val="1"/>
        </dgm:presLayoutVars>
      </dgm:prSet>
      <dgm:spPr/>
    </dgm:pt>
    <dgm:pt modelId="{A3755EEB-CE50-4632-8E3E-F3B9544C80B8}" type="pres">
      <dgm:prSet presAssocID="{210C7F83-1119-4875-B8B7-8E587C95189F}" presName="sibTrans" presStyleLbl="sibTrans2D1" presStyleIdx="2" presStyleCnt="4"/>
      <dgm:spPr/>
    </dgm:pt>
    <dgm:pt modelId="{9B228FDE-16C8-48B0-AD1A-5BD3F901A48C}" type="pres">
      <dgm:prSet presAssocID="{210C7F83-1119-4875-B8B7-8E587C95189F}" presName="connectorText" presStyleLbl="sibTrans2D1" presStyleIdx="2" presStyleCnt="4"/>
      <dgm:spPr/>
    </dgm:pt>
    <dgm:pt modelId="{9B9E6583-08B8-4CDC-82A0-630A99B46C82}" type="pres">
      <dgm:prSet presAssocID="{1EA9FEFD-150A-432E-96B1-EBC1F3D648FB}" presName="node" presStyleLbl="node1" presStyleIdx="3" presStyleCnt="5">
        <dgm:presLayoutVars>
          <dgm:bulletEnabled val="1"/>
        </dgm:presLayoutVars>
      </dgm:prSet>
      <dgm:spPr/>
    </dgm:pt>
    <dgm:pt modelId="{79F611AE-5340-45BC-B4A3-482444DC9EE6}" type="pres">
      <dgm:prSet presAssocID="{D7A01245-3E01-4D29-B811-0EB227CC21C9}" presName="sibTrans" presStyleLbl="sibTrans2D1" presStyleIdx="3" presStyleCnt="4"/>
      <dgm:spPr/>
    </dgm:pt>
    <dgm:pt modelId="{6BBFB83D-3EB2-41C8-B912-9202B5C00835}" type="pres">
      <dgm:prSet presAssocID="{D7A01245-3E01-4D29-B811-0EB227CC21C9}" presName="connectorText" presStyleLbl="sibTrans2D1" presStyleIdx="3" presStyleCnt="4"/>
      <dgm:spPr/>
    </dgm:pt>
    <dgm:pt modelId="{887DCE17-4D01-4451-900D-598E57E1CC6B}" type="pres">
      <dgm:prSet presAssocID="{22C552E2-9F6B-447D-A096-F903C7D4CB6B}" presName="node" presStyleLbl="node1" presStyleIdx="4" presStyleCnt="5">
        <dgm:presLayoutVars>
          <dgm:bulletEnabled val="1"/>
        </dgm:presLayoutVars>
      </dgm:prSet>
      <dgm:spPr/>
    </dgm:pt>
  </dgm:ptLst>
  <dgm:cxnLst>
    <dgm:cxn modelId="{3AA33D06-9549-4D63-81B4-EBD7D5C67D38}" type="presOf" srcId="{22C552E2-9F6B-447D-A096-F903C7D4CB6B}" destId="{887DCE17-4D01-4451-900D-598E57E1CC6B}" srcOrd="0" destOrd="0" presId="urn:microsoft.com/office/officeart/2005/8/layout/process5"/>
    <dgm:cxn modelId="{1B52F509-AEF1-4440-9DAC-9A7EFC73016A}" type="presOf" srcId="{D7A01245-3E01-4D29-B811-0EB227CC21C9}" destId="{79F611AE-5340-45BC-B4A3-482444DC9EE6}" srcOrd="0" destOrd="0" presId="urn:microsoft.com/office/officeart/2005/8/layout/process5"/>
    <dgm:cxn modelId="{3D10730E-E04E-4C90-BABB-95A5FBCABC7C}" type="presOf" srcId="{16E18577-8CCD-4D31-85F4-F2136B55D5F0}" destId="{72DD796D-2650-4970-A13C-D0B45E7017CD}" srcOrd="0" destOrd="0" presId="urn:microsoft.com/office/officeart/2005/8/layout/process5"/>
    <dgm:cxn modelId="{F3CDCC1F-CD79-4458-88EE-4DCEA9E55A9E}" srcId="{58FABC04-F5B3-43AD-A156-D048A3395B1F}" destId="{22C552E2-9F6B-447D-A096-F903C7D4CB6B}" srcOrd="4" destOrd="0" parTransId="{124A5B15-AD89-495B-B518-CD589542F364}" sibTransId="{CA9C0B4B-1E34-4156-9098-AD131674A5DE}"/>
    <dgm:cxn modelId="{3DA5802A-A7C1-496C-BED2-335C7C170932}" type="presOf" srcId="{D7A01245-3E01-4D29-B811-0EB227CC21C9}" destId="{6BBFB83D-3EB2-41C8-B912-9202B5C00835}" srcOrd="1" destOrd="0" presId="urn:microsoft.com/office/officeart/2005/8/layout/process5"/>
    <dgm:cxn modelId="{F0F7462B-94A3-49FD-BD72-32240E1C9B48}" type="presOf" srcId="{AEE06A3D-E3A3-470B-BD2D-D59CE2D0A5E2}" destId="{EBA8EB50-7806-4142-A8DD-6D3724F387FF}" srcOrd="0" destOrd="0" presId="urn:microsoft.com/office/officeart/2005/8/layout/process5"/>
    <dgm:cxn modelId="{707C963C-A5C7-4653-819A-46350B8EC1F5}" srcId="{58FABC04-F5B3-43AD-A156-D048A3395B1F}" destId="{A11BAB03-7690-42AB-8864-41B5C1C5F64B}" srcOrd="1" destOrd="0" parTransId="{31F45BCD-CEC0-447B-9F8B-CDE21D5BE2AA}" sibTransId="{442D9039-9215-46EC-A245-EC989BA67CBC}"/>
    <dgm:cxn modelId="{017DCB3E-A552-4EBC-8E7A-E3B225ADE624}" srcId="{58FABC04-F5B3-43AD-A156-D048A3395B1F}" destId="{AEE06A3D-E3A3-470B-BD2D-D59CE2D0A5E2}" srcOrd="2" destOrd="0" parTransId="{0EBAC3C7-5AF5-4487-A9F3-7BC9EAF89E74}" sibTransId="{210C7F83-1119-4875-B8B7-8E587C95189F}"/>
    <dgm:cxn modelId="{60D7AD48-9FD3-4CCD-94F6-991AC6978185}" type="presOf" srcId="{1EA9FEFD-150A-432E-96B1-EBC1F3D648FB}" destId="{9B9E6583-08B8-4CDC-82A0-630A99B46C82}" srcOrd="0" destOrd="0" presId="urn:microsoft.com/office/officeart/2005/8/layout/process5"/>
    <dgm:cxn modelId="{EA467D6F-A7D3-44FA-ACBD-1DBA7311033A}" type="presOf" srcId="{16E18577-8CCD-4D31-85F4-F2136B55D5F0}" destId="{3695F4D6-32FD-4C1C-88A4-C129016B537D}" srcOrd="1" destOrd="0" presId="urn:microsoft.com/office/officeart/2005/8/layout/process5"/>
    <dgm:cxn modelId="{1AAB0550-B7D5-452B-A347-82BF11D5E902}" type="presOf" srcId="{210C7F83-1119-4875-B8B7-8E587C95189F}" destId="{A3755EEB-CE50-4632-8E3E-F3B9544C80B8}" srcOrd="0" destOrd="0" presId="urn:microsoft.com/office/officeart/2005/8/layout/process5"/>
    <dgm:cxn modelId="{6C9CB551-0124-4349-9DB8-AF98B04513B8}" type="presOf" srcId="{58FABC04-F5B3-43AD-A156-D048A3395B1F}" destId="{BDE6C6BF-3576-4234-9D03-2037AA744991}" srcOrd="0" destOrd="0" presId="urn:microsoft.com/office/officeart/2005/8/layout/process5"/>
    <dgm:cxn modelId="{A634325A-08D3-4572-A537-040D8C378513}" type="presOf" srcId="{A11BAB03-7690-42AB-8864-41B5C1C5F64B}" destId="{AB36D2C5-0379-4A32-A1C1-7D37B705FB3F}" srcOrd="0" destOrd="0" presId="urn:microsoft.com/office/officeart/2005/8/layout/process5"/>
    <dgm:cxn modelId="{26DD067F-8046-4E27-AF73-ED67BD62A39D}" srcId="{58FABC04-F5B3-43AD-A156-D048A3395B1F}" destId="{63B51CFF-E208-4DC9-BF2F-ABDE71027096}" srcOrd="0" destOrd="0" parTransId="{970B0F8F-1227-41F3-8A78-ECE9D834A868}" sibTransId="{16E18577-8CCD-4D31-85F4-F2136B55D5F0}"/>
    <dgm:cxn modelId="{3038EE86-65B1-4D2A-B1FC-566177873C2D}" type="presOf" srcId="{442D9039-9215-46EC-A245-EC989BA67CBC}" destId="{59656905-7782-4374-83D5-D34C130BBBCF}" srcOrd="0" destOrd="0" presId="urn:microsoft.com/office/officeart/2005/8/layout/process5"/>
    <dgm:cxn modelId="{687015CF-2FDC-45E9-9100-FE918DCBF8EE}" type="presOf" srcId="{210C7F83-1119-4875-B8B7-8E587C95189F}" destId="{9B228FDE-16C8-48B0-AD1A-5BD3F901A48C}" srcOrd="1" destOrd="0" presId="urn:microsoft.com/office/officeart/2005/8/layout/process5"/>
    <dgm:cxn modelId="{82AFAEDE-2EB2-4B12-A092-17BB2575FFA6}" srcId="{58FABC04-F5B3-43AD-A156-D048A3395B1F}" destId="{1EA9FEFD-150A-432E-96B1-EBC1F3D648FB}" srcOrd="3" destOrd="0" parTransId="{1E1ECA1E-1F87-496D-8517-6B5E58DD928C}" sibTransId="{D7A01245-3E01-4D29-B811-0EB227CC21C9}"/>
    <dgm:cxn modelId="{88E753E7-DDE8-4EC0-B945-6C0C21943AFA}" type="presOf" srcId="{442D9039-9215-46EC-A245-EC989BA67CBC}" destId="{ED647546-8F5A-4D9A-9F43-28A79013E41A}" srcOrd="1" destOrd="0" presId="urn:microsoft.com/office/officeart/2005/8/layout/process5"/>
    <dgm:cxn modelId="{CEAC7AFE-8260-4840-B05C-19E0DEC62B77}" type="presOf" srcId="{63B51CFF-E208-4DC9-BF2F-ABDE71027096}" destId="{CD0A1CD0-CA98-413E-A056-8F64733BA81A}" srcOrd="0" destOrd="0" presId="urn:microsoft.com/office/officeart/2005/8/layout/process5"/>
    <dgm:cxn modelId="{C5DA5C42-C011-4118-9FD8-B6B31681767F}" type="presParOf" srcId="{BDE6C6BF-3576-4234-9D03-2037AA744991}" destId="{CD0A1CD0-CA98-413E-A056-8F64733BA81A}" srcOrd="0" destOrd="0" presId="urn:microsoft.com/office/officeart/2005/8/layout/process5"/>
    <dgm:cxn modelId="{DB3AB139-FA8C-4778-B24A-92A14017ADDC}" type="presParOf" srcId="{BDE6C6BF-3576-4234-9D03-2037AA744991}" destId="{72DD796D-2650-4970-A13C-D0B45E7017CD}" srcOrd="1" destOrd="0" presId="urn:microsoft.com/office/officeart/2005/8/layout/process5"/>
    <dgm:cxn modelId="{062F7962-124D-4D27-ABB7-6A729CB96E63}" type="presParOf" srcId="{72DD796D-2650-4970-A13C-D0B45E7017CD}" destId="{3695F4D6-32FD-4C1C-88A4-C129016B537D}" srcOrd="0" destOrd="0" presId="urn:microsoft.com/office/officeart/2005/8/layout/process5"/>
    <dgm:cxn modelId="{1B93CE90-8EE0-42E5-B3E6-A70164C76693}" type="presParOf" srcId="{BDE6C6BF-3576-4234-9D03-2037AA744991}" destId="{AB36D2C5-0379-4A32-A1C1-7D37B705FB3F}" srcOrd="2" destOrd="0" presId="urn:microsoft.com/office/officeart/2005/8/layout/process5"/>
    <dgm:cxn modelId="{D3633A92-6900-410E-B4F7-42AFE6022027}" type="presParOf" srcId="{BDE6C6BF-3576-4234-9D03-2037AA744991}" destId="{59656905-7782-4374-83D5-D34C130BBBCF}" srcOrd="3" destOrd="0" presId="urn:microsoft.com/office/officeart/2005/8/layout/process5"/>
    <dgm:cxn modelId="{593C2C29-29AD-4E2D-806E-F2DEA8E27CD1}" type="presParOf" srcId="{59656905-7782-4374-83D5-D34C130BBBCF}" destId="{ED647546-8F5A-4D9A-9F43-28A79013E41A}" srcOrd="0" destOrd="0" presId="urn:microsoft.com/office/officeart/2005/8/layout/process5"/>
    <dgm:cxn modelId="{27B85314-ABE3-4821-8E4E-C31C90794A4E}" type="presParOf" srcId="{BDE6C6BF-3576-4234-9D03-2037AA744991}" destId="{EBA8EB50-7806-4142-A8DD-6D3724F387FF}" srcOrd="4" destOrd="0" presId="urn:microsoft.com/office/officeart/2005/8/layout/process5"/>
    <dgm:cxn modelId="{F1002592-46D1-40D9-9B66-8B2BAD0A2ABF}" type="presParOf" srcId="{BDE6C6BF-3576-4234-9D03-2037AA744991}" destId="{A3755EEB-CE50-4632-8E3E-F3B9544C80B8}" srcOrd="5" destOrd="0" presId="urn:microsoft.com/office/officeart/2005/8/layout/process5"/>
    <dgm:cxn modelId="{44E018BB-6513-455C-85DD-264140882019}" type="presParOf" srcId="{A3755EEB-CE50-4632-8E3E-F3B9544C80B8}" destId="{9B228FDE-16C8-48B0-AD1A-5BD3F901A48C}" srcOrd="0" destOrd="0" presId="urn:microsoft.com/office/officeart/2005/8/layout/process5"/>
    <dgm:cxn modelId="{D24B6CE7-B873-45D7-B200-5BFD725A61A7}" type="presParOf" srcId="{BDE6C6BF-3576-4234-9D03-2037AA744991}" destId="{9B9E6583-08B8-4CDC-82A0-630A99B46C82}" srcOrd="6" destOrd="0" presId="urn:microsoft.com/office/officeart/2005/8/layout/process5"/>
    <dgm:cxn modelId="{2610FBE5-8EEE-40E3-8875-36F2647A1CB7}" type="presParOf" srcId="{BDE6C6BF-3576-4234-9D03-2037AA744991}" destId="{79F611AE-5340-45BC-B4A3-482444DC9EE6}" srcOrd="7" destOrd="0" presId="urn:microsoft.com/office/officeart/2005/8/layout/process5"/>
    <dgm:cxn modelId="{E514576D-4086-4A76-9E7C-C8CA37BC9EA8}" type="presParOf" srcId="{79F611AE-5340-45BC-B4A3-482444DC9EE6}" destId="{6BBFB83D-3EB2-41C8-B912-9202B5C00835}" srcOrd="0" destOrd="0" presId="urn:microsoft.com/office/officeart/2005/8/layout/process5"/>
    <dgm:cxn modelId="{73F485DF-3658-486C-825E-7A3955774D65}" type="presParOf" srcId="{BDE6C6BF-3576-4234-9D03-2037AA744991}" destId="{887DCE17-4D01-4451-900D-598E57E1CC6B}"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6A511-1A12-4B48-84A1-E20F487DECAE}">
      <dsp:nvSpPr>
        <dsp:cNvPr id="0" name=""/>
        <dsp:cNvSpPr/>
      </dsp:nvSpPr>
      <dsp:spPr>
        <a:xfrm>
          <a:off x="4682" y="10141"/>
          <a:ext cx="3643640" cy="33843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BD9BB2-F52D-4340-99E7-4C03F7392608}">
      <dsp:nvSpPr>
        <dsp:cNvPr id="0" name=""/>
        <dsp:cNvSpPr/>
      </dsp:nvSpPr>
      <dsp:spPr>
        <a:xfrm>
          <a:off x="304424" y="294895"/>
          <a:ext cx="3643640" cy="33843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dirty="0"/>
            <a:t>Learning to think sociologically is one of the most important skills a social worker can bring to their practice (Cunningham &amp; Cunningham, 2008). </a:t>
          </a:r>
          <a:endParaRPr lang="en-US" sz="2400" kern="1200" dirty="0"/>
        </a:p>
      </dsp:txBody>
      <dsp:txXfrm>
        <a:off x="403549" y="394020"/>
        <a:ext cx="3445390" cy="3186118"/>
      </dsp:txXfrm>
    </dsp:sp>
    <dsp:sp modelId="{86C68625-896E-4DF0-98CD-BD477DF1154D}">
      <dsp:nvSpPr>
        <dsp:cNvPr id="0" name=""/>
        <dsp:cNvSpPr/>
      </dsp:nvSpPr>
      <dsp:spPr>
        <a:xfrm>
          <a:off x="4247806" y="10141"/>
          <a:ext cx="3643640" cy="33843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604A27-7CF4-4B1B-BDB8-A578E4520DC7}">
      <dsp:nvSpPr>
        <dsp:cNvPr id="0" name=""/>
        <dsp:cNvSpPr/>
      </dsp:nvSpPr>
      <dsp:spPr>
        <a:xfrm>
          <a:off x="4547547" y="294895"/>
          <a:ext cx="3643640" cy="33843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NZ" sz="2300" kern="1200" dirty="0"/>
            <a:t>Understanding our own biographies (our own life stories) in sociological terms (the forces that shape our lives) better equips us to comprehend the lives of those we work with” (Cunningham &amp; Cunningham, 2008, p.9).</a:t>
          </a:r>
          <a:endParaRPr lang="en-US" sz="2300" kern="1200" dirty="0"/>
        </a:p>
      </dsp:txBody>
      <dsp:txXfrm>
        <a:off x="4646672" y="394020"/>
        <a:ext cx="3445390" cy="31861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A1CD0-CA98-413E-A056-8F64733BA81A}">
      <dsp:nvSpPr>
        <dsp:cNvPr id="0" name=""/>
        <dsp:cNvSpPr/>
      </dsp:nvSpPr>
      <dsp:spPr>
        <a:xfrm>
          <a:off x="377893" y="899"/>
          <a:ext cx="2036726" cy="1222035"/>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NZ" sz="2300" kern="1200"/>
            <a:t>Ka wehe atu tatou</a:t>
          </a:r>
          <a:endParaRPr lang="en-US" sz="2300" kern="1200"/>
        </a:p>
      </dsp:txBody>
      <dsp:txXfrm>
        <a:off x="413685" y="36691"/>
        <a:ext cx="1965142" cy="1150451"/>
      </dsp:txXfrm>
    </dsp:sp>
    <dsp:sp modelId="{72DD796D-2650-4970-A13C-D0B45E7017CD}">
      <dsp:nvSpPr>
        <dsp:cNvPr id="0" name=""/>
        <dsp:cNvSpPr/>
      </dsp:nvSpPr>
      <dsp:spPr>
        <a:xfrm>
          <a:off x="2593852" y="359363"/>
          <a:ext cx="431786" cy="5051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593852" y="460385"/>
        <a:ext cx="302250" cy="303064"/>
      </dsp:txXfrm>
    </dsp:sp>
    <dsp:sp modelId="{AB36D2C5-0379-4A32-A1C1-7D37B705FB3F}">
      <dsp:nvSpPr>
        <dsp:cNvPr id="0" name=""/>
        <dsp:cNvSpPr/>
      </dsp:nvSpPr>
      <dsp:spPr>
        <a:xfrm>
          <a:off x="3229310" y="899"/>
          <a:ext cx="2036726" cy="1222035"/>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NZ" sz="2300" kern="1200"/>
            <a:t>I raro I te rangimarie, </a:t>
          </a:r>
          <a:endParaRPr lang="en-US" sz="2300" kern="1200"/>
        </a:p>
      </dsp:txBody>
      <dsp:txXfrm>
        <a:off x="3265102" y="36691"/>
        <a:ext cx="1965142" cy="1150451"/>
      </dsp:txXfrm>
    </dsp:sp>
    <dsp:sp modelId="{59656905-7782-4374-83D5-D34C130BBBCF}">
      <dsp:nvSpPr>
        <dsp:cNvPr id="0" name=""/>
        <dsp:cNvSpPr/>
      </dsp:nvSpPr>
      <dsp:spPr>
        <a:xfrm>
          <a:off x="5445269" y="359363"/>
          <a:ext cx="431786" cy="5051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445269" y="460385"/>
        <a:ext cx="302250" cy="303064"/>
      </dsp:txXfrm>
    </dsp:sp>
    <dsp:sp modelId="{EBA8EB50-7806-4142-A8DD-6D3724F387FF}">
      <dsp:nvSpPr>
        <dsp:cNvPr id="0" name=""/>
        <dsp:cNvSpPr/>
      </dsp:nvSpPr>
      <dsp:spPr>
        <a:xfrm>
          <a:off x="6080727" y="899"/>
          <a:ext cx="2036726" cy="1222035"/>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NZ" sz="2300" kern="1200"/>
            <a:t>te harikoa</a:t>
          </a:r>
          <a:endParaRPr lang="en-US" sz="2300" kern="1200"/>
        </a:p>
      </dsp:txBody>
      <dsp:txXfrm>
        <a:off x="6116519" y="36691"/>
        <a:ext cx="1965142" cy="1150451"/>
      </dsp:txXfrm>
    </dsp:sp>
    <dsp:sp modelId="{A3755EEB-CE50-4632-8E3E-F3B9544C80B8}">
      <dsp:nvSpPr>
        <dsp:cNvPr id="0" name=""/>
        <dsp:cNvSpPr/>
      </dsp:nvSpPr>
      <dsp:spPr>
        <a:xfrm rot="5400000">
          <a:off x="6883198" y="1365506"/>
          <a:ext cx="431786" cy="5051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6947559" y="1402167"/>
        <a:ext cx="303064" cy="302250"/>
      </dsp:txXfrm>
    </dsp:sp>
    <dsp:sp modelId="{9B9E6583-08B8-4CDC-82A0-630A99B46C82}">
      <dsp:nvSpPr>
        <dsp:cNvPr id="0" name=""/>
        <dsp:cNvSpPr/>
      </dsp:nvSpPr>
      <dsp:spPr>
        <a:xfrm>
          <a:off x="6080727" y="2037626"/>
          <a:ext cx="2036726" cy="1222035"/>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NZ" sz="2300" kern="1200"/>
            <a:t>Me te manawanui</a:t>
          </a:r>
          <a:endParaRPr lang="en-US" sz="2300" kern="1200"/>
        </a:p>
      </dsp:txBody>
      <dsp:txXfrm>
        <a:off x="6116519" y="2073418"/>
        <a:ext cx="1965142" cy="1150451"/>
      </dsp:txXfrm>
    </dsp:sp>
    <dsp:sp modelId="{79F611AE-5340-45BC-B4A3-482444DC9EE6}">
      <dsp:nvSpPr>
        <dsp:cNvPr id="0" name=""/>
        <dsp:cNvSpPr/>
      </dsp:nvSpPr>
      <dsp:spPr>
        <a:xfrm rot="10800000">
          <a:off x="5469709" y="2396090"/>
          <a:ext cx="431786" cy="5051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5599245" y="2497112"/>
        <a:ext cx="302250" cy="303064"/>
      </dsp:txXfrm>
    </dsp:sp>
    <dsp:sp modelId="{887DCE17-4D01-4451-900D-598E57E1CC6B}">
      <dsp:nvSpPr>
        <dsp:cNvPr id="0" name=""/>
        <dsp:cNvSpPr/>
      </dsp:nvSpPr>
      <dsp:spPr>
        <a:xfrm>
          <a:off x="3229310" y="2037626"/>
          <a:ext cx="2036726" cy="1222035"/>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NZ" sz="2300" kern="1200"/>
            <a:t>Haumi e, hui e, taiaki e </a:t>
          </a:r>
          <a:endParaRPr lang="en-US" sz="2300" kern="1200"/>
        </a:p>
      </dsp:txBody>
      <dsp:txXfrm>
        <a:off x="3265102" y="2073418"/>
        <a:ext cx="1965142" cy="115045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1CB639-292C-47A7-AD54-C803855FF7CF}" type="datetimeFigureOut">
              <a:rPr lang="en-NZ" smtClean="0"/>
              <a:t>28/07/2023</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1186AF-EF6D-4436-9470-16B9BBDDDBBF}" type="slidenum">
              <a:rPr lang="en-NZ" smtClean="0"/>
              <a:t>‹#›</a:t>
            </a:fld>
            <a:endParaRPr lang="en-NZ"/>
          </a:p>
        </p:txBody>
      </p:sp>
    </p:spTree>
    <p:extLst>
      <p:ext uri="{BB962C8B-B14F-4D97-AF65-F5344CB8AC3E}">
        <p14:creationId xmlns:p14="http://schemas.microsoft.com/office/powerpoint/2010/main" val="1634096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024042-E2A7-47DC-A139-116C407F1E50}"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271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facts do not always speak for themselves. They have to be interpreted.</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Like scientists who study the physical world, sociologists follow scientific guidelines that incorporate an assortment of theories and methods that provide for accuracy in gathering, processing, and making sense of information.</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In the case of sociology, theories focus on how social relationships operate.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They provide a way of explaining these relationships. Scientific methods provide ways of generating accurate research results.</a:t>
            </a:r>
          </a:p>
          <a:p>
            <a:r>
              <a:rPr lang="en-NZ" dirty="0"/>
              <a:t>Unlike</a:t>
            </a:r>
            <a:r>
              <a:rPr lang="en-NZ" baseline="0" dirty="0"/>
              <a:t> pure science we reject the possibility of objectivity. </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86AF-EF6D-4436-9470-16B9BBDDDBBF}"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5687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 little about context power and positioning – stories about me as worker that colleagues told to shut up if I raved too much and now you poor sods sit and listen for hours – all polite. </a:t>
            </a:r>
          </a:p>
          <a:p>
            <a:r>
              <a:rPr lang="en-US" dirty="0"/>
              <a:t>Same raves – different context  - positioning. Link to elephant in the room of the gaze of assessment and how (and by Whom) competence is measured in this environment. </a:t>
            </a:r>
            <a:r>
              <a:rPr lang="en-US" dirty="0" err="1"/>
              <a:t>Ie</a:t>
            </a:r>
            <a:r>
              <a:rPr lang="en-US" dirty="0"/>
              <a:t> power that isn’t usually named starkly / Distasteful talk (like mentioning farts)  but the kind of thing the Soc imagination is interested in</a:t>
            </a:r>
          </a:p>
          <a:p>
            <a:r>
              <a:rPr lang="en-US" dirty="0"/>
              <a:t>Link to soc imagination – </a:t>
            </a:r>
            <a:r>
              <a:rPr lang="en-US" dirty="0" err="1"/>
              <a:t>whats</a:t>
            </a:r>
            <a:r>
              <a:rPr lang="en-US" dirty="0"/>
              <a:t> under the rules? Turning over rocks </a:t>
            </a:r>
          </a:p>
          <a:p>
            <a:r>
              <a:rPr lang="en-US" dirty="0"/>
              <a:t>Introduce idea of haunting – </a:t>
            </a:r>
            <a:r>
              <a:rPr lang="en-US" dirty="0" err="1"/>
              <a:t>ie</a:t>
            </a:r>
            <a:r>
              <a:rPr lang="en-US" dirty="0"/>
              <a:t> if I am enabled in voice so powerfully in this environment speaking  English – big words – in a suit and male and white – who haunts this room by virtue of being stripped of a voice and power?</a:t>
            </a:r>
          </a:p>
          <a:p>
            <a:endParaRPr lang="en-NZ" dirty="0"/>
          </a:p>
        </p:txBody>
      </p:sp>
      <p:sp>
        <p:nvSpPr>
          <p:cNvPr id="4" name="Slide Number Placeholder 3"/>
          <p:cNvSpPr>
            <a:spLocks noGrp="1"/>
          </p:cNvSpPr>
          <p:nvPr>
            <p:ph type="sldNum" sz="quarter" idx="5"/>
          </p:nvPr>
        </p:nvSpPr>
        <p:spPr/>
        <p:txBody>
          <a:bodyPr/>
          <a:lstStyle/>
          <a:p>
            <a:fld id="{551186AF-EF6D-4436-9470-16B9BBDDDBBF}" type="slidenum">
              <a:rPr lang="en-NZ" smtClean="0"/>
              <a:t>26</a:t>
            </a:fld>
            <a:endParaRPr lang="en-NZ"/>
          </a:p>
        </p:txBody>
      </p:sp>
    </p:spTree>
    <p:extLst>
      <p:ext uri="{BB962C8B-B14F-4D97-AF65-F5344CB8AC3E}">
        <p14:creationId xmlns:p14="http://schemas.microsoft.com/office/powerpoint/2010/main" val="190534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err="1"/>
              <a:t>Matthewman’s</a:t>
            </a:r>
            <a:r>
              <a:rPr lang="en-NZ" dirty="0"/>
              <a:t> invitation to be seduced by sociology</a:t>
            </a:r>
          </a:p>
        </p:txBody>
      </p:sp>
      <p:sp>
        <p:nvSpPr>
          <p:cNvPr id="4" name="Slide Number Placeholder 3"/>
          <p:cNvSpPr>
            <a:spLocks noGrp="1"/>
          </p:cNvSpPr>
          <p:nvPr>
            <p:ph type="sldNum" sz="quarter" idx="10"/>
          </p:nvPr>
        </p:nvSpPr>
        <p:spPr/>
        <p:txBody>
          <a:bodyPr/>
          <a:lstStyle/>
          <a:p>
            <a:fld id="{551186AF-EF6D-4436-9470-16B9BBDDDBBF}" type="slidenum">
              <a:rPr lang="en-NZ" smtClean="0"/>
              <a:t>30</a:t>
            </a:fld>
            <a:endParaRPr lang="en-NZ"/>
          </a:p>
        </p:txBody>
      </p:sp>
    </p:spTree>
    <p:extLst>
      <p:ext uri="{BB962C8B-B14F-4D97-AF65-F5344CB8AC3E}">
        <p14:creationId xmlns:p14="http://schemas.microsoft.com/office/powerpoint/2010/main" val="1257522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Sociologists put our interactions with others into a social context. </a:t>
            </a:r>
          </a:p>
          <a:p>
            <a:r>
              <a:rPr lang="en-NZ" sz="1200" kern="1200" dirty="0">
                <a:solidFill>
                  <a:schemeClr val="tx1"/>
                </a:solidFill>
                <a:effectLst/>
                <a:latin typeface="+mn-lt"/>
                <a:ea typeface="+mn-ea"/>
                <a:cs typeface="+mn-cs"/>
              </a:rPr>
              <a:t>This means they look not only at </a:t>
            </a:r>
            <a:r>
              <a:rPr lang="en-NZ" sz="1200" kern="1200" dirty="0" err="1">
                <a:solidFill>
                  <a:schemeClr val="tx1"/>
                </a:solidFill>
                <a:effectLst/>
                <a:latin typeface="+mn-lt"/>
                <a:ea typeface="+mn-ea"/>
                <a:cs typeface="+mn-cs"/>
              </a:rPr>
              <a:t>behaviors</a:t>
            </a:r>
            <a:r>
              <a:rPr lang="en-NZ" sz="1200" kern="1200" dirty="0">
                <a:solidFill>
                  <a:schemeClr val="tx1"/>
                </a:solidFill>
                <a:effectLst/>
                <a:latin typeface="+mn-lt"/>
                <a:ea typeface="+mn-ea"/>
                <a:cs typeface="+mn-cs"/>
              </a:rPr>
              <a:t> and relationships, but also how the larger world we live in influences these things.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Social structures (the way society is organized around the regulated ways people interrelate and organize social life) and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social processes (the way society operates) are at work shaping our lives in ways that often go unrecognized. Because of this perspective, sociologists will often say that, as individuals, we are social products.</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Even though we recognize their existence, these structures and processes may “appear to people in the course of daily life as through a mysterious fog” (</a:t>
            </a:r>
            <a:r>
              <a:rPr lang="en-NZ" sz="1200" kern="1200" dirty="0" err="1">
                <a:solidFill>
                  <a:schemeClr val="tx1"/>
                </a:solidFill>
                <a:effectLst/>
                <a:latin typeface="+mn-lt"/>
                <a:ea typeface="+mn-ea"/>
                <a:cs typeface="+mn-cs"/>
              </a:rPr>
              <a:t>Lemert</a:t>
            </a:r>
            <a:r>
              <a:rPr lang="en-NZ" sz="1200" kern="1200" dirty="0">
                <a:solidFill>
                  <a:schemeClr val="tx1"/>
                </a:solidFill>
                <a:effectLst/>
                <a:latin typeface="+mn-lt"/>
                <a:ea typeface="+mn-ea"/>
                <a:cs typeface="+mn-cs"/>
              </a:rPr>
              <a:t> 2001, 6). Sociologists strive to bring these things out of the fog, to reveal and study them, and to examine and explain their interrelationships and their impacts on individuals and groups. By describing and explaining these social arrangements and how they shape our lives, sociologists help us to make sense of the world around us and better understand ourselves.</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86AF-EF6D-4436-9470-16B9BBDDDBBF}"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4270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Sociologists put our interactions with others into a social context. </a:t>
            </a:r>
          </a:p>
          <a:p>
            <a:r>
              <a:rPr lang="en-NZ" sz="1200" kern="1200" dirty="0">
                <a:solidFill>
                  <a:schemeClr val="tx1"/>
                </a:solidFill>
                <a:effectLst/>
                <a:latin typeface="+mn-lt"/>
                <a:ea typeface="+mn-ea"/>
                <a:cs typeface="+mn-cs"/>
              </a:rPr>
              <a:t>This means they look not only at </a:t>
            </a:r>
            <a:r>
              <a:rPr lang="en-NZ" sz="1200" kern="1200" dirty="0" err="1">
                <a:solidFill>
                  <a:schemeClr val="tx1"/>
                </a:solidFill>
                <a:effectLst/>
                <a:latin typeface="+mn-lt"/>
                <a:ea typeface="+mn-ea"/>
                <a:cs typeface="+mn-cs"/>
              </a:rPr>
              <a:t>behaviors</a:t>
            </a:r>
            <a:r>
              <a:rPr lang="en-NZ" sz="1200" kern="1200" dirty="0">
                <a:solidFill>
                  <a:schemeClr val="tx1"/>
                </a:solidFill>
                <a:effectLst/>
                <a:latin typeface="+mn-lt"/>
                <a:ea typeface="+mn-ea"/>
                <a:cs typeface="+mn-cs"/>
              </a:rPr>
              <a:t> and relationships, but also how the larger world we live in influences these things.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Social structures (the way society is organized around the regulated ways people interrelate and organize social life) and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social processes (the way society operates) are at work shaping our lives in ways that often go unrecognized. Because of this perspective, sociologists will often say that, as individuals, we are social products.</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Even though we recognize their existence, these structures and processes may “appear to people in the course of daily life as through a mysterious fog” (</a:t>
            </a:r>
            <a:r>
              <a:rPr lang="en-NZ" sz="1200" kern="1200" dirty="0" err="1">
                <a:solidFill>
                  <a:schemeClr val="tx1"/>
                </a:solidFill>
                <a:effectLst/>
                <a:latin typeface="+mn-lt"/>
                <a:ea typeface="+mn-ea"/>
                <a:cs typeface="+mn-cs"/>
              </a:rPr>
              <a:t>Lemert</a:t>
            </a:r>
            <a:r>
              <a:rPr lang="en-NZ" sz="1200" kern="1200" dirty="0">
                <a:solidFill>
                  <a:schemeClr val="tx1"/>
                </a:solidFill>
                <a:effectLst/>
                <a:latin typeface="+mn-lt"/>
                <a:ea typeface="+mn-ea"/>
                <a:cs typeface="+mn-cs"/>
              </a:rPr>
              <a:t> 2001, 6). Sociologists strive to bring these things out of the fog, to reveal and study them, and to examine and explain their interrelationships and their impacts on individuals and groups. By describing and explaining these social arrangements and how they shape our lives, sociologists help us to make sense of the world around us and better understand ourselves.</a:t>
            </a:r>
            <a:endParaRPr lang="en-NZ" dirty="0"/>
          </a:p>
        </p:txBody>
      </p:sp>
      <p:sp>
        <p:nvSpPr>
          <p:cNvPr id="4" name="Slide Number Placeholder 3"/>
          <p:cNvSpPr>
            <a:spLocks noGrp="1"/>
          </p:cNvSpPr>
          <p:nvPr>
            <p:ph type="sldNum" sz="quarter" idx="10"/>
          </p:nvPr>
        </p:nvSpPr>
        <p:spPr/>
        <p:txBody>
          <a:bodyPr/>
          <a:lstStyle/>
          <a:p>
            <a:fld id="{551186AF-EF6D-4436-9470-16B9BBDDDBBF}" type="slidenum">
              <a:rPr lang="en-NZ" smtClean="0"/>
              <a:t>44</a:t>
            </a:fld>
            <a:endParaRPr lang="en-NZ"/>
          </a:p>
        </p:txBody>
      </p:sp>
    </p:spTree>
    <p:extLst>
      <p:ext uri="{BB962C8B-B14F-4D97-AF65-F5344CB8AC3E}">
        <p14:creationId xmlns:p14="http://schemas.microsoft.com/office/powerpoint/2010/main" val="1692201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Obviously, the social world is constantly changing. This change has been a major interest to sociologists from the beginning of the discipline. However, many sociologists believe that sociology should not stop with only explaining society and how and why the world changes. They argue that sociologists also have an obligation to act, using their unique skills and perspectives to work to improve the world. Sociology, they argue, is a “field of inquiry simultaneously concerned with understanding, explaining, criticizing, and improving (italics mine) the human condition” (</a:t>
            </a:r>
            <a:r>
              <a:rPr lang="en-NZ" sz="1200" kern="1200" dirty="0" err="1">
                <a:solidFill>
                  <a:schemeClr val="tx1"/>
                </a:solidFill>
                <a:effectLst/>
                <a:latin typeface="+mn-lt"/>
                <a:ea typeface="+mn-ea"/>
                <a:cs typeface="+mn-cs"/>
              </a:rPr>
              <a:t>Restivo</a:t>
            </a:r>
            <a:r>
              <a:rPr lang="en-NZ" sz="1200" kern="1200" dirty="0">
                <a:solidFill>
                  <a:schemeClr val="tx1"/>
                </a:solidFill>
                <a:effectLst/>
                <a:latin typeface="+mn-lt"/>
                <a:ea typeface="+mn-ea"/>
                <a:cs typeface="+mn-cs"/>
              </a:rPr>
              <a:t> 1991, 4). </a:t>
            </a:r>
            <a:r>
              <a:rPr lang="en-NZ" sz="1200" b="1" kern="1200" dirty="0">
                <a:solidFill>
                  <a:schemeClr val="tx1"/>
                </a:solidFill>
                <a:effectLst/>
                <a:latin typeface="+mn-lt"/>
                <a:ea typeface="+mn-ea"/>
                <a:cs typeface="+mn-cs"/>
              </a:rPr>
              <a:t>Armed with a sociological perspective, we can more effectively take action if we don’t like what is happening. We can better participate in shaping the future for ourselves and for others.</a:t>
            </a:r>
          </a:p>
          <a:p>
            <a:endParaRPr lang="en-NZ" dirty="0"/>
          </a:p>
        </p:txBody>
      </p:sp>
      <p:sp>
        <p:nvSpPr>
          <p:cNvPr id="4" name="Slide Number Placeholder 3"/>
          <p:cNvSpPr>
            <a:spLocks noGrp="1"/>
          </p:cNvSpPr>
          <p:nvPr>
            <p:ph type="sldNum" sz="quarter" idx="10"/>
          </p:nvPr>
        </p:nvSpPr>
        <p:spPr/>
        <p:txBody>
          <a:bodyPr/>
          <a:lstStyle/>
          <a:p>
            <a:fld id="{551186AF-EF6D-4436-9470-16B9BBDDDBBF}" type="slidenum">
              <a:rPr lang="en-NZ" smtClean="0"/>
              <a:t>45</a:t>
            </a:fld>
            <a:endParaRPr lang="en-NZ"/>
          </a:p>
        </p:txBody>
      </p:sp>
    </p:spTree>
    <p:extLst>
      <p:ext uri="{BB962C8B-B14F-4D97-AF65-F5344CB8AC3E}">
        <p14:creationId xmlns:p14="http://schemas.microsoft.com/office/powerpoint/2010/main" val="2648015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We are inundated with messages in a variety of forms about how we, and the world around us, both are and should be. These messages come in forms as diverse as guidance from parents and teachers, laws handed down by religious and political entities, and advertisements ranging from pitches for athletic shoes to feeding hungry children. Sociology helps us examine the types of messages we are constantly receiving, their source, how and why they influence us, and our own roles in producing, perpetuating, and changing them.</a:t>
            </a:r>
          </a:p>
          <a:p>
            <a:endParaRPr lang="en-NZ" dirty="0"/>
          </a:p>
        </p:txBody>
      </p:sp>
      <p:sp>
        <p:nvSpPr>
          <p:cNvPr id="4" name="Slide Number Placeholder 3"/>
          <p:cNvSpPr>
            <a:spLocks noGrp="1"/>
          </p:cNvSpPr>
          <p:nvPr>
            <p:ph type="sldNum" sz="quarter" idx="10"/>
          </p:nvPr>
        </p:nvSpPr>
        <p:spPr/>
        <p:txBody>
          <a:bodyPr/>
          <a:lstStyle/>
          <a:p>
            <a:fld id="{551186AF-EF6D-4436-9470-16B9BBDDDBBF}" type="slidenum">
              <a:rPr lang="en-NZ" smtClean="0"/>
              <a:t>46</a:t>
            </a:fld>
            <a:endParaRPr lang="en-NZ"/>
          </a:p>
        </p:txBody>
      </p:sp>
    </p:spTree>
    <p:extLst>
      <p:ext uri="{BB962C8B-B14F-4D97-AF65-F5344CB8AC3E}">
        <p14:creationId xmlns:p14="http://schemas.microsoft.com/office/powerpoint/2010/main" val="837142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Sociologists know that, although people in different parts of the city, country, or world dress differently, speak differently, and have many different beliefs and customs, many of the same types of social forces are at work shaping their lives. This is an especially important perspective in a world where media headlines are often accused of focusing on divisive issues. </a:t>
            </a:r>
          </a:p>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Sociologists look for what social structure and processes mean for various groups. They look at how various groups shape, and are impacted, by society. </a:t>
            </a:r>
          </a:p>
          <a:p>
            <a:pPr marL="0" marR="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Sociologists can help groups find common concerns, understand other groups’ perspectives, and find ways to work together rather than work at odds with each other.</a:t>
            </a:r>
          </a:p>
          <a:p>
            <a:endParaRPr lang="en-NZ" dirty="0"/>
          </a:p>
          <a:p>
            <a:r>
              <a:rPr lang="en-NZ" b="1" dirty="0"/>
              <a:t>Importantly sociologist are keen to explore how</a:t>
            </a:r>
            <a:r>
              <a:rPr lang="en-NZ" b="1" baseline="0" dirty="0"/>
              <a:t> variations become inequalities</a:t>
            </a:r>
            <a:endParaRPr lang="en-NZ" b="1" dirty="0"/>
          </a:p>
        </p:txBody>
      </p:sp>
      <p:sp>
        <p:nvSpPr>
          <p:cNvPr id="4" name="Slide Number Placeholder 3"/>
          <p:cNvSpPr>
            <a:spLocks noGrp="1"/>
          </p:cNvSpPr>
          <p:nvPr>
            <p:ph type="sldNum" sz="quarter" idx="10"/>
          </p:nvPr>
        </p:nvSpPr>
        <p:spPr/>
        <p:txBody>
          <a:bodyPr/>
          <a:lstStyle/>
          <a:p>
            <a:fld id="{551186AF-EF6D-4436-9470-16B9BBDDDBBF}" type="slidenum">
              <a:rPr lang="en-NZ" smtClean="0"/>
              <a:t>47</a:t>
            </a:fld>
            <a:endParaRPr lang="en-NZ"/>
          </a:p>
        </p:txBody>
      </p:sp>
    </p:spTree>
    <p:extLst>
      <p:ext uri="{BB962C8B-B14F-4D97-AF65-F5344CB8AC3E}">
        <p14:creationId xmlns:p14="http://schemas.microsoft.com/office/powerpoint/2010/main" val="1958756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That means sociologists work to understand society in very structured, disciplined ways.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Like scientists who study the physical world, sociologists follow scientific guidelines that incorporate an assortment of theories and methods that provide for accuracy in gathering, processing, and making sense of information.</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In the case of sociology, theories focus on how social relationships operate.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They provide a way of explaining these relationships. Scientific methods provide ways of generating accurate research results.</a:t>
            </a:r>
          </a:p>
          <a:p>
            <a:r>
              <a:rPr lang="en-NZ" dirty="0"/>
              <a:t>Unlike</a:t>
            </a:r>
            <a:r>
              <a:rPr lang="en-NZ" baseline="0" dirty="0"/>
              <a:t> pure science we reject the possibility of objectivity. </a:t>
            </a:r>
            <a:endParaRPr lang="en-NZ" dirty="0"/>
          </a:p>
        </p:txBody>
      </p:sp>
      <p:sp>
        <p:nvSpPr>
          <p:cNvPr id="4" name="Slide Number Placeholder 3"/>
          <p:cNvSpPr>
            <a:spLocks noGrp="1"/>
          </p:cNvSpPr>
          <p:nvPr>
            <p:ph type="sldNum" sz="quarter" idx="10"/>
          </p:nvPr>
        </p:nvSpPr>
        <p:spPr/>
        <p:txBody>
          <a:bodyPr/>
          <a:lstStyle/>
          <a:p>
            <a:fld id="{551186AF-EF6D-4436-9470-16B9BBDDDBBF}" type="slidenum">
              <a:rPr lang="en-NZ" smtClean="0"/>
              <a:t>48</a:t>
            </a:fld>
            <a:endParaRPr lang="en-NZ"/>
          </a:p>
        </p:txBody>
      </p:sp>
    </p:spTree>
    <p:extLst>
      <p:ext uri="{BB962C8B-B14F-4D97-AF65-F5344CB8AC3E}">
        <p14:creationId xmlns:p14="http://schemas.microsoft.com/office/powerpoint/2010/main" val="3249837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2F359-6CA6-4392-9F98-6EEB30DC737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NZ"/>
          </a:p>
        </p:txBody>
      </p:sp>
      <p:sp>
        <p:nvSpPr>
          <p:cNvPr id="3" name="Subtitle 2">
            <a:extLst>
              <a:ext uri="{FF2B5EF4-FFF2-40B4-BE49-F238E27FC236}">
                <a16:creationId xmlns:a16="http://schemas.microsoft.com/office/drawing/2014/main" id="{87C549DD-DB80-49E1-AD3D-BCFE934BA76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739B986F-7DA5-490A-9A77-859DBA2EA9D3}"/>
              </a:ext>
            </a:extLst>
          </p:cNvPr>
          <p:cNvSpPr>
            <a:spLocks noGrp="1"/>
          </p:cNvSpPr>
          <p:nvPr>
            <p:ph type="dt" sz="half" idx="10"/>
          </p:nvPr>
        </p:nvSpPr>
        <p:spPr/>
        <p:txBody>
          <a:bodyPr/>
          <a:lstStyle/>
          <a:p>
            <a:fld id="{761C05CC-F8CA-4576-A8A5-350E32983643}" type="datetimeFigureOut">
              <a:rPr lang="en-NZ" smtClean="0"/>
              <a:t>28/07/2023</a:t>
            </a:fld>
            <a:endParaRPr lang="en-NZ"/>
          </a:p>
        </p:txBody>
      </p:sp>
      <p:sp>
        <p:nvSpPr>
          <p:cNvPr id="5" name="Footer Placeholder 4">
            <a:extLst>
              <a:ext uri="{FF2B5EF4-FFF2-40B4-BE49-F238E27FC236}">
                <a16:creationId xmlns:a16="http://schemas.microsoft.com/office/drawing/2014/main" id="{BF871497-04C7-44C3-935E-4D944995810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98BE384-D1DF-461A-90DF-BA71E880F8E9}"/>
              </a:ext>
            </a:extLst>
          </p:cNvPr>
          <p:cNvSpPr>
            <a:spLocks noGrp="1"/>
          </p:cNvSpPr>
          <p:nvPr>
            <p:ph type="sldNum" sz="quarter" idx="12"/>
          </p:nvPr>
        </p:nvSpPr>
        <p:spPr/>
        <p:txBody>
          <a:bodyPr/>
          <a:lstStyle/>
          <a:p>
            <a:fld id="{0ABC7379-DABC-4837-A014-E1EB9B034089}" type="slidenum">
              <a:rPr lang="en-NZ" smtClean="0"/>
              <a:t>‹#›</a:t>
            </a:fld>
            <a:endParaRPr lang="en-NZ"/>
          </a:p>
        </p:txBody>
      </p:sp>
    </p:spTree>
    <p:extLst>
      <p:ext uri="{BB962C8B-B14F-4D97-AF65-F5344CB8AC3E}">
        <p14:creationId xmlns:p14="http://schemas.microsoft.com/office/powerpoint/2010/main" val="2560322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9082D-1336-46AB-BAEB-7202522BE483}"/>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D1E7262-3738-4BEE-B32B-E21F009784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1C095C5-C781-4081-B93B-0FD74E514106}"/>
              </a:ext>
            </a:extLst>
          </p:cNvPr>
          <p:cNvSpPr>
            <a:spLocks noGrp="1"/>
          </p:cNvSpPr>
          <p:nvPr>
            <p:ph type="dt" sz="half" idx="10"/>
          </p:nvPr>
        </p:nvSpPr>
        <p:spPr/>
        <p:txBody>
          <a:bodyPr/>
          <a:lstStyle/>
          <a:p>
            <a:fld id="{761C05CC-F8CA-4576-A8A5-350E32983643}" type="datetimeFigureOut">
              <a:rPr lang="en-NZ" smtClean="0"/>
              <a:t>28/07/2023</a:t>
            </a:fld>
            <a:endParaRPr lang="en-NZ"/>
          </a:p>
        </p:txBody>
      </p:sp>
      <p:sp>
        <p:nvSpPr>
          <p:cNvPr id="5" name="Footer Placeholder 4">
            <a:extLst>
              <a:ext uri="{FF2B5EF4-FFF2-40B4-BE49-F238E27FC236}">
                <a16:creationId xmlns:a16="http://schemas.microsoft.com/office/drawing/2014/main" id="{5464C53E-8894-492D-A97D-74831513AD3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EF2274F-A8EC-4F6F-845D-8FEC97DC1576}"/>
              </a:ext>
            </a:extLst>
          </p:cNvPr>
          <p:cNvSpPr>
            <a:spLocks noGrp="1"/>
          </p:cNvSpPr>
          <p:nvPr>
            <p:ph type="sldNum" sz="quarter" idx="12"/>
          </p:nvPr>
        </p:nvSpPr>
        <p:spPr/>
        <p:txBody>
          <a:bodyPr/>
          <a:lstStyle/>
          <a:p>
            <a:fld id="{0ABC7379-DABC-4837-A014-E1EB9B034089}" type="slidenum">
              <a:rPr lang="en-NZ" smtClean="0"/>
              <a:t>‹#›</a:t>
            </a:fld>
            <a:endParaRPr lang="en-NZ"/>
          </a:p>
        </p:txBody>
      </p:sp>
    </p:spTree>
    <p:extLst>
      <p:ext uri="{BB962C8B-B14F-4D97-AF65-F5344CB8AC3E}">
        <p14:creationId xmlns:p14="http://schemas.microsoft.com/office/powerpoint/2010/main" val="1195265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AF8D94-AB29-4933-87F6-7E5B169E89F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10A73AFD-8556-474A-8521-87AAF75E493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BAF884E-9003-463E-9F40-E8FEDF0D06B0}"/>
              </a:ext>
            </a:extLst>
          </p:cNvPr>
          <p:cNvSpPr>
            <a:spLocks noGrp="1"/>
          </p:cNvSpPr>
          <p:nvPr>
            <p:ph type="dt" sz="half" idx="10"/>
          </p:nvPr>
        </p:nvSpPr>
        <p:spPr/>
        <p:txBody>
          <a:bodyPr/>
          <a:lstStyle/>
          <a:p>
            <a:fld id="{761C05CC-F8CA-4576-A8A5-350E32983643}" type="datetimeFigureOut">
              <a:rPr lang="en-NZ" smtClean="0"/>
              <a:t>28/07/2023</a:t>
            </a:fld>
            <a:endParaRPr lang="en-NZ"/>
          </a:p>
        </p:txBody>
      </p:sp>
      <p:sp>
        <p:nvSpPr>
          <p:cNvPr id="5" name="Footer Placeholder 4">
            <a:extLst>
              <a:ext uri="{FF2B5EF4-FFF2-40B4-BE49-F238E27FC236}">
                <a16:creationId xmlns:a16="http://schemas.microsoft.com/office/drawing/2014/main" id="{6F0951B5-3FA3-44A9-93A3-C3044211F8C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382951E-3630-4546-95AA-383A5A2B8F43}"/>
              </a:ext>
            </a:extLst>
          </p:cNvPr>
          <p:cNvSpPr>
            <a:spLocks noGrp="1"/>
          </p:cNvSpPr>
          <p:nvPr>
            <p:ph type="sldNum" sz="quarter" idx="12"/>
          </p:nvPr>
        </p:nvSpPr>
        <p:spPr/>
        <p:txBody>
          <a:bodyPr/>
          <a:lstStyle/>
          <a:p>
            <a:fld id="{0ABC7379-DABC-4837-A014-E1EB9B034089}" type="slidenum">
              <a:rPr lang="en-NZ" smtClean="0"/>
              <a:t>‹#›</a:t>
            </a:fld>
            <a:endParaRPr lang="en-NZ"/>
          </a:p>
        </p:txBody>
      </p:sp>
    </p:spTree>
    <p:extLst>
      <p:ext uri="{BB962C8B-B14F-4D97-AF65-F5344CB8AC3E}">
        <p14:creationId xmlns:p14="http://schemas.microsoft.com/office/powerpoint/2010/main" val="2363546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7/28/2023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6764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07501" y="1449148"/>
            <a:ext cx="7929000" cy="2971051"/>
          </a:xfrm>
        </p:spPr>
        <p:txBody>
          <a:bodyPr/>
          <a:lstStyle>
            <a:lvl1pPr>
              <a:defRPr sz="4050"/>
            </a:lvl1pPr>
          </a:lstStyle>
          <a:p>
            <a:r>
              <a:rPr lang="en-US"/>
              <a:t>Click to edit Master title style</a:t>
            </a:r>
          </a:p>
        </p:txBody>
      </p:sp>
      <p:sp>
        <p:nvSpPr>
          <p:cNvPr id="3" name="Subtitle 2"/>
          <p:cNvSpPr>
            <a:spLocks noGrp="1"/>
          </p:cNvSpPr>
          <p:nvPr>
            <p:ph type="subTitle" idx="1"/>
          </p:nvPr>
        </p:nvSpPr>
        <p:spPr>
          <a:xfrm>
            <a:off x="607501" y="5280847"/>
            <a:ext cx="7929000" cy="434974"/>
          </a:xfrm>
        </p:spPr>
        <p:txBody>
          <a:bodyPr anchor="t"/>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BF8CD5-ED11-4113-A27B-4A164779C0F6}" type="datetimeFigureOut">
              <a:rPr lang="en-NZ" smtClean="0"/>
              <a:t>28/07/2023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DE15027-F650-4CF4-BB90-E65AF254334A}" type="slidenum">
              <a:rPr lang="en-NZ" smtClean="0"/>
              <a:t>‹#›</a:t>
            </a:fld>
            <a:endParaRPr lang="en-NZ"/>
          </a:p>
        </p:txBody>
      </p:sp>
    </p:spTree>
    <p:extLst>
      <p:ext uri="{BB962C8B-B14F-4D97-AF65-F5344CB8AC3E}">
        <p14:creationId xmlns:p14="http://schemas.microsoft.com/office/powerpoint/2010/main" val="734306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447188"/>
            <a:ext cx="7928999" cy="970450"/>
          </a:xfrm>
        </p:spPr>
        <p:txBody>
          <a:bodyPr/>
          <a:lstStyle/>
          <a:p>
            <a:r>
              <a:rPr lang="en-US"/>
              <a:t>Click to edit Master title style</a:t>
            </a:r>
          </a:p>
        </p:txBody>
      </p:sp>
      <p:sp>
        <p:nvSpPr>
          <p:cNvPr id="3" name="Content Placeholder 2"/>
          <p:cNvSpPr>
            <a:spLocks noGrp="1"/>
          </p:cNvSpPr>
          <p:nvPr>
            <p:ph idx="1"/>
          </p:nvPr>
        </p:nvSpPr>
        <p:spPr>
          <a:xfrm>
            <a:off x="614034" y="2222287"/>
            <a:ext cx="7915931"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F8CD5-ED11-4113-A27B-4A164779C0F6}" type="datetimeFigureOut">
              <a:rPr lang="en-NZ" smtClean="0"/>
              <a:t>28/07/2023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DE15027-F650-4CF4-BB90-E65AF254334A}" type="slidenum">
              <a:rPr lang="en-NZ" smtClean="0"/>
              <a:t>‹#›</a:t>
            </a:fld>
            <a:endParaRPr lang="en-NZ"/>
          </a:p>
        </p:txBody>
      </p:sp>
    </p:spTree>
    <p:extLst>
      <p:ext uri="{BB962C8B-B14F-4D97-AF65-F5344CB8AC3E}">
        <p14:creationId xmlns:p14="http://schemas.microsoft.com/office/powerpoint/2010/main" val="2172336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2"/>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2951396"/>
            <a:ext cx="7921064" cy="1468800"/>
          </a:xfrm>
        </p:spPr>
        <p:txBody>
          <a:bodyPr anchor="b"/>
          <a:lstStyle>
            <a:lvl1pPr algn="r">
              <a:defRPr sz="3600" b="1" cap="none"/>
            </a:lvl1pPr>
          </a:lstStyle>
          <a:p>
            <a:r>
              <a:rPr lang="en-US"/>
              <a:t>Click to edit Master title style</a:t>
            </a:r>
          </a:p>
        </p:txBody>
      </p:sp>
      <p:sp>
        <p:nvSpPr>
          <p:cNvPr id="3" name="Text Placeholder 2"/>
          <p:cNvSpPr>
            <a:spLocks noGrp="1"/>
          </p:cNvSpPr>
          <p:nvPr>
            <p:ph type="body" idx="1"/>
          </p:nvPr>
        </p:nvSpPr>
        <p:spPr>
          <a:xfrm>
            <a:off x="607500" y="5281202"/>
            <a:ext cx="7921064" cy="433955"/>
          </a:xfrm>
        </p:spPr>
        <p:txBody>
          <a:bodyPr anchor="t">
            <a:no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BF8CD5-ED11-4113-A27B-4A164779C0F6}" type="datetimeFigureOut">
              <a:rPr lang="en-NZ" smtClean="0"/>
              <a:t>28/07/2023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DE15027-F650-4CF4-BB90-E65AF254334A}" type="slidenum">
              <a:rPr lang="en-NZ" smtClean="0"/>
              <a:t>‹#›</a:t>
            </a:fld>
            <a:endParaRPr lang="en-NZ"/>
          </a:p>
        </p:txBody>
      </p:sp>
    </p:spTree>
    <p:extLst>
      <p:ext uri="{BB962C8B-B14F-4D97-AF65-F5344CB8AC3E}">
        <p14:creationId xmlns:p14="http://schemas.microsoft.com/office/powerpoint/2010/main" val="865767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4034" y="2222288"/>
            <a:ext cx="3889405"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562" y="2222287"/>
            <a:ext cx="3895937"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BF8CD5-ED11-4113-A27B-4A164779C0F6}" type="datetimeFigureOut">
              <a:rPr lang="en-NZ" smtClean="0"/>
              <a:t>28/07/2023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DE15027-F650-4CF4-BB90-E65AF254334A}" type="slidenum">
              <a:rPr lang="en-NZ" smtClean="0"/>
              <a:t>‹#›</a:t>
            </a:fld>
            <a:endParaRPr lang="en-NZ"/>
          </a:p>
        </p:txBody>
      </p:sp>
    </p:spTree>
    <p:extLst>
      <p:ext uri="{BB962C8B-B14F-4D97-AF65-F5344CB8AC3E}">
        <p14:creationId xmlns:p14="http://schemas.microsoft.com/office/powerpoint/2010/main" val="3630157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1046" y="2174875"/>
            <a:ext cx="3892393"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11047" y="2751139"/>
            <a:ext cx="3892392"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0562" y="2174875"/>
            <a:ext cx="3895937"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0562" y="2751139"/>
            <a:ext cx="3895937"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BF8CD5-ED11-4113-A27B-4A164779C0F6}" type="datetimeFigureOut">
              <a:rPr lang="en-NZ" smtClean="0"/>
              <a:t>28/07/2023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7DE15027-F650-4CF4-BB90-E65AF254334A}" type="slidenum">
              <a:rPr lang="en-NZ" smtClean="0"/>
              <a:t>‹#›</a:t>
            </a:fld>
            <a:endParaRPr lang="en-NZ"/>
          </a:p>
        </p:txBody>
      </p:sp>
    </p:spTree>
    <p:extLst>
      <p:ext uri="{BB962C8B-B14F-4D97-AF65-F5344CB8AC3E}">
        <p14:creationId xmlns:p14="http://schemas.microsoft.com/office/powerpoint/2010/main" val="2244264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BF8CD5-ED11-4113-A27B-4A164779C0F6}" type="datetimeFigureOut">
              <a:rPr lang="en-NZ" smtClean="0"/>
              <a:t>28/07/2023</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7DE15027-F650-4CF4-BB90-E65AF254334A}" type="slidenum">
              <a:rPr lang="en-NZ" smtClean="0"/>
              <a:t>‹#›</a:t>
            </a:fld>
            <a:endParaRPr lang="en-NZ"/>
          </a:p>
        </p:txBody>
      </p:sp>
    </p:spTree>
    <p:extLst>
      <p:ext uri="{BB962C8B-B14F-4D97-AF65-F5344CB8AC3E}">
        <p14:creationId xmlns:p14="http://schemas.microsoft.com/office/powerpoint/2010/main" val="3791305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F8CD5-ED11-4113-A27B-4A164779C0F6}" type="datetimeFigureOut">
              <a:rPr lang="en-NZ" smtClean="0"/>
              <a:t>28/07/2023</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7DE15027-F650-4CF4-BB90-E65AF254334A}" type="slidenum">
              <a:rPr lang="en-NZ" smtClean="0"/>
              <a:t>‹#›</a:t>
            </a:fld>
            <a:endParaRPr lang="en-NZ"/>
          </a:p>
        </p:txBody>
      </p:sp>
    </p:spTree>
    <p:extLst>
      <p:ext uri="{BB962C8B-B14F-4D97-AF65-F5344CB8AC3E}">
        <p14:creationId xmlns:p14="http://schemas.microsoft.com/office/powerpoint/2010/main" val="1219922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EC3B7-C2A6-4CDC-947E-4128A5091F8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05939C57-771E-415D-B301-46B764B2A4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94D9296-4883-41CB-B979-3066CC23A614}"/>
              </a:ext>
            </a:extLst>
          </p:cNvPr>
          <p:cNvSpPr>
            <a:spLocks noGrp="1"/>
          </p:cNvSpPr>
          <p:nvPr>
            <p:ph type="dt" sz="half" idx="10"/>
          </p:nvPr>
        </p:nvSpPr>
        <p:spPr/>
        <p:txBody>
          <a:bodyPr/>
          <a:lstStyle/>
          <a:p>
            <a:fld id="{761C05CC-F8CA-4576-A8A5-350E32983643}" type="datetimeFigureOut">
              <a:rPr lang="en-NZ" smtClean="0"/>
              <a:t>28/07/2023</a:t>
            </a:fld>
            <a:endParaRPr lang="en-NZ"/>
          </a:p>
        </p:txBody>
      </p:sp>
      <p:sp>
        <p:nvSpPr>
          <p:cNvPr id="5" name="Footer Placeholder 4">
            <a:extLst>
              <a:ext uri="{FF2B5EF4-FFF2-40B4-BE49-F238E27FC236}">
                <a16:creationId xmlns:a16="http://schemas.microsoft.com/office/drawing/2014/main" id="{05B18651-1A47-4200-8AE5-C0331F68241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97243EF-856E-4668-97DF-14BEA122E0B0}"/>
              </a:ext>
            </a:extLst>
          </p:cNvPr>
          <p:cNvSpPr>
            <a:spLocks noGrp="1"/>
          </p:cNvSpPr>
          <p:nvPr>
            <p:ph type="sldNum" sz="quarter" idx="12"/>
          </p:nvPr>
        </p:nvSpPr>
        <p:spPr/>
        <p:txBody>
          <a:bodyPr/>
          <a:lstStyle/>
          <a:p>
            <a:fld id="{0ABC7379-DABC-4837-A014-E1EB9B034089}" type="slidenum">
              <a:rPr lang="en-NZ" smtClean="0"/>
              <a:t>‹#›</a:t>
            </a:fld>
            <a:endParaRPr lang="en-NZ"/>
          </a:p>
        </p:txBody>
      </p:sp>
    </p:spTree>
    <p:extLst>
      <p:ext uri="{BB962C8B-B14F-4D97-AF65-F5344CB8AC3E}">
        <p14:creationId xmlns:p14="http://schemas.microsoft.com/office/powerpoint/2010/main" val="1746546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4" y="446088"/>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4" y="446088"/>
            <a:ext cx="2660650" cy="1618396"/>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641725" y="446089"/>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04864" y="2260739"/>
            <a:ext cx="2660650" cy="360031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9BF8CD5-ED11-4113-A27B-4A164779C0F6}" type="datetimeFigureOut">
              <a:rPr lang="en-NZ" smtClean="0"/>
              <a:t>28/07/2023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DE15027-F650-4CF4-BB90-E65AF254334A}" type="slidenum">
              <a:rPr lang="en-NZ" smtClean="0"/>
              <a:t>‹#›</a:t>
            </a:fld>
            <a:endParaRPr lang="en-NZ"/>
          </a:p>
        </p:txBody>
      </p:sp>
    </p:spTree>
    <p:extLst>
      <p:ext uri="{BB962C8B-B14F-4D97-AF65-F5344CB8AC3E}">
        <p14:creationId xmlns:p14="http://schemas.microsoft.com/office/powerpoint/2010/main" val="1105906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046" y="727523"/>
            <a:ext cx="3639741" cy="1617163"/>
          </a:xfrm>
        </p:spPr>
        <p:txBody>
          <a:bodyPr anchor="b">
            <a:normAutofit/>
          </a:bodyPr>
          <a:lstStyle>
            <a:lvl1pPr algn="l">
              <a:defRPr sz="1800" b="0"/>
            </a:lvl1pPr>
          </a:lstStyle>
          <a:p>
            <a:r>
              <a:rPr lang="en-US"/>
              <a:t>Click to edit Master title style</a:t>
            </a:r>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050"/>
            </a:lvl1pPr>
          </a:lstStyle>
          <a:p>
            <a:r>
              <a:rPr lang="en-US"/>
              <a:t>Click icon to add picture</a:t>
            </a:r>
          </a:p>
        </p:txBody>
      </p:sp>
      <p:sp>
        <p:nvSpPr>
          <p:cNvPr id="4" name="Text Placeholder 3"/>
          <p:cNvSpPr>
            <a:spLocks noGrp="1"/>
          </p:cNvSpPr>
          <p:nvPr>
            <p:ph type="body" sz="half" idx="2"/>
          </p:nvPr>
        </p:nvSpPr>
        <p:spPr>
          <a:xfrm>
            <a:off x="611046" y="2344684"/>
            <a:ext cx="3639741" cy="3516365"/>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2914358" y="6041363"/>
            <a:ext cx="732659" cy="365125"/>
          </a:xfrm>
        </p:spPr>
        <p:txBody>
          <a:bodyPr/>
          <a:lstStyle/>
          <a:p>
            <a:fld id="{69BF8CD5-ED11-4113-A27B-4A164779C0F6}" type="datetimeFigureOut">
              <a:rPr lang="en-NZ" smtClean="0"/>
              <a:t>28/07/2023</a:t>
            </a:fld>
            <a:endParaRPr lang="en-NZ"/>
          </a:p>
        </p:txBody>
      </p:sp>
      <p:sp>
        <p:nvSpPr>
          <p:cNvPr id="6" name="Footer Placeholder 5"/>
          <p:cNvSpPr>
            <a:spLocks noGrp="1"/>
          </p:cNvSpPr>
          <p:nvPr>
            <p:ph type="ftr" sz="quarter" idx="11"/>
          </p:nvPr>
        </p:nvSpPr>
        <p:spPr>
          <a:xfrm>
            <a:off x="442797" y="6041363"/>
            <a:ext cx="2471560" cy="365125"/>
          </a:xfrm>
        </p:spPr>
        <p:txBody>
          <a:bodyPr/>
          <a:lstStyle/>
          <a:p>
            <a:endParaRPr lang="en-NZ"/>
          </a:p>
        </p:txBody>
      </p:sp>
      <p:sp>
        <p:nvSpPr>
          <p:cNvPr id="7" name="Slide Number Placeholder 6"/>
          <p:cNvSpPr>
            <a:spLocks noGrp="1"/>
          </p:cNvSpPr>
          <p:nvPr>
            <p:ph type="sldNum" sz="quarter" idx="12"/>
          </p:nvPr>
        </p:nvSpPr>
        <p:spPr>
          <a:xfrm>
            <a:off x="3647017" y="5915889"/>
            <a:ext cx="796616" cy="490599"/>
          </a:xfrm>
        </p:spPr>
        <p:txBody>
          <a:bodyPr/>
          <a:lstStyle/>
          <a:p>
            <a:fld id="{7DE15027-F650-4CF4-BB90-E65AF254334A}" type="slidenum">
              <a:rPr lang="en-NZ" smtClean="0"/>
              <a:t>‹#›</a:t>
            </a:fld>
            <a:endParaRPr lang="en-NZ"/>
          </a:p>
        </p:txBody>
      </p:sp>
    </p:spTree>
    <p:extLst>
      <p:ext uri="{BB962C8B-B14F-4D97-AF65-F5344CB8AC3E}">
        <p14:creationId xmlns:p14="http://schemas.microsoft.com/office/powerpoint/2010/main" val="3156890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7500" y="4800600"/>
            <a:ext cx="7921064" cy="566738"/>
          </a:xfrm>
        </p:spPr>
        <p:txBody>
          <a:bodyPr anchor="b">
            <a:normAutofit/>
          </a:bodyPr>
          <a:lstStyle>
            <a:lvl1pPr algn="l">
              <a:defRPr sz="18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en-US"/>
              <a:t>Click icon to add picture</a:t>
            </a:r>
          </a:p>
        </p:txBody>
      </p:sp>
      <p:sp>
        <p:nvSpPr>
          <p:cNvPr id="4" name="Text Placeholder 3"/>
          <p:cNvSpPr>
            <a:spLocks noGrp="1"/>
          </p:cNvSpPr>
          <p:nvPr>
            <p:ph type="body" sz="half" idx="2"/>
          </p:nvPr>
        </p:nvSpPr>
        <p:spPr>
          <a:xfrm>
            <a:off x="607500" y="5367338"/>
            <a:ext cx="7921064"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9BF8CD5-ED11-4113-A27B-4A164779C0F6}" type="datetimeFigureOut">
              <a:rPr lang="en-NZ" smtClean="0"/>
              <a:t>28/07/2023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DE15027-F650-4CF4-BB90-E65AF254334A}" type="slidenum">
              <a:rPr lang="en-NZ" smtClean="0"/>
              <a:t>‹#›</a:t>
            </a:fld>
            <a:endParaRPr lang="en-NZ"/>
          </a:p>
        </p:txBody>
      </p:sp>
    </p:spTree>
    <p:extLst>
      <p:ext uri="{BB962C8B-B14F-4D97-AF65-F5344CB8AC3E}">
        <p14:creationId xmlns:p14="http://schemas.microsoft.com/office/powerpoint/2010/main" val="4042444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73773" y="1081456"/>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8239" y="1238502"/>
            <a:ext cx="4420380" cy="2645912"/>
          </a:xfrm>
        </p:spPr>
        <p:txBody>
          <a:bodyPr anchor="b"/>
          <a:lstStyle>
            <a:lvl1pPr algn="l">
              <a:defRPr sz="3150" b="1" cap="none"/>
            </a:lvl1pPr>
          </a:lstStyle>
          <a:p>
            <a:r>
              <a:rPr lang="en-US"/>
              <a:t>Click to edit Master title style</a:t>
            </a:r>
          </a:p>
        </p:txBody>
      </p:sp>
      <p:sp>
        <p:nvSpPr>
          <p:cNvPr id="3" name="Text Placeholder 2"/>
          <p:cNvSpPr>
            <a:spLocks noGrp="1"/>
          </p:cNvSpPr>
          <p:nvPr>
            <p:ph type="body" idx="1"/>
          </p:nvPr>
        </p:nvSpPr>
        <p:spPr>
          <a:xfrm>
            <a:off x="639893" y="4443681"/>
            <a:ext cx="4418727" cy="713241"/>
          </a:xfrm>
        </p:spPr>
        <p:txBody>
          <a:bodyPr anchor="t">
            <a:no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680982" y="1081457"/>
            <a:ext cx="28575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69BF8CD5-ED11-4113-A27B-4A164779C0F6}" type="datetimeFigureOut">
              <a:rPr lang="en-NZ" smtClean="0"/>
              <a:t>28/07/2023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DE15027-F650-4CF4-BB90-E65AF254334A}" type="slidenum">
              <a:rPr lang="en-NZ" smtClean="0"/>
              <a:t>‹#›</a:t>
            </a:fld>
            <a:endParaRPr lang="en-NZ"/>
          </a:p>
        </p:txBody>
      </p:sp>
    </p:spTree>
    <p:extLst>
      <p:ext uri="{BB962C8B-B14F-4D97-AF65-F5344CB8AC3E}">
        <p14:creationId xmlns:p14="http://schemas.microsoft.com/office/powerpoint/2010/main" val="2881937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4"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7" y="2435958"/>
            <a:ext cx="3286891" cy="2007789"/>
          </a:xfrm>
        </p:spPr>
        <p:txBody>
          <a:bodyPr/>
          <a:lstStyle>
            <a:lvl1pPr>
              <a:defRPr sz="2400"/>
            </a:lvl1pPr>
          </a:lstStyle>
          <a:p>
            <a:r>
              <a:rPr lang="en-US"/>
              <a:t>Click to edit Master title style</a:t>
            </a:r>
          </a:p>
        </p:txBody>
      </p:sp>
      <p:sp>
        <p:nvSpPr>
          <p:cNvPr id="6" name="Text Placeholder 5"/>
          <p:cNvSpPr>
            <a:spLocks noGrp="1"/>
          </p:cNvSpPr>
          <p:nvPr>
            <p:ph type="body" sz="quarter" idx="16"/>
          </p:nvPr>
        </p:nvSpPr>
        <p:spPr>
          <a:xfrm>
            <a:off x="4617000" y="2286001"/>
            <a:ext cx="3660225"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69BF8CD5-ED11-4113-A27B-4A164779C0F6}" type="datetimeFigureOut">
              <a:rPr lang="en-NZ" smtClean="0"/>
              <a:t>28/07/2023</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7DE15027-F650-4CF4-BB90-E65AF254334A}" type="slidenum">
              <a:rPr lang="en-NZ" smtClean="0"/>
              <a:t>‹#›</a:t>
            </a:fld>
            <a:endParaRPr lang="en-NZ"/>
          </a:p>
        </p:txBody>
      </p:sp>
    </p:spTree>
    <p:extLst>
      <p:ext uri="{BB962C8B-B14F-4D97-AF65-F5344CB8AC3E}">
        <p14:creationId xmlns:p14="http://schemas.microsoft.com/office/powerpoint/2010/main" val="3596849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F8CD5-ED11-4113-A27B-4A164779C0F6}" type="datetimeFigureOut">
              <a:rPr lang="en-NZ" smtClean="0"/>
              <a:t>28/07/2023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DE15027-F650-4CF4-BB90-E65AF254334A}" type="slidenum">
              <a:rPr lang="en-NZ" smtClean="0"/>
              <a:t>‹#›</a:t>
            </a:fld>
            <a:endParaRPr lang="en-NZ"/>
          </a:p>
        </p:txBody>
      </p:sp>
    </p:spTree>
    <p:extLst>
      <p:ext uri="{BB962C8B-B14F-4D97-AF65-F5344CB8AC3E}">
        <p14:creationId xmlns:p14="http://schemas.microsoft.com/office/powerpoint/2010/main" val="2117569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9"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37656" y="586171"/>
            <a:ext cx="1871093"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501" y="446089"/>
            <a:ext cx="4958655"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F8CD5-ED11-4113-A27B-4A164779C0F6}" type="datetimeFigureOut">
              <a:rPr lang="en-NZ" smtClean="0"/>
              <a:t>28/07/2023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DE15027-F650-4CF4-BB90-E65AF254334A}" type="slidenum">
              <a:rPr lang="en-NZ" smtClean="0"/>
              <a:t>‹#›</a:t>
            </a:fld>
            <a:endParaRPr lang="en-NZ"/>
          </a:p>
        </p:txBody>
      </p:sp>
    </p:spTree>
    <p:extLst>
      <p:ext uri="{BB962C8B-B14F-4D97-AF65-F5344CB8AC3E}">
        <p14:creationId xmlns:p14="http://schemas.microsoft.com/office/powerpoint/2010/main" val="2075711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514351" y="2063396"/>
            <a:ext cx="7796030"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BDC27-E420-4878-9EE6-7B9656D6442A}" type="datetimeFigureOut">
              <a:rPr lang="en-US" smtClean="0"/>
              <a:t>7/28/2023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07347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26CC716F-FB89-AC40-A549-FE8601D54B1A}" type="datetimeFigureOut">
              <a:rPr lang="en-US" smtClean="0"/>
              <a:pPr/>
              <a:t>7/28/2023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8E805-FC50-2143-B9BC-114FAE3780CE}"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128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C716F-FB89-AC40-A549-FE8601D54B1A}" type="datetimeFigureOut">
              <a:rPr lang="en-US" smtClean="0"/>
              <a:pPr/>
              <a:t>7/28/2023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8E805-FC50-2143-B9BC-114FAE3780CE}" type="slidenum">
              <a:rPr lang="en-US" smtClean="0"/>
              <a:pPr/>
              <a:t>‹#›</a:t>
            </a:fld>
            <a:endParaRPr lang="en-US"/>
          </a:p>
        </p:txBody>
      </p:sp>
    </p:spTree>
    <p:extLst>
      <p:ext uri="{BB962C8B-B14F-4D97-AF65-F5344CB8AC3E}">
        <p14:creationId xmlns:p14="http://schemas.microsoft.com/office/powerpoint/2010/main" val="2209301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002D-AC41-467F-906C-AE533A4CE83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8EFE30EE-F2C5-4A3A-B793-E07CCF99C79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ECD7DB-06AD-4788-95F2-828F7566D347}"/>
              </a:ext>
            </a:extLst>
          </p:cNvPr>
          <p:cNvSpPr>
            <a:spLocks noGrp="1"/>
          </p:cNvSpPr>
          <p:nvPr>
            <p:ph type="dt" sz="half" idx="10"/>
          </p:nvPr>
        </p:nvSpPr>
        <p:spPr/>
        <p:txBody>
          <a:bodyPr/>
          <a:lstStyle/>
          <a:p>
            <a:fld id="{761C05CC-F8CA-4576-A8A5-350E32983643}" type="datetimeFigureOut">
              <a:rPr lang="en-NZ" smtClean="0"/>
              <a:t>28/07/2023</a:t>
            </a:fld>
            <a:endParaRPr lang="en-NZ"/>
          </a:p>
        </p:txBody>
      </p:sp>
      <p:sp>
        <p:nvSpPr>
          <p:cNvPr id="5" name="Footer Placeholder 4">
            <a:extLst>
              <a:ext uri="{FF2B5EF4-FFF2-40B4-BE49-F238E27FC236}">
                <a16:creationId xmlns:a16="http://schemas.microsoft.com/office/drawing/2014/main" id="{3FFA7A2B-517D-426C-B0B5-73C24BD4F4C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BCA646E-A3DD-45CF-9DAC-E6CCE58BD529}"/>
              </a:ext>
            </a:extLst>
          </p:cNvPr>
          <p:cNvSpPr>
            <a:spLocks noGrp="1"/>
          </p:cNvSpPr>
          <p:nvPr>
            <p:ph type="sldNum" sz="quarter" idx="12"/>
          </p:nvPr>
        </p:nvSpPr>
        <p:spPr/>
        <p:txBody>
          <a:bodyPr/>
          <a:lstStyle/>
          <a:p>
            <a:fld id="{0ABC7379-DABC-4837-A014-E1EB9B034089}" type="slidenum">
              <a:rPr lang="en-NZ" smtClean="0"/>
              <a:t>‹#›</a:t>
            </a:fld>
            <a:endParaRPr lang="en-NZ"/>
          </a:p>
        </p:txBody>
      </p:sp>
    </p:spTree>
    <p:extLst>
      <p:ext uri="{BB962C8B-B14F-4D97-AF65-F5344CB8AC3E}">
        <p14:creationId xmlns:p14="http://schemas.microsoft.com/office/powerpoint/2010/main" val="239883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C716F-FB89-AC40-A549-FE8601D54B1A}" type="datetimeFigureOut">
              <a:rPr lang="en-US" smtClean="0"/>
              <a:pPr/>
              <a:t>7/28/2023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8E805-FC50-2143-B9BC-114FAE3780CE}"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316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CC716F-FB89-AC40-A549-FE8601D54B1A}" type="datetimeFigureOut">
              <a:rPr lang="en-US" smtClean="0"/>
              <a:pPr/>
              <a:t>7/28/2023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8E805-FC50-2143-B9BC-114FAE3780CE}" type="slidenum">
              <a:rPr lang="en-US" smtClean="0"/>
              <a:pPr/>
              <a:t>‹#›</a:t>
            </a:fld>
            <a:endParaRPr lang="en-US"/>
          </a:p>
        </p:txBody>
      </p:sp>
    </p:spTree>
    <p:extLst>
      <p:ext uri="{BB962C8B-B14F-4D97-AF65-F5344CB8AC3E}">
        <p14:creationId xmlns:p14="http://schemas.microsoft.com/office/powerpoint/2010/main" val="1636403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CC716F-FB89-AC40-A549-FE8601D54B1A}" type="datetimeFigureOut">
              <a:rPr lang="en-US" smtClean="0"/>
              <a:pPr/>
              <a:t>7/28/2023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68E805-FC50-2143-B9BC-114FAE3780CE}" type="slidenum">
              <a:rPr lang="en-US" smtClean="0"/>
              <a:pPr/>
              <a:t>‹#›</a:t>
            </a:fld>
            <a:endParaRPr lang="en-US"/>
          </a:p>
        </p:txBody>
      </p:sp>
    </p:spTree>
    <p:extLst>
      <p:ext uri="{BB962C8B-B14F-4D97-AF65-F5344CB8AC3E}">
        <p14:creationId xmlns:p14="http://schemas.microsoft.com/office/powerpoint/2010/main" val="3851365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CC716F-FB89-AC40-A549-FE8601D54B1A}" type="datetimeFigureOut">
              <a:rPr lang="en-US" smtClean="0"/>
              <a:pPr/>
              <a:t>7/28/2023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68E805-FC50-2143-B9BC-114FAE3780CE}" type="slidenum">
              <a:rPr lang="en-US" smtClean="0"/>
              <a:pPr/>
              <a:t>‹#›</a:t>
            </a:fld>
            <a:endParaRPr lang="en-US"/>
          </a:p>
        </p:txBody>
      </p:sp>
    </p:spTree>
    <p:extLst>
      <p:ext uri="{BB962C8B-B14F-4D97-AF65-F5344CB8AC3E}">
        <p14:creationId xmlns:p14="http://schemas.microsoft.com/office/powerpoint/2010/main" val="3964647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C716F-FB89-AC40-A549-FE8601D54B1A}" type="datetimeFigureOut">
              <a:rPr lang="en-US" smtClean="0"/>
              <a:pPr/>
              <a:t>7/28/2023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68E805-FC50-2143-B9BC-114FAE3780CE}" type="slidenum">
              <a:rPr lang="en-US" smtClean="0"/>
              <a:pPr/>
              <a:t>‹#›</a:t>
            </a:fld>
            <a:endParaRPr lang="en-US"/>
          </a:p>
        </p:txBody>
      </p:sp>
    </p:spTree>
    <p:extLst>
      <p:ext uri="{BB962C8B-B14F-4D97-AF65-F5344CB8AC3E}">
        <p14:creationId xmlns:p14="http://schemas.microsoft.com/office/powerpoint/2010/main" val="2934504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CC716F-FB89-AC40-A549-FE8601D54B1A}" type="datetimeFigureOut">
              <a:rPr lang="en-US" smtClean="0"/>
              <a:pPr/>
              <a:t>7/28/2023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8E805-FC50-2143-B9BC-114FAE3780CE}" type="slidenum">
              <a:rPr lang="en-US" smtClean="0"/>
              <a:pPr/>
              <a:t>‹#›</a:t>
            </a:fld>
            <a:endParaRPr lang="en-US"/>
          </a:p>
        </p:txBody>
      </p:sp>
    </p:spTree>
    <p:extLst>
      <p:ext uri="{BB962C8B-B14F-4D97-AF65-F5344CB8AC3E}">
        <p14:creationId xmlns:p14="http://schemas.microsoft.com/office/powerpoint/2010/main" val="3853300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6CC716F-FB89-AC40-A549-FE8601D54B1A}" type="datetimeFigureOut">
              <a:rPr lang="en-US" smtClean="0"/>
              <a:pPr/>
              <a:t>7/28/2023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8E805-FC50-2143-B9BC-114FAE3780CE}"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505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C716F-FB89-AC40-A549-FE8601D54B1A}" type="datetimeFigureOut">
              <a:rPr lang="en-US" smtClean="0"/>
              <a:pPr/>
              <a:t>7/28/2023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8E805-FC50-2143-B9BC-114FAE3780CE}" type="slidenum">
              <a:rPr lang="en-US" smtClean="0"/>
              <a:pPr/>
              <a:t>‹#›</a:t>
            </a:fld>
            <a:endParaRPr lang="en-US"/>
          </a:p>
        </p:txBody>
      </p:sp>
    </p:spTree>
    <p:extLst>
      <p:ext uri="{BB962C8B-B14F-4D97-AF65-F5344CB8AC3E}">
        <p14:creationId xmlns:p14="http://schemas.microsoft.com/office/powerpoint/2010/main" val="37190457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C716F-FB89-AC40-A549-FE8601D54B1A}" type="datetimeFigureOut">
              <a:rPr lang="en-US" smtClean="0"/>
              <a:pPr/>
              <a:t>7/28/2023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8E805-FC50-2143-B9BC-114FAE3780CE}" type="slidenum">
              <a:rPr lang="en-US" smtClean="0"/>
              <a:pPr/>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893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C0924-C3AB-4339-AE10-BFC2FA01159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EDE80996-49F7-47CC-BD5D-FF1E13DA54C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5FB60A7B-6B6E-4B4B-B1DE-83DBF6D8048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76AE309A-440F-4C61-80C7-AAEA0DF92777}"/>
              </a:ext>
            </a:extLst>
          </p:cNvPr>
          <p:cNvSpPr>
            <a:spLocks noGrp="1"/>
          </p:cNvSpPr>
          <p:nvPr>
            <p:ph type="dt" sz="half" idx="10"/>
          </p:nvPr>
        </p:nvSpPr>
        <p:spPr/>
        <p:txBody>
          <a:bodyPr/>
          <a:lstStyle/>
          <a:p>
            <a:fld id="{761C05CC-F8CA-4576-A8A5-350E32983643}" type="datetimeFigureOut">
              <a:rPr lang="en-NZ" smtClean="0"/>
              <a:t>28/07/2023</a:t>
            </a:fld>
            <a:endParaRPr lang="en-NZ"/>
          </a:p>
        </p:txBody>
      </p:sp>
      <p:sp>
        <p:nvSpPr>
          <p:cNvPr id="6" name="Footer Placeholder 5">
            <a:extLst>
              <a:ext uri="{FF2B5EF4-FFF2-40B4-BE49-F238E27FC236}">
                <a16:creationId xmlns:a16="http://schemas.microsoft.com/office/drawing/2014/main" id="{25EC1750-101A-4678-BFC9-3D0E4340672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AC3DCE5-8CFE-48D2-89C8-D360FD477D6C}"/>
              </a:ext>
            </a:extLst>
          </p:cNvPr>
          <p:cNvSpPr>
            <a:spLocks noGrp="1"/>
          </p:cNvSpPr>
          <p:nvPr>
            <p:ph type="sldNum" sz="quarter" idx="12"/>
          </p:nvPr>
        </p:nvSpPr>
        <p:spPr/>
        <p:txBody>
          <a:bodyPr/>
          <a:lstStyle/>
          <a:p>
            <a:fld id="{0ABC7379-DABC-4837-A014-E1EB9B034089}" type="slidenum">
              <a:rPr lang="en-NZ" smtClean="0"/>
              <a:t>‹#›</a:t>
            </a:fld>
            <a:endParaRPr lang="en-NZ"/>
          </a:p>
        </p:txBody>
      </p:sp>
    </p:spTree>
    <p:extLst>
      <p:ext uri="{BB962C8B-B14F-4D97-AF65-F5344CB8AC3E}">
        <p14:creationId xmlns:p14="http://schemas.microsoft.com/office/powerpoint/2010/main" val="2107215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8EBE-B140-4983-98ED-17737832BB1F}"/>
              </a:ext>
            </a:extLst>
          </p:cNvPr>
          <p:cNvSpPr>
            <a:spLocks noGrp="1"/>
          </p:cNvSpPr>
          <p:nvPr>
            <p:ph type="title"/>
          </p:nvPr>
        </p:nvSpPr>
        <p:spPr>
          <a:xfrm>
            <a:off x="629841" y="365126"/>
            <a:ext cx="78867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A183DBD-3531-4A53-B1A6-E7594A50FC1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197568E-1C93-41BB-B805-9D58A478E84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F3F37707-CAEF-4B11-9A5F-13ED476F0B0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0B06554-35B6-4FC4-B047-658C595B5CA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3367B80B-2524-41F4-9546-C726CAB18E48}"/>
              </a:ext>
            </a:extLst>
          </p:cNvPr>
          <p:cNvSpPr>
            <a:spLocks noGrp="1"/>
          </p:cNvSpPr>
          <p:nvPr>
            <p:ph type="dt" sz="half" idx="10"/>
          </p:nvPr>
        </p:nvSpPr>
        <p:spPr/>
        <p:txBody>
          <a:bodyPr/>
          <a:lstStyle/>
          <a:p>
            <a:fld id="{761C05CC-F8CA-4576-A8A5-350E32983643}" type="datetimeFigureOut">
              <a:rPr lang="en-NZ" smtClean="0"/>
              <a:t>28/07/2023</a:t>
            </a:fld>
            <a:endParaRPr lang="en-NZ"/>
          </a:p>
        </p:txBody>
      </p:sp>
      <p:sp>
        <p:nvSpPr>
          <p:cNvPr id="8" name="Footer Placeholder 7">
            <a:extLst>
              <a:ext uri="{FF2B5EF4-FFF2-40B4-BE49-F238E27FC236}">
                <a16:creationId xmlns:a16="http://schemas.microsoft.com/office/drawing/2014/main" id="{23D053E4-7264-406A-913E-9D27C8FB0D75}"/>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7AFE67A8-4FAB-40DE-8643-226AD0B93949}"/>
              </a:ext>
            </a:extLst>
          </p:cNvPr>
          <p:cNvSpPr>
            <a:spLocks noGrp="1"/>
          </p:cNvSpPr>
          <p:nvPr>
            <p:ph type="sldNum" sz="quarter" idx="12"/>
          </p:nvPr>
        </p:nvSpPr>
        <p:spPr/>
        <p:txBody>
          <a:bodyPr/>
          <a:lstStyle/>
          <a:p>
            <a:fld id="{0ABC7379-DABC-4837-A014-E1EB9B034089}" type="slidenum">
              <a:rPr lang="en-NZ" smtClean="0"/>
              <a:t>‹#›</a:t>
            </a:fld>
            <a:endParaRPr lang="en-NZ"/>
          </a:p>
        </p:txBody>
      </p:sp>
    </p:spTree>
    <p:extLst>
      <p:ext uri="{BB962C8B-B14F-4D97-AF65-F5344CB8AC3E}">
        <p14:creationId xmlns:p14="http://schemas.microsoft.com/office/powerpoint/2010/main" val="282022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9894-5A7E-4E7E-9ED9-5AB43A603BB9}"/>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517F9836-415C-4191-BDD3-835835984CFE}"/>
              </a:ext>
            </a:extLst>
          </p:cNvPr>
          <p:cNvSpPr>
            <a:spLocks noGrp="1"/>
          </p:cNvSpPr>
          <p:nvPr>
            <p:ph type="dt" sz="half" idx="10"/>
          </p:nvPr>
        </p:nvSpPr>
        <p:spPr/>
        <p:txBody>
          <a:bodyPr/>
          <a:lstStyle/>
          <a:p>
            <a:fld id="{761C05CC-F8CA-4576-A8A5-350E32983643}" type="datetimeFigureOut">
              <a:rPr lang="en-NZ" smtClean="0"/>
              <a:t>28/07/2023</a:t>
            </a:fld>
            <a:endParaRPr lang="en-NZ"/>
          </a:p>
        </p:txBody>
      </p:sp>
      <p:sp>
        <p:nvSpPr>
          <p:cNvPr id="4" name="Footer Placeholder 3">
            <a:extLst>
              <a:ext uri="{FF2B5EF4-FFF2-40B4-BE49-F238E27FC236}">
                <a16:creationId xmlns:a16="http://schemas.microsoft.com/office/drawing/2014/main" id="{63BCF61C-CEA1-4BD4-BA80-8ABF74E4405B}"/>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5B6EBD1B-E478-4E10-B81B-897803C971AD}"/>
              </a:ext>
            </a:extLst>
          </p:cNvPr>
          <p:cNvSpPr>
            <a:spLocks noGrp="1"/>
          </p:cNvSpPr>
          <p:nvPr>
            <p:ph type="sldNum" sz="quarter" idx="12"/>
          </p:nvPr>
        </p:nvSpPr>
        <p:spPr/>
        <p:txBody>
          <a:bodyPr/>
          <a:lstStyle/>
          <a:p>
            <a:fld id="{0ABC7379-DABC-4837-A014-E1EB9B034089}" type="slidenum">
              <a:rPr lang="en-NZ" smtClean="0"/>
              <a:t>‹#›</a:t>
            </a:fld>
            <a:endParaRPr lang="en-NZ"/>
          </a:p>
        </p:txBody>
      </p:sp>
    </p:spTree>
    <p:extLst>
      <p:ext uri="{BB962C8B-B14F-4D97-AF65-F5344CB8AC3E}">
        <p14:creationId xmlns:p14="http://schemas.microsoft.com/office/powerpoint/2010/main" val="375727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C47FA9-FC88-4B8D-A737-2C780547590F}"/>
              </a:ext>
            </a:extLst>
          </p:cNvPr>
          <p:cNvSpPr>
            <a:spLocks noGrp="1"/>
          </p:cNvSpPr>
          <p:nvPr>
            <p:ph type="dt" sz="half" idx="10"/>
          </p:nvPr>
        </p:nvSpPr>
        <p:spPr/>
        <p:txBody>
          <a:bodyPr/>
          <a:lstStyle/>
          <a:p>
            <a:fld id="{761C05CC-F8CA-4576-A8A5-350E32983643}" type="datetimeFigureOut">
              <a:rPr lang="en-NZ" smtClean="0"/>
              <a:t>28/07/2023</a:t>
            </a:fld>
            <a:endParaRPr lang="en-NZ"/>
          </a:p>
        </p:txBody>
      </p:sp>
      <p:sp>
        <p:nvSpPr>
          <p:cNvPr id="3" name="Footer Placeholder 2">
            <a:extLst>
              <a:ext uri="{FF2B5EF4-FFF2-40B4-BE49-F238E27FC236}">
                <a16:creationId xmlns:a16="http://schemas.microsoft.com/office/drawing/2014/main" id="{F1E6DC09-63E9-4E33-92C3-C23B08DB2D33}"/>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9BC9DD1C-5C89-4FE5-AAF1-76BE4C440EB4}"/>
              </a:ext>
            </a:extLst>
          </p:cNvPr>
          <p:cNvSpPr>
            <a:spLocks noGrp="1"/>
          </p:cNvSpPr>
          <p:nvPr>
            <p:ph type="sldNum" sz="quarter" idx="12"/>
          </p:nvPr>
        </p:nvSpPr>
        <p:spPr/>
        <p:txBody>
          <a:bodyPr/>
          <a:lstStyle/>
          <a:p>
            <a:fld id="{0ABC7379-DABC-4837-A014-E1EB9B034089}" type="slidenum">
              <a:rPr lang="en-NZ" smtClean="0"/>
              <a:t>‹#›</a:t>
            </a:fld>
            <a:endParaRPr lang="en-NZ"/>
          </a:p>
        </p:txBody>
      </p:sp>
    </p:spTree>
    <p:extLst>
      <p:ext uri="{BB962C8B-B14F-4D97-AF65-F5344CB8AC3E}">
        <p14:creationId xmlns:p14="http://schemas.microsoft.com/office/powerpoint/2010/main" val="2921717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2D061-2E27-4B2B-AA3A-8420563A6EA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10A4A8D3-048F-44B0-98F1-97A16F210A7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68C51AE5-8F74-49FE-A97D-85C7EF24B20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D18A1EE-0DC8-4A4F-803D-DF5395985157}"/>
              </a:ext>
            </a:extLst>
          </p:cNvPr>
          <p:cNvSpPr>
            <a:spLocks noGrp="1"/>
          </p:cNvSpPr>
          <p:nvPr>
            <p:ph type="dt" sz="half" idx="10"/>
          </p:nvPr>
        </p:nvSpPr>
        <p:spPr/>
        <p:txBody>
          <a:bodyPr/>
          <a:lstStyle/>
          <a:p>
            <a:fld id="{761C05CC-F8CA-4576-A8A5-350E32983643}" type="datetimeFigureOut">
              <a:rPr lang="en-NZ" smtClean="0"/>
              <a:t>28/07/2023</a:t>
            </a:fld>
            <a:endParaRPr lang="en-NZ"/>
          </a:p>
        </p:txBody>
      </p:sp>
      <p:sp>
        <p:nvSpPr>
          <p:cNvPr id="6" name="Footer Placeholder 5">
            <a:extLst>
              <a:ext uri="{FF2B5EF4-FFF2-40B4-BE49-F238E27FC236}">
                <a16:creationId xmlns:a16="http://schemas.microsoft.com/office/drawing/2014/main" id="{DF9B30CA-30BF-42D8-A9BC-6712ACDFA17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FC4C2B8-610D-4B81-BD36-0B3649B38D32}"/>
              </a:ext>
            </a:extLst>
          </p:cNvPr>
          <p:cNvSpPr>
            <a:spLocks noGrp="1"/>
          </p:cNvSpPr>
          <p:nvPr>
            <p:ph type="sldNum" sz="quarter" idx="12"/>
          </p:nvPr>
        </p:nvSpPr>
        <p:spPr/>
        <p:txBody>
          <a:bodyPr/>
          <a:lstStyle/>
          <a:p>
            <a:fld id="{0ABC7379-DABC-4837-A014-E1EB9B034089}" type="slidenum">
              <a:rPr lang="en-NZ" smtClean="0"/>
              <a:t>‹#›</a:t>
            </a:fld>
            <a:endParaRPr lang="en-NZ"/>
          </a:p>
        </p:txBody>
      </p:sp>
    </p:spTree>
    <p:extLst>
      <p:ext uri="{BB962C8B-B14F-4D97-AF65-F5344CB8AC3E}">
        <p14:creationId xmlns:p14="http://schemas.microsoft.com/office/powerpoint/2010/main" val="289431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8A5E3-55AC-46B0-8953-F3AAF7B6CB2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996786B5-E1B1-48FC-8CB0-8B41E757B01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NZ"/>
          </a:p>
        </p:txBody>
      </p:sp>
      <p:sp>
        <p:nvSpPr>
          <p:cNvPr id="4" name="Text Placeholder 3">
            <a:extLst>
              <a:ext uri="{FF2B5EF4-FFF2-40B4-BE49-F238E27FC236}">
                <a16:creationId xmlns:a16="http://schemas.microsoft.com/office/drawing/2014/main" id="{630B53A3-C234-43F3-9711-53D1396A68D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74C8166-3D25-4D95-8073-3F4B31923BF8}"/>
              </a:ext>
            </a:extLst>
          </p:cNvPr>
          <p:cNvSpPr>
            <a:spLocks noGrp="1"/>
          </p:cNvSpPr>
          <p:nvPr>
            <p:ph type="dt" sz="half" idx="10"/>
          </p:nvPr>
        </p:nvSpPr>
        <p:spPr/>
        <p:txBody>
          <a:bodyPr/>
          <a:lstStyle/>
          <a:p>
            <a:fld id="{761C05CC-F8CA-4576-A8A5-350E32983643}" type="datetimeFigureOut">
              <a:rPr lang="en-NZ" smtClean="0"/>
              <a:t>28/07/2023</a:t>
            </a:fld>
            <a:endParaRPr lang="en-NZ"/>
          </a:p>
        </p:txBody>
      </p:sp>
      <p:sp>
        <p:nvSpPr>
          <p:cNvPr id="6" name="Footer Placeholder 5">
            <a:extLst>
              <a:ext uri="{FF2B5EF4-FFF2-40B4-BE49-F238E27FC236}">
                <a16:creationId xmlns:a16="http://schemas.microsoft.com/office/drawing/2014/main" id="{90AE628F-C994-49A9-9375-40DF7803FA1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1ABF01A-70E9-4583-93C4-BB9CC1518AF7}"/>
              </a:ext>
            </a:extLst>
          </p:cNvPr>
          <p:cNvSpPr>
            <a:spLocks noGrp="1"/>
          </p:cNvSpPr>
          <p:nvPr>
            <p:ph type="sldNum" sz="quarter" idx="12"/>
          </p:nvPr>
        </p:nvSpPr>
        <p:spPr/>
        <p:txBody>
          <a:bodyPr/>
          <a:lstStyle/>
          <a:p>
            <a:fld id="{0ABC7379-DABC-4837-A014-E1EB9B034089}" type="slidenum">
              <a:rPr lang="en-NZ" smtClean="0"/>
              <a:t>‹#›</a:t>
            </a:fld>
            <a:endParaRPr lang="en-NZ"/>
          </a:p>
        </p:txBody>
      </p:sp>
    </p:spTree>
    <p:extLst>
      <p:ext uri="{BB962C8B-B14F-4D97-AF65-F5344CB8AC3E}">
        <p14:creationId xmlns:p14="http://schemas.microsoft.com/office/powerpoint/2010/main" val="3461417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EF29A1-0391-4BFD-B1BF-ECCBFEE3CA3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FB717B9-E14F-4D0F-ABCE-D9F3B99BD77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82CC2F0-307B-4930-890A-FDEA96C9FF6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61C05CC-F8CA-4576-A8A5-350E32983643}" type="datetimeFigureOut">
              <a:rPr lang="en-NZ" smtClean="0"/>
              <a:t>28/07/2023</a:t>
            </a:fld>
            <a:endParaRPr lang="en-NZ"/>
          </a:p>
        </p:txBody>
      </p:sp>
      <p:sp>
        <p:nvSpPr>
          <p:cNvPr id="5" name="Footer Placeholder 4">
            <a:extLst>
              <a:ext uri="{FF2B5EF4-FFF2-40B4-BE49-F238E27FC236}">
                <a16:creationId xmlns:a16="http://schemas.microsoft.com/office/drawing/2014/main" id="{84CC3CD4-E528-44A1-929E-C7EFCE50736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44B66713-BB4E-4576-95B2-C45F8A77876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BC7379-DABC-4837-A014-E1EB9B034089}" type="slidenum">
              <a:rPr lang="en-NZ" smtClean="0"/>
              <a:t>‹#›</a:t>
            </a:fld>
            <a:endParaRPr lang="en-NZ"/>
          </a:p>
        </p:txBody>
      </p:sp>
    </p:spTree>
    <p:extLst>
      <p:ext uri="{BB962C8B-B14F-4D97-AF65-F5344CB8AC3E}">
        <p14:creationId xmlns:p14="http://schemas.microsoft.com/office/powerpoint/2010/main" val="301592711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0" y="447188"/>
            <a:ext cx="7928999"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607500" y="2184402"/>
            <a:ext cx="792246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38636" y="6041363"/>
            <a:ext cx="6483240" cy="365125"/>
          </a:xfrm>
          <a:prstGeom prst="rect">
            <a:avLst/>
          </a:prstGeom>
        </p:spPr>
        <p:txBody>
          <a:bodyPr vert="horz" lIns="91440" tIns="45720" rIns="91440" bIns="45720" rtlCol="0" anchor="b"/>
          <a:lstStyle>
            <a:lvl1pPr algn="l">
              <a:defRPr sz="675">
                <a:solidFill>
                  <a:schemeClr val="tx1"/>
                </a:solidFill>
              </a:defRPr>
            </a:lvl1pPr>
          </a:lstStyle>
          <a:p>
            <a:endParaRPr lang="en-NZ"/>
          </a:p>
        </p:txBody>
      </p:sp>
      <p:sp>
        <p:nvSpPr>
          <p:cNvPr id="4" name="Date Placeholder 3"/>
          <p:cNvSpPr>
            <a:spLocks noGrp="1"/>
          </p:cNvSpPr>
          <p:nvPr>
            <p:ph type="dt" sz="half" idx="2"/>
          </p:nvPr>
        </p:nvSpPr>
        <p:spPr>
          <a:xfrm>
            <a:off x="7000969" y="6041363"/>
            <a:ext cx="1007780" cy="365125"/>
          </a:xfrm>
          <a:prstGeom prst="rect">
            <a:avLst/>
          </a:prstGeom>
        </p:spPr>
        <p:txBody>
          <a:bodyPr vert="horz" lIns="91440" tIns="45720" rIns="91440" bIns="45720" rtlCol="0" anchor="b"/>
          <a:lstStyle>
            <a:lvl1pPr algn="r">
              <a:defRPr sz="675">
                <a:solidFill>
                  <a:schemeClr val="tx1"/>
                </a:solidFill>
              </a:defRPr>
            </a:lvl1pPr>
          </a:lstStyle>
          <a:p>
            <a:fld id="{69BF8CD5-ED11-4113-A27B-4A164779C0F6}" type="datetimeFigureOut">
              <a:rPr lang="en-NZ" smtClean="0"/>
              <a:t>28/07/2023</a:t>
            </a:fld>
            <a:endParaRPr lang="en-NZ"/>
          </a:p>
        </p:txBody>
      </p:sp>
      <p:sp>
        <p:nvSpPr>
          <p:cNvPr id="6" name="Slide Number Placeholder 5"/>
          <p:cNvSpPr>
            <a:spLocks noGrp="1"/>
          </p:cNvSpPr>
          <p:nvPr>
            <p:ph type="sldNum" sz="quarter" idx="4"/>
          </p:nvPr>
        </p:nvSpPr>
        <p:spPr>
          <a:xfrm>
            <a:off x="8008749" y="5915889"/>
            <a:ext cx="796616" cy="490599"/>
          </a:xfrm>
          <a:prstGeom prst="rect">
            <a:avLst/>
          </a:prstGeom>
        </p:spPr>
        <p:txBody>
          <a:bodyPr vert="horz" lIns="91440" tIns="45720" rIns="91440" bIns="10800" rtlCol="0" anchor="b"/>
          <a:lstStyle>
            <a:lvl1pPr algn="r">
              <a:defRPr sz="1500">
                <a:solidFill>
                  <a:schemeClr val="accent1"/>
                </a:solidFill>
              </a:defRPr>
            </a:lvl1pPr>
          </a:lstStyle>
          <a:p>
            <a:fld id="{7DE15027-F650-4CF4-BB90-E65AF254334A}" type="slidenum">
              <a:rPr lang="en-NZ" smtClean="0"/>
              <a:t>‹#›</a:t>
            </a:fld>
            <a:endParaRPr lang="en-NZ"/>
          </a:p>
        </p:txBody>
      </p:sp>
    </p:spTree>
    <p:extLst>
      <p:ext uri="{BB962C8B-B14F-4D97-AF65-F5344CB8AC3E}">
        <p14:creationId xmlns:p14="http://schemas.microsoft.com/office/powerpoint/2010/main" val="2320640641"/>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Lst>
  <p:txStyles>
    <p:title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6CC716F-FB89-AC40-A549-FE8601D54B1A}" type="datetimeFigureOut">
              <a:rPr lang="en-US" smtClean="0"/>
              <a:pPr/>
              <a:t>7/28/2023</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868E805-FC50-2143-B9BC-114FAE3780CE}" type="slidenum">
              <a:rPr lang="en-US" smtClean="0"/>
              <a:pPr/>
              <a:t>‹#›</a:t>
            </a:fld>
            <a:endParaRPr 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676507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video" Target="https://www.youtube.com/embed/t668hYDgPwI?feature=oembed" TargetMode="Externa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BD012A5-BAEB-495E-85D4-C8692A46AD12}"/>
              </a:ext>
            </a:extLst>
          </p:cNvPr>
          <p:cNvPicPr>
            <a:picLocks noChangeAspect="1"/>
          </p:cNvPicPr>
          <p:nvPr/>
        </p:nvPicPr>
        <p:blipFill rotWithShape="1">
          <a:blip r:embed="rId2"/>
          <a:srcRect l="2876" t="6484" r="38171" b="2"/>
          <a:stretch/>
        </p:blipFill>
        <p:spPr>
          <a:xfrm>
            <a:off x="2652725" y="10"/>
            <a:ext cx="6501384" cy="6857990"/>
          </a:xfrm>
          <a:prstGeom prst="rect">
            <a:avLst/>
          </a:prstGeom>
        </p:spPr>
      </p:pic>
      <p:sp>
        <p:nvSpPr>
          <p:cNvPr id="21" name="Rectangle 2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4CC94A-67E7-4FD0-9541-A7BD007590CE}"/>
              </a:ext>
            </a:extLst>
          </p:cNvPr>
          <p:cNvSpPr>
            <a:spLocks noGrp="1"/>
          </p:cNvSpPr>
          <p:nvPr>
            <p:ph type="ctrTitle"/>
          </p:nvPr>
        </p:nvSpPr>
        <p:spPr>
          <a:xfrm>
            <a:off x="179512" y="1100703"/>
            <a:ext cx="7920880" cy="1832537"/>
          </a:xfrm>
        </p:spPr>
        <p:txBody>
          <a:bodyPr anchor="b">
            <a:normAutofit/>
          </a:bodyPr>
          <a:lstStyle/>
          <a:p>
            <a:pPr algn="l"/>
            <a:r>
              <a:rPr lang="en-NZ" sz="3600" dirty="0"/>
              <a:t>CSTU5170 - Sociology for Social Practice: Inequality and Social Change</a:t>
            </a:r>
            <a:br>
              <a:rPr lang="en-NZ" sz="3600" dirty="0"/>
            </a:br>
            <a:endParaRPr lang="en-NZ" sz="3600" dirty="0"/>
          </a:p>
        </p:txBody>
      </p:sp>
      <p:sp>
        <p:nvSpPr>
          <p:cNvPr id="3" name="Subtitle 2">
            <a:extLst>
              <a:ext uri="{FF2B5EF4-FFF2-40B4-BE49-F238E27FC236}">
                <a16:creationId xmlns:a16="http://schemas.microsoft.com/office/drawing/2014/main" id="{CB752C99-690C-4D56-A1AE-959A1058CDC1}"/>
              </a:ext>
            </a:extLst>
          </p:cNvPr>
          <p:cNvSpPr>
            <a:spLocks noGrp="1"/>
          </p:cNvSpPr>
          <p:nvPr>
            <p:ph type="subTitle" idx="1"/>
          </p:nvPr>
        </p:nvSpPr>
        <p:spPr>
          <a:xfrm>
            <a:off x="326482" y="4221088"/>
            <a:ext cx="3017519" cy="1208141"/>
          </a:xfrm>
        </p:spPr>
        <p:txBody>
          <a:bodyPr>
            <a:normAutofit/>
          </a:bodyPr>
          <a:lstStyle/>
          <a:p>
            <a:pPr algn="l"/>
            <a:r>
              <a:rPr lang="en-NZ" sz="1700" dirty="0"/>
              <a:t>Introduction to the course </a:t>
            </a:r>
          </a:p>
          <a:p>
            <a:pPr algn="l"/>
            <a:r>
              <a:rPr lang="en-NZ" sz="1700" dirty="0"/>
              <a:t>Semester two 2023</a:t>
            </a:r>
          </a:p>
          <a:p>
            <a:pPr algn="l"/>
            <a:r>
              <a:rPr lang="en-NZ" sz="1700" dirty="0"/>
              <a:t>Craig Tunnicliffe</a:t>
            </a: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26906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3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Rectangle 4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350041" y="586855"/>
            <a:ext cx="2401025" cy="3387497"/>
          </a:xfrm>
          <a:prstGeom prst="rect">
            <a:avLst/>
          </a:prstGeom>
        </p:spPr>
        <p:txBody>
          <a:bodyPr vert="horz" lIns="91440" tIns="45720" rIns="91440" bIns="45720" rtlCol="0" anchor="b">
            <a:normAutofit/>
          </a:bodyPr>
          <a:lstStyle/>
          <a:p>
            <a:pPr marL="9525" marR="3810" algn="r" defTabSz="914400"/>
            <a:r>
              <a:rPr lang="en-US" sz="3200" kern="1200" spc="-4" dirty="0">
                <a:solidFill>
                  <a:srgbClr val="FFFFFF"/>
                </a:solidFill>
                <a:latin typeface="+mj-lt"/>
                <a:ea typeface="+mj-ea"/>
                <a:cs typeface="+mj-cs"/>
              </a:rPr>
              <a:t>Our </a:t>
            </a:r>
            <a:r>
              <a:rPr lang="en-US" sz="3200" kern="1200" spc="-19" dirty="0">
                <a:solidFill>
                  <a:srgbClr val="FFFFFF"/>
                </a:solidFill>
                <a:latin typeface="+mj-lt"/>
                <a:ea typeface="+mj-ea"/>
                <a:cs typeface="+mj-cs"/>
              </a:rPr>
              <a:t>stance </a:t>
            </a:r>
            <a:r>
              <a:rPr lang="en-US" sz="3200" kern="1200" spc="-4" dirty="0">
                <a:solidFill>
                  <a:srgbClr val="FFFFFF"/>
                </a:solidFill>
                <a:latin typeface="+mj-lt"/>
                <a:ea typeface="+mj-ea"/>
                <a:cs typeface="+mj-cs"/>
              </a:rPr>
              <a:t>as </a:t>
            </a:r>
            <a:r>
              <a:rPr lang="en-US" sz="3200" kern="1200" dirty="0">
                <a:solidFill>
                  <a:srgbClr val="FFFFFF"/>
                </a:solidFill>
                <a:latin typeface="+mj-lt"/>
                <a:ea typeface="+mj-ea"/>
                <a:cs typeface="+mj-cs"/>
              </a:rPr>
              <a:t>social </a:t>
            </a:r>
            <a:r>
              <a:rPr lang="en-US" sz="3200" kern="1200" spc="-11" dirty="0">
                <a:solidFill>
                  <a:srgbClr val="FFFFFF"/>
                </a:solidFill>
                <a:latin typeface="+mj-lt"/>
                <a:ea typeface="+mj-ea"/>
                <a:cs typeface="+mj-cs"/>
              </a:rPr>
              <a:t>practitioners  </a:t>
            </a:r>
            <a:br>
              <a:rPr lang="en-US" sz="3200" kern="1200" spc="-11" dirty="0">
                <a:solidFill>
                  <a:srgbClr val="FFFFFF"/>
                </a:solidFill>
                <a:latin typeface="+mj-lt"/>
                <a:ea typeface="+mj-ea"/>
                <a:cs typeface="+mj-cs"/>
              </a:rPr>
            </a:br>
            <a:endParaRPr lang="en-US" sz="3200" kern="1200" dirty="0">
              <a:solidFill>
                <a:srgbClr val="FFFFFF"/>
              </a:solidFill>
              <a:latin typeface="+mj-lt"/>
              <a:ea typeface="+mj-ea"/>
              <a:cs typeface="+mj-cs"/>
            </a:endParaRPr>
          </a:p>
        </p:txBody>
      </p:sp>
      <p:sp>
        <p:nvSpPr>
          <p:cNvPr id="3" name="object 3"/>
          <p:cNvSpPr txBox="1"/>
          <p:nvPr/>
        </p:nvSpPr>
        <p:spPr>
          <a:xfrm>
            <a:off x="3607694" y="649480"/>
            <a:ext cx="4916510" cy="5546047"/>
          </a:xfrm>
          <a:prstGeom prst="rect">
            <a:avLst/>
          </a:prstGeom>
        </p:spPr>
        <p:txBody>
          <a:bodyPr vert="horz" lIns="91440" tIns="45720" rIns="91440" bIns="45720" rtlCol="0" anchor="ctr">
            <a:normAutofit/>
          </a:bodyPr>
          <a:lstStyle/>
          <a:p>
            <a:pPr marL="265509" marR="414338" indent="-228600">
              <a:lnSpc>
                <a:spcPct val="90000"/>
              </a:lnSpc>
              <a:spcBef>
                <a:spcPts val="356"/>
              </a:spcBef>
              <a:buFont typeface="Arial" panose="020B0604020202020204" pitchFamily="34" charset="0"/>
              <a:buChar char="•"/>
              <a:tabLst>
                <a:tab pos="180975" algn="l"/>
              </a:tabLst>
            </a:pPr>
            <a:r>
              <a:rPr lang="en-US" sz="2400" spc="-11" dirty="0"/>
              <a:t>Aotearoa </a:t>
            </a:r>
            <a:r>
              <a:rPr lang="en-US" sz="2400" spc="-8" dirty="0"/>
              <a:t>New Zealand </a:t>
            </a:r>
            <a:r>
              <a:rPr lang="en-US" sz="2400" spc="-4" dirty="0"/>
              <a:t>Association of Social </a:t>
            </a:r>
            <a:r>
              <a:rPr lang="en-US" sz="2400" spc="-34" dirty="0"/>
              <a:t>Workers  </a:t>
            </a:r>
            <a:r>
              <a:rPr lang="en-US" sz="2400" spc="-8" dirty="0"/>
              <a:t>(ANZASW) </a:t>
            </a:r>
            <a:r>
              <a:rPr lang="en-US" sz="2400" spc="-11" dirty="0"/>
              <a:t>affirms </a:t>
            </a:r>
            <a:r>
              <a:rPr lang="en-US" sz="2400" spc="-8" dirty="0"/>
              <a:t>that </a:t>
            </a:r>
            <a:r>
              <a:rPr lang="en-US" sz="2400" spc="-4" dirty="0"/>
              <a:t>member </a:t>
            </a:r>
            <a:r>
              <a:rPr lang="en-US" sz="2400" spc="-8" dirty="0"/>
              <a:t>social </a:t>
            </a:r>
            <a:r>
              <a:rPr lang="en-US" sz="2400" spc="-23" dirty="0"/>
              <a:t>workers </a:t>
            </a:r>
            <a:r>
              <a:rPr lang="en-US" sz="2400" spc="-11" dirty="0"/>
              <a:t>are  committed</a:t>
            </a:r>
            <a:r>
              <a:rPr lang="en-US" sz="2400" dirty="0"/>
              <a:t> </a:t>
            </a:r>
            <a:r>
              <a:rPr lang="en-US" sz="2400" spc="-11" dirty="0"/>
              <a:t>to:</a:t>
            </a:r>
            <a:endParaRPr lang="en-US" sz="2400" dirty="0"/>
          </a:p>
          <a:p>
            <a:pPr marL="803672" marR="3810" lvl="1" indent="-228600">
              <a:lnSpc>
                <a:spcPct val="90000"/>
              </a:lnSpc>
              <a:spcBef>
                <a:spcPts val="363"/>
              </a:spcBef>
              <a:buFont typeface="Arial" panose="020B0604020202020204" pitchFamily="34" charset="0"/>
              <a:buChar char="•"/>
              <a:tabLst>
                <a:tab pos="803672" algn="l"/>
              </a:tabLst>
            </a:pPr>
            <a:r>
              <a:rPr lang="en-US" sz="2400" spc="-4" dirty="0"/>
              <a:t>The </a:t>
            </a:r>
            <a:r>
              <a:rPr lang="en-US" sz="2400" spc="-11" dirty="0"/>
              <a:t>development </a:t>
            </a:r>
            <a:r>
              <a:rPr lang="en-US" sz="2400" spc="-4" dirty="0"/>
              <a:t>and </a:t>
            </a:r>
            <a:r>
              <a:rPr lang="en-US" sz="2400" b="1" spc="-11" dirty="0"/>
              <a:t>just </a:t>
            </a:r>
            <a:r>
              <a:rPr lang="en-US" sz="2400" b="1" spc="-8" dirty="0"/>
              <a:t>allocation </a:t>
            </a:r>
            <a:r>
              <a:rPr lang="en-US" sz="2400" b="1" spc="-4" dirty="0"/>
              <a:t>of the </a:t>
            </a:r>
            <a:r>
              <a:rPr lang="en-US" sz="2400" b="1" spc="-11" dirty="0"/>
              <a:t>resources</a:t>
            </a:r>
            <a:r>
              <a:rPr lang="en-US" sz="2400" spc="-11" dirty="0"/>
              <a:t>  </a:t>
            </a:r>
            <a:r>
              <a:rPr lang="en-US" sz="2400" spc="-8" dirty="0"/>
              <a:t>that </a:t>
            </a:r>
            <a:r>
              <a:rPr lang="en-US" sz="2400" spc="-4" dirty="0"/>
              <a:t>enable </a:t>
            </a:r>
            <a:r>
              <a:rPr lang="en-US" sz="2400" spc="-11" dirty="0"/>
              <a:t>everyone </a:t>
            </a:r>
            <a:r>
              <a:rPr lang="en-US" sz="2400" spc="-15" dirty="0"/>
              <a:t>to </a:t>
            </a:r>
            <a:r>
              <a:rPr lang="en-US" sz="2400" spc="-8" dirty="0"/>
              <a:t>achieve their full </a:t>
            </a:r>
            <a:r>
              <a:rPr lang="en-US" sz="2400" spc="-11" dirty="0"/>
              <a:t>potential. </a:t>
            </a:r>
          </a:p>
          <a:p>
            <a:pPr marL="803672" marR="3810" lvl="1" indent="-228600">
              <a:lnSpc>
                <a:spcPct val="90000"/>
              </a:lnSpc>
              <a:spcBef>
                <a:spcPts val="363"/>
              </a:spcBef>
              <a:buFont typeface="Arial" panose="020B0604020202020204" pitchFamily="34" charset="0"/>
              <a:buChar char="•"/>
              <a:tabLst>
                <a:tab pos="803672" algn="l"/>
              </a:tabLst>
            </a:pPr>
            <a:r>
              <a:rPr lang="en-US" sz="2400" b="1" spc="-4" dirty="0"/>
              <a:t>Action </a:t>
            </a:r>
            <a:r>
              <a:rPr lang="en-US" sz="2400" b="1" spc="-19" dirty="0"/>
              <a:t>for </a:t>
            </a:r>
            <a:r>
              <a:rPr lang="en-US" sz="2400" b="1" spc="-4" dirty="0"/>
              <a:t>social </a:t>
            </a:r>
            <a:r>
              <a:rPr lang="en-US" sz="2400" b="1" spc="-8" dirty="0"/>
              <a:t>change </a:t>
            </a:r>
            <a:r>
              <a:rPr lang="en-US" sz="2400" spc="-4" dirty="0"/>
              <a:t>is </a:t>
            </a:r>
            <a:r>
              <a:rPr lang="en-US" sz="2400" spc="-8" dirty="0"/>
              <a:t>necessary </a:t>
            </a:r>
            <a:r>
              <a:rPr lang="en-US" sz="2400" spc="-15" dirty="0"/>
              <a:t>to </a:t>
            </a:r>
            <a:r>
              <a:rPr lang="en-US" sz="2400" spc="-8" dirty="0"/>
              <a:t>achieve  </a:t>
            </a:r>
            <a:r>
              <a:rPr lang="en-US" sz="2400" spc="-4" dirty="0"/>
              <a:t>social </a:t>
            </a:r>
            <a:r>
              <a:rPr lang="en-US" sz="2400" spc="-8" dirty="0"/>
              <a:t>justice. </a:t>
            </a:r>
            <a:r>
              <a:rPr lang="en-US" sz="2400" spc="-38" dirty="0"/>
              <a:t>(ANZASW,</a:t>
            </a:r>
            <a:r>
              <a:rPr lang="en-US" sz="2400" spc="60" dirty="0"/>
              <a:t> </a:t>
            </a:r>
            <a:r>
              <a:rPr lang="en-US" sz="2400" spc="-4" dirty="0"/>
              <a:t>2018)</a:t>
            </a:r>
          </a:p>
          <a:p>
            <a:pPr marL="803672" marR="3810" lvl="1" indent="-228600">
              <a:lnSpc>
                <a:spcPct val="90000"/>
              </a:lnSpc>
              <a:spcBef>
                <a:spcPts val="363"/>
              </a:spcBef>
              <a:buFont typeface="Arial" panose="020B0604020202020204" pitchFamily="34" charset="0"/>
              <a:buChar char="•"/>
              <a:tabLst>
                <a:tab pos="803672" algn="l"/>
              </a:tabLst>
            </a:pPr>
            <a:r>
              <a:rPr lang="en-US" sz="2400" spc="-4" dirty="0"/>
              <a:t>This is about addressing inequality at both the macro (big) and Micro (small). </a:t>
            </a:r>
            <a:endParaRPr lang="en-US" sz="2400" dirty="0"/>
          </a:p>
        </p:txBody>
      </p:sp>
    </p:spTree>
    <p:extLst>
      <p:ext uri="{BB962C8B-B14F-4D97-AF65-F5344CB8AC3E}">
        <p14:creationId xmlns:p14="http://schemas.microsoft.com/office/powerpoint/2010/main" val="236350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9A5BCF-4B0C-40E1-BB74-337D256F58C7}"/>
              </a:ext>
            </a:extLst>
          </p:cNvPr>
          <p:cNvSpPr>
            <a:spLocks noGrp="1"/>
          </p:cNvSpPr>
          <p:nvPr>
            <p:ph type="title"/>
          </p:nvPr>
        </p:nvSpPr>
        <p:spPr>
          <a:xfrm>
            <a:off x="1028699" y="294538"/>
            <a:ext cx="7421963" cy="1033669"/>
          </a:xfrm>
        </p:spPr>
        <p:txBody>
          <a:bodyPr>
            <a:normAutofit/>
          </a:bodyPr>
          <a:lstStyle/>
          <a:p>
            <a:r>
              <a:rPr lang="en-NZ" sz="3500" dirty="0">
                <a:solidFill>
                  <a:srgbClr val="FFFFFF"/>
                </a:solidFill>
              </a:rPr>
              <a:t>A closer look at this definition </a:t>
            </a:r>
          </a:p>
        </p:txBody>
      </p:sp>
      <p:sp>
        <p:nvSpPr>
          <p:cNvPr id="3" name="Content Placeholder 2">
            <a:extLst>
              <a:ext uri="{FF2B5EF4-FFF2-40B4-BE49-F238E27FC236}">
                <a16:creationId xmlns:a16="http://schemas.microsoft.com/office/drawing/2014/main" id="{350B3CF0-431E-4565-B069-02DCBE34CD3C}"/>
              </a:ext>
            </a:extLst>
          </p:cNvPr>
          <p:cNvSpPr>
            <a:spLocks noGrp="1"/>
          </p:cNvSpPr>
          <p:nvPr>
            <p:ph idx="1"/>
          </p:nvPr>
        </p:nvSpPr>
        <p:spPr>
          <a:xfrm>
            <a:off x="1028699" y="1597432"/>
            <a:ext cx="7293023" cy="5143935"/>
          </a:xfrm>
        </p:spPr>
        <p:txBody>
          <a:bodyPr anchor="ctr">
            <a:normAutofit lnSpcReduction="10000"/>
          </a:bodyPr>
          <a:lstStyle/>
          <a:p>
            <a:r>
              <a:rPr lang="en-NZ" sz="2400" dirty="0"/>
              <a:t>A just (fair) allocation of the resources?</a:t>
            </a:r>
          </a:p>
          <a:p>
            <a:pPr lvl="1"/>
            <a:r>
              <a:rPr lang="en-NZ" sz="2100" dirty="0"/>
              <a:t>What is just (fair)? </a:t>
            </a:r>
          </a:p>
          <a:p>
            <a:pPr lvl="1"/>
            <a:r>
              <a:rPr lang="en-NZ" sz="2100" dirty="0"/>
              <a:t>When does it become unjust (unfair)? </a:t>
            </a:r>
          </a:p>
          <a:p>
            <a:pPr lvl="1"/>
            <a:r>
              <a:rPr lang="en-NZ" sz="2100" dirty="0"/>
              <a:t>When does some inequality become too much inequality?</a:t>
            </a:r>
            <a:endParaRPr lang="en-NZ" sz="2400" dirty="0"/>
          </a:p>
          <a:p>
            <a:r>
              <a:rPr lang="en-US" sz="2400" b="1" spc="-4" dirty="0"/>
              <a:t>Action </a:t>
            </a:r>
            <a:r>
              <a:rPr lang="en-US" sz="2400" b="1" spc="-19" dirty="0"/>
              <a:t>for </a:t>
            </a:r>
            <a:r>
              <a:rPr lang="en-US" sz="2400" b="1" spc="-4" dirty="0"/>
              <a:t>social </a:t>
            </a:r>
            <a:r>
              <a:rPr lang="en-US" sz="2400" b="1" spc="-8" dirty="0"/>
              <a:t>change </a:t>
            </a:r>
            <a:r>
              <a:rPr lang="en-US" sz="2400" spc="-4" dirty="0"/>
              <a:t>is </a:t>
            </a:r>
            <a:r>
              <a:rPr lang="en-US" sz="2400" spc="-8" dirty="0"/>
              <a:t>necessary </a:t>
            </a:r>
            <a:r>
              <a:rPr lang="en-US" sz="2400" spc="-15" dirty="0"/>
              <a:t>to </a:t>
            </a:r>
            <a:r>
              <a:rPr lang="en-US" sz="2400" spc="-8" dirty="0"/>
              <a:t>achieve  </a:t>
            </a:r>
            <a:r>
              <a:rPr lang="en-US" sz="2400" spc="-4" dirty="0"/>
              <a:t>social </a:t>
            </a:r>
            <a:r>
              <a:rPr lang="en-US" sz="2400" spc="-8" dirty="0"/>
              <a:t>justice</a:t>
            </a:r>
            <a:endParaRPr lang="en-NZ" sz="2400" spc="-8" dirty="0"/>
          </a:p>
          <a:p>
            <a:pPr lvl="1"/>
            <a:r>
              <a:rPr lang="en-NZ" sz="2100" spc="-8" dirty="0"/>
              <a:t>How do we take action? </a:t>
            </a:r>
          </a:p>
          <a:p>
            <a:pPr lvl="1"/>
            <a:r>
              <a:rPr lang="en-NZ" sz="2100" dirty="0"/>
              <a:t>Where do we take action?</a:t>
            </a:r>
          </a:p>
          <a:p>
            <a:r>
              <a:rPr lang="en-NZ" sz="2400" b="1" dirty="0"/>
              <a:t>When considering social change ask</a:t>
            </a:r>
            <a:r>
              <a:rPr lang="en-NZ" sz="2400" dirty="0"/>
              <a:t>:</a:t>
            </a:r>
          </a:p>
          <a:p>
            <a:pPr lvl="1"/>
            <a:r>
              <a:rPr lang="en-NZ" sz="2100" dirty="0"/>
              <a:t>Who benefits? Who gains?</a:t>
            </a:r>
          </a:p>
          <a:p>
            <a:pPr lvl="1"/>
            <a:r>
              <a:rPr lang="en-NZ" sz="2100" dirty="0"/>
              <a:t>Who is marginalised?  Who looses? </a:t>
            </a:r>
          </a:p>
          <a:p>
            <a:endParaRPr lang="en-NZ" sz="2400" dirty="0"/>
          </a:p>
          <a:p>
            <a:r>
              <a:rPr lang="en-NZ" sz="2400" i="1" dirty="0"/>
              <a:t>These questions form the heart of this course.  </a:t>
            </a:r>
          </a:p>
          <a:p>
            <a:endParaRPr lang="en-NZ" sz="1100" dirty="0"/>
          </a:p>
          <a:p>
            <a:endParaRPr lang="en-NZ" sz="1100" dirty="0"/>
          </a:p>
          <a:p>
            <a:r>
              <a:rPr lang="en-NZ" sz="1100" dirty="0"/>
              <a:t> </a:t>
            </a:r>
          </a:p>
        </p:txBody>
      </p:sp>
    </p:spTree>
    <p:extLst>
      <p:ext uri="{BB962C8B-B14F-4D97-AF65-F5344CB8AC3E}">
        <p14:creationId xmlns:p14="http://schemas.microsoft.com/office/powerpoint/2010/main" val="344511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249111" y="188640"/>
            <a:ext cx="2530140" cy="3387497"/>
          </a:xfrm>
          <a:prstGeom prst="rect">
            <a:avLst/>
          </a:prstGeom>
        </p:spPr>
        <p:txBody>
          <a:bodyPr vert="horz" lIns="91440" tIns="45720" rIns="91440" bIns="45720" rtlCol="0" anchor="b">
            <a:normAutofit/>
          </a:bodyPr>
          <a:lstStyle/>
          <a:p>
            <a:pPr marL="9525" algn="r" defTabSz="914400"/>
            <a:r>
              <a:rPr lang="en-US" sz="3200" kern="1200" spc="-4" dirty="0">
                <a:solidFill>
                  <a:srgbClr val="FFFFFF"/>
                </a:solidFill>
                <a:latin typeface="+mj-lt"/>
                <a:ea typeface="+mj-ea"/>
                <a:cs typeface="+mj-cs"/>
              </a:rPr>
              <a:t>Our </a:t>
            </a:r>
            <a:r>
              <a:rPr lang="en-US" sz="3200" kern="1200" spc="-15" dirty="0">
                <a:solidFill>
                  <a:srgbClr val="FFFFFF"/>
                </a:solidFill>
                <a:latin typeface="+mj-lt"/>
                <a:ea typeface="+mj-ea"/>
                <a:cs typeface="+mj-cs"/>
              </a:rPr>
              <a:t>stance</a:t>
            </a:r>
            <a:r>
              <a:rPr lang="en-US" sz="3200" kern="1200" spc="-45" dirty="0">
                <a:solidFill>
                  <a:srgbClr val="FFFFFF"/>
                </a:solidFill>
                <a:latin typeface="+mj-lt"/>
                <a:ea typeface="+mj-ea"/>
                <a:cs typeface="+mj-cs"/>
              </a:rPr>
              <a:t> </a:t>
            </a:r>
            <a:r>
              <a:rPr lang="en-US" sz="3200" kern="1200" dirty="0">
                <a:solidFill>
                  <a:srgbClr val="FFFFFF"/>
                </a:solidFill>
                <a:latin typeface="+mj-lt"/>
                <a:ea typeface="+mj-ea"/>
                <a:cs typeface="+mj-cs"/>
              </a:rPr>
              <a:t>as</a:t>
            </a:r>
          </a:p>
          <a:p>
            <a:pPr marL="150019" marR="4286" indent="1194435" algn="r" defTabSz="914400"/>
            <a:r>
              <a:rPr lang="en-US" sz="3200" kern="1200" dirty="0">
                <a:solidFill>
                  <a:srgbClr val="FFFFFF"/>
                </a:solidFill>
                <a:latin typeface="+mj-lt"/>
                <a:ea typeface="+mj-ea"/>
                <a:cs typeface="+mj-cs"/>
              </a:rPr>
              <a:t>social  p</a:t>
            </a:r>
            <a:r>
              <a:rPr lang="en-US" sz="3200" kern="1200" spc="-60" dirty="0">
                <a:solidFill>
                  <a:srgbClr val="FFFFFF"/>
                </a:solidFill>
                <a:latin typeface="+mj-lt"/>
                <a:ea typeface="+mj-ea"/>
                <a:cs typeface="+mj-cs"/>
              </a:rPr>
              <a:t>r</a:t>
            </a:r>
            <a:r>
              <a:rPr lang="en-US" sz="3200" kern="1200" dirty="0">
                <a:solidFill>
                  <a:srgbClr val="FFFFFF"/>
                </a:solidFill>
                <a:latin typeface="+mj-lt"/>
                <a:ea typeface="+mj-ea"/>
                <a:cs typeface="+mj-cs"/>
              </a:rPr>
              <a:t>actitione</a:t>
            </a:r>
            <a:r>
              <a:rPr lang="en-US" sz="3200" kern="1200" spc="-60" dirty="0">
                <a:solidFill>
                  <a:srgbClr val="FFFFFF"/>
                </a:solidFill>
                <a:latin typeface="+mj-lt"/>
                <a:ea typeface="+mj-ea"/>
                <a:cs typeface="+mj-cs"/>
              </a:rPr>
              <a:t>r</a:t>
            </a:r>
            <a:r>
              <a:rPr lang="en-US" sz="3200" kern="1200" dirty="0">
                <a:solidFill>
                  <a:srgbClr val="FFFFFF"/>
                </a:solidFill>
                <a:latin typeface="+mj-lt"/>
                <a:ea typeface="+mj-ea"/>
                <a:cs typeface="+mj-cs"/>
              </a:rPr>
              <a:t>s</a:t>
            </a:r>
          </a:p>
        </p:txBody>
      </p:sp>
      <p:sp>
        <p:nvSpPr>
          <p:cNvPr id="3" name="object 3"/>
          <p:cNvSpPr txBox="1"/>
          <p:nvPr/>
        </p:nvSpPr>
        <p:spPr>
          <a:xfrm>
            <a:off x="3607694" y="649480"/>
            <a:ext cx="4916510" cy="5546047"/>
          </a:xfrm>
          <a:prstGeom prst="rect">
            <a:avLst/>
          </a:prstGeom>
        </p:spPr>
        <p:txBody>
          <a:bodyPr vert="horz" lIns="91440" tIns="45720" rIns="91440" bIns="45720" rtlCol="0" anchor="ctr">
            <a:normAutofit/>
          </a:bodyPr>
          <a:lstStyle/>
          <a:p>
            <a:pPr marL="180975" marR="884396" indent="-228600">
              <a:lnSpc>
                <a:spcPct val="90000"/>
              </a:lnSpc>
              <a:spcBef>
                <a:spcPts val="319"/>
              </a:spcBef>
              <a:buFont typeface="Arial" panose="020B0604020202020204" pitchFamily="34" charset="0"/>
              <a:buChar char="•"/>
              <a:tabLst>
                <a:tab pos="180975" algn="l"/>
              </a:tabLst>
            </a:pPr>
            <a:r>
              <a:rPr lang="en-US" sz="2400" spc="-34" dirty="0"/>
              <a:t>We </a:t>
            </a:r>
            <a:r>
              <a:rPr lang="en-US" sz="2400" spc="-11" dirty="0"/>
              <a:t>may </a:t>
            </a:r>
            <a:r>
              <a:rPr lang="en-US" sz="2400" spc="-15" dirty="0"/>
              <a:t>have different </a:t>
            </a:r>
            <a:r>
              <a:rPr lang="en-US" sz="2400" spc="-4" dirty="0"/>
              <a:t>positions </a:t>
            </a:r>
            <a:r>
              <a:rPr lang="en-US" sz="2400" dirty="0"/>
              <a:t>about a </a:t>
            </a:r>
            <a:r>
              <a:rPr lang="en-US" sz="2400" spc="-4" dirty="0"/>
              <a:t>number of</a:t>
            </a:r>
            <a:r>
              <a:rPr lang="en-US" sz="2400" spc="-49" dirty="0"/>
              <a:t> </a:t>
            </a:r>
            <a:r>
              <a:rPr lang="en-US" sz="2400" dirty="0"/>
              <a:t>things</a:t>
            </a:r>
          </a:p>
          <a:p>
            <a:pPr marL="180975" marR="3810" indent="-228600">
              <a:lnSpc>
                <a:spcPct val="90000"/>
              </a:lnSpc>
              <a:spcBef>
                <a:spcPts val="761"/>
              </a:spcBef>
              <a:buFont typeface="Arial" panose="020B0604020202020204" pitchFamily="34" charset="0"/>
              <a:buChar char="•"/>
              <a:tabLst>
                <a:tab pos="180975" algn="l"/>
              </a:tabLst>
            </a:pPr>
            <a:r>
              <a:rPr lang="en-US" sz="2400" spc="-34" dirty="0"/>
              <a:t>We </a:t>
            </a:r>
            <a:r>
              <a:rPr lang="en-US" sz="2400" spc="-4" dirty="0"/>
              <a:t>do </a:t>
            </a:r>
            <a:r>
              <a:rPr lang="en-US" sz="2400" spc="-11" dirty="0"/>
              <a:t>however </a:t>
            </a:r>
            <a:r>
              <a:rPr lang="en-US" sz="2400" spc="-4" dirty="0"/>
              <a:t>support </a:t>
            </a:r>
            <a:r>
              <a:rPr lang="en-US" sz="2400" dirty="0"/>
              <a:t>the </a:t>
            </a:r>
            <a:r>
              <a:rPr lang="en-US" sz="2400" spc="-8" dirty="0"/>
              <a:t>concept that  </a:t>
            </a:r>
            <a:r>
              <a:rPr lang="en-US" sz="2400" dirty="0"/>
              <a:t>inequality is </a:t>
            </a:r>
            <a:r>
              <a:rPr lang="en-US" sz="2400" spc="-4" dirty="0"/>
              <a:t>bad </a:t>
            </a:r>
            <a:r>
              <a:rPr lang="en-US" sz="2400" dirty="0"/>
              <a:t>and </a:t>
            </a:r>
            <a:r>
              <a:rPr lang="en-US" sz="2400" spc="-8" dirty="0"/>
              <a:t>that </a:t>
            </a:r>
            <a:r>
              <a:rPr lang="en-US" sz="2400" spc="-4" dirty="0"/>
              <a:t>social justice (fairness,  </a:t>
            </a:r>
            <a:r>
              <a:rPr lang="en-US" sz="2400" spc="-15" dirty="0"/>
              <a:t>equality, </a:t>
            </a:r>
            <a:r>
              <a:rPr lang="en-US" sz="2400" dirty="0"/>
              <a:t>equity) is</a:t>
            </a:r>
            <a:r>
              <a:rPr lang="en-US" sz="2400" spc="-23" dirty="0"/>
              <a:t> </a:t>
            </a:r>
            <a:r>
              <a:rPr lang="en-US" sz="2400" spc="-8" dirty="0"/>
              <a:t>good.</a:t>
            </a:r>
          </a:p>
          <a:p>
            <a:pPr marL="180975" marR="3810" indent="-228600">
              <a:lnSpc>
                <a:spcPct val="90000"/>
              </a:lnSpc>
              <a:spcBef>
                <a:spcPts val="761"/>
              </a:spcBef>
              <a:buFont typeface="Arial" panose="020B0604020202020204" pitchFamily="34" charset="0"/>
              <a:buChar char="•"/>
              <a:tabLst>
                <a:tab pos="180975" algn="l"/>
              </a:tabLst>
            </a:pPr>
            <a:r>
              <a:rPr lang="en-US" sz="2400" spc="-8" dirty="0"/>
              <a:t>We also </a:t>
            </a:r>
          </a:p>
          <a:p>
            <a:pPr marL="180975" marR="3810" indent="-228600">
              <a:lnSpc>
                <a:spcPct val="90000"/>
              </a:lnSpc>
              <a:spcBef>
                <a:spcPts val="761"/>
              </a:spcBef>
              <a:buFont typeface="Arial" panose="020B0604020202020204" pitchFamily="34" charset="0"/>
              <a:buChar char="•"/>
              <a:tabLst>
                <a:tab pos="180975" algn="l"/>
              </a:tabLst>
            </a:pPr>
            <a:r>
              <a:rPr lang="en-US" sz="2400" spc="-8" dirty="0"/>
              <a:t>Understanding the sociological drivers of inequality make us more able to effect change. </a:t>
            </a:r>
            <a:endParaRPr lang="en-US" sz="2400" dirty="0"/>
          </a:p>
        </p:txBody>
      </p:sp>
    </p:spTree>
    <p:extLst>
      <p:ext uri="{BB962C8B-B14F-4D97-AF65-F5344CB8AC3E}">
        <p14:creationId xmlns:p14="http://schemas.microsoft.com/office/powerpoint/2010/main" val="345493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EB1F757-AD5A-4A79-99C9-2E216EA7E4BC}"/>
              </a:ext>
            </a:extLst>
          </p:cNvPr>
          <p:cNvPicPr>
            <a:picLocks noChangeAspect="1"/>
          </p:cNvPicPr>
          <p:nvPr/>
        </p:nvPicPr>
        <p:blipFill rotWithShape="1">
          <a:blip r:embed="rId2"/>
          <a:srcRect l="9272" r="23067" b="179"/>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4B763E-8091-40D9-B85D-36C3BC8794D9}"/>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defTabSz="914400"/>
            <a:r>
              <a:rPr lang="en-US" sz="4200" dirty="0"/>
              <a:t>Becoming curious.</a:t>
            </a:r>
            <a:br>
              <a:rPr lang="en-US" sz="4200" dirty="0"/>
            </a:br>
            <a:r>
              <a:rPr lang="en-US" sz="4200" dirty="0"/>
              <a:t>Learning to think sociologically</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1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4E8FD-05FA-480B-BB32-DA09F6A16197}"/>
              </a:ext>
            </a:extLst>
          </p:cNvPr>
          <p:cNvSpPr>
            <a:spLocks noGrp="1"/>
          </p:cNvSpPr>
          <p:nvPr>
            <p:ph type="title"/>
          </p:nvPr>
        </p:nvSpPr>
        <p:spPr>
          <a:xfrm>
            <a:off x="480060" y="5576887"/>
            <a:ext cx="8183880" cy="640081"/>
          </a:xfrm>
        </p:spPr>
        <p:txBody>
          <a:bodyPr vert="horz" lIns="91440" tIns="45720" rIns="91440" bIns="45720" rtlCol="0" anchor="ctr">
            <a:normAutofit/>
          </a:bodyPr>
          <a:lstStyle/>
          <a:p>
            <a:pPr algn="ctr" defTabSz="914400"/>
            <a:r>
              <a:rPr lang="en-US" sz="2800"/>
              <a:t>Coffee </a:t>
            </a:r>
          </a:p>
        </p:txBody>
      </p:sp>
      <p:pic>
        <p:nvPicPr>
          <p:cNvPr id="5" name="Picture 4" descr="Two cups of coffee on wooden table">
            <a:extLst>
              <a:ext uri="{FF2B5EF4-FFF2-40B4-BE49-F238E27FC236}">
                <a16:creationId xmlns:a16="http://schemas.microsoft.com/office/drawing/2014/main" id="{52BC87C2-3E03-43EC-B927-BA59C145C8B7}"/>
              </a:ext>
            </a:extLst>
          </p:cNvPr>
          <p:cNvPicPr>
            <a:picLocks noChangeAspect="1"/>
          </p:cNvPicPr>
          <p:nvPr/>
        </p:nvPicPr>
        <p:blipFill rotWithShape="1">
          <a:blip r:embed="rId2"/>
          <a:srcRect r="1" b="11460"/>
          <a:stretch/>
        </p:blipFill>
        <p:spPr>
          <a:xfrm>
            <a:off x="480060" y="640080"/>
            <a:ext cx="8183880" cy="4836795"/>
          </a:xfrm>
          <a:prstGeom prst="rect">
            <a:avLst/>
          </a:prstGeom>
          <a:ln w="19050">
            <a:solidFill>
              <a:schemeClr val="tx1"/>
            </a:solidFill>
            <a:miter lim="800000"/>
          </a:ln>
        </p:spPr>
      </p:pic>
    </p:spTree>
    <p:extLst>
      <p:ext uri="{BB962C8B-B14F-4D97-AF65-F5344CB8AC3E}">
        <p14:creationId xmlns:p14="http://schemas.microsoft.com/office/powerpoint/2010/main" val="12507228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Why are some things more deviant than others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7494" y="2286000"/>
            <a:ext cx="7151511" cy="4022725"/>
          </a:xfrm>
        </p:spPr>
      </p:pic>
      <p:sp>
        <p:nvSpPr>
          <p:cNvPr id="5" name="Right Arrow 4"/>
          <p:cNvSpPr/>
          <p:nvPr/>
        </p:nvSpPr>
        <p:spPr>
          <a:xfrm>
            <a:off x="3310194" y="535634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 name="Straight Connector 6"/>
          <p:cNvCxnSpPr/>
          <p:nvPr/>
        </p:nvCxnSpPr>
        <p:spPr>
          <a:xfrm>
            <a:off x="4813562" y="5629035"/>
            <a:ext cx="670264"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Right Arrow 8"/>
          <p:cNvSpPr/>
          <p:nvPr/>
        </p:nvSpPr>
        <p:spPr>
          <a:xfrm rot="15152844">
            <a:off x="2355345" y="388149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529" y="2586212"/>
            <a:ext cx="3132046" cy="1939528"/>
          </a:xfrm>
          <a:prstGeom prst="rect">
            <a:avLst/>
          </a:prstGeom>
        </p:spPr>
      </p:pic>
      <p:sp>
        <p:nvSpPr>
          <p:cNvPr id="3" name="TextBox 2">
            <a:extLst>
              <a:ext uri="{FF2B5EF4-FFF2-40B4-BE49-F238E27FC236}">
                <a16:creationId xmlns:a16="http://schemas.microsoft.com/office/drawing/2014/main" id="{5B851909-CEBD-4EA1-A85E-CE6F879F1CD4}"/>
              </a:ext>
            </a:extLst>
          </p:cNvPr>
          <p:cNvSpPr txBox="1"/>
          <p:nvPr/>
        </p:nvSpPr>
        <p:spPr>
          <a:xfrm>
            <a:off x="2915920" y="2401546"/>
            <a:ext cx="208723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Tw Cen MT" panose="020B0602020104020603"/>
                <a:ea typeface="+mn-ea"/>
                <a:cs typeface="+mn-cs"/>
              </a:rPr>
              <a:t>But coffee is a drug?</a:t>
            </a:r>
          </a:p>
        </p:txBody>
      </p:sp>
      <p:sp>
        <p:nvSpPr>
          <p:cNvPr id="11" name="Right Arrow 8">
            <a:extLst>
              <a:ext uri="{FF2B5EF4-FFF2-40B4-BE49-F238E27FC236}">
                <a16:creationId xmlns:a16="http://schemas.microsoft.com/office/drawing/2014/main" id="{27685CB3-198F-4024-86BD-FF7E1AC21CA4}"/>
              </a:ext>
            </a:extLst>
          </p:cNvPr>
          <p:cNvSpPr/>
          <p:nvPr/>
        </p:nvSpPr>
        <p:spPr>
          <a:xfrm rot="4657518">
            <a:off x="4298996" y="403273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01054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3"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74940A-DA19-4DB1-A178-F383AF52426E}"/>
              </a:ext>
            </a:extLst>
          </p:cNvPr>
          <p:cNvSpPr>
            <a:spLocks noGrp="1"/>
          </p:cNvSpPr>
          <p:nvPr>
            <p:ph type="title"/>
          </p:nvPr>
        </p:nvSpPr>
        <p:spPr>
          <a:xfrm>
            <a:off x="1028699" y="294538"/>
            <a:ext cx="7421963" cy="1033669"/>
          </a:xfrm>
        </p:spPr>
        <p:txBody>
          <a:bodyPr>
            <a:normAutofit/>
          </a:bodyPr>
          <a:lstStyle/>
          <a:p>
            <a:r>
              <a:rPr lang="en-US" sz="3500">
                <a:solidFill>
                  <a:srgbClr val="FFFFFF"/>
                </a:solidFill>
              </a:rPr>
              <a:t>Whakawhanaungatanga</a:t>
            </a:r>
            <a:endParaRPr lang="en-NZ" sz="3500">
              <a:solidFill>
                <a:srgbClr val="FFFFFF"/>
              </a:solidFill>
            </a:endParaRPr>
          </a:p>
        </p:txBody>
      </p:sp>
      <p:sp>
        <p:nvSpPr>
          <p:cNvPr id="3" name="Content Placeholder 2">
            <a:extLst>
              <a:ext uri="{FF2B5EF4-FFF2-40B4-BE49-F238E27FC236}">
                <a16:creationId xmlns:a16="http://schemas.microsoft.com/office/drawing/2014/main" id="{127DED4C-9E78-4908-B711-3B6CD6CE7715}"/>
              </a:ext>
            </a:extLst>
          </p:cNvPr>
          <p:cNvSpPr>
            <a:spLocks noGrp="1"/>
          </p:cNvSpPr>
          <p:nvPr>
            <p:ph idx="1"/>
          </p:nvPr>
        </p:nvSpPr>
        <p:spPr>
          <a:xfrm>
            <a:off x="344513" y="1622744"/>
            <a:ext cx="7977210" cy="4940717"/>
          </a:xfrm>
        </p:spPr>
        <p:txBody>
          <a:bodyPr anchor="ctr">
            <a:normAutofit/>
          </a:bodyPr>
          <a:lstStyle/>
          <a:p>
            <a:pPr marL="0" indent="0">
              <a:buNone/>
            </a:pPr>
            <a:r>
              <a:rPr lang="en-US" sz="2000" dirty="0"/>
              <a:t>Line up</a:t>
            </a:r>
          </a:p>
          <a:p>
            <a:pPr marL="0" indent="0">
              <a:buNone/>
            </a:pPr>
            <a:endParaRPr lang="en-US" sz="2000" dirty="0"/>
          </a:p>
          <a:p>
            <a:pPr marL="0" indent="0">
              <a:buNone/>
            </a:pPr>
            <a:r>
              <a:rPr lang="en-US" sz="2000" dirty="0"/>
              <a:t>Form pairs. Choose someone unfamiliar to you. </a:t>
            </a:r>
            <a:endParaRPr lang="en-US" sz="1400" dirty="0"/>
          </a:p>
          <a:p>
            <a:pPr marL="0" indent="0">
              <a:buNone/>
            </a:pPr>
            <a:r>
              <a:rPr lang="en-US" sz="1800" dirty="0"/>
              <a:t>Become curious, ask questions, 3 minutes each, </a:t>
            </a:r>
          </a:p>
          <a:p>
            <a:pPr marL="0" indent="0">
              <a:buNone/>
            </a:pPr>
            <a:endParaRPr lang="en-US" sz="1800" dirty="0"/>
          </a:p>
          <a:p>
            <a:pPr>
              <a:spcBef>
                <a:spcPts val="0"/>
              </a:spcBef>
            </a:pPr>
            <a:r>
              <a:rPr lang="en-US" sz="1800" dirty="0"/>
              <a:t>Find out </a:t>
            </a:r>
          </a:p>
          <a:p>
            <a:pPr>
              <a:spcBef>
                <a:spcPts val="0"/>
              </a:spcBef>
            </a:pPr>
            <a:r>
              <a:rPr lang="en-US" sz="1800" dirty="0"/>
              <a:t>How does this person identify themselves (e.g. gender, ethnicity, class). </a:t>
            </a:r>
          </a:p>
          <a:p>
            <a:pPr>
              <a:spcBef>
                <a:spcPts val="0"/>
              </a:spcBef>
            </a:pPr>
            <a:r>
              <a:rPr lang="en-US" sz="1800" dirty="0"/>
              <a:t>Where do they come from? (e.g. where in </a:t>
            </a:r>
            <a:r>
              <a:rPr lang="en-US" sz="1800" dirty="0" err="1"/>
              <a:t>Tāmaki</a:t>
            </a:r>
            <a:r>
              <a:rPr lang="en-US" sz="1800" dirty="0"/>
              <a:t> Makaurau, where in the world) </a:t>
            </a:r>
          </a:p>
          <a:p>
            <a:pPr marL="0" indent="0">
              <a:buNone/>
            </a:pPr>
            <a:endParaRPr lang="en-US" sz="1400" dirty="0"/>
          </a:p>
          <a:p>
            <a:pPr marL="0" indent="0">
              <a:buNone/>
            </a:pPr>
            <a:r>
              <a:rPr lang="en-US" sz="2000" dirty="0"/>
              <a:t>Report Back, by introducing your new friend </a:t>
            </a:r>
          </a:p>
          <a:p>
            <a:pPr marL="0" indent="0">
              <a:buNone/>
            </a:pPr>
            <a:endParaRPr lang="en-NZ" sz="1400" dirty="0"/>
          </a:p>
        </p:txBody>
      </p:sp>
    </p:spTree>
    <p:extLst>
      <p:ext uri="{BB962C8B-B14F-4D97-AF65-F5344CB8AC3E}">
        <p14:creationId xmlns:p14="http://schemas.microsoft.com/office/powerpoint/2010/main" val="34351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DF91F20-B96F-4F77-AC3E-2CDD3BAA1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63" y="-1"/>
            <a:ext cx="608347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3540" y="556079"/>
            <a:ext cx="6858004" cy="5745847"/>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639" y="-1"/>
            <a:ext cx="6088748" cy="6858000"/>
          </a:xfrm>
          <a:prstGeom prst="rect">
            <a:avLst/>
          </a:prstGeom>
          <a:gradFill>
            <a:gsLst>
              <a:gs pos="14000">
                <a:schemeClr val="accent1">
                  <a:alpha val="0"/>
                </a:schemeClr>
              </a:gs>
              <a:gs pos="100000">
                <a:srgbClr val="000000">
                  <a:alpha val="82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7B6A113-58CD-406C-BCE4-6E1F1F2B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449520">
            <a:off x="1301556" y="1609025"/>
            <a:ext cx="5005754" cy="3754316"/>
          </a:xfrm>
          <a:prstGeom prst="ellipse">
            <a:avLst/>
          </a:prstGeom>
          <a:gradFill>
            <a:gsLst>
              <a:gs pos="17000">
                <a:schemeClr val="accent1">
                  <a:lumMod val="75000"/>
                  <a:alpha val="0"/>
                </a:schemeClr>
              </a:gs>
              <a:gs pos="82000">
                <a:srgbClr val="000000">
                  <a:alpha val="24000"/>
                </a:srgb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5AA018-43A9-4FCD-87C4-F1AB56043272}"/>
              </a:ext>
            </a:extLst>
          </p:cNvPr>
          <p:cNvSpPr>
            <a:spLocks noGrp="1"/>
          </p:cNvSpPr>
          <p:nvPr>
            <p:ph type="ctrTitle"/>
          </p:nvPr>
        </p:nvSpPr>
        <p:spPr>
          <a:xfrm>
            <a:off x="758961" y="857251"/>
            <a:ext cx="4664686" cy="3160113"/>
          </a:xfrm>
        </p:spPr>
        <p:txBody>
          <a:bodyPr anchor="b">
            <a:normAutofit/>
          </a:bodyPr>
          <a:lstStyle/>
          <a:p>
            <a:pPr algn="l"/>
            <a:r>
              <a:rPr lang="en-US" sz="4200">
                <a:solidFill>
                  <a:srgbClr val="FFFFFF"/>
                </a:solidFill>
              </a:rPr>
              <a:t>Break </a:t>
            </a:r>
            <a:endParaRPr lang="en-NZ" sz="4200">
              <a:solidFill>
                <a:srgbClr val="FFFFFF"/>
              </a:solidFill>
            </a:endParaRPr>
          </a:p>
        </p:txBody>
      </p:sp>
      <p:sp>
        <p:nvSpPr>
          <p:cNvPr id="22" name="Rectangle 21">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638" y="4354178"/>
            <a:ext cx="6088747" cy="2503817"/>
          </a:xfrm>
          <a:prstGeom prst="rect">
            <a:avLst/>
          </a:prstGeom>
          <a:gradFill>
            <a:gsLst>
              <a:gs pos="0">
                <a:schemeClr val="accent1">
                  <a:lumMod val="75000"/>
                  <a:alpha val="33000"/>
                </a:schemeClr>
              </a:gs>
              <a:gs pos="83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raphic 6" descr="Tea">
            <a:extLst>
              <a:ext uri="{FF2B5EF4-FFF2-40B4-BE49-F238E27FC236}">
                <a16:creationId xmlns:a16="http://schemas.microsoft.com/office/drawing/2014/main" id="{39F54CCD-4008-4635-BCFD-64C3AF55B3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0735" y="2238817"/>
            <a:ext cx="2380365" cy="2380365"/>
          </a:xfrm>
          <a:prstGeom prst="rect">
            <a:avLst/>
          </a:prstGeom>
        </p:spPr>
      </p:pic>
    </p:spTree>
    <p:extLst>
      <p:ext uri="{BB962C8B-B14F-4D97-AF65-F5344CB8AC3E}">
        <p14:creationId xmlns:p14="http://schemas.microsoft.com/office/powerpoint/2010/main" val="2740560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7F865-D7FE-4EE9-932A-8B71EEC68E1A}"/>
              </a:ext>
            </a:extLst>
          </p:cNvPr>
          <p:cNvSpPr>
            <a:spLocks noGrp="1"/>
          </p:cNvSpPr>
          <p:nvPr>
            <p:ph type="title"/>
          </p:nvPr>
        </p:nvSpPr>
        <p:spPr>
          <a:xfrm>
            <a:off x="600824" y="1396289"/>
            <a:ext cx="3186754" cy="1325563"/>
          </a:xfrm>
        </p:spPr>
        <p:txBody>
          <a:bodyPr>
            <a:normAutofit/>
          </a:bodyPr>
          <a:lstStyle/>
          <a:p>
            <a:r>
              <a:rPr lang="en-US" dirty="0"/>
              <a:t>So what is sociology? </a:t>
            </a:r>
            <a:endParaRPr lang="en-NZ" dirty="0"/>
          </a:p>
        </p:txBody>
      </p:sp>
      <p:sp>
        <p:nvSpPr>
          <p:cNvPr id="3" name="Content Placeholder 2">
            <a:extLst>
              <a:ext uri="{FF2B5EF4-FFF2-40B4-BE49-F238E27FC236}">
                <a16:creationId xmlns:a16="http://schemas.microsoft.com/office/drawing/2014/main" id="{ABD4ED9C-A712-432F-AF83-198FC8CD1600}"/>
              </a:ext>
            </a:extLst>
          </p:cNvPr>
          <p:cNvSpPr>
            <a:spLocks noGrp="1"/>
          </p:cNvSpPr>
          <p:nvPr>
            <p:ph idx="1"/>
          </p:nvPr>
        </p:nvSpPr>
        <p:spPr>
          <a:xfrm>
            <a:off x="604158" y="2871982"/>
            <a:ext cx="3184071" cy="3181684"/>
          </a:xfrm>
        </p:spPr>
        <p:txBody>
          <a:bodyPr anchor="t">
            <a:normAutofit/>
          </a:bodyPr>
          <a:lstStyle/>
          <a:p>
            <a:r>
              <a:rPr lang="en-US" sz="2800" dirty="0"/>
              <a:t>We will get to that</a:t>
            </a:r>
          </a:p>
          <a:p>
            <a:endParaRPr lang="en-US" sz="2800" dirty="0"/>
          </a:p>
          <a:p>
            <a:r>
              <a:rPr lang="en-US" sz="2800" dirty="0"/>
              <a:t>But first lets start small </a:t>
            </a:r>
            <a:endParaRPr lang="en-NZ" sz="2800" dirty="0"/>
          </a:p>
        </p:txBody>
      </p:sp>
      <p:sp>
        <p:nvSpPr>
          <p:cNvPr id="16" name="Freeform: Shape 11">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9982" y="1"/>
            <a:ext cx="4866342"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a fruit hanging on a tree branch&#10;&#10;Description generated with very high confidence">
            <a:extLst>
              <a:ext uri="{FF2B5EF4-FFF2-40B4-BE49-F238E27FC236}">
                <a16:creationId xmlns:a16="http://schemas.microsoft.com/office/drawing/2014/main" id="{76AC51A1-F787-4F1F-A8DE-ABE24EEA04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9913"/>
          <a:stretch/>
        </p:blipFill>
        <p:spPr>
          <a:xfrm>
            <a:off x="3857208" y="3"/>
            <a:ext cx="4551888"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7" name="Freeform: Shape 13">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45491" y="2900758"/>
            <a:ext cx="3898509"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tree in the middle of a lush green field&#10;&#10;Description generated with very high confidence">
            <a:extLst>
              <a:ext uri="{FF2B5EF4-FFF2-40B4-BE49-F238E27FC236}">
                <a16:creationId xmlns:a16="http://schemas.microsoft.com/office/drawing/2014/main" id="{7D793A9E-21B2-4622-B44D-253A2D0826FD}"/>
              </a:ext>
            </a:extLst>
          </p:cNvPr>
          <p:cNvPicPr>
            <a:picLocks noChangeAspect="1"/>
          </p:cNvPicPr>
          <p:nvPr/>
        </p:nvPicPr>
        <p:blipFill rotWithShape="1">
          <a:blip r:embed="rId3">
            <a:extLst>
              <a:ext uri="{28A0092B-C50C-407E-A947-70E740481C1C}">
                <a14:useLocalDpi xmlns:a14="http://schemas.microsoft.com/office/drawing/2010/main" val="0"/>
              </a:ext>
            </a:extLst>
          </a:blip>
          <a:srcRect r="4" b="479"/>
          <a:stretch/>
        </p:blipFill>
        <p:spPr>
          <a:xfrm>
            <a:off x="5392940" y="3124784"/>
            <a:ext cx="3751061"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37314485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06E622C4-D177-4F11-81F1-30C3FCF029BA}"/>
              </a:ext>
            </a:extLst>
          </p:cNvPr>
          <p:cNvSpPr>
            <a:spLocks noGrp="1"/>
          </p:cNvSpPr>
          <p:nvPr>
            <p:ph type="title"/>
          </p:nvPr>
        </p:nvSpPr>
        <p:spPr>
          <a:xfrm>
            <a:off x="971550" y="669925"/>
            <a:ext cx="3600450" cy="1325563"/>
          </a:xfrm>
        </p:spPr>
        <p:txBody>
          <a:bodyPr anchor="b">
            <a:normAutofit/>
          </a:bodyPr>
          <a:lstStyle/>
          <a:p>
            <a:r>
              <a:rPr lang="en-US">
                <a:solidFill>
                  <a:schemeClr val="bg1"/>
                </a:solidFill>
              </a:rPr>
              <a:t>What is an idea?</a:t>
            </a:r>
            <a:endParaRPr lang="en-NZ">
              <a:solidFill>
                <a:schemeClr val="bg1"/>
              </a:solidFill>
            </a:endParaRPr>
          </a:p>
        </p:txBody>
      </p:sp>
      <p:cxnSp>
        <p:nvCxnSpPr>
          <p:cNvPr id="16" name="Straight Connector 1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457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E894CF9-A498-4341-BD2A-46A3DD8DFAFE}"/>
              </a:ext>
            </a:extLst>
          </p:cNvPr>
          <p:cNvSpPr>
            <a:spLocks noGrp="1"/>
          </p:cNvSpPr>
          <p:nvPr>
            <p:ph idx="1"/>
          </p:nvPr>
        </p:nvSpPr>
        <p:spPr>
          <a:xfrm>
            <a:off x="971550" y="2288833"/>
            <a:ext cx="3600450" cy="3711571"/>
          </a:xfrm>
        </p:spPr>
        <p:txBody>
          <a:bodyPr>
            <a:normAutofit lnSpcReduction="10000"/>
          </a:bodyPr>
          <a:lstStyle/>
          <a:p>
            <a:r>
              <a:rPr lang="en-US" sz="2400" dirty="0">
                <a:solidFill>
                  <a:schemeClr val="bg1"/>
                </a:solidFill>
              </a:rPr>
              <a:t>An idea is a thought. It can be of a thing and create a mental image of that thing (pencil) or it can be abstract (pain).</a:t>
            </a:r>
          </a:p>
          <a:p>
            <a:r>
              <a:rPr lang="en-US" sz="2400" dirty="0">
                <a:solidFill>
                  <a:schemeClr val="bg1"/>
                </a:solidFill>
              </a:rPr>
              <a:t>Ideas can create more ideas</a:t>
            </a:r>
          </a:p>
          <a:p>
            <a:r>
              <a:rPr lang="en-US" sz="2400" dirty="0">
                <a:solidFill>
                  <a:schemeClr val="bg1"/>
                </a:solidFill>
              </a:rPr>
              <a:t>I’m thinking about a flower </a:t>
            </a:r>
          </a:p>
          <a:p>
            <a:r>
              <a:rPr lang="en-US" sz="2400" dirty="0">
                <a:solidFill>
                  <a:schemeClr val="bg1"/>
                </a:solidFill>
              </a:rPr>
              <a:t>Were we thinking about the same flower?</a:t>
            </a:r>
          </a:p>
          <a:p>
            <a:endParaRPr lang="en-US" sz="1700" dirty="0">
              <a:solidFill>
                <a:schemeClr val="bg1"/>
              </a:solidFill>
            </a:endParaRPr>
          </a:p>
          <a:p>
            <a:endParaRPr lang="en-NZ" sz="1700" dirty="0">
              <a:solidFill>
                <a:schemeClr val="bg1"/>
              </a:solidFill>
            </a:endParaRPr>
          </a:p>
        </p:txBody>
      </p:sp>
      <p:pic>
        <p:nvPicPr>
          <p:cNvPr id="9" name="Picture 8" descr="A close up of a flower&#10;&#10;Description generated with very high confidence">
            <a:extLst>
              <a:ext uri="{FF2B5EF4-FFF2-40B4-BE49-F238E27FC236}">
                <a16:creationId xmlns:a16="http://schemas.microsoft.com/office/drawing/2014/main" id="{9D47F36B-D2DC-4FBC-903B-F8F9DB694F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0517" y="369913"/>
            <a:ext cx="2478233" cy="2784532"/>
          </a:xfrm>
          <a:prstGeom prst="rect">
            <a:avLst/>
          </a:prstGeom>
          <a:scene3d>
            <a:camera prst="orthographicFront"/>
            <a:lightRig rig="contrasting" dir="t">
              <a:rot lat="0" lon="0" rev="3000000"/>
            </a:lightRig>
          </a:scene3d>
          <a:sp3d contourW="7620">
            <a:bevelT w="95250" h="31750"/>
            <a:contourClr>
              <a:srgbClr val="333333"/>
            </a:contourClr>
          </a:sp3d>
        </p:spPr>
      </p:pic>
      <p:sp>
        <p:nvSpPr>
          <p:cNvPr id="18" name="Rectangle 17">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3702" y="182859"/>
            <a:ext cx="2997196"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ightbulb">
            <a:extLst>
              <a:ext uri="{FF2B5EF4-FFF2-40B4-BE49-F238E27FC236}">
                <a16:creationId xmlns:a16="http://schemas.microsoft.com/office/drawing/2014/main" id="{041ED625-AF36-49C3-AE4C-8525B98A41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28995" y="3776793"/>
            <a:ext cx="2691480" cy="2691480"/>
          </a:xfrm>
          <a:prstGeom prst="rect">
            <a:avLst/>
          </a:prstGeom>
        </p:spPr>
      </p:pic>
      <p:sp>
        <p:nvSpPr>
          <p:cNvPr id="20" name="Rectangle 19">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8803" y="3543213"/>
            <a:ext cx="2997196"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0616C40-4E89-4098-BBB3-4BCA8D770D87}"/>
              </a:ext>
            </a:extLst>
          </p:cNvPr>
          <p:cNvSpPr txBox="1"/>
          <p:nvPr/>
        </p:nvSpPr>
        <p:spPr>
          <a:xfrm>
            <a:off x="6732240" y="4149080"/>
            <a:ext cx="1088658" cy="1200329"/>
          </a:xfrm>
          <a:prstGeom prst="rect">
            <a:avLst/>
          </a:prstGeom>
          <a:noFill/>
        </p:spPr>
        <p:txBody>
          <a:bodyPr wrap="square" rtlCol="0">
            <a:spAutoFit/>
          </a:bodyPr>
          <a:lstStyle/>
          <a:p>
            <a:pPr algn="ctr"/>
            <a:r>
              <a:rPr lang="en-NZ" dirty="0">
                <a:solidFill>
                  <a:schemeClr val="bg1"/>
                </a:solidFill>
              </a:rPr>
              <a:t>Not everyone thinks the same</a:t>
            </a:r>
          </a:p>
        </p:txBody>
      </p:sp>
    </p:spTree>
    <p:extLst>
      <p:ext uri="{BB962C8B-B14F-4D97-AF65-F5344CB8AC3E}">
        <p14:creationId xmlns:p14="http://schemas.microsoft.com/office/powerpoint/2010/main" val="313116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4" name="TextBox 4"/>
          <p:cNvSpPr txBox="1">
            <a:spLocks noGrp="1" noChangeArrowheads="1"/>
          </p:cNvSpPr>
          <p:nvPr>
            <p:ph type="title"/>
          </p:nvPr>
        </p:nvSpPr>
        <p:spPr bwMode="auto">
          <a:xfrm>
            <a:off x="637794" y="1044250"/>
            <a:ext cx="5013199" cy="44312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defTabSz="914400">
              <a:spcBef>
                <a:spcPct val="0"/>
              </a:spcBef>
              <a:spcAft>
                <a:spcPct val="0"/>
              </a:spcAft>
              <a:buClrTx/>
              <a:buNone/>
            </a:pPr>
            <a:r>
              <a:rPr lang="en-US" altLang="en-US" sz="3200" b="1" dirty="0">
                <a:solidFill>
                  <a:schemeClr val="accent1"/>
                </a:solidFill>
                <a:latin typeface="+mj-lt"/>
              </a:rPr>
              <a:t>Karakia </a:t>
            </a:r>
            <a:br>
              <a:rPr lang="en-US" altLang="en-US" sz="3200" b="1" dirty="0">
                <a:solidFill>
                  <a:schemeClr val="accent1"/>
                </a:solidFill>
                <a:latin typeface="+mj-lt"/>
              </a:rPr>
            </a:br>
            <a:r>
              <a:rPr lang="en-US" altLang="en-US" sz="3200" b="1" dirty="0">
                <a:solidFill>
                  <a:schemeClr val="accent1"/>
                </a:solidFill>
                <a:latin typeface="+mj-lt"/>
              </a:rPr>
              <a:t>MANAWA MAI</a:t>
            </a:r>
          </a:p>
        </p:txBody>
      </p:sp>
      <p:sp>
        <p:nvSpPr>
          <p:cNvPr id="3" name="Text Placeholder 2"/>
          <p:cNvSpPr>
            <a:spLocks noGrp="1"/>
          </p:cNvSpPr>
          <p:nvPr>
            <p:ph type="body" idx="1"/>
          </p:nvPr>
        </p:nvSpPr>
        <p:spPr>
          <a:xfrm>
            <a:off x="4711838" y="972253"/>
            <a:ext cx="4311511" cy="5338849"/>
          </a:xfrm>
        </p:spPr>
        <p:txBody>
          <a:bodyPr vert="horz" lIns="91440" tIns="45720" rIns="91440" bIns="45720" rtlCol="0" anchor="ctr">
            <a:normAutofit/>
          </a:bodyPr>
          <a:lstStyle/>
          <a:p>
            <a:pPr defTabSz="914400">
              <a:lnSpc>
                <a:spcPct val="110000"/>
              </a:lnSpc>
              <a:spcBef>
                <a:spcPts val="1000"/>
              </a:spcBef>
            </a:pPr>
            <a:r>
              <a:rPr lang="en-US" sz="2000" dirty="0">
                <a:solidFill>
                  <a:schemeClr val="tx1">
                    <a:lumMod val="85000"/>
                    <a:lumOff val="15000"/>
                  </a:schemeClr>
                </a:solidFill>
                <a:latin typeface="Arial" panose="020B0604020202020204" pitchFamily="34" charset="0"/>
                <a:cs typeface="Arial" panose="020B0604020202020204" pitchFamily="34" charset="0"/>
              </a:rPr>
              <a:t>Manawa </a:t>
            </a:r>
            <a:r>
              <a:rPr lang="en-US" sz="2000" dirty="0" err="1">
                <a:solidFill>
                  <a:schemeClr val="tx1">
                    <a:lumMod val="85000"/>
                    <a:lumOff val="15000"/>
                  </a:schemeClr>
                </a:solidFill>
                <a:latin typeface="Arial" panose="020B0604020202020204" pitchFamily="34" charset="0"/>
                <a:cs typeface="Arial" panose="020B0604020202020204" pitchFamily="34" charset="0"/>
              </a:rPr>
              <a:t>mai</a:t>
            </a:r>
            <a:r>
              <a:rPr lang="en-US" sz="2000" dirty="0">
                <a:solidFill>
                  <a:schemeClr val="tx1">
                    <a:lumMod val="85000"/>
                    <a:lumOff val="15000"/>
                  </a:schemeClr>
                </a:solidFill>
                <a:latin typeface="Arial" panose="020B0604020202020204" pitchFamily="34" charset="0"/>
                <a:cs typeface="Arial" panose="020B0604020202020204" pitchFamily="34" charset="0"/>
              </a:rPr>
              <a:t> te mauri </a:t>
            </a:r>
            <a:r>
              <a:rPr lang="en-US" sz="2000" dirty="0" err="1">
                <a:solidFill>
                  <a:schemeClr val="tx1">
                    <a:lumMod val="85000"/>
                    <a:lumOff val="15000"/>
                  </a:schemeClr>
                </a:solidFill>
                <a:latin typeface="Arial" panose="020B0604020202020204" pitchFamily="34" charset="0"/>
                <a:cs typeface="Arial" panose="020B0604020202020204" pitchFamily="34" charset="0"/>
              </a:rPr>
              <a:t>nuku</a:t>
            </a:r>
            <a:endParaRPr lang="en-US" sz="2000" dirty="0">
              <a:solidFill>
                <a:schemeClr val="tx1">
                  <a:lumMod val="85000"/>
                  <a:lumOff val="15000"/>
                </a:schemeClr>
              </a:solidFill>
              <a:latin typeface="Arial" panose="020B0604020202020204" pitchFamily="34" charset="0"/>
              <a:cs typeface="Arial" panose="020B0604020202020204" pitchFamily="34" charset="0"/>
            </a:endParaRPr>
          </a:p>
          <a:p>
            <a:pPr defTabSz="914400">
              <a:lnSpc>
                <a:spcPct val="110000"/>
              </a:lnSpc>
              <a:spcBef>
                <a:spcPts val="1000"/>
              </a:spcBef>
            </a:pPr>
            <a:r>
              <a:rPr lang="en-US" sz="2000" dirty="0">
                <a:solidFill>
                  <a:schemeClr val="tx1">
                    <a:lumMod val="85000"/>
                    <a:lumOff val="15000"/>
                  </a:schemeClr>
                </a:solidFill>
                <a:latin typeface="Arial" panose="020B0604020202020204" pitchFamily="34" charset="0"/>
                <a:cs typeface="Arial" panose="020B0604020202020204" pitchFamily="34" charset="0"/>
              </a:rPr>
              <a:t>Manawa </a:t>
            </a:r>
            <a:r>
              <a:rPr lang="en-US" sz="2000" dirty="0" err="1">
                <a:solidFill>
                  <a:schemeClr val="tx1">
                    <a:lumMod val="85000"/>
                    <a:lumOff val="15000"/>
                  </a:schemeClr>
                </a:solidFill>
                <a:latin typeface="Arial" panose="020B0604020202020204" pitchFamily="34" charset="0"/>
                <a:cs typeface="Arial" panose="020B0604020202020204" pitchFamily="34" charset="0"/>
              </a:rPr>
              <a:t>mai</a:t>
            </a:r>
            <a:r>
              <a:rPr lang="en-US" sz="2000" dirty="0">
                <a:solidFill>
                  <a:schemeClr val="tx1">
                    <a:lumMod val="85000"/>
                    <a:lumOff val="15000"/>
                  </a:schemeClr>
                </a:solidFill>
                <a:latin typeface="Arial" panose="020B0604020202020204" pitchFamily="34" charset="0"/>
                <a:cs typeface="Arial" panose="020B0604020202020204" pitchFamily="34" charset="0"/>
              </a:rPr>
              <a:t> te mauri </a:t>
            </a:r>
            <a:r>
              <a:rPr lang="en-US" sz="2000" dirty="0" err="1">
                <a:solidFill>
                  <a:schemeClr val="tx1">
                    <a:lumMod val="85000"/>
                    <a:lumOff val="15000"/>
                  </a:schemeClr>
                </a:solidFill>
                <a:latin typeface="Arial" panose="020B0604020202020204" pitchFamily="34" charset="0"/>
                <a:cs typeface="Arial" panose="020B0604020202020204" pitchFamily="34" charset="0"/>
              </a:rPr>
              <a:t>rangi</a:t>
            </a:r>
            <a:endParaRPr lang="en-US" sz="2000" dirty="0">
              <a:solidFill>
                <a:schemeClr val="tx1">
                  <a:lumMod val="85000"/>
                  <a:lumOff val="15000"/>
                </a:schemeClr>
              </a:solidFill>
              <a:latin typeface="Arial" panose="020B0604020202020204" pitchFamily="34" charset="0"/>
              <a:cs typeface="Arial" panose="020B0604020202020204" pitchFamily="34" charset="0"/>
            </a:endParaRPr>
          </a:p>
          <a:p>
            <a:pPr defTabSz="914400">
              <a:lnSpc>
                <a:spcPct val="110000"/>
              </a:lnSpc>
              <a:spcBef>
                <a:spcPts val="1000"/>
              </a:spcBef>
            </a:pPr>
            <a:r>
              <a:rPr lang="en-US" sz="2000" dirty="0">
                <a:solidFill>
                  <a:schemeClr val="tx1">
                    <a:lumMod val="85000"/>
                    <a:lumOff val="15000"/>
                  </a:schemeClr>
                </a:solidFill>
                <a:latin typeface="Arial" panose="020B0604020202020204" pitchFamily="34" charset="0"/>
                <a:cs typeface="Arial" panose="020B0604020202020204" pitchFamily="34" charset="0"/>
              </a:rPr>
              <a:t>Ko te mauri kai au</a:t>
            </a:r>
          </a:p>
          <a:p>
            <a:pPr defTabSz="914400">
              <a:lnSpc>
                <a:spcPct val="110000"/>
              </a:lnSpc>
              <a:spcBef>
                <a:spcPts val="1000"/>
              </a:spcBef>
            </a:pPr>
            <a:r>
              <a:rPr lang="en-US" sz="2000" dirty="0">
                <a:solidFill>
                  <a:schemeClr val="tx1">
                    <a:lumMod val="85000"/>
                    <a:lumOff val="15000"/>
                  </a:schemeClr>
                </a:solidFill>
                <a:latin typeface="Arial" panose="020B0604020202020204" pitchFamily="34" charset="0"/>
                <a:cs typeface="Arial" panose="020B0604020202020204" pitchFamily="34" charset="0"/>
              </a:rPr>
              <a:t>He mauri </a:t>
            </a:r>
            <a:r>
              <a:rPr lang="en-US" sz="2000" dirty="0" err="1">
                <a:solidFill>
                  <a:schemeClr val="tx1">
                    <a:lumMod val="85000"/>
                    <a:lumOff val="15000"/>
                  </a:schemeClr>
                </a:solidFill>
                <a:latin typeface="Arial" panose="020B0604020202020204" pitchFamily="34" charset="0"/>
                <a:cs typeface="Arial" panose="020B0604020202020204" pitchFamily="34" charset="0"/>
              </a:rPr>
              <a:t>tipua</a:t>
            </a:r>
            <a:endParaRPr lang="en-US" sz="2000" dirty="0">
              <a:solidFill>
                <a:schemeClr val="tx1">
                  <a:lumMod val="85000"/>
                  <a:lumOff val="15000"/>
                </a:schemeClr>
              </a:solidFill>
              <a:latin typeface="Arial" panose="020B0604020202020204" pitchFamily="34" charset="0"/>
              <a:cs typeface="Arial" panose="020B0604020202020204" pitchFamily="34" charset="0"/>
            </a:endParaRPr>
          </a:p>
          <a:p>
            <a:pPr defTabSz="914400">
              <a:lnSpc>
                <a:spcPct val="110000"/>
              </a:lnSpc>
              <a:spcBef>
                <a:spcPts val="1000"/>
              </a:spcBef>
            </a:pPr>
            <a:r>
              <a:rPr lang="en-US" sz="2000" dirty="0">
                <a:solidFill>
                  <a:schemeClr val="tx1">
                    <a:lumMod val="85000"/>
                    <a:lumOff val="15000"/>
                  </a:schemeClr>
                </a:solidFill>
                <a:latin typeface="Arial" panose="020B0604020202020204" pitchFamily="34" charset="0"/>
                <a:cs typeface="Arial" panose="020B0604020202020204" pitchFamily="34" charset="0"/>
              </a:rPr>
              <a:t>Ka </a:t>
            </a:r>
            <a:r>
              <a:rPr lang="en-US" sz="2000" dirty="0" err="1">
                <a:solidFill>
                  <a:schemeClr val="tx1">
                    <a:lumMod val="85000"/>
                    <a:lumOff val="15000"/>
                  </a:schemeClr>
                </a:solidFill>
                <a:latin typeface="Arial" panose="020B0604020202020204" pitchFamily="34" charset="0"/>
                <a:cs typeface="Arial" panose="020B0604020202020204" pitchFamily="34" charset="0"/>
              </a:rPr>
              <a:t>pakaru</a:t>
            </a:r>
            <a:r>
              <a:rPr lang="en-US" sz="2000" dirty="0">
                <a:solidFill>
                  <a:schemeClr val="tx1">
                    <a:lumMod val="85000"/>
                    <a:lumOff val="15000"/>
                  </a:schemeClr>
                </a:solidFill>
                <a:latin typeface="Arial" panose="020B0604020202020204" pitchFamily="34" charset="0"/>
                <a:cs typeface="Arial" panose="020B0604020202020204" pitchFamily="34" charset="0"/>
              </a:rPr>
              <a:t> </a:t>
            </a:r>
            <a:r>
              <a:rPr lang="en-US" sz="2000" dirty="0" err="1">
                <a:solidFill>
                  <a:schemeClr val="tx1">
                    <a:lumMod val="85000"/>
                    <a:lumOff val="15000"/>
                  </a:schemeClr>
                </a:solidFill>
                <a:latin typeface="Arial" panose="020B0604020202020204" pitchFamily="34" charset="0"/>
                <a:cs typeface="Arial" panose="020B0604020202020204" pitchFamily="34" charset="0"/>
              </a:rPr>
              <a:t>mai</a:t>
            </a:r>
            <a:r>
              <a:rPr lang="en-US" sz="2000" dirty="0">
                <a:solidFill>
                  <a:schemeClr val="tx1">
                    <a:lumMod val="85000"/>
                    <a:lumOff val="15000"/>
                  </a:schemeClr>
                </a:solidFill>
                <a:latin typeface="Arial" panose="020B0604020202020204" pitchFamily="34" charset="0"/>
                <a:cs typeface="Arial" panose="020B0604020202020204" pitchFamily="34" charset="0"/>
              </a:rPr>
              <a:t> te po</a:t>
            </a:r>
          </a:p>
          <a:p>
            <a:pPr defTabSz="914400">
              <a:lnSpc>
                <a:spcPct val="110000"/>
              </a:lnSpc>
              <a:spcBef>
                <a:spcPts val="1000"/>
              </a:spcBef>
            </a:pPr>
            <a:r>
              <a:rPr lang="en-US" sz="2000" dirty="0">
                <a:solidFill>
                  <a:schemeClr val="tx1">
                    <a:lumMod val="85000"/>
                    <a:lumOff val="15000"/>
                  </a:schemeClr>
                </a:solidFill>
                <a:latin typeface="Arial" panose="020B0604020202020204" pitchFamily="34" charset="0"/>
                <a:cs typeface="Arial" panose="020B0604020202020204" pitchFamily="34" charset="0"/>
              </a:rPr>
              <a:t>Tau </a:t>
            </a:r>
            <a:r>
              <a:rPr lang="en-US" sz="2000" dirty="0" err="1">
                <a:solidFill>
                  <a:schemeClr val="tx1">
                    <a:lumMod val="85000"/>
                    <a:lumOff val="15000"/>
                  </a:schemeClr>
                </a:solidFill>
                <a:latin typeface="Arial" panose="020B0604020202020204" pitchFamily="34" charset="0"/>
                <a:cs typeface="Arial" panose="020B0604020202020204" pitchFamily="34" charset="0"/>
              </a:rPr>
              <a:t>mai</a:t>
            </a:r>
            <a:r>
              <a:rPr lang="en-US" sz="2000" dirty="0">
                <a:solidFill>
                  <a:schemeClr val="tx1">
                    <a:lumMod val="85000"/>
                    <a:lumOff val="15000"/>
                  </a:schemeClr>
                </a:solidFill>
                <a:latin typeface="Arial" panose="020B0604020202020204" pitchFamily="34" charset="0"/>
                <a:cs typeface="Arial" panose="020B0604020202020204" pitchFamily="34" charset="0"/>
              </a:rPr>
              <a:t> te mauri</a:t>
            </a:r>
          </a:p>
          <a:p>
            <a:pPr defTabSz="914400">
              <a:lnSpc>
                <a:spcPct val="110000"/>
              </a:lnSpc>
              <a:spcBef>
                <a:spcPts val="1000"/>
              </a:spcBef>
            </a:pPr>
            <a:r>
              <a:rPr lang="en-US" sz="2000" dirty="0" err="1">
                <a:solidFill>
                  <a:schemeClr val="tx1">
                    <a:lumMod val="85000"/>
                    <a:lumOff val="15000"/>
                  </a:schemeClr>
                </a:solidFill>
                <a:latin typeface="Arial" panose="020B0604020202020204" pitchFamily="34" charset="0"/>
                <a:cs typeface="Arial" panose="020B0604020202020204" pitchFamily="34" charset="0"/>
              </a:rPr>
              <a:t>Haumi</a:t>
            </a:r>
            <a:r>
              <a:rPr lang="en-US" sz="2000" dirty="0">
                <a:solidFill>
                  <a:schemeClr val="tx1">
                    <a:lumMod val="85000"/>
                    <a:lumOff val="15000"/>
                  </a:schemeClr>
                </a:solidFill>
                <a:latin typeface="Arial" panose="020B0604020202020204" pitchFamily="34" charset="0"/>
                <a:cs typeface="Arial" panose="020B0604020202020204" pitchFamily="34" charset="0"/>
              </a:rPr>
              <a:t> e, hui e, </a:t>
            </a:r>
            <a:r>
              <a:rPr lang="en-US" sz="2000" dirty="0" err="1">
                <a:solidFill>
                  <a:schemeClr val="tx1">
                    <a:lumMod val="85000"/>
                    <a:lumOff val="15000"/>
                  </a:schemeClr>
                </a:solidFill>
                <a:latin typeface="Arial" panose="020B0604020202020204" pitchFamily="34" charset="0"/>
                <a:cs typeface="Arial" panose="020B0604020202020204" pitchFamily="34" charset="0"/>
              </a:rPr>
              <a:t>taiki</a:t>
            </a:r>
            <a:r>
              <a:rPr lang="en-US" sz="2000" dirty="0">
                <a:solidFill>
                  <a:schemeClr val="tx1">
                    <a:lumMod val="85000"/>
                    <a:lumOff val="15000"/>
                  </a:schemeClr>
                </a:solidFill>
                <a:latin typeface="Arial" panose="020B0604020202020204" pitchFamily="34" charset="0"/>
                <a:cs typeface="Arial" panose="020B0604020202020204" pitchFamily="34" charset="0"/>
              </a:rPr>
              <a:t> e</a:t>
            </a:r>
          </a:p>
          <a:p>
            <a:pPr defTabSz="914400">
              <a:lnSpc>
                <a:spcPct val="110000"/>
              </a:lnSpc>
              <a:spcBef>
                <a:spcPts val="1000"/>
              </a:spcBef>
            </a:pPr>
            <a:endParaRPr lang="en-US" sz="900" dirty="0">
              <a:solidFill>
                <a:schemeClr val="tx1">
                  <a:lumMod val="85000"/>
                  <a:lumOff val="15000"/>
                </a:schemeClr>
              </a:solidFill>
              <a:latin typeface="Arial" panose="020B0604020202020204" pitchFamily="34" charset="0"/>
              <a:cs typeface="Arial" panose="020B0604020202020204" pitchFamily="34" charset="0"/>
            </a:endParaRPr>
          </a:p>
          <a:p>
            <a:pPr defTabSz="914400">
              <a:lnSpc>
                <a:spcPct val="110000"/>
              </a:lnSpc>
              <a:spcBef>
                <a:spcPts val="1000"/>
              </a:spcBef>
            </a:pPr>
            <a:r>
              <a:rPr lang="en-US" sz="1200" dirty="0">
                <a:solidFill>
                  <a:schemeClr val="tx1">
                    <a:lumMod val="85000"/>
                    <a:lumOff val="15000"/>
                  </a:schemeClr>
                </a:solidFill>
                <a:latin typeface="Arial" panose="020B0604020202020204" pitchFamily="34" charset="0"/>
                <a:cs typeface="Arial" panose="020B0604020202020204" pitchFamily="34" charset="0"/>
              </a:rPr>
              <a:t>Embrace the life force of the earth, embrace the life force of the sky</a:t>
            </a:r>
          </a:p>
          <a:p>
            <a:pPr defTabSz="914400">
              <a:lnSpc>
                <a:spcPct val="110000"/>
              </a:lnSpc>
              <a:spcBef>
                <a:spcPts val="1000"/>
              </a:spcBef>
            </a:pPr>
            <a:r>
              <a:rPr lang="en-US" sz="1200" dirty="0">
                <a:solidFill>
                  <a:schemeClr val="tx1">
                    <a:lumMod val="85000"/>
                    <a:lumOff val="15000"/>
                  </a:schemeClr>
                </a:solidFill>
                <a:latin typeface="Arial" panose="020B0604020202020204" pitchFamily="34" charset="0"/>
                <a:cs typeface="Arial" panose="020B0604020202020204" pitchFamily="34" charset="0"/>
              </a:rPr>
              <a:t>The life force I have fathered is powerful, and shatters all darkness</a:t>
            </a:r>
          </a:p>
          <a:p>
            <a:pPr defTabSz="914400">
              <a:lnSpc>
                <a:spcPct val="110000"/>
              </a:lnSpc>
              <a:spcBef>
                <a:spcPts val="1000"/>
              </a:spcBef>
            </a:pPr>
            <a:r>
              <a:rPr lang="en-US" sz="1200" dirty="0">
                <a:solidFill>
                  <a:schemeClr val="tx1">
                    <a:lumMod val="85000"/>
                    <a:lumOff val="15000"/>
                  </a:schemeClr>
                </a:solidFill>
                <a:latin typeface="Arial" panose="020B0604020202020204" pitchFamily="34" charset="0"/>
                <a:cs typeface="Arial" panose="020B0604020202020204" pitchFamily="34" charset="0"/>
              </a:rPr>
              <a:t>Come great life force, </a:t>
            </a:r>
          </a:p>
          <a:p>
            <a:pPr defTabSz="914400">
              <a:lnSpc>
                <a:spcPct val="110000"/>
              </a:lnSpc>
              <a:spcBef>
                <a:spcPts val="1000"/>
              </a:spcBef>
            </a:pPr>
            <a:r>
              <a:rPr lang="en-US" sz="1200" dirty="0">
                <a:solidFill>
                  <a:schemeClr val="tx1">
                    <a:lumMod val="85000"/>
                    <a:lumOff val="15000"/>
                  </a:schemeClr>
                </a:solidFill>
                <a:latin typeface="Arial" panose="020B0604020202020204" pitchFamily="34" charset="0"/>
                <a:cs typeface="Arial" panose="020B0604020202020204" pitchFamily="34" charset="0"/>
              </a:rPr>
              <a:t>Join it, gather it, it is done</a:t>
            </a:r>
          </a:p>
          <a:p>
            <a:pPr defTabSz="914400">
              <a:lnSpc>
                <a:spcPct val="110000"/>
              </a:lnSpc>
              <a:spcBef>
                <a:spcPts val="1000"/>
              </a:spcBef>
            </a:pPr>
            <a:endParaRPr lang="en-US" sz="900" dirty="0">
              <a:solidFill>
                <a:schemeClr val="tx1">
                  <a:lumMod val="85000"/>
                  <a:lumOff val="15000"/>
                </a:schemeClr>
              </a:solidFill>
            </a:endParaRPr>
          </a:p>
          <a:p>
            <a:pPr defTabSz="914400">
              <a:lnSpc>
                <a:spcPct val="110000"/>
              </a:lnSpc>
              <a:spcBef>
                <a:spcPts val="1000"/>
              </a:spcBef>
            </a:pPr>
            <a:endParaRPr lang="en-US" sz="900" dirty="0">
              <a:solidFill>
                <a:schemeClr val="tx1">
                  <a:lumMod val="85000"/>
                  <a:lumOff val="15000"/>
                </a:schemeClr>
              </a:solidFill>
            </a:endParaRPr>
          </a:p>
        </p:txBody>
      </p:sp>
    </p:spTree>
    <p:extLst>
      <p:ext uri="{BB962C8B-B14F-4D97-AF65-F5344CB8AC3E}">
        <p14:creationId xmlns:p14="http://schemas.microsoft.com/office/powerpoint/2010/main" val="1355006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3E36D7DE-958C-471B-9E30-25786AA542E7}"/>
              </a:ext>
            </a:extLst>
          </p:cNvPr>
          <p:cNvPicPr>
            <a:picLocks noChangeAspect="1"/>
          </p:cNvPicPr>
          <p:nvPr/>
        </p:nvPicPr>
        <p:blipFill rotWithShape="1">
          <a:blip r:embed="rId2">
            <a:extLst>
              <a:ext uri="{28A0092B-C50C-407E-A947-70E740481C1C}">
                <a14:useLocalDpi xmlns:a14="http://schemas.microsoft.com/office/drawing/2010/main" val="0"/>
              </a:ext>
            </a:extLst>
          </a:blip>
          <a:srcRect t="4991" r="3" b="3"/>
          <a:stretch/>
        </p:blipFill>
        <p:spPr>
          <a:xfrm>
            <a:off x="4511330" y="-1"/>
            <a:ext cx="4632671" cy="2937954"/>
          </a:xfrm>
          <a:prstGeom prst="rect">
            <a:avLst/>
          </a:prstGeom>
        </p:spPr>
      </p:pic>
      <p:pic>
        <p:nvPicPr>
          <p:cNvPr id="9" name="Picture 8">
            <a:extLst>
              <a:ext uri="{FF2B5EF4-FFF2-40B4-BE49-F238E27FC236}">
                <a16:creationId xmlns:a16="http://schemas.microsoft.com/office/drawing/2014/main" id="{9D47F36B-D2DC-4FBC-903B-F8F9DB694F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880" r="1" b="29881"/>
          <a:stretch/>
        </p:blipFill>
        <p:spPr>
          <a:xfrm>
            <a:off x="3152728" y="2937953"/>
            <a:ext cx="5991270" cy="3920047"/>
          </a:xfrm>
          <a:prstGeom prst="rect">
            <a:avLst/>
          </a:prstGeom>
          <a:scene3d>
            <a:camera prst="orthographicFront"/>
            <a:lightRig rig="contrasting" dir="t">
              <a:rot lat="0" lon="0" rev="3000000"/>
            </a:lightRig>
          </a:scene3d>
          <a:sp3d contourW="7620">
            <a:bevelT w="95250" h="31750"/>
            <a:contourClr>
              <a:srgbClr val="333333"/>
            </a:contourClr>
          </a:sp3d>
        </p:spPr>
      </p:pic>
      <p:sp>
        <p:nvSpPr>
          <p:cNvPr id="23" name="Freeform: Shape 22">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6E622C4-D177-4F11-81F1-30C3FCF029BA}"/>
              </a:ext>
            </a:extLst>
          </p:cNvPr>
          <p:cNvSpPr>
            <a:spLocks noGrp="1"/>
          </p:cNvSpPr>
          <p:nvPr>
            <p:ph type="title"/>
          </p:nvPr>
        </p:nvSpPr>
        <p:spPr>
          <a:xfrm>
            <a:off x="501453" y="90598"/>
            <a:ext cx="3949616" cy="1325563"/>
          </a:xfrm>
        </p:spPr>
        <p:txBody>
          <a:bodyPr>
            <a:normAutofit/>
          </a:bodyPr>
          <a:lstStyle/>
          <a:p>
            <a:r>
              <a:rPr lang="en-US" dirty="0"/>
              <a:t>What is a concept?</a:t>
            </a:r>
            <a:endParaRPr lang="en-NZ" dirty="0"/>
          </a:p>
        </p:txBody>
      </p:sp>
      <p:sp>
        <p:nvSpPr>
          <p:cNvPr id="3" name="Content Placeholder 2">
            <a:extLst>
              <a:ext uri="{FF2B5EF4-FFF2-40B4-BE49-F238E27FC236}">
                <a16:creationId xmlns:a16="http://schemas.microsoft.com/office/drawing/2014/main" id="{AE894CF9-A498-4341-BD2A-46A3DD8DFAFE}"/>
              </a:ext>
            </a:extLst>
          </p:cNvPr>
          <p:cNvSpPr>
            <a:spLocks noGrp="1"/>
          </p:cNvSpPr>
          <p:nvPr>
            <p:ph idx="1"/>
          </p:nvPr>
        </p:nvSpPr>
        <p:spPr>
          <a:xfrm>
            <a:off x="282033" y="1412777"/>
            <a:ext cx="4229293" cy="5080098"/>
          </a:xfrm>
        </p:spPr>
        <p:txBody>
          <a:bodyPr>
            <a:normAutofit lnSpcReduction="10000"/>
          </a:bodyPr>
          <a:lstStyle/>
          <a:p>
            <a:r>
              <a:rPr lang="en-US" sz="1600" dirty="0"/>
              <a:t>Different philosophers have used the two terms in different ways and some synonymously </a:t>
            </a:r>
          </a:p>
          <a:p>
            <a:r>
              <a:rPr lang="en-US" sz="1600" dirty="0"/>
              <a:t>A concept is a set, or a group of ideas, that build or helps us build an understanding of the world </a:t>
            </a:r>
          </a:p>
          <a:p>
            <a:r>
              <a:rPr lang="en-NZ" sz="1600" dirty="0"/>
              <a:t>Concepts may be thought of as “interpretative constructs”</a:t>
            </a:r>
            <a:r>
              <a:rPr lang="en-US" sz="1600" dirty="0"/>
              <a:t>. Things that help us interpret information, ideas, etc. </a:t>
            </a:r>
          </a:p>
          <a:p>
            <a:r>
              <a:rPr lang="en-US" sz="1600" dirty="0"/>
              <a:t>We all use concepts.</a:t>
            </a:r>
          </a:p>
          <a:p>
            <a:r>
              <a:rPr lang="en-US" sz="1600"/>
              <a:t>Concepts are abstract ideas.</a:t>
            </a:r>
            <a:endParaRPr lang="en-US" sz="1600" dirty="0"/>
          </a:p>
          <a:p>
            <a:r>
              <a:rPr lang="en-US" sz="1600" dirty="0"/>
              <a:t>Concepts may include generalizations </a:t>
            </a:r>
          </a:p>
          <a:p>
            <a:pPr lvl="1"/>
            <a:r>
              <a:rPr lang="en-US" sz="1600" dirty="0"/>
              <a:t>All use of language involves abstraction</a:t>
            </a:r>
          </a:p>
          <a:p>
            <a:pPr lvl="1"/>
            <a:r>
              <a:rPr lang="en-US" sz="1600" dirty="0"/>
              <a:t>E.g. DOG. </a:t>
            </a:r>
          </a:p>
          <a:p>
            <a:pPr lvl="1"/>
            <a:r>
              <a:rPr lang="en-US" sz="1600" dirty="0"/>
              <a:t>Refers to all dogs?</a:t>
            </a:r>
          </a:p>
          <a:p>
            <a:pPr lvl="2"/>
            <a:r>
              <a:rPr lang="en-US" sz="1600" dirty="0"/>
              <a:t>Big dog? Small dog? Hairy dog? </a:t>
            </a:r>
          </a:p>
          <a:p>
            <a:pPr lvl="2"/>
            <a:r>
              <a:rPr lang="en-US" sz="1600" dirty="0"/>
              <a:t>The more broad the concept the more it includes</a:t>
            </a:r>
          </a:p>
          <a:p>
            <a:pPr lvl="2"/>
            <a:r>
              <a:rPr lang="en-US" sz="1600" dirty="0"/>
              <a:t>But does it tell us what we need to know?</a:t>
            </a:r>
          </a:p>
          <a:p>
            <a:endParaRPr lang="en-NZ" sz="1100" dirty="0"/>
          </a:p>
        </p:txBody>
      </p:sp>
    </p:spTree>
    <p:extLst>
      <p:ext uri="{BB962C8B-B14F-4D97-AF65-F5344CB8AC3E}">
        <p14:creationId xmlns:p14="http://schemas.microsoft.com/office/powerpoint/2010/main" val="35864629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0C43AC-EFF2-4160-A6B7-A6AC21D5D2AF}"/>
              </a:ext>
            </a:extLst>
          </p:cNvPr>
          <p:cNvSpPr>
            <a:spLocks noGrp="1"/>
          </p:cNvSpPr>
          <p:nvPr>
            <p:ph type="title"/>
          </p:nvPr>
        </p:nvSpPr>
        <p:spPr>
          <a:xfrm>
            <a:off x="393555" y="620392"/>
            <a:ext cx="2856201" cy="5504688"/>
          </a:xfrm>
        </p:spPr>
        <p:txBody>
          <a:bodyPr>
            <a:normAutofit/>
          </a:bodyPr>
          <a:lstStyle/>
          <a:p>
            <a:r>
              <a:rPr lang="en-NZ" sz="5200">
                <a:solidFill>
                  <a:schemeClr val="bg1"/>
                </a:solidFill>
              </a:rPr>
              <a:t>Sociology uses specific concepts</a:t>
            </a:r>
            <a:br>
              <a:rPr lang="en-NZ" sz="5200">
                <a:solidFill>
                  <a:schemeClr val="bg1"/>
                </a:solidFill>
              </a:rPr>
            </a:br>
            <a:endParaRPr lang="en-NZ" sz="5200">
              <a:solidFill>
                <a:schemeClr val="bg1"/>
              </a:solidFill>
            </a:endParaRPr>
          </a:p>
        </p:txBody>
      </p:sp>
      <p:sp>
        <p:nvSpPr>
          <p:cNvPr id="4" name="Freeform: Shape 3">
            <a:extLst>
              <a:ext uri="{FF2B5EF4-FFF2-40B4-BE49-F238E27FC236}">
                <a16:creationId xmlns:a16="http://schemas.microsoft.com/office/drawing/2014/main" id="{EAB712B5-1177-499A-89A3-41A55608D093}"/>
              </a:ext>
            </a:extLst>
          </p:cNvPr>
          <p:cNvSpPr/>
          <p:nvPr/>
        </p:nvSpPr>
        <p:spPr>
          <a:xfrm>
            <a:off x="3995936" y="501213"/>
            <a:ext cx="4968551" cy="963900"/>
          </a:xfrm>
          <a:custGeom>
            <a:avLst/>
            <a:gdLst>
              <a:gd name="connsiteX0" fmla="*/ 0 w 4968551"/>
              <a:gd name="connsiteY0" fmla="*/ 0 h 963900"/>
              <a:gd name="connsiteX1" fmla="*/ 4968551 w 4968551"/>
              <a:gd name="connsiteY1" fmla="*/ 0 h 963900"/>
              <a:gd name="connsiteX2" fmla="*/ 4968551 w 4968551"/>
              <a:gd name="connsiteY2" fmla="*/ 963900 h 963900"/>
              <a:gd name="connsiteX3" fmla="*/ 0 w 4968551"/>
              <a:gd name="connsiteY3" fmla="*/ 963900 h 963900"/>
              <a:gd name="connsiteX4" fmla="*/ 0 w 4968551"/>
              <a:gd name="connsiteY4" fmla="*/ 0 h 96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551" h="963900">
                <a:moveTo>
                  <a:pt x="0" y="0"/>
                </a:moveTo>
                <a:lnTo>
                  <a:pt x="4968551" y="0"/>
                </a:lnTo>
                <a:lnTo>
                  <a:pt x="4968551" y="963900"/>
                </a:lnTo>
                <a:lnTo>
                  <a:pt x="0" y="963900"/>
                </a:lnTo>
                <a:lnTo>
                  <a:pt x="0" y="0"/>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5615" tIns="249936" rIns="385615" bIns="142240" numCol="1" spcCol="1270" anchor="t" anchorCtr="0">
            <a:noAutofit/>
          </a:bodyPr>
          <a:lstStyle/>
          <a:p>
            <a:pPr marL="228600" lvl="1" indent="-228600" algn="l" defTabSz="889000">
              <a:lnSpc>
                <a:spcPct val="90000"/>
              </a:lnSpc>
              <a:spcBef>
                <a:spcPct val="0"/>
              </a:spcBef>
              <a:spcAft>
                <a:spcPct val="15000"/>
              </a:spcAft>
              <a:buChar char="•"/>
            </a:pPr>
            <a:r>
              <a:rPr lang="en-NZ" sz="2000" kern="1200" dirty="0"/>
              <a:t>The unspoken rules that govern and guide behaviour</a:t>
            </a:r>
            <a:endParaRPr lang="en-US" sz="2000" kern="1200" dirty="0"/>
          </a:p>
        </p:txBody>
      </p:sp>
      <p:sp>
        <p:nvSpPr>
          <p:cNvPr id="7" name="Freeform: Shape 6">
            <a:extLst>
              <a:ext uri="{FF2B5EF4-FFF2-40B4-BE49-F238E27FC236}">
                <a16:creationId xmlns:a16="http://schemas.microsoft.com/office/drawing/2014/main" id="{508ADC12-88E6-44C4-AA71-39835F10444E}"/>
              </a:ext>
            </a:extLst>
          </p:cNvPr>
          <p:cNvSpPr/>
          <p:nvPr/>
        </p:nvSpPr>
        <p:spPr>
          <a:xfrm>
            <a:off x="4244363" y="324093"/>
            <a:ext cx="3477985" cy="354240"/>
          </a:xfrm>
          <a:custGeom>
            <a:avLst/>
            <a:gdLst>
              <a:gd name="connsiteX0" fmla="*/ 0 w 3477985"/>
              <a:gd name="connsiteY0" fmla="*/ 59041 h 354240"/>
              <a:gd name="connsiteX1" fmla="*/ 59041 w 3477985"/>
              <a:gd name="connsiteY1" fmla="*/ 0 h 354240"/>
              <a:gd name="connsiteX2" fmla="*/ 3418944 w 3477985"/>
              <a:gd name="connsiteY2" fmla="*/ 0 h 354240"/>
              <a:gd name="connsiteX3" fmla="*/ 3477985 w 3477985"/>
              <a:gd name="connsiteY3" fmla="*/ 59041 h 354240"/>
              <a:gd name="connsiteX4" fmla="*/ 3477985 w 3477985"/>
              <a:gd name="connsiteY4" fmla="*/ 295199 h 354240"/>
              <a:gd name="connsiteX5" fmla="*/ 3418944 w 3477985"/>
              <a:gd name="connsiteY5" fmla="*/ 354240 h 354240"/>
              <a:gd name="connsiteX6" fmla="*/ 59041 w 3477985"/>
              <a:gd name="connsiteY6" fmla="*/ 354240 h 354240"/>
              <a:gd name="connsiteX7" fmla="*/ 0 w 3477985"/>
              <a:gd name="connsiteY7" fmla="*/ 295199 h 354240"/>
              <a:gd name="connsiteX8" fmla="*/ 0 w 3477985"/>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985" h="354240">
                <a:moveTo>
                  <a:pt x="0" y="59041"/>
                </a:moveTo>
                <a:cubicBezTo>
                  <a:pt x="0" y="26434"/>
                  <a:pt x="26434" y="0"/>
                  <a:pt x="59041" y="0"/>
                </a:cubicBezTo>
                <a:lnTo>
                  <a:pt x="3418944" y="0"/>
                </a:lnTo>
                <a:cubicBezTo>
                  <a:pt x="3451551" y="0"/>
                  <a:pt x="3477985" y="26434"/>
                  <a:pt x="3477985" y="59041"/>
                </a:cubicBezTo>
                <a:lnTo>
                  <a:pt x="3477985" y="295199"/>
                </a:lnTo>
                <a:cubicBezTo>
                  <a:pt x="3477985" y="327806"/>
                  <a:pt x="3451551" y="354240"/>
                  <a:pt x="3418944" y="354240"/>
                </a:cubicBezTo>
                <a:lnTo>
                  <a:pt x="59041" y="354240"/>
                </a:lnTo>
                <a:cubicBezTo>
                  <a:pt x="26434" y="354240"/>
                  <a:pt x="0" y="327806"/>
                  <a:pt x="0" y="295199"/>
                </a:cubicBezTo>
                <a:lnTo>
                  <a:pt x="0" y="5904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8753" tIns="17293" rIns="148753" bIns="17293" numCol="1" spcCol="1270" anchor="ctr" anchorCtr="0">
            <a:noAutofit/>
          </a:bodyPr>
          <a:lstStyle/>
          <a:p>
            <a:pPr marL="0" lvl="0" indent="0" algn="l" defTabSz="1066800">
              <a:lnSpc>
                <a:spcPct val="90000"/>
              </a:lnSpc>
              <a:spcBef>
                <a:spcPct val="0"/>
              </a:spcBef>
              <a:spcAft>
                <a:spcPct val="35000"/>
              </a:spcAft>
              <a:buNone/>
            </a:pPr>
            <a:r>
              <a:rPr lang="en-NZ" sz="2400" kern="1200" dirty="0"/>
              <a:t>Norms</a:t>
            </a:r>
            <a:endParaRPr lang="en-US" sz="2400" kern="1200" dirty="0"/>
          </a:p>
        </p:txBody>
      </p:sp>
      <p:sp>
        <p:nvSpPr>
          <p:cNvPr id="8" name="Freeform: Shape 7">
            <a:extLst>
              <a:ext uri="{FF2B5EF4-FFF2-40B4-BE49-F238E27FC236}">
                <a16:creationId xmlns:a16="http://schemas.microsoft.com/office/drawing/2014/main" id="{243BCAF7-4EEB-43FA-94EB-037582E2AB37}"/>
              </a:ext>
            </a:extLst>
          </p:cNvPr>
          <p:cNvSpPr/>
          <p:nvPr/>
        </p:nvSpPr>
        <p:spPr>
          <a:xfrm>
            <a:off x="3995936" y="1707033"/>
            <a:ext cx="4968551" cy="680400"/>
          </a:xfrm>
          <a:custGeom>
            <a:avLst/>
            <a:gdLst>
              <a:gd name="connsiteX0" fmla="*/ 0 w 4968551"/>
              <a:gd name="connsiteY0" fmla="*/ 0 h 680400"/>
              <a:gd name="connsiteX1" fmla="*/ 4968551 w 4968551"/>
              <a:gd name="connsiteY1" fmla="*/ 0 h 680400"/>
              <a:gd name="connsiteX2" fmla="*/ 4968551 w 4968551"/>
              <a:gd name="connsiteY2" fmla="*/ 680400 h 680400"/>
              <a:gd name="connsiteX3" fmla="*/ 0 w 4968551"/>
              <a:gd name="connsiteY3" fmla="*/ 680400 h 680400"/>
              <a:gd name="connsiteX4" fmla="*/ 0 w 4968551"/>
              <a:gd name="connsiteY4" fmla="*/ 0 h 68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551" h="680400">
                <a:moveTo>
                  <a:pt x="0" y="0"/>
                </a:moveTo>
                <a:lnTo>
                  <a:pt x="4968551" y="0"/>
                </a:lnTo>
                <a:lnTo>
                  <a:pt x="4968551" y="680400"/>
                </a:lnTo>
                <a:lnTo>
                  <a:pt x="0" y="680400"/>
                </a:lnTo>
                <a:lnTo>
                  <a:pt x="0" y="0"/>
                </a:lnTo>
                <a:close/>
              </a:path>
            </a:pathLst>
          </a:custGeom>
        </p:spPr>
        <p:style>
          <a:lnRef idx="2">
            <a:schemeClr val="accent2">
              <a:hueOff val="-286716"/>
              <a:satOff val="-6909"/>
              <a:lumOff val="-415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5615" tIns="249936" rIns="385615" bIns="142240" numCol="1" spcCol="1270" anchor="t" anchorCtr="0">
            <a:noAutofit/>
          </a:bodyPr>
          <a:lstStyle/>
          <a:p>
            <a:pPr marL="228600" lvl="1" indent="-228600" algn="l" defTabSz="889000">
              <a:lnSpc>
                <a:spcPct val="90000"/>
              </a:lnSpc>
              <a:spcBef>
                <a:spcPct val="0"/>
              </a:spcBef>
              <a:spcAft>
                <a:spcPct val="15000"/>
              </a:spcAft>
              <a:buChar char="•"/>
            </a:pPr>
            <a:r>
              <a:rPr lang="en-NZ" sz="2000" kern="1200" dirty="0"/>
              <a:t>How we learn these rules </a:t>
            </a:r>
            <a:endParaRPr lang="en-US" sz="2000" kern="1200" dirty="0"/>
          </a:p>
        </p:txBody>
      </p:sp>
      <p:sp>
        <p:nvSpPr>
          <p:cNvPr id="10" name="Freeform: Shape 9">
            <a:extLst>
              <a:ext uri="{FF2B5EF4-FFF2-40B4-BE49-F238E27FC236}">
                <a16:creationId xmlns:a16="http://schemas.microsoft.com/office/drawing/2014/main" id="{3CC39D33-1A40-4044-9CEC-B8A581632A8A}"/>
              </a:ext>
            </a:extLst>
          </p:cNvPr>
          <p:cNvSpPr/>
          <p:nvPr/>
        </p:nvSpPr>
        <p:spPr>
          <a:xfrm>
            <a:off x="4244363" y="1529913"/>
            <a:ext cx="3477985" cy="354240"/>
          </a:xfrm>
          <a:custGeom>
            <a:avLst/>
            <a:gdLst>
              <a:gd name="connsiteX0" fmla="*/ 0 w 3477985"/>
              <a:gd name="connsiteY0" fmla="*/ 59041 h 354240"/>
              <a:gd name="connsiteX1" fmla="*/ 59041 w 3477985"/>
              <a:gd name="connsiteY1" fmla="*/ 0 h 354240"/>
              <a:gd name="connsiteX2" fmla="*/ 3418944 w 3477985"/>
              <a:gd name="connsiteY2" fmla="*/ 0 h 354240"/>
              <a:gd name="connsiteX3" fmla="*/ 3477985 w 3477985"/>
              <a:gd name="connsiteY3" fmla="*/ 59041 h 354240"/>
              <a:gd name="connsiteX4" fmla="*/ 3477985 w 3477985"/>
              <a:gd name="connsiteY4" fmla="*/ 295199 h 354240"/>
              <a:gd name="connsiteX5" fmla="*/ 3418944 w 3477985"/>
              <a:gd name="connsiteY5" fmla="*/ 354240 h 354240"/>
              <a:gd name="connsiteX6" fmla="*/ 59041 w 3477985"/>
              <a:gd name="connsiteY6" fmla="*/ 354240 h 354240"/>
              <a:gd name="connsiteX7" fmla="*/ 0 w 3477985"/>
              <a:gd name="connsiteY7" fmla="*/ 295199 h 354240"/>
              <a:gd name="connsiteX8" fmla="*/ 0 w 3477985"/>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985" h="354240">
                <a:moveTo>
                  <a:pt x="0" y="59041"/>
                </a:moveTo>
                <a:cubicBezTo>
                  <a:pt x="0" y="26434"/>
                  <a:pt x="26434" y="0"/>
                  <a:pt x="59041" y="0"/>
                </a:cubicBezTo>
                <a:lnTo>
                  <a:pt x="3418944" y="0"/>
                </a:lnTo>
                <a:cubicBezTo>
                  <a:pt x="3451551" y="0"/>
                  <a:pt x="3477985" y="26434"/>
                  <a:pt x="3477985" y="59041"/>
                </a:cubicBezTo>
                <a:lnTo>
                  <a:pt x="3477985" y="295199"/>
                </a:lnTo>
                <a:cubicBezTo>
                  <a:pt x="3477985" y="327806"/>
                  <a:pt x="3451551" y="354240"/>
                  <a:pt x="3418944" y="354240"/>
                </a:cubicBezTo>
                <a:lnTo>
                  <a:pt x="59041" y="354240"/>
                </a:lnTo>
                <a:cubicBezTo>
                  <a:pt x="26434" y="354240"/>
                  <a:pt x="0" y="327806"/>
                  <a:pt x="0" y="295199"/>
                </a:cubicBezTo>
                <a:lnTo>
                  <a:pt x="0" y="59041"/>
                </a:lnTo>
                <a:close/>
              </a:path>
            </a:pathLst>
          </a:custGeom>
        </p:spPr>
        <p:style>
          <a:lnRef idx="2">
            <a:schemeClr val="lt1">
              <a:hueOff val="0"/>
              <a:satOff val="0"/>
              <a:lumOff val="0"/>
              <a:alphaOff val="0"/>
            </a:schemeClr>
          </a:lnRef>
          <a:fillRef idx="1">
            <a:schemeClr val="accent2">
              <a:hueOff val="-286716"/>
              <a:satOff val="-6909"/>
              <a:lumOff val="-4157"/>
              <a:alphaOff val="0"/>
            </a:schemeClr>
          </a:fillRef>
          <a:effectRef idx="0">
            <a:schemeClr val="accent2">
              <a:hueOff val="-286716"/>
              <a:satOff val="-6909"/>
              <a:lumOff val="-4157"/>
              <a:alphaOff val="0"/>
            </a:schemeClr>
          </a:effectRef>
          <a:fontRef idx="minor">
            <a:schemeClr val="lt1"/>
          </a:fontRef>
        </p:style>
        <p:txBody>
          <a:bodyPr spcFirstLastPara="0" vert="horz" wrap="square" lIns="148753" tIns="17293" rIns="148753" bIns="17293" numCol="1" spcCol="1270" anchor="ctr" anchorCtr="0">
            <a:noAutofit/>
          </a:bodyPr>
          <a:lstStyle/>
          <a:p>
            <a:pPr marL="0" lvl="0" indent="0" algn="l" defTabSz="1066800">
              <a:lnSpc>
                <a:spcPct val="90000"/>
              </a:lnSpc>
              <a:spcBef>
                <a:spcPct val="0"/>
              </a:spcBef>
              <a:spcAft>
                <a:spcPct val="35000"/>
              </a:spcAft>
              <a:buNone/>
            </a:pPr>
            <a:r>
              <a:rPr lang="en-NZ" sz="2400" kern="1200" dirty="0"/>
              <a:t>Socialisation</a:t>
            </a:r>
            <a:endParaRPr lang="en-US" sz="2400" kern="1200" dirty="0"/>
          </a:p>
        </p:txBody>
      </p:sp>
      <p:sp>
        <p:nvSpPr>
          <p:cNvPr id="11" name="Freeform: Shape 10">
            <a:extLst>
              <a:ext uri="{FF2B5EF4-FFF2-40B4-BE49-F238E27FC236}">
                <a16:creationId xmlns:a16="http://schemas.microsoft.com/office/drawing/2014/main" id="{1D7AFEDB-2285-4B26-AC30-6978B4211745}"/>
              </a:ext>
            </a:extLst>
          </p:cNvPr>
          <p:cNvSpPr/>
          <p:nvPr/>
        </p:nvSpPr>
        <p:spPr>
          <a:xfrm>
            <a:off x="3995936" y="2629353"/>
            <a:ext cx="4968551" cy="1134000"/>
          </a:xfrm>
          <a:custGeom>
            <a:avLst/>
            <a:gdLst>
              <a:gd name="connsiteX0" fmla="*/ 0 w 4968551"/>
              <a:gd name="connsiteY0" fmla="*/ 0 h 1134000"/>
              <a:gd name="connsiteX1" fmla="*/ 4968551 w 4968551"/>
              <a:gd name="connsiteY1" fmla="*/ 0 h 1134000"/>
              <a:gd name="connsiteX2" fmla="*/ 4968551 w 4968551"/>
              <a:gd name="connsiteY2" fmla="*/ 1134000 h 1134000"/>
              <a:gd name="connsiteX3" fmla="*/ 0 w 4968551"/>
              <a:gd name="connsiteY3" fmla="*/ 1134000 h 1134000"/>
              <a:gd name="connsiteX4" fmla="*/ 0 w 4968551"/>
              <a:gd name="connsiteY4" fmla="*/ 0 h 113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551" h="1134000">
                <a:moveTo>
                  <a:pt x="0" y="0"/>
                </a:moveTo>
                <a:lnTo>
                  <a:pt x="4968551" y="0"/>
                </a:lnTo>
                <a:lnTo>
                  <a:pt x="4968551" y="1134000"/>
                </a:lnTo>
                <a:lnTo>
                  <a:pt x="0" y="1134000"/>
                </a:lnTo>
                <a:lnTo>
                  <a:pt x="0" y="0"/>
                </a:lnTo>
                <a:close/>
              </a:path>
            </a:pathLst>
          </a:custGeom>
        </p:spPr>
        <p:style>
          <a:lnRef idx="2">
            <a:schemeClr val="accent2">
              <a:hueOff val="-573433"/>
              <a:satOff val="-13818"/>
              <a:lumOff val="-831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5615" tIns="249936" rIns="385615" bIns="128016" numCol="1" spcCol="1270" anchor="t" anchorCtr="0">
            <a:noAutofit/>
          </a:bodyPr>
          <a:lstStyle/>
          <a:p>
            <a:pPr marL="171450" lvl="1" indent="-171450" algn="l" defTabSz="800100">
              <a:lnSpc>
                <a:spcPct val="90000"/>
              </a:lnSpc>
              <a:spcBef>
                <a:spcPct val="0"/>
              </a:spcBef>
              <a:spcAft>
                <a:spcPct val="15000"/>
              </a:spcAft>
              <a:buChar char="•"/>
            </a:pPr>
            <a:r>
              <a:rPr lang="en-NZ" sz="1800" kern="1200" dirty="0"/>
              <a:t>The positions we occupy in our day-to-day life. (Mother, Father, Son, Daughter, teacher, student, employer, employee) </a:t>
            </a:r>
            <a:endParaRPr lang="en-US" sz="1800" kern="1200" dirty="0"/>
          </a:p>
        </p:txBody>
      </p:sp>
      <p:sp>
        <p:nvSpPr>
          <p:cNvPr id="12" name="Freeform: Shape 11">
            <a:extLst>
              <a:ext uri="{FF2B5EF4-FFF2-40B4-BE49-F238E27FC236}">
                <a16:creationId xmlns:a16="http://schemas.microsoft.com/office/drawing/2014/main" id="{81AA2E61-1D1B-4A44-A1F4-42ADE1859743}"/>
              </a:ext>
            </a:extLst>
          </p:cNvPr>
          <p:cNvSpPr/>
          <p:nvPr/>
        </p:nvSpPr>
        <p:spPr>
          <a:xfrm>
            <a:off x="4244363" y="2452233"/>
            <a:ext cx="3477985" cy="354240"/>
          </a:xfrm>
          <a:custGeom>
            <a:avLst/>
            <a:gdLst>
              <a:gd name="connsiteX0" fmla="*/ 0 w 3477985"/>
              <a:gd name="connsiteY0" fmla="*/ 59041 h 354240"/>
              <a:gd name="connsiteX1" fmla="*/ 59041 w 3477985"/>
              <a:gd name="connsiteY1" fmla="*/ 0 h 354240"/>
              <a:gd name="connsiteX2" fmla="*/ 3418944 w 3477985"/>
              <a:gd name="connsiteY2" fmla="*/ 0 h 354240"/>
              <a:gd name="connsiteX3" fmla="*/ 3477985 w 3477985"/>
              <a:gd name="connsiteY3" fmla="*/ 59041 h 354240"/>
              <a:gd name="connsiteX4" fmla="*/ 3477985 w 3477985"/>
              <a:gd name="connsiteY4" fmla="*/ 295199 h 354240"/>
              <a:gd name="connsiteX5" fmla="*/ 3418944 w 3477985"/>
              <a:gd name="connsiteY5" fmla="*/ 354240 h 354240"/>
              <a:gd name="connsiteX6" fmla="*/ 59041 w 3477985"/>
              <a:gd name="connsiteY6" fmla="*/ 354240 h 354240"/>
              <a:gd name="connsiteX7" fmla="*/ 0 w 3477985"/>
              <a:gd name="connsiteY7" fmla="*/ 295199 h 354240"/>
              <a:gd name="connsiteX8" fmla="*/ 0 w 3477985"/>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985" h="354240">
                <a:moveTo>
                  <a:pt x="0" y="59041"/>
                </a:moveTo>
                <a:cubicBezTo>
                  <a:pt x="0" y="26434"/>
                  <a:pt x="26434" y="0"/>
                  <a:pt x="59041" y="0"/>
                </a:cubicBezTo>
                <a:lnTo>
                  <a:pt x="3418944" y="0"/>
                </a:lnTo>
                <a:cubicBezTo>
                  <a:pt x="3451551" y="0"/>
                  <a:pt x="3477985" y="26434"/>
                  <a:pt x="3477985" y="59041"/>
                </a:cubicBezTo>
                <a:lnTo>
                  <a:pt x="3477985" y="295199"/>
                </a:lnTo>
                <a:cubicBezTo>
                  <a:pt x="3477985" y="327806"/>
                  <a:pt x="3451551" y="354240"/>
                  <a:pt x="3418944" y="354240"/>
                </a:cubicBezTo>
                <a:lnTo>
                  <a:pt x="59041" y="354240"/>
                </a:lnTo>
                <a:cubicBezTo>
                  <a:pt x="26434" y="354240"/>
                  <a:pt x="0" y="327806"/>
                  <a:pt x="0" y="295199"/>
                </a:cubicBezTo>
                <a:lnTo>
                  <a:pt x="0" y="59041"/>
                </a:lnTo>
                <a:close/>
              </a:path>
            </a:pathLst>
          </a:custGeom>
        </p:spPr>
        <p:style>
          <a:lnRef idx="2">
            <a:schemeClr val="lt1">
              <a:hueOff val="0"/>
              <a:satOff val="0"/>
              <a:lumOff val="0"/>
              <a:alphaOff val="0"/>
            </a:schemeClr>
          </a:lnRef>
          <a:fillRef idx="1">
            <a:schemeClr val="accent2">
              <a:hueOff val="-573433"/>
              <a:satOff val="-13818"/>
              <a:lumOff val="-8314"/>
              <a:alphaOff val="0"/>
            </a:schemeClr>
          </a:fillRef>
          <a:effectRef idx="0">
            <a:schemeClr val="accent2">
              <a:hueOff val="-573433"/>
              <a:satOff val="-13818"/>
              <a:lumOff val="-8314"/>
              <a:alphaOff val="0"/>
            </a:schemeClr>
          </a:effectRef>
          <a:fontRef idx="minor">
            <a:schemeClr val="lt1"/>
          </a:fontRef>
        </p:style>
        <p:txBody>
          <a:bodyPr spcFirstLastPara="0" vert="horz" wrap="square" lIns="148753" tIns="17293" rIns="148753" bIns="17293" numCol="1" spcCol="1270" anchor="ctr" anchorCtr="0">
            <a:noAutofit/>
          </a:bodyPr>
          <a:lstStyle/>
          <a:p>
            <a:pPr marL="0" lvl="0" indent="0" algn="l" defTabSz="1066800">
              <a:lnSpc>
                <a:spcPct val="90000"/>
              </a:lnSpc>
              <a:spcBef>
                <a:spcPct val="0"/>
              </a:spcBef>
              <a:spcAft>
                <a:spcPct val="35000"/>
              </a:spcAft>
              <a:buNone/>
            </a:pPr>
            <a:r>
              <a:rPr lang="en-NZ" sz="2400" kern="1200" dirty="0"/>
              <a:t>Roles</a:t>
            </a:r>
            <a:endParaRPr lang="en-US" sz="2400" kern="1200" dirty="0"/>
          </a:p>
        </p:txBody>
      </p:sp>
      <p:sp>
        <p:nvSpPr>
          <p:cNvPr id="13" name="Freeform: Shape 12">
            <a:extLst>
              <a:ext uri="{FF2B5EF4-FFF2-40B4-BE49-F238E27FC236}">
                <a16:creationId xmlns:a16="http://schemas.microsoft.com/office/drawing/2014/main" id="{5A5D8657-7D53-40E3-B195-BBB7041892EC}"/>
              </a:ext>
            </a:extLst>
          </p:cNvPr>
          <p:cNvSpPr/>
          <p:nvPr/>
        </p:nvSpPr>
        <p:spPr>
          <a:xfrm>
            <a:off x="3995935" y="4414161"/>
            <a:ext cx="4968551" cy="1512000"/>
          </a:xfrm>
          <a:custGeom>
            <a:avLst/>
            <a:gdLst>
              <a:gd name="connsiteX0" fmla="*/ 0 w 4968551"/>
              <a:gd name="connsiteY0" fmla="*/ 0 h 1512000"/>
              <a:gd name="connsiteX1" fmla="*/ 4968551 w 4968551"/>
              <a:gd name="connsiteY1" fmla="*/ 0 h 1512000"/>
              <a:gd name="connsiteX2" fmla="*/ 4968551 w 4968551"/>
              <a:gd name="connsiteY2" fmla="*/ 1512000 h 1512000"/>
              <a:gd name="connsiteX3" fmla="*/ 0 w 4968551"/>
              <a:gd name="connsiteY3" fmla="*/ 1512000 h 1512000"/>
              <a:gd name="connsiteX4" fmla="*/ 0 w 4968551"/>
              <a:gd name="connsiteY4" fmla="*/ 0 h 151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551" h="1512000">
                <a:moveTo>
                  <a:pt x="0" y="0"/>
                </a:moveTo>
                <a:lnTo>
                  <a:pt x="4968551" y="0"/>
                </a:lnTo>
                <a:lnTo>
                  <a:pt x="4968551" y="1512000"/>
                </a:lnTo>
                <a:lnTo>
                  <a:pt x="0" y="1512000"/>
                </a:lnTo>
                <a:lnTo>
                  <a:pt x="0" y="0"/>
                </a:lnTo>
                <a:close/>
              </a:path>
            </a:pathLst>
          </a:custGeom>
        </p:spPr>
        <p:style>
          <a:lnRef idx="2">
            <a:schemeClr val="accent2">
              <a:hueOff val="-860149"/>
              <a:satOff val="-20726"/>
              <a:lumOff val="-1247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5615" tIns="249936" rIns="385615" bIns="142240" numCol="1" spcCol="1270" anchor="t" anchorCtr="0">
            <a:noAutofit/>
          </a:bodyPr>
          <a:lstStyle/>
          <a:p>
            <a:pPr marL="228600" lvl="1" indent="-228600" algn="l" defTabSz="889000">
              <a:lnSpc>
                <a:spcPct val="90000"/>
              </a:lnSpc>
              <a:spcBef>
                <a:spcPct val="0"/>
              </a:spcBef>
              <a:spcAft>
                <a:spcPct val="15000"/>
              </a:spcAft>
              <a:buChar char="•"/>
            </a:pPr>
            <a:r>
              <a:rPr lang="en-NZ" sz="2000" kern="1200" dirty="0"/>
              <a:t>Assumptions of how we should </a:t>
            </a:r>
            <a:r>
              <a:rPr lang="en-NZ" sz="2000" dirty="0"/>
              <a:t>think, act, or do,</a:t>
            </a:r>
            <a:r>
              <a:rPr lang="en-NZ" sz="2000" kern="1200" dirty="0"/>
              <a:t> based on some social feature</a:t>
            </a:r>
            <a:r>
              <a:rPr lang="en-NZ" sz="2000" dirty="0"/>
              <a:t> (e.g. ideas on the way we should dress to fit our  </a:t>
            </a:r>
            <a:r>
              <a:rPr lang="en-NZ" sz="2000" kern="1200" dirty="0"/>
              <a:t> </a:t>
            </a:r>
            <a:endParaRPr lang="en-US" sz="2000" kern="1200" dirty="0"/>
          </a:p>
        </p:txBody>
      </p:sp>
      <p:sp>
        <p:nvSpPr>
          <p:cNvPr id="14" name="Freeform: Shape 13">
            <a:extLst>
              <a:ext uri="{FF2B5EF4-FFF2-40B4-BE49-F238E27FC236}">
                <a16:creationId xmlns:a16="http://schemas.microsoft.com/office/drawing/2014/main" id="{1A6DB84D-CFC5-4725-9822-17A79C8FB4D2}"/>
              </a:ext>
            </a:extLst>
          </p:cNvPr>
          <p:cNvSpPr/>
          <p:nvPr/>
        </p:nvSpPr>
        <p:spPr>
          <a:xfrm>
            <a:off x="4244363" y="3868362"/>
            <a:ext cx="4000045" cy="712765"/>
          </a:xfrm>
          <a:custGeom>
            <a:avLst/>
            <a:gdLst>
              <a:gd name="connsiteX0" fmla="*/ 0 w 3477985"/>
              <a:gd name="connsiteY0" fmla="*/ 59041 h 354240"/>
              <a:gd name="connsiteX1" fmla="*/ 59041 w 3477985"/>
              <a:gd name="connsiteY1" fmla="*/ 0 h 354240"/>
              <a:gd name="connsiteX2" fmla="*/ 3418944 w 3477985"/>
              <a:gd name="connsiteY2" fmla="*/ 0 h 354240"/>
              <a:gd name="connsiteX3" fmla="*/ 3477985 w 3477985"/>
              <a:gd name="connsiteY3" fmla="*/ 59041 h 354240"/>
              <a:gd name="connsiteX4" fmla="*/ 3477985 w 3477985"/>
              <a:gd name="connsiteY4" fmla="*/ 295199 h 354240"/>
              <a:gd name="connsiteX5" fmla="*/ 3418944 w 3477985"/>
              <a:gd name="connsiteY5" fmla="*/ 354240 h 354240"/>
              <a:gd name="connsiteX6" fmla="*/ 59041 w 3477985"/>
              <a:gd name="connsiteY6" fmla="*/ 354240 h 354240"/>
              <a:gd name="connsiteX7" fmla="*/ 0 w 3477985"/>
              <a:gd name="connsiteY7" fmla="*/ 295199 h 354240"/>
              <a:gd name="connsiteX8" fmla="*/ 0 w 3477985"/>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985" h="354240">
                <a:moveTo>
                  <a:pt x="0" y="59041"/>
                </a:moveTo>
                <a:cubicBezTo>
                  <a:pt x="0" y="26434"/>
                  <a:pt x="26434" y="0"/>
                  <a:pt x="59041" y="0"/>
                </a:cubicBezTo>
                <a:lnTo>
                  <a:pt x="3418944" y="0"/>
                </a:lnTo>
                <a:cubicBezTo>
                  <a:pt x="3451551" y="0"/>
                  <a:pt x="3477985" y="26434"/>
                  <a:pt x="3477985" y="59041"/>
                </a:cubicBezTo>
                <a:lnTo>
                  <a:pt x="3477985" y="295199"/>
                </a:lnTo>
                <a:cubicBezTo>
                  <a:pt x="3477985" y="327806"/>
                  <a:pt x="3451551" y="354240"/>
                  <a:pt x="3418944" y="354240"/>
                </a:cubicBezTo>
                <a:lnTo>
                  <a:pt x="59041" y="354240"/>
                </a:lnTo>
                <a:cubicBezTo>
                  <a:pt x="26434" y="354240"/>
                  <a:pt x="0" y="327806"/>
                  <a:pt x="0" y="295199"/>
                </a:cubicBezTo>
                <a:lnTo>
                  <a:pt x="0" y="59041"/>
                </a:lnTo>
                <a:close/>
              </a:path>
            </a:pathLst>
          </a:custGeom>
        </p:spPr>
        <p:style>
          <a:lnRef idx="2">
            <a:schemeClr val="lt1">
              <a:hueOff val="0"/>
              <a:satOff val="0"/>
              <a:lumOff val="0"/>
              <a:alphaOff val="0"/>
            </a:schemeClr>
          </a:lnRef>
          <a:fillRef idx="1">
            <a:schemeClr val="accent2">
              <a:hueOff val="-860149"/>
              <a:satOff val="-20726"/>
              <a:lumOff val="-12471"/>
              <a:alphaOff val="0"/>
            </a:schemeClr>
          </a:fillRef>
          <a:effectRef idx="0">
            <a:schemeClr val="accent2">
              <a:hueOff val="-860149"/>
              <a:satOff val="-20726"/>
              <a:lumOff val="-12471"/>
              <a:alphaOff val="0"/>
            </a:schemeClr>
          </a:effectRef>
          <a:fontRef idx="minor">
            <a:schemeClr val="lt1"/>
          </a:fontRef>
        </p:style>
        <p:txBody>
          <a:bodyPr spcFirstLastPara="0" vert="horz" wrap="square" lIns="148753" tIns="17293" rIns="148753" bIns="17293" numCol="1" spcCol="1270" anchor="ctr" anchorCtr="0">
            <a:noAutofit/>
          </a:bodyPr>
          <a:lstStyle/>
          <a:p>
            <a:pPr marL="0" lvl="0" indent="0" algn="l" defTabSz="1066800">
              <a:lnSpc>
                <a:spcPct val="90000"/>
              </a:lnSpc>
              <a:spcBef>
                <a:spcPct val="0"/>
              </a:spcBef>
              <a:spcAft>
                <a:spcPct val="35000"/>
              </a:spcAft>
              <a:buNone/>
            </a:pPr>
            <a:r>
              <a:rPr lang="en-NZ" sz="2400" kern="1200" dirty="0"/>
              <a:t>Expectations (or normative assumptions)</a:t>
            </a:r>
          </a:p>
        </p:txBody>
      </p:sp>
      <p:sp>
        <p:nvSpPr>
          <p:cNvPr id="15" name="Rectangle 14">
            <a:extLst>
              <a:ext uri="{FF2B5EF4-FFF2-40B4-BE49-F238E27FC236}">
                <a16:creationId xmlns:a16="http://schemas.microsoft.com/office/drawing/2014/main" id="{2F8BBB5C-08BB-4109-BAB5-0554775CCBD0}"/>
              </a:ext>
            </a:extLst>
          </p:cNvPr>
          <p:cNvSpPr/>
          <p:nvPr/>
        </p:nvSpPr>
        <p:spPr>
          <a:xfrm>
            <a:off x="3995936" y="5759194"/>
            <a:ext cx="4968551" cy="302400"/>
          </a:xfrm>
          <a:prstGeom prst="rect">
            <a:avLst/>
          </a:prstGeom>
        </p:spPr>
        <p:style>
          <a:lnRef idx="2">
            <a:schemeClr val="accent2">
              <a:hueOff val="-1146866"/>
              <a:satOff val="-27635"/>
              <a:lumOff val="-16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C7D692B9-99A9-4A3B-BC1B-08C41857020D}"/>
              </a:ext>
            </a:extLst>
          </p:cNvPr>
          <p:cNvSpPr/>
          <p:nvPr/>
        </p:nvSpPr>
        <p:spPr>
          <a:xfrm>
            <a:off x="4244363" y="5904165"/>
            <a:ext cx="3477985" cy="354240"/>
          </a:xfrm>
          <a:custGeom>
            <a:avLst/>
            <a:gdLst>
              <a:gd name="connsiteX0" fmla="*/ 0 w 3477985"/>
              <a:gd name="connsiteY0" fmla="*/ 59041 h 354240"/>
              <a:gd name="connsiteX1" fmla="*/ 59041 w 3477985"/>
              <a:gd name="connsiteY1" fmla="*/ 0 h 354240"/>
              <a:gd name="connsiteX2" fmla="*/ 3418944 w 3477985"/>
              <a:gd name="connsiteY2" fmla="*/ 0 h 354240"/>
              <a:gd name="connsiteX3" fmla="*/ 3477985 w 3477985"/>
              <a:gd name="connsiteY3" fmla="*/ 59041 h 354240"/>
              <a:gd name="connsiteX4" fmla="*/ 3477985 w 3477985"/>
              <a:gd name="connsiteY4" fmla="*/ 295199 h 354240"/>
              <a:gd name="connsiteX5" fmla="*/ 3418944 w 3477985"/>
              <a:gd name="connsiteY5" fmla="*/ 354240 h 354240"/>
              <a:gd name="connsiteX6" fmla="*/ 59041 w 3477985"/>
              <a:gd name="connsiteY6" fmla="*/ 354240 h 354240"/>
              <a:gd name="connsiteX7" fmla="*/ 0 w 3477985"/>
              <a:gd name="connsiteY7" fmla="*/ 295199 h 354240"/>
              <a:gd name="connsiteX8" fmla="*/ 0 w 3477985"/>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985" h="354240">
                <a:moveTo>
                  <a:pt x="0" y="59041"/>
                </a:moveTo>
                <a:cubicBezTo>
                  <a:pt x="0" y="26434"/>
                  <a:pt x="26434" y="0"/>
                  <a:pt x="59041" y="0"/>
                </a:cubicBezTo>
                <a:lnTo>
                  <a:pt x="3418944" y="0"/>
                </a:lnTo>
                <a:cubicBezTo>
                  <a:pt x="3451551" y="0"/>
                  <a:pt x="3477985" y="26434"/>
                  <a:pt x="3477985" y="59041"/>
                </a:cubicBezTo>
                <a:lnTo>
                  <a:pt x="3477985" y="295199"/>
                </a:lnTo>
                <a:cubicBezTo>
                  <a:pt x="3477985" y="327806"/>
                  <a:pt x="3451551" y="354240"/>
                  <a:pt x="3418944" y="354240"/>
                </a:cubicBezTo>
                <a:lnTo>
                  <a:pt x="59041" y="354240"/>
                </a:lnTo>
                <a:cubicBezTo>
                  <a:pt x="26434" y="354240"/>
                  <a:pt x="0" y="327806"/>
                  <a:pt x="0" y="295199"/>
                </a:cubicBezTo>
                <a:lnTo>
                  <a:pt x="0" y="59041"/>
                </a:lnTo>
                <a:close/>
              </a:path>
            </a:pathLst>
          </a:custGeom>
        </p:spPr>
        <p:style>
          <a:lnRef idx="2">
            <a:schemeClr val="lt1">
              <a:hueOff val="0"/>
              <a:satOff val="0"/>
              <a:lumOff val="0"/>
              <a:alphaOff val="0"/>
            </a:schemeClr>
          </a:lnRef>
          <a:fillRef idx="1">
            <a:schemeClr val="accent2">
              <a:hueOff val="-1146866"/>
              <a:satOff val="-27635"/>
              <a:lumOff val="-16628"/>
              <a:alphaOff val="0"/>
            </a:schemeClr>
          </a:fillRef>
          <a:effectRef idx="0">
            <a:schemeClr val="accent2">
              <a:hueOff val="-1146866"/>
              <a:satOff val="-27635"/>
              <a:lumOff val="-16628"/>
              <a:alphaOff val="0"/>
            </a:schemeClr>
          </a:effectRef>
          <a:fontRef idx="minor">
            <a:schemeClr val="lt1"/>
          </a:fontRef>
        </p:style>
        <p:txBody>
          <a:bodyPr spcFirstLastPara="0" vert="horz" wrap="square" lIns="148753" tIns="17293" rIns="148753" bIns="17293" numCol="1" spcCol="1270" anchor="ctr" anchorCtr="0">
            <a:noAutofit/>
          </a:bodyPr>
          <a:lstStyle/>
          <a:p>
            <a:pPr marL="0" lvl="0" indent="0" algn="l" defTabSz="1066800">
              <a:lnSpc>
                <a:spcPct val="90000"/>
              </a:lnSpc>
              <a:spcBef>
                <a:spcPct val="0"/>
              </a:spcBef>
              <a:spcAft>
                <a:spcPct val="35000"/>
              </a:spcAft>
              <a:buNone/>
            </a:pPr>
            <a:r>
              <a:rPr lang="en-NZ" sz="2400" kern="1200" dirty="0"/>
              <a:t>Power</a:t>
            </a:r>
            <a:r>
              <a:rPr lang="en-NZ" sz="1600" kern="1200" dirty="0"/>
              <a:t> </a:t>
            </a:r>
            <a:endParaRPr lang="en-US" sz="1600" kern="1200" dirty="0"/>
          </a:p>
        </p:txBody>
      </p:sp>
      <p:sp>
        <p:nvSpPr>
          <p:cNvPr id="17" name="Rectangle 16">
            <a:extLst>
              <a:ext uri="{FF2B5EF4-FFF2-40B4-BE49-F238E27FC236}">
                <a16:creationId xmlns:a16="http://schemas.microsoft.com/office/drawing/2014/main" id="{87A9EAD9-CA68-43F5-BC1D-67EF72CA5243}"/>
              </a:ext>
            </a:extLst>
          </p:cNvPr>
          <p:cNvSpPr/>
          <p:nvPr/>
        </p:nvSpPr>
        <p:spPr>
          <a:xfrm>
            <a:off x="3995936" y="6303514"/>
            <a:ext cx="4968551" cy="302400"/>
          </a:xfrm>
          <a:prstGeom prst="rect">
            <a:avLst/>
          </a:prstGeom>
        </p:spPr>
        <p:style>
          <a:lnRef idx="2">
            <a:schemeClr val="accent2">
              <a:hueOff val="-1433582"/>
              <a:satOff val="-34544"/>
              <a:lumOff val="-2078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Freeform: Shape 17">
            <a:extLst>
              <a:ext uri="{FF2B5EF4-FFF2-40B4-BE49-F238E27FC236}">
                <a16:creationId xmlns:a16="http://schemas.microsoft.com/office/drawing/2014/main" id="{6FF930B5-FD54-45D0-B5B8-CACC908A0C5E}"/>
              </a:ext>
            </a:extLst>
          </p:cNvPr>
          <p:cNvSpPr/>
          <p:nvPr/>
        </p:nvSpPr>
        <p:spPr>
          <a:xfrm>
            <a:off x="4244363" y="6384486"/>
            <a:ext cx="3477985" cy="354240"/>
          </a:xfrm>
          <a:custGeom>
            <a:avLst/>
            <a:gdLst>
              <a:gd name="connsiteX0" fmla="*/ 0 w 3477985"/>
              <a:gd name="connsiteY0" fmla="*/ 59041 h 354240"/>
              <a:gd name="connsiteX1" fmla="*/ 59041 w 3477985"/>
              <a:gd name="connsiteY1" fmla="*/ 0 h 354240"/>
              <a:gd name="connsiteX2" fmla="*/ 3418944 w 3477985"/>
              <a:gd name="connsiteY2" fmla="*/ 0 h 354240"/>
              <a:gd name="connsiteX3" fmla="*/ 3477985 w 3477985"/>
              <a:gd name="connsiteY3" fmla="*/ 59041 h 354240"/>
              <a:gd name="connsiteX4" fmla="*/ 3477985 w 3477985"/>
              <a:gd name="connsiteY4" fmla="*/ 295199 h 354240"/>
              <a:gd name="connsiteX5" fmla="*/ 3418944 w 3477985"/>
              <a:gd name="connsiteY5" fmla="*/ 354240 h 354240"/>
              <a:gd name="connsiteX6" fmla="*/ 59041 w 3477985"/>
              <a:gd name="connsiteY6" fmla="*/ 354240 h 354240"/>
              <a:gd name="connsiteX7" fmla="*/ 0 w 3477985"/>
              <a:gd name="connsiteY7" fmla="*/ 295199 h 354240"/>
              <a:gd name="connsiteX8" fmla="*/ 0 w 3477985"/>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985" h="354240">
                <a:moveTo>
                  <a:pt x="0" y="59041"/>
                </a:moveTo>
                <a:cubicBezTo>
                  <a:pt x="0" y="26434"/>
                  <a:pt x="26434" y="0"/>
                  <a:pt x="59041" y="0"/>
                </a:cubicBezTo>
                <a:lnTo>
                  <a:pt x="3418944" y="0"/>
                </a:lnTo>
                <a:cubicBezTo>
                  <a:pt x="3451551" y="0"/>
                  <a:pt x="3477985" y="26434"/>
                  <a:pt x="3477985" y="59041"/>
                </a:cubicBezTo>
                <a:lnTo>
                  <a:pt x="3477985" y="295199"/>
                </a:lnTo>
                <a:cubicBezTo>
                  <a:pt x="3477985" y="327806"/>
                  <a:pt x="3451551" y="354240"/>
                  <a:pt x="3418944" y="354240"/>
                </a:cubicBezTo>
                <a:lnTo>
                  <a:pt x="59041" y="354240"/>
                </a:lnTo>
                <a:cubicBezTo>
                  <a:pt x="26434" y="354240"/>
                  <a:pt x="0" y="327806"/>
                  <a:pt x="0" y="295199"/>
                </a:cubicBezTo>
                <a:lnTo>
                  <a:pt x="0" y="59041"/>
                </a:lnTo>
                <a:close/>
              </a:path>
            </a:pathLst>
          </a:custGeom>
        </p:spPr>
        <p:style>
          <a:lnRef idx="2">
            <a:schemeClr val="lt1">
              <a:hueOff val="0"/>
              <a:satOff val="0"/>
              <a:lumOff val="0"/>
              <a:alphaOff val="0"/>
            </a:schemeClr>
          </a:lnRef>
          <a:fillRef idx="1">
            <a:schemeClr val="accent2">
              <a:hueOff val="-1433582"/>
              <a:satOff val="-34544"/>
              <a:lumOff val="-20785"/>
              <a:alphaOff val="0"/>
            </a:schemeClr>
          </a:fillRef>
          <a:effectRef idx="0">
            <a:schemeClr val="accent2">
              <a:hueOff val="-1433582"/>
              <a:satOff val="-34544"/>
              <a:lumOff val="-20785"/>
              <a:alphaOff val="0"/>
            </a:schemeClr>
          </a:effectRef>
          <a:fontRef idx="minor">
            <a:schemeClr val="lt1"/>
          </a:fontRef>
        </p:style>
        <p:txBody>
          <a:bodyPr spcFirstLastPara="0" vert="horz" wrap="square" lIns="148753" tIns="17293" rIns="148753" bIns="17293" numCol="1" spcCol="1270" anchor="ctr" anchorCtr="0">
            <a:noAutofit/>
          </a:bodyPr>
          <a:lstStyle/>
          <a:p>
            <a:pPr marL="0" lvl="0" indent="0" algn="l" defTabSz="1066800">
              <a:lnSpc>
                <a:spcPct val="90000"/>
              </a:lnSpc>
              <a:spcBef>
                <a:spcPct val="0"/>
              </a:spcBef>
              <a:spcAft>
                <a:spcPct val="35000"/>
              </a:spcAft>
              <a:buNone/>
            </a:pPr>
            <a:r>
              <a:rPr lang="en-NZ" sz="2400" kern="1200" dirty="0"/>
              <a:t>Privilege</a:t>
            </a:r>
            <a:r>
              <a:rPr lang="en-NZ" sz="1600" kern="1200" dirty="0"/>
              <a:t> </a:t>
            </a:r>
            <a:endParaRPr lang="en-US" sz="1600" kern="1200" dirty="0"/>
          </a:p>
        </p:txBody>
      </p:sp>
      <p:sp>
        <p:nvSpPr>
          <p:cNvPr id="6" name="TextBox 5">
            <a:extLst>
              <a:ext uri="{FF2B5EF4-FFF2-40B4-BE49-F238E27FC236}">
                <a16:creationId xmlns:a16="http://schemas.microsoft.com/office/drawing/2014/main" id="{8D0AE2F0-E82D-4EEF-BB1B-106A432C91EB}"/>
              </a:ext>
            </a:extLst>
          </p:cNvPr>
          <p:cNvSpPr txBox="1"/>
          <p:nvPr/>
        </p:nvSpPr>
        <p:spPr>
          <a:xfrm rot="18468045">
            <a:off x="1666671" y="5057137"/>
            <a:ext cx="2270081" cy="369332"/>
          </a:xfrm>
          <a:prstGeom prst="rect">
            <a:avLst/>
          </a:prstGeom>
          <a:noFill/>
        </p:spPr>
        <p:txBody>
          <a:bodyPr wrap="square" rtlCol="0">
            <a:spAutoFit/>
          </a:bodyPr>
          <a:lstStyle/>
          <a:p>
            <a:r>
              <a:rPr lang="en-NZ" dirty="0">
                <a:solidFill>
                  <a:schemeClr val="bg1"/>
                </a:solidFill>
              </a:rPr>
              <a:t>Key concepts &gt;&gt;&gt;&gt;&gt; </a:t>
            </a:r>
          </a:p>
        </p:txBody>
      </p:sp>
    </p:spTree>
    <p:extLst>
      <p:ext uri="{BB962C8B-B14F-4D97-AF65-F5344CB8AC3E}">
        <p14:creationId xmlns:p14="http://schemas.microsoft.com/office/powerpoint/2010/main" val="164936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80">
                                          <p:stCondLst>
                                            <p:cond delay="0"/>
                                          </p:stCondLst>
                                        </p:cTn>
                                        <p:tgtEl>
                                          <p:spTgt spid="6"/>
                                        </p:tgtEl>
                                      </p:cBhvr>
                                    </p:animEffect>
                                    <p:anim calcmode="lin" valueType="num">
                                      <p:cBhvr>
                                        <p:cTn id="3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3" dur="26">
                                          <p:stCondLst>
                                            <p:cond delay="650"/>
                                          </p:stCondLst>
                                        </p:cTn>
                                        <p:tgtEl>
                                          <p:spTgt spid="6"/>
                                        </p:tgtEl>
                                      </p:cBhvr>
                                      <p:to x="100000" y="60000"/>
                                    </p:animScale>
                                    <p:animScale>
                                      <p:cBhvr>
                                        <p:cTn id="44" dur="166" decel="50000">
                                          <p:stCondLst>
                                            <p:cond delay="676"/>
                                          </p:stCondLst>
                                        </p:cTn>
                                        <p:tgtEl>
                                          <p:spTgt spid="6"/>
                                        </p:tgtEl>
                                      </p:cBhvr>
                                      <p:to x="100000" y="100000"/>
                                    </p:animScale>
                                    <p:animScale>
                                      <p:cBhvr>
                                        <p:cTn id="45" dur="26">
                                          <p:stCondLst>
                                            <p:cond delay="1312"/>
                                          </p:stCondLst>
                                        </p:cTn>
                                        <p:tgtEl>
                                          <p:spTgt spid="6"/>
                                        </p:tgtEl>
                                      </p:cBhvr>
                                      <p:to x="100000" y="80000"/>
                                    </p:animScale>
                                    <p:animScale>
                                      <p:cBhvr>
                                        <p:cTn id="46" dur="166" decel="50000">
                                          <p:stCondLst>
                                            <p:cond delay="1338"/>
                                          </p:stCondLst>
                                        </p:cTn>
                                        <p:tgtEl>
                                          <p:spTgt spid="6"/>
                                        </p:tgtEl>
                                      </p:cBhvr>
                                      <p:to x="100000" y="100000"/>
                                    </p:animScale>
                                    <p:animScale>
                                      <p:cBhvr>
                                        <p:cTn id="47" dur="26">
                                          <p:stCondLst>
                                            <p:cond delay="1642"/>
                                          </p:stCondLst>
                                        </p:cTn>
                                        <p:tgtEl>
                                          <p:spTgt spid="6"/>
                                        </p:tgtEl>
                                      </p:cBhvr>
                                      <p:to x="100000" y="90000"/>
                                    </p:animScale>
                                    <p:animScale>
                                      <p:cBhvr>
                                        <p:cTn id="48" dur="166" decel="50000">
                                          <p:stCondLst>
                                            <p:cond delay="1668"/>
                                          </p:stCondLst>
                                        </p:cTn>
                                        <p:tgtEl>
                                          <p:spTgt spid="6"/>
                                        </p:tgtEl>
                                      </p:cBhvr>
                                      <p:to x="100000" y="100000"/>
                                    </p:animScale>
                                    <p:animScale>
                                      <p:cBhvr>
                                        <p:cTn id="49" dur="26">
                                          <p:stCondLst>
                                            <p:cond delay="1808"/>
                                          </p:stCondLst>
                                        </p:cTn>
                                        <p:tgtEl>
                                          <p:spTgt spid="6"/>
                                        </p:tgtEl>
                                      </p:cBhvr>
                                      <p:to x="100000" y="95000"/>
                                    </p:animScale>
                                    <p:animScale>
                                      <p:cBhvr>
                                        <p:cTn id="5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1" grpId="0" animBg="1"/>
      <p:bldP spid="12" grpId="0" animBg="1"/>
      <p:bldP spid="13" grpId="0" animBg="1"/>
      <p:bldP spid="14" grpId="0" animBg="1"/>
      <p:bldP spid="16" grpId="0" animBg="1"/>
      <p:bldP spid="18"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F1F746-B780-4229-A648-AEE8A2324D7E}"/>
              </a:ext>
            </a:extLst>
          </p:cNvPr>
          <p:cNvSpPr>
            <a:spLocks noGrp="1"/>
          </p:cNvSpPr>
          <p:nvPr>
            <p:ph type="title"/>
          </p:nvPr>
        </p:nvSpPr>
        <p:spPr>
          <a:xfrm>
            <a:off x="393555" y="620392"/>
            <a:ext cx="2856201" cy="5504688"/>
          </a:xfrm>
        </p:spPr>
        <p:txBody>
          <a:bodyPr>
            <a:normAutofit/>
          </a:bodyPr>
          <a:lstStyle/>
          <a:p>
            <a:r>
              <a:rPr lang="en-NZ" sz="5200">
                <a:solidFill>
                  <a:schemeClr val="bg1"/>
                </a:solidFill>
              </a:rPr>
              <a:t>More complex concepts </a:t>
            </a:r>
          </a:p>
        </p:txBody>
      </p:sp>
      <p:sp>
        <p:nvSpPr>
          <p:cNvPr id="4" name="Freeform: Shape 3">
            <a:extLst>
              <a:ext uri="{FF2B5EF4-FFF2-40B4-BE49-F238E27FC236}">
                <a16:creationId xmlns:a16="http://schemas.microsoft.com/office/drawing/2014/main" id="{BC446E1F-04CA-FB1A-AB49-9B72D556DF5E}"/>
              </a:ext>
            </a:extLst>
          </p:cNvPr>
          <p:cNvSpPr/>
          <p:nvPr/>
        </p:nvSpPr>
        <p:spPr>
          <a:xfrm>
            <a:off x="4101291" y="687698"/>
            <a:ext cx="4697730" cy="695565"/>
          </a:xfrm>
          <a:custGeom>
            <a:avLst/>
            <a:gdLst>
              <a:gd name="connsiteX0" fmla="*/ 0 w 4697730"/>
              <a:gd name="connsiteY0" fmla="*/ 115930 h 695565"/>
              <a:gd name="connsiteX1" fmla="*/ 115930 w 4697730"/>
              <a:gd name="connsiteY1" fmla="*/ 0 h 695565"/>
              <a:gd name="connsiteX2" fmla="*/ 4581800 w 4697730"/>
              <a:gd name="connsiteY2" fmla="*/ 0 h 695565"/>
              <a:gd name="connsiteX3" fmla="*/ 4697730 w 4697730"/>
              <a:gd name="connsiteY3" fmla="*/ 115930 h 695565"/>
              <a:gd name="connsiteX4" fmla="*/ 4697730 w 4697730"/>
              <a:gd name="connsiteY4" fmla="*/ 579635 h 695565"/>
              <a:gd name="connsiteX5" fmla="*/ 4581800 w 4697730"/>
              <a:gd name="connsiteY5" fmla="*/ 695565 h 695565"/>
              <a:gd name="connsiteX6" fmla="*/ 115930 w 4697730"/>
              <a:gd name="connsiteY6" fmla="*/ 695565 h 695565"/>
              <a:gd name="connsiteX7" fmla="*/ 0 w 4697730"/>
              <a:gd name="connsiteY7" fmla="*/ 579635 h 695565"/>
              <a:gd name="connsiteX8" fmla="*/ 0 w 4697730"/>
              <a:gd name="connsiteY8" fmla="*/ 115930 h 6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730" h="695565">
                <a:moveTo>
                  <a:pt x="0" y="115930"/>
                </a:moveTo>
                <a:cubicBezTo>
                  <a:pt x="0" y="51904"/>
                  <a:pt x="51904" y="0"/>
                  <a:pt x="115930" y="0"/>
                </a:cubicBezTo>
                <a:lnTo>
                  <a:pt x="4581800" y="0"/>
                </a:lnTo>
                <a:cubicBezTo>
                  <a:pt x="4645826" y="0"/>
                  <a:pt x="4697730" y="51904"/>
                  <a:pt x="4697730" y="115930"/>
                </a:cubicBezTo>
                <a:lnTo>
                  <a:pt x="4697730" y="579635"/>
                </a:lnTo>
                <a:cubicBezTo>
                  <a:pt x="4697730" y="643661"/>
                  <a:pt x="4645826" y="695565"/>
                  <a:pt x="4581800" y="695565"/>
                </a:cubicBezTo>
                <a:lnTo>
                  <a:pt x="115930" y="695565"/>
                </a:lnTo>
                <a:cubicBezTo>
                  <a:pt x="51904" y="695565"/>
                  <a:pt x="0" y="643661"/>
                  <a:pt x="0" y="579635"/>
                </a:cubicBezTo>
                <a:lnTo>
                  <a:pt x="0" y="11593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4445" tIns="144445" rIns="144445" bIns="144445" numCol="1" spcCol="1270" anchor="ctr" anchorCtr="0">
            <a:noAutofit/>
          </a:bodyPr>
          <a:lstStyle/>
          <a:p>
            <a:pPr marL="0" lvl="0" indent="0" algn="l" defTabSz="1289050">
              <a:lnSpc>
                <a:spcPct val="90000"/>
              </a:lnSpc>
              <a:spcBef>
                <a:spcPct val="0"/>
              </a:spcBef>
              <a:spcAft>
                <a:spcPct val="35000"/>
              </a:spcAft>
              <a:buNone/>
            </a:pPr>
            <a:r>
              <a:rPr lang="en-NZ" sz="2900" kern="1200"/>
              <a:t>Inequality</a:t>
            </a:r>
            <a:endParaRPr lang="en-US" sz="2900" kern="1200"/>
          </a:p>
        </p:txBody>
      </p:sp>
      <p:sp>
        <p:nvSpPr>
          <p:cNvPr id="7" name="Freeform: Shape 6">
            <a:extLst>
              <a:ext uri="{FF2B5EF4-FFF2-40B4-BE49-F238E27FC236}">
                <a16:creationId xmlns:a16="http://schemas.microsoft.com/office/drawing/2014/main" id="{53B35D45-56B2-0B70-8982-D13DDD59204E}"/>
              </a:ext>
            </a:extLst>
          </p:cNvPr>
          <p:cNvSpPr/>
          <p:nvPr/>
        </p:nvSpPr>
        <p:spPr>
          <a:xfrm>
            <a:off x="4101291" y="1466783"/>
            <a:ext cx="4697730" cy="695565"/>
          </a:xfrm>
          <a:custGeom>
            <a:avLst/>
            <a:gdLst>
              <a:gd name="connsiteX0" fmla="*/ 0 w 4697730"/>
              <a:gd name="connsiteY0" fmla="*/ 115930 h 695565"/>
              <a:gd name="connsiteX1" fmla="*/ 115930 w 4697730"/>
              <a:gd name="connsiteY1" fmla="*/ 0 h 695565"/>
              <a:gd name="connsiteX2" fmla="*/ 4581800 w 4697730"/>
              <a:gd name="connsiteY2" fmla="*/ 0 h 695565"/>
              <a:gd name="connsiteX3" fmla="*/ 4697730 w 4697730"/>
              <a:gd name="connsiteY3" fmla="*/ 115930 h 695565"/>
              <a:gd name="connsiteX4" fmla="*/ 4697730 w 4697730"/>
              <a:gd name="connsiteY4" fmla="*/ 579635 h 695565"/>
              <a:gd name="connsiteX5" fmla="*/ 4581800 w 4697730"/>
              <a:gd name="connsiteY5" fmla="*/ 695565 h 695565"/>
              <a:gd name="connsiteX6" fmla="*/ 115930 w 4697730"/>
              <a:gd name="connsiteY6" fmla="*/ 695565 h 695565"/>
              <a:gd name="connsiteX7" fmla="*/ 0 w 4697730"/>
              <a:gd name="connsiteY7" fmla="*/ 579635 h 695565"/>
              <a:gd name="connsiteX8" fmla="*/ 0 w 4697730"/>
              <a:gd name="connsiteY8" fmla="*/ 115930 h 6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730" h="695565">
                <a:moveTo>
                  <a:pt x="0" y="115930"/>
                </a:moveTo>
                <a:cubicBezTo>
                  <a:pt x="0" y="51904"/>
                  <a:pt x="51904" y="0"/>
                  <a:pt x="115930" y="0"/>
                </a:cubicBezTo>
                <a:lnTo>
                  <a:pt x="4581800" y="0"/>
                </a:lnTo>
                <a:cubicBezTo>
                  <a:pt x="4645826" y="0"/>
                  <a:pt x="4697730" y="51904"/>
                  <a:pt x="4697730" y="115930"/>
                </a:cubicBezTo>
                <a:lnTo>
                  <a:pt x="4697730" y="579635"/>
                </a:lnTo>
                <a:cubicBezTo>
                  <a:pt x="4697730" y="643661"/>
                  <a:pt x="4645826" y="695565"/>
                  <a:pt x="4581800" y="695565"/>
                </a:cubicBezTo>
                <a:lnTo>
                  <a:pt x="115930" y="695565"/>
                </a:lnTo>
                <a:cubicBezTo>
                  <a:pt x="51904" y="695565"/>
                  <a:pt x="0" y="643661"/>
                  <a:pt x="0" y="579635"/>
                </a:cubicBezTo>
                <a:lnTo>
                  <a:pt x="0" y="115930"/>
                </a:lnTo>
                <a:close/>
              </a:path>
            </a:pathLst>
          </a:custGeom>
        </p:spPr>
        <p:style>
          <a:lnRef idx="2">
            <a:schemeClr val="lt1">
              <a:hueOff val="0"/>
              <a:satOff val="0"/>
              <a:lumOff val="0"/>
              <a:alphaOff val="0"/>
            </a:schemeClr>
          </a:lnRef>
          <a:fillRef idx="1">
            <a:schemeClr val="accent5">
              <a:hueOff val="-321920"/>
              <a:satOff val="0"/>
              <a:lumOff val="-850"/>
              <a:alphaOff val="0"/>
            </a:schemeClr>
          </a:fillRef>
          <a:effectRef idx="0">
            <a:schemeClr val="accent5">
              <a:hueOff val="-321920"/>
              <a:satOff val="0"/>
              <a:lumOff val="-850"/>
              <a:alphaOff val="0"/>
            </a:schemeClr>
          </a:effectRef>
          <a:fontRef idx="minor">
            <a:schemeClr val="lt1"/>
          </a:fontRef>
        </p:style>
        <p:txBody>
          <a:bodyPr spcFirstLastPara="0" vert="horz" wrap="square" lIns="144445" tIns="144445" rIns="144445" bIns="144445" numCol="1" spcCol="1270" anchor="ctr" anchorCtr="0">
            <a:noAutofit/>
          </a:bodyPr>
          <a:lstStyle/>
          <a:p>
            <a:pPr marL="0" lvl="0" indent="0" algn="l" defTabSz="1289050">
              <a:lnSpc>
                <a:spcPct val="90000"/>
              </a:lnSpc>
              <a:spcBef>
                <a:spcPct val="0"/>
              </a:spcBef>
              <a:spcAft>
                <a:spcPct val="35000"/>
              </a:spcAft>
              <a:buNone/>
            </a:pPr>
            <a:r>
              <a:rPr lang="en-NZ" sz="2900" kern="1200" dirty="0"/>
              <a:t>Class </a:t>
            </a:r>
            <a:endParaRPr lang="en-US" sz="2900" kern="1200" dirty="0"/>
          </a:p>
        </p:txBody>
      </p:sp>
      <p:sp>
        <p:nvSpPr>
          <p:cNvPr id="8" name="Freeform: Shape 7">
            <a:extLst>
              <a:ext uri="{FF2B5EF4-FFF2-40B4-BE49-F238E27FC236}">
                <a16:creationId xmlns:a16="http://schemas.microsoft.com/office/drawing/2014/main" id="{F374D4B3-DF25-6B6B-5602-B90B5BFC1321}"/>
              </a:ext>
            </a:extLst>
          </p:cNvPr>
          <p:cNvSpPr/>
          <p:nvPr/>
        </p:nvSpPr>
        <p:spPr>
          <a:xfrm>
            <a:off x="4101291" y="2245868"/>
            <a:ext cx="4697730" cy="695565"/>
          </a:xfrm>
          <a:custGeom>
            <a:avLst/>
            <a:gdLst>
              <a:gd name="connsiteX0" fmla="*/ 0 w 4697730"/>
              <a:gd name="connsiteY0" fmla="*/ 115930 h 695565"/>
              <a:gd name="connsiteX1" fmla="*/ 115930 w 4697730"/>
              <a:gd name="connsiteY1" fmla="*/ 0 h 695565"/>
              <a:gd name="connsiteX2" fmla="*/ 4581800 w 4697730"/>
              <a:gd name="connsiteY2" fmla="*/ 0 h 695565"/>
              <a:gd name="connsiteX3" fmla="*/ 4697730 w 4697730"/>
              <a:gd name="connsiteY3" fmla="*/ 115930 h 695565"/>
              <a:gd name="connsiteX4" fmla="*/ 4697730 w 4697730"/>
              <a:gd name="connsiteY4" fmla="*/ 579635 h 695565"/>
              <a:gd name="connsiteX5" fmla="*/ 4581800 w 4697730"/>
              <a:gd name="connsiteY5" fmla="*/ 695565 h 695565"/>
              <a:gd name="connsiteX6" fmla="*/ 115930 w 4697730"/>
              <a:gd name="connsiteY6" fmla="*/ 695565 h 695565"/>
              <a:gd name="connsiteX7" fmla="*/ 0 w 4697730"/>
              <a:gd name="connsiteY7" fmla="*/ 579635 h 695565"/>
              <a:gd name="connsiteX8" fmla="*/ 0 w 4697730"/>
              <a:gd name="connsiteY8" fmla="*/ 115930 h 6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730" h="695565">
                <a:moveTo>
                  <a:pt x="0" y="115930"/>
                </a:moveTo>
                <a:cubicBezTo>
                  <a:pt x="0" y="51904"/>
                  <a:pt x="51904" y="0"/>
                  <a:pt x="115930" y="0"/>
                </a:cubicBezTo>
                <a:lnTo>
                  <a:pt x="4581800" y="0"/>
                </a:lnTo>
                <a:cubicBezTo>
                  <a:pt x="4645826" y="0"/>
                  <a:pt x="4697730" y="51904"/>
                  <a:pt x="4697730" y="115930"/>
                </a:cubicBezTo>
                <a:lnTo>
                  <a:pt x="4697730" y="579635"/>
                </a:lnTo>
                <a:cubicBezTo>
                  <a:pt x="4697730" y="643661"/>
                  <a:pt x="4645826" y="695565"/>
                  <a:pt x="4581800" y="695565"/>
                </a:cubicBezTo>
                <a:lnTo>
                  <a:pt x="115930" y="695565"/>
                </a:lnTo>
                <a:cubicBezTo>
                  <a:pt x="51904" y="695565"/>
                  <a:pt x="0" y="643661"/>
                  <a:pt x="0" y="579635"/>
                </a:cubicBezTo>
                <a:lnTo>
                  <a:pt x="0" y="115930"/>
                </a:lnTo>
                <a:close/>
              </a:path>
            </a:pathLst>
          </a:custGeom>
        </p:spPr>
        <p:style>
          <a:lnRef idx="2">
            <a:schemeClr val="lt1">
              <a:hueOff val="0"/>
              <a:satOff val="0"/>
              <a:lumOff val="0"/>
              <a:alphaOff val="0"/>
            </a:schemeClr>
          </a:lnRef>
          <a:fillRef idx="1">
            <a:schemeClr val="accent5">
              <a:hueOff val="-643840"/>
              <a:satOff val="0"/>
              <a:lumOff val="-1699"/>
              <a:alphaOff val="0"/>
            </a:schemeClr>
          </a:fillRef>
          <a:effectRef idx="0">
            <a:schemeClr val="accent5">
              <a:hueOff val="-643840"/>
              <a:satOff val="0"/>
              <a:lumOff val="-1699"/>
              <a:alphaOff val="0"/>
            </a:schemeClr>
          </a:effectRef>
          <a:fontRef idx="minor">
            <a:schemeClr val="lt1"/>
          </a:fontRef>
        </p:style>
        <p:txBody>
          <a:bodyPr spcFirstLastPara="0" vert="horz" wrap="square" lIns="144445" tIns="144445" rIns="144445" bIns="144445" numCol="1" spcCol="1270" anchor="ctr" anchorCtr="0">
            <a:noAutofit/>
          </a:bodyPr>
          <a:lstStyle/>
          <a:p>
            <a:pPr marL="0" lvl="0" indent="0" algn="l" defTabSz="1289050">
              <a:lnSpc>
                <a:spcPct val="90000"/>
              </a:lnSpc>
              <a:spcBef>
                <a:spcPct val="0"/>
              </a:spcBef>
              <a:spcAft>
                <a:spcPct val="35000"/>
              </a:spcAft>
              <a:buNone/>
            </a:pPr>
            <a:r>
              <a:rPr lang="en-NZ" sz="2900" kern="1200" dirty="0"/>
              <a:t>Ethnicity</a:t>
            </a:r>
            <a:endParaRPr lang="en-US" sz="2900" kern="1200" dirty="0"/>
          </a:p>
        </p:txBody>
      </p:sp>
      <p:sp>
        <p:nvSpPr>
          <p:cNvPr id="10" name="Freeform: Shape 9">
            <a:extLst>
              <a:ext uri="{FF2B5EF4-FFF2-40B4-BE49-F238E27FC236}">
                <a16:creationId xmlns:a16="http://schemas.microsoft.com/office/drawing/2014/main" id="{58991DC0-EF85-377C-73F0-70A7DE5F54BE}"/>
              </a:ext>
            </a:extLst>
          </p:cNvPr>
          <p:cNvSpPr/>
          <p:nvPr/>
        </p:nvSpPr>
        <p:spPr>
          <a:xfrm>
            <a:off x="4101291" y="3024953"/>
            <a:ext cx="4697730" cy="695565"/>
          </a:xfrm>
          <a:custGeom>
            <a:avLst/>
            <a:gdLst>
              <a:gd name="connsiteX0" fmla="*/ 0 w 4697730"/>
              <a:gd name="connsiteY0" fmla="*/ 115930 h 695565"/>
              <a:gd name="connsiteX1" fmla="*/ 115930 w 4697730"/>
              <a:gd name="connsiteY1" fmla="*/ 0 h 695565"/>
              <a:gd name="connsiteX2" fmla="*/ 4581800 w 4697730"/>
              <a:gd name="connsiteY2" fmla="*/ 0 h 695565"/>
              <a:gd name="connsiteX3" fmla="*/ 4697730 w 4697730"/>
              <a:gd name="connsiteY3" fmla="*/ 115930 h 695565"/>
              <a:gd name="connsiteX4" fmla="*/ 4697730 w 4697730"/>
              <a:gd name="connsiteY4" fmla="*/ 579635 h 695565"/>
              <a:gd name="connsiteX5" fmla="*/ 4581800 w 4697730"/>
              <a:gd name="connsiteY5" fmla="*/ 695565 h 695565"/>
              <a:gd name="connsiteX6" fmla="*/ 115930 w 4697730"/>
              <a:gd name="connsiteY6" fmla="*/ 695565 h 695565"/>
              <a:gd name="connsiteX7" fmla="*/ 0 w 4697730"/>
              <a:gd name="connsiteY7" fmla="*/ 579635 h 695565"/>
              <a:gd name="connsiteX8" fmla="*/ 0 w 4697730"/>
              <a:gd name="connsiteY8" fmla="*/ 115930 h 6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730" h="695565">
                <a:moveTo>
                  <a:pt x="0" y="115930"/>
                </a:moveTo>
                <a:cubicBezTo>
                  <a:pt x="0" y="51904"/>
                  <a:pt x="51904" y="0"/>
                  <a:pt x="115930" y="0"/>
                </a:cubicBezTo>
                <a:lnTo>
                  <a:pt x="4581800" y="0"/>
                </a:lnTo>
                <a:cubicBezTo>
                  <a:pt x="4645826" y="0"/>
                  <a:pt x="4697730" y="51904"/>
                  <a:pt x="4697730" y="115930"/>
                </a:cubicBezTo>
                <a:lnTo>
                  <a:pt x="4697730" y="579635"/>
                </a:lnTo>
                <a:cubicBezTo>
                  <a:pt x="4697730" y="643661"/>
                  <a:pt x="4645826" y="695565"/>
                  <a:pt x="4581800" y="695565"/>
                </a:cubicBezTo>
                <a:lnTo>
                  <a:pt x="115930" y="695565"/>
                </a:lnTo>
                <a:cubicBezTo>
                  <a:pt x="51904" y="695565"/>
                  <a:pt x="0" y="643661"/>
                  <a:pt x="0" y="579635"/>
                </a:cubicBezTo>
                <a:lnTo>
                  <a:pt x="0" y="115930"/>
                </a:lnTo>
                <a:close/>
              </a:path>
            </a:pathLst>
          </a:custGeom>
        </p:spPr>
        <p:style>
          <a:lnRef idx="2">
            <a:schemeClr val="lt1">
              <a:hueOff val="0"/>
              <a:satOff val="0"/>
              <a:lumOff val="0"/>
              <a:alphaOff val="0"/>
            </a:schemeClr>
          </a:lnRef>
          <a:fillRef idx="1">
            <a:schemeClr val="accent5">
              <a:hueOff val="-965760"/>
              <a:satOff val="0"/>
              <a:lumOff val="-2549"/>
              <a:alphaOff val="0"/>
            </a:schemeClr>
          </a:fillRef>
          <a:effectRef idx="0">
            <a:schemeClr val="accent5">
              <a:hueOff val="-965760"/>
              <a:satOff val="0"/>
              <a:lumOff val="-2549"/>
              <a:alphaOff val="0"/>
            </a:schemeClr>
          </a:effectRef>
          <a:fontRef idx="minor">
            <a:schemeClr val="lt1"/>
          </a:fontRef>
        </p:style>
        <p:txBody>
          <a:bodyPr spcFirstLastPara="0" vert="horz" wrap="square" lIns="144445" tIns="144445" rIns="144445" bIns="144445" numCol="1" spcCol="1270" anchor="ctr" anchorCtr="0">
            <a:noAutofit/>
          </a:bodyPr>
          <a:lstStyle/>
          <a:p>
            <a:pPr marL="0" lvl="0" indent="0" algn="l" defTabSz="1289050">
              <a:lnSpc>
                <a:spcPct val="90000"/>
              </a:lnSpc>
              <a:spcBef>
                <a:spcPct val="0"/>
              </a:spcBef>
              <a:spcAft>
                <a:spcPct val="35000"/>
              </a:spcAft>
              <a:buNone/>
            </a:pPr>
            <a:r>
              <a:rPr lang="en-NZ" sz="2900" kern="1200" dirty="0"/>
              <a:t>Gender</a:t>
            </a:r>
            <a:endParaRPr lang="en-US" sz="2900" kern="1200" dirty="0"/>
          </a:p>
        </p:txBody>
      </p:sp>
      <p:sp>
        <p:nvSpPr>
          <p:cNvPr id="11" name="Freeform: Shape 10">
            <a:extLst>
              <a:ext uri="{FF2B5EF4-FFF2-40B4-BE49-F238E27FC236}">
                <a16:creationId xmlns:a16="http://schemas.microsoft.com/office/drawing/2014/main" id="{CAD0BE52-FDC4-59DD-E1CF-ACC1680A4092}"/>
              </a:ext>
            </a:extLst>
          </p:cNvPr>
          <p:cNvSpPr/>
          <p:nvPr/>
        </p:nvSpPr>
        <p:spPr>
          <a:xfrm>
            <a:off x="4101291" y="3804038"/>
            <a:ext cx="4697730" cy="695565"/>
          </a:xfrm>
          <a:custGeom>
            <a:avLst/>
            <a:gdLst>
              <a:gd name="connsiteX0" fmla="*/ 0 w 4697730"/>
              <a:gd name="connsiteY0" fmla="*/ 115930 h 695565"/>
              <a:gd name="connsiteX1" fmla="*/ 115930 w 4697730"/>
              <a:gd name="connsiteY1" fmla="*/ 0 h 695565"/>
              <a:gd name="connsiteX2" fmla="*/ 4581800 w 4697730"/>
              <a:gd name="connsiteY2" fmla="*/ 0 h 695565"/>
              <a:gd name="connsiteX3" fmla="*/ 4697730 w 4697730"/>
              <a:gd name="connsiteY3" fmla="*/ 115930 h 695565"/>
              <a:gd name="connsiteX4" fmla="*/ 4697730 w 4697730"/>
              <a:gd name="connsiteY4" fmla="*/ 579635 h 695565"/>
              <a:gd name="connsiteX5" fmla="*/ 4581800 w 4697730"/>
              <a:gd name="connsiteY5" fmla="*/ 695565 h 695565"/>
              <a:gd name="connsiteX6" fmla="*/ 115930 w 4697730"/>
              <a:gd name="connsiteY6" fmla="*/ 695565 h 695565"/>
              <a:gd name="connsiteX7" fmla="*/ 0 w 4697730"/>
              <a:gd name="connsiteY7" fmla="*/ 579635 h 695565"/>
              <a:gd name="connsiteX8" fmla="*/ 0 w 4697730"/>
              <a:gd name="connsiteY8" fmla="*/ 115930 h 6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730" h="695565">
                <a:moveTo>
                  <a:pt x="0" y="115930"/>
                </a:moveTo>
                <a:cubicBezTo>
                  <a:pt x="0" y="51904"/>
                  <a:pt x="51904" y="0"/>
                  <a:pt x="115930" y="0"/>
                </a:cubicBezTo>
                <a:lnTo>
                  <a:pt x="4581800" y="0"/>
                </a:lnTo>
                <a:cubicBezTo>
                  <a:pt x="4645826" y="0"/>
                  <a:pt x="4697730" y="51904"/>
                  <a:pt x="4697730" y="115930"/>
                </a:cubicBezTo>
                <a:lnTo>
                  <a:pt x="4697730" y="579635"/>
                </a:lnTo>
                <a:cubicBezTo>
                  <a:pt x="4697730" y="643661"/>
                  <a:pt x="4645826" y="695565"/>
                  <a:pt x="4581800" y="695565"/>
                </a:cubicBezTo>
                <a:lnTo>
                  <a:pt x="115930" y="695565"/>
                </a:lnTo>
                <a:cubicBezTo>
                  <a:pt x="51904" y="695565"/>
                  <a:pt x="0" y="643661"/>
                  <a:pt x="0" y="579635"/>
                </a:cubicBezTo>
                <a:lnTo>
                  <a:pt x="0" y="115930"/>
                </a:lnTo>
                <a:close/>
              </a:path>
            </a:pathLst>
          </a:custGeom>
        </p:spPr>
        <p:style>
          <a:lnRef idx="2">
            <a:schemeClr val="lt1">
              <a:hueOff val="0"/>
              <a:satOff val="0"/>
              <a:lumOff val="0"/>
              <a:alphaOff val="0"/>
            </a:schemeClr>
          </a:lnRef>
          <a:fillRef idx="1">
            <a:schemeClr val="accent5">
              <a:hueOff val="-1287680"/>
              <a:satOff val="0"/>
              <a:lumOff val="-3399"/>
              <a:alphaOff val="0"/>
            </a:schemeClr>
          </a:fillRef>
          <a:effectRef idx="0">
            <a:schemeClr val="accent5">
              <a:hueOff val="-1287680"/>
              <a:satOff val="0"/>
              <a:lumOff val="-3399"/>
              <a:alphaOff val="0"/>
            </a:schemeClr>
          </a:effectRef>
          <a:fontRef idx="minor">
            <a:schemeClr val="lt1"/>
          </a:fontRef>
        </p:style>
        <p:txBody>
          <a:bodyPr spcFirstLastPara="0" vert="horz" wrap="square" lIns="144445" tIns="144445" rIns="144445" bIns="144445" numCol="1" spcCol="1270" anchor="ctr" anchorCtr="0">
            <a:noAutofit/>
          </a:bodyPr>
          <a:lstStyle/>
          <a:p>
            <a:pPr marL="0" lvl="0" indent="0" algn="l" defTabSz="1289050">
              <a:lnSpc>
                <a:spcPct val="90000"/>
              </a:lnSpc>
              <a:spcBef>
                <a:spcPct val="0"/>
              </a:spcBef>
              <a:spcAft>
                <a:spcPct val="35000"/>
              </a:spcAft>
              <a:buNone/>
            </a:pPr>
            <a:r>
              <a:rPr lang="en-NZ" sz="2900" kern="1200"/>
              <a:t>Modernity</a:t>
            </a:r>
            <a:endParaRPr lang="en-US" sz="2900" kern="1200"/>
          </a:p>
        </p:txBody>
      </p:sp>
      <p:sp>
        <p:nvSpPr>
          <p:cNvPr id="12" name="Freeform: Shape 11">
            <a:extLst>
              <a:ext uri="{FF2B5EF4-FFF2-40B4-BE49-F238E27FC236}">
                <a16:creationId xmlns:a16="http://schemas.microsoft.com/office/drawing/2014/main" id="{69157292-FE1C-D2B2-B5EA-9871AD8745BF}"/>
              </a:ext>
            </a:extLst>
          </p:cNvPr>
          <p:cNvSpPr/>
          <p:nvPr/>
        </p:nvSpPr>
        <p:spPr>
          <a:xfrm>
            <a:off x="4101291" y="4583123"/>
            <a:ext cx="4697730" cy="695565"/>
          </a:xfrm>
          <a:custGeom>
            <a:avLst/>
            <a:gdLst>
              <a:gd name="connsiteX0" fmla="*/ 0 w 4697730"/>
              <a:gd name="connsiteY0" fmla="*/ 115930 h 695565"/>
              <a:gd name="connsiteX1" fmla="*/ 115930 w 4697730"/>
              <a:gd name="connsiteY1" fmla="*/ 0 h 695565"/>
              <a:gd name="connsiteX2" fmla="*/ 4581800 w 4697730"/>
              <a:gd name="connsiteY2" fmla="*/ 0 h 695565"/>
              <a:gd name="connsiteX3" fmla="*/ 4697730 w 4697730"/>
              <a:gd name="connsiteY3" fmla="*/ 115930 h 695565"/>
              <a:gd name="connsiteX4" fmla="*/ 4697730 w 4697730"/>
              <a:gd name="connsiteY4" fmla="*/ 579635 h 695565"/>
              <a:gd name="connsiteX5" fmla="*/ 4581800 w 4697730"/>
              <a:gd name="connsiteY5" fmla="*/ 695565 h 695565"/>
              <a:gd name="connsiteX6" fmla="*/ 115930 w 4697730"/>
              <a:gd name="connsiteY6" fmla="*/ 695565 h 695565"/>
              <a:gd name="connsiteX7" fmla="*/ 0 w 4697730"/>
              <a:gd name="connsiteY7" fmla="*/ 579635 h 695565"/>
              <a:gd name="connsiteX8" fmla="*/ 0 w 4697730"/>
              <a:gd name="connsiteY8" fmla="*/ 115930 h 6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730" h="695565">
                <a:moveTo>
                  <a:pt x="0" y="115930"/>
                </a:moveTo>
                <a:cubicBezTo>
                  <a:pt x="0" y="51904"/>
                  <a:pt x="51904" y="0"/>
                  <a:pt x="115930" y="0"/>
                </a:cubicBezTo>
                <a:lnTo>
                  <a:pt x="4581800" y="0"/>
                </a:lnTo>
                <a:cubicBezTo>
                  <a:pt x="4645826" y="0"/>
                  <a:pt x="4697730" y="51904"/>
                  <a:pt x="4697730" y="115930"/>
                </a:cubicBezTo>
                <a:lnTo>
                  <a:pt x="4697730" y="579635"/>
                </a:lnTo>
                <a:cubicBezTo>
                  <a:pt x="4697730" y="643661"/>
                  <a:pt x="4645826" y="695565"/>
                  <a:pt x="4581800" y="695565"/>
                </a:cubicBezTo>
                <a:lnTo>
                  <a:pt x="115930" y="695565"/>
                </a:lnTo>
                <a:cubicBezTo>
                  <a:pt x="51904" y="695565"/>
                  <a:pt x="0" y="643661"/>
                  <a:pt x="0" y="579635"/>
                </a:cubicBezTo>
                <a:lnTo>
                  <a:pt x="0" y="115930"/>
                </a:lnTo>
                <a:close/>
              </a:path>
            </a:pathLst>
          </a:custGeom>
        </p:spPr>
        <p:style>
          <a:lnRef idx="2">
            <a:schemeClr val="lt1">
              <a:hueOff val="0"/>
              <a:satOff val="0"/>
              <a:lumOff val="0"/>
              <a:alphaOff val="0"/>
            </a:schemeClr>
          </a:lnRef>
          <a:fillRef idx="1">
            <a:schemeClr val="accent5">
              <a:hueOff val="-1609600"/>
              <a:satOff val="0"/>
              <a:lumOff val="-4248"/>
              <a:alphaOff val="0"/>
            </a:schemeClr>
          </a:fillRef>
          <a:effectRef idx="0">
            <a:schemeClr val="accent5">
              <a:hueOff val="-1609600"/>
              <a:satOff val="0"/>
              <a:lumOff val="-4248"/>
              <a:alphaOff val="0"/>
            </a:schemeClr>
          </a:effectRef>
          <a:fontRef idx="minor">
            <a:schemeClr val="lt1"/>
          </a:fontRef>
        </p:style>
        <p:txBody>
          <a:bodyPr spcFirstLastPara="0" vert="horz" wrap="square" lIns="144445" tIns="144445" rIns="144445" bIns="144445" numCol="1" spcCol="1270" anchor="ctr" anchorCtr="0">
            <a:noAutofit/>
          </a:bodyPr>
          <a:lstStyle/>
          <a:p>
            <a:pPr marL="0" lvl="0" indent="0" algn="l" defTabSz="1289050">
              <a:lnSpc>
                <a:spcPct val="90000"/>
              </a:lnSpc>
              <a:spcBef>
                <a:spcPct val="0"/>
              </a:spcBef>
              <a:spcAft>
                <a:spcPct val="35000"/>
              </a:spcAft>
              <a:buNone/>
            </a:pPr>
            <a:r>
              <a:rPr lang="en-NZ" sz="2900" kern="1200"/>
              <a:t>Consumerism</a:t>
            </a:r>
            <a:endParaRPr lang="en-US" sz="2900" kern="1200"/>
          </a:p>
        </p:txBody>
      </p:sp>
      <p:sp>
        <p:nvSpPr>
          <p:cNvPr id="13" name="Freeform: Shape 12">
            <a:extLst>
              <a:ext uri="{FF2B5EF4-FFF2-40B4-BE49-F238E27FC236}">
                <a16:creationId xmlns:a16="http://schemas.microsoft.com/office/drawing/2014/main" id="{92846058-A50D-3449-D91E-71F6EFCB6C42}"/>
              </a:ext>
            </a:extLst>
          </p:cNvPr>
          <p:cNvSpPr/>
          <p:nvPr/>
        </p:nvSpPr>
        <p:spPr>
          <a:xfrm>
            <a:off x="4101291" y="5362208"/>
            <a:ext cx="4697730" cy="695565"/>
          </a:xfrm>
          <a:custGeom>
            <a:avLst/>
            <a:gdLst>
              <a:gd name="connsiteX0" fmla="*/ 0 w 4697730"/>
              <a:gd name="connsiteY0" fmla="*/ 115930 h 695565"/>
              <a:gd name="connsiteX1" fmla="*/ 115930 w 4697730"/>
              <a:gd name="connsiteY1" fmla="*/ 0 h 695565"/>
              <a:gd name="connsiteX2" fmla="*/ 4581800 w 4697730"/>
              <a:gd name="connsiteY2" fmla="*/ 0 h 695565"/>
              <a:gd name="connsiteX3" fmla="*/ 4697730 w 4697730"/>
              <a:gd name="connsiteY3" fmla="*/ 115930 h 695565"/>
              <a:gd name="connsiteX4" fmla="*/ 4697730 w 4697730"/>
              <a:gd name="connsiteY4" fmla="*/ 579635 h 695565"/>
              <a:gd name="connsiteX5" fmla="*/ 4581800 w 4697730"/>
              <a:gd name="connsiteY5" fmla="*/ 695565 h 695565"/>
              <a:gd name="connsiteX6" fmla="*/ 115930 w 4697730"/>
              <a:gd name="connsiteY6" fmla="*/ 695565 h 695565"/>
              <a:gd name="connsiteX7" fmla="*/ 0 w 4697730"/>
              <a:gd name="connsiteY7" fmla="*/ 579635 h 695565"/>
              <a:gd name="connsiteX8" fmla="*/ 0 w 4697730"/>
              <a:gd name="connsiteY8" fmla="*/ 115930 h 6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730" h="695565">
                <a:moveTo>
                  <a:pt x="0" y="115930"/>
                </a:moveTo>
                <a:cubicBezTo>
                  <a:pt x="0" y="51904"/>
                  <a:pt x="51904" y="0"/>
                  <a:pt x="115930" y="0"/>
                </a:cubicBezTo>
                <a:lnTo>
                  <a:pt x="4581800" y="0"/>
                </a:lnTo>
                <a:cubicBezTo>
                  <a:pt x="4645826" y="0"/>
                  <a:pt x="4697730" y="51904"/>
                  <a:pt x="4697730" y="115930"/>
                </a:cubicBezTo>
                <a:lnTo>
                  <a:pt x="4697730" y="579635"/>
                </a:lnTo>
                <a:cubicBezTo>
                  <a:pt x="4697730" y="643661"/>
                  <a:pt x="4645826" y="695565"/>
                  <a:pt x="4581800" y="695565"/>
                </a:cubicBezTo>
                <a:lnTo>
                  <a:pt x="115930" y="695565"/>
                </a:lnTo>
                <a:cubicBezTo>
                  <a:pt x="51904" y="695565"/>
                  <a:pt x="0" y="643661"/>
                  <a:pt x="0" y="579635"/>
                </a:cubicBezTo>
                <a:lnTo>
                  <a:pt x="0" y="115930"/>
                </a:lnTo>
                <a:close/>
              </a:path>
            </a:pathLst>
          </a:custGeom>
        </p:spPr>
        <p:style>
          <a:lnRef idx="2">
            <a:schemeClr val="lt1">
              <a:hueOff val="0"/>
              <a:satOff val="0"/>
              <a:lumOff val="0"/>
              <a:alphaOff val="0"/>
            </a:schemeClr>
          </a:lnRef>
          <a:fillRef idx="1">
            <a:schemeClr val="accent5">
              <a:hueOff val="-1931520"/>
              <a:satOff val="0"/>
              <a:lumOff val="-5098"/>
              <a:alphaOff val="0"/>
            </a:schemeClr>
          </a:fillRef>
          <a:effectRef idx="0">
            <a:schemeClr val="accent5">
              <a:hueOff val="-1931520"/>
              <a:satOff val="0"/>
              <a:lumOff val="-5098"/>
              <a:alphaOff val="0"/>
            </a:schemeClr>
          </a:effectRef>
          <a:fontRef idx="minor">
            <a:schemeClr val="lt1"/>
          </a:fontRef>
        </p:style>
        <p:txBody>
          <a:bodyPr spcFirstLastPara="0" vert="horz" wrap="square" lIns="144445" tIns="144445" rIns="144445" bIns="144445" numCol="1" spcCol="1270" anchor="ctr" anchorCtr="0">
            <a:noAutofit/>
          </a:bodyPr>
          <a:lstStyle/>
          <a:p>
            <a:pPr marL="0" lvl="0" indent="0" algn="l" defTabSz="1289050">
              <a:lnSpc>
                <a:spcPct val="90000"/>
              </a:lnSpc>
              <a:spcBef>
                <a:spcPct val="0"/>
              </a:spcBef>
              <a:spcAft>
                <a:spcPct val="35000"/>
              </a:spcAft>
              <a:buNone/>
            </a:pPr>
            <a:r>
              <a:rPr lang="en-NZ" sz="2900" kern="1200"/>
              <a:t>Power</a:t>
            </a:r>
            <a:endParaRPr lang="en-US" sz="2900" kern="1200"/>
          </a:p>
        </p:txBody>
      </p:sp>
      <p:sp>
        <p:nvSpPr>
          <p:cNvPr id="6" name="TextBox 5">
            <a:extLst>
              <a:ext uri="{FF2B5EF4-FFF2-40B4-BE49-F238E27FC236}">
                <a16:creationId xmlns:a16="http://schemas.microsoft.com/office/drawing/2014/main" id="{960159FF-F12A-4B3C-9F47-3EC4656B45C9}"/>
              </a:ext>
            </a:extLst>
          </p:cNvPr>
          <p:cNvSpPr txBox="1"/>
          <p:nvPr/>
        </p:nvSpPr>
        <p:spPr>
          <a:xfrm rot="18468045">
            <a:off x="1674868" y="5190472"/>
            <a:ext cx="2270081" cy="369332"/>
          </a:xfrm>
          <a:prstGeom prst="rect">
            <a:avLst/>
          </a:prstGeom>
          <a:noFill/>
        </p:spPr>
        <p:txBody>
          <a:bodyPr wrap="square" rtlCol="0">
            <a:spAutoFit/>
          </a:bodyPr>
          <a:lstStyle/>
          <a:p>
            <a:r>
              <a:rPr lang="en-NZ" dirty="0">
                <a:solidFill>
                  <a:schemeClr val="bg1"/>
                </a:solidFill>
              </a:rPr>
              <a:t>Key concepts &gt;&gt;&gt;&gt;&gt; </a:t>
            </a:r>
          </a:p>
        </p:txBody>
      </p:sp>
    </p:spTree>
    <p:extLst>
      <p:ext uri="{BB962C8B-B14F-4D97-AF65-F5344CB8AC3E}">
        <p14:creationId xmlns:p14="http://schemas.microsoft.com/office/powerpoint/2010/main" val="133902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1" grpId="0" animBg="1"/>
      <p:bldP spid="12" grpId="0" animBg="1"/>
      <p:bldP spid="13"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4F4AB7-D03B-476C-9862-A72D57AE3D8A}"/>
              </a:ext>
            </a:extLst>
          </p:cNvPr>
          <p:cNvSpPr>
            <a:spLocks noGrp="1"/>
          </p:cNvSpPr>
          <p:nvPr>
            <p:ph type="title"/>
          </p:nvPr>
        </p:nvSpPr>
        <p:spPr>
          <a:xfrm>
            <a:off x="393555" y="620392"/>
            <a:ext cx="2856201" cy="5504688"/>
          </a:xfrm>
        </p:spPr>
        <p:txBody>
          <a:bodyPr>
            <a:normAutofit/>
          </a:bodyPr>
          <a:lstStyle/>
          <a:p>
            <a:r>
              <a:rPr lang="en-NZ" sz="5200">
                <a:solidFill>
                  <a:schemeClr val="bg1"/>
                </a:solidFill>
              </a:rPr>
              <a:t>And theories </a:t>
            </a:r>
          </a:p>
        </p:txBody>
      </p:sp>
      <p:sp>
        <p:nvSpPr>
          <p:cNvPr id="4" name="Freeform: Shape 3">
            <a:extLst>
              <a:ext uri="{FF2B5EF4-FFF2-40B4-BE49-F238E27FC236}">
                <a16:creationId xmlns:a16="http://schemas.microsoft.com/office/drawing/2014/main" id="{A6ECD59D-588C-33CC-30CC-317854358718}"/>
              </a:ext>
            </a:extLst>
          </p:cNvPr>
          <p:cNvSpPr/>
          <p:nvPr/>
        </p:nvSpPr>
        <p:spPr>
          <a:xfrm>
            <a:off x="3923928" y="720976"/>
            <a:ext cx="4875093" cy="1936788"/>
          </a:xfrm>
          <a:custGeom>
            <a:avLst/>
            <a:gdLst>
              <a:gd name="connsiteX0" fmla="*/ 0 w 4875093"/>
              <a:gd name="connsiteY0" fmla="*/ 322804 h 1936788"/>
              <a:gd name="connsiteX1" fmla="*/ 322804 w 4875093"/>
              <a:gd name="connsiteY1" fmla="*/ 0 h 1936788"/>
              <a:gd name="connsiteX2" fmla="*/ 4552289 w 4875093"/>
              <a:gd name="connsiteY2" fmla="*/ 0 h 1936788"/>
              <a:gd name="connsiteX3" fmla="*/ 4875093 w 4875093"/>
              <a:gd name="connsiteY3" fmla="*/ 322804 h 1936788"/>
              <a:gd name="connsiteX4" fmla="*/ 4875093 w 4875093"/>
              <a:gd name="connsiteY4" fmla="*/ 1613984 h 1936788"/>
              <a:gd name="connsiteX5" fmla="*/ 4552289 w 4875093"/>
              <a:gd name="connsiteY5" fmla="*/ 1936788 h 1936788"/>
              <a:gd name="connsiteX6" fmla="*/ 322804 w 4875093"/>
              <a:gd name="connsiteY6" fmla="*/ 1936788 h 1936788"/>
              <a:gd name="connsiteX7" fmla="*/ 0 w 4875093"/>
              <a:gd name="connsiteY7" fmla="*/ 1613984 h 1936788"/>
              <a:gd name="connsiteX8" fmla="*/ 0 w 4875093"/>
              <a:gd name="connsiteY8" fmla="*/ 322804 h 19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5093" h="1936788">
                <a:moveTo>
                  <a:pt x="0" y="322804"/>
                </a:moveTo>
                <a:cubicBezTo>
                  <a:pt x="0" y="144524"/>
                  <a:pt x="144524" y="0"/>
                  <a:pt x="322804" y="0"/>
                </a:cubicBezTo>
                <a:lnTo>
                  <a:pt x="4552289" y="0"/>
                </a:lnTo>
                <a:cubicBezTo>
                  <a:pt x="4730569" y="0"/>
                  <a:pt x="4875093" y="144524"/>
                  <a:pt x="4875093" y="322804"/>
                </a:cubicBezTo>
                <a:lnTo>
                  <a:pt x="4875093" y="1613984"/>
                </a:lnTo>
                <a:cubicBezTo>
                  <a:pt x="4875093" y="1792264"/>
                  <a:pt x="4730569" y="1936788"/>
                  <a:pt x="4552289" y="1936788"/>
                </a:cubicBezTo>
                <a:lnTo>
                  <a:pt x="322804" y="1936788"/>
                </a:lnTo>
                <a:cubicBezTo>
                  <a:pt x="144524" y="1936788"/>
                  <a:pt x="0" y="1792264"/>
                  <a:pt x="0" y="1613984"/>
                </a:cubicBezTo>
                <a:lnTo>
                  <a:pt x="0" y="32280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6936" tIns="166936" rIns="166936" bIns="166936" numCol="1" spcCol="1270" anchor="ctr" anchorCtr="0">
            <a:noAutofit/>
          </a:bodyPr>
          <a:lstStyle/>
          <a:p>
            <a:pPr marL="0" lvl="0" indent="0" algn="l" defTabSz="844550">
              <a:lnSpc>
                <a:spcPct val="90000"/>
              </a:lnSpc>
              <a:spcBef>
                <a:spcPct val="0"/>
              </a:spcBef>
              <a:spcAft>
                <a:spcPct val="35000"/>
              </a:spcAft>
              <a:buNone/>
            </a:pPr>
            <a:r>
              <a:rPr lang="en-NZ" sz="1900" kern="1200"/>
              <a:t>Theory comes into play when ever we wish to explain or explore something</a:t>
            </a:r>
            <a:endParaRPr lang="en-US" sz="1900" kern="1200"/>
          </a:p>
        </p:txBody>
      </p:sp>
      <p:sp>
        <p:nvSpPr>
          <p:cNvPr id="6" name="Freeform: Shape 5">
            <a:extLst>
              <a:ext uri="{FF2B5EF4-FFF2-40B4-BE49-F238E27FC236}">
                <a16:creationId xmlns:a16="http://schemas.microsoft.com/office/drawing/2014/main" id="{4E623DCF-1FA5-A516-33E3-B329D6A02EC8}"/>
              </a:ext>
            </a:extLst>
          </p:cNvPr>
          <p:cNvSpPr/>
          <p:nvPr/>
        </p:nvSpPr>
        <p:spPr>
          <a:xfrm>
            <a:off x="3923928" y="2712485"/>
            <a:ext cx="4875093" cy="1936788"/>
          </a:xfrm>
          <a:custGeom>
            <a:avLst/>
            <a:gdLst>
              <a:gd name="connsiteX0" fmla="*/ 0 w 4875093"/>
              <a:gd name="connsiteY0" fmla="*/ 322804 h 1936788"/>
              <a:gd name="connsiteX1" fmla="*/ 322804 w 4875093"/>
              <a:gd name="connsiteY1" fmla="*/ 0 h 1936788"/>
              <a:gd name="connsiteX2" fmla="*/ 4552289 w 4875093"/>
              <a:gd name="connsiteY2" fmla="*/ 0 h 1936788"/>
              <a:gd name="connsiteX3" fmla="*/ 4875093 w 4875093"/>
              <a:gd name="connsiteY3" fmla="*/ 322804 h 1936788"/>
              <a:gd name="connsiteX4" fmla="*/ 4875093 w 4875093"/>
              <a:gd name="connsiteY4" fmla="*/ 1613984 h 1936788"/>
              <a:gd name="connsiteX5" fmla="*/ 4552289 w 4875093"/>
              <a:gd name="connsiteY5" fmla="*/ 1936788 h 1936788"/>
              <a:gd name="connsiteX6" fmla="*/ 322804 w 4875093"/>
              <a:gd name="connsiteY6" fmla="*/ 1936788 h 1936788"/>
              <a:gd name="connsiteX7" fmla="*/ 0 w 4875093"/>
              <a:gd name="connsiteY7" fmla="*/ 1613984 h 1936788"/>
              <a:gd name="connsiteX8" fmla="*/ 0 w 4875093"/>
              <a:gd name="connsiteY8" fmla="*/ 322804 h 19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5093" h="1936788">
                <a:moveTo>
                  <a:pt x="0" y="322804"/>
                </a:moveTo>
                <a:cubicBezTo>
                  <a:pt x="0" y="144524"/>
                  <a:pt x="144524" y="0"/>
                  <a:pt x="322804" y="0"/>
                </a:cubicBezTo>
                <a:lnTo>
                  <a:pt x="4552289" y="0"/>
                </a:lnTo>
                <a:cubicBezTo>
                  <a:pt x="4730569" y="0"/>
                  <a:pt x="4875093" y="144524"/>
                  <a:pt x="4875093" y="322804"/>
                </a:cubicBezTo>
                <a:lnTo>
                  <a:pt x="4875093" y="1613984"/>
                </a:lnTo>
                <a:cubicBezTo>
                  <a:pt x="4875093" y="1792264"/>
                  <a:pt x="4730569" y="1936788"/>
                  <a:pt x="4552289" y="1936788"/>
                </a:cubicBezTo>
                <a:lnTo>
                  <a:pt x="322804" y="1936788"/>
                </a:lnTo>
                <a:cubicBezTo>
                  <a:pt x="144524" y="1936788"/>
                  <a:pt x="0" y="1792264"/>
                  <a:pt x="0" y="1613984"/>
                </a:cubicBezTo>
                <a:lnTo>
                  <a:pt x="0" y="322804"/>
                </a:lnTo>
                <a:close/>
              </a:path>
            </a:pathLst>
          </a:custGeom>
        </p:spPr>
        <p:style>
          <a:lnRef idx="2">
            <a:schemeClr val="lt1">
              <a:hueOff val="0"/>
              <a:satOff val="0"/>
              <a:lumOff val="0"/>
              <a:alphaOff val="0"/>
            </a:schemeClr>
          </a:lnRef>
          <a:fillRef idx="1">
            <a:schemeClr val="accent2">
              <a:hueOff val="-716791"/>
              <a:satOff val="-17272"/>
              <a:lumOff val="-10393"/>
              <a:alphaOff val="0"/>
            </a:schemeClr>
          </a:fillRef>
          <a:effectRef idx="0">
            <a:schemeClr val="accent2">
              <a:hueOff val="-716791"/>
              <a:satOff val="-17272"/>
              <a:lumOff val="-10393"/>
              <a:alphaOff val="0"/>
            </a:schemeClr>
          </a:effectRef>
          <a:fontRef idx="minor">
            <a:schemeClr val="lt1"/>
          </a:fontRef>
        </p:style>
        <p:txBody>
          <a:bodyPr spcFirstLastPara="0" vert="horz" wrap="square" lIns="166936" tIns="166936" rIns="166936" bIns="166936" numCol="1" spcCol="1270" anchor="ctr" anchorCtr="0">
            <a:noAutofit/>
          </a:bodyPr>
          <a:lstStyle/>
          <a:p>
            <a:pPr marL="0" lvl="0" indent="0" algn="l" defTabSz="844550">
              <a:lnSpc>
                <a:spcPct val="90000"/>
              </a:lnSpc>
              <a:spcBef>
                <a:spcPct val="0"/>
              </a:spcBef>
              <a:spcAft>
                <a:spcPct val="35000"/>
              </a:spcAft>
              <a:buNone/>
            </a:pPr>
            <a:r>
              <a:rPr lang="en-NZ" sz="1900" kern="1200" dirty="0"/>
              <a:t>It is about developing arguments and using concepts which answer questions (e.g. why is there racism, what are the consequences of this racism, how did ideas of “race “emerge, who has </a:t>
            </a:r>
            <a:r>
              <a:rPr lang="en-NZ" sz="1900" kern="1200" dirty="0" err="1"/>
              <a:t>benifited</a:t>
            </a:r>
            <a:r>
              <a:rPr lang="en-NZ" sz="1900" kern="1200" dirty="0"/>
              <a:t>, who has been marginalised?) </a:t>
            </a:r>
            <a:endParaRPr lang="en-US" sz="1900" kern="1200" dirty="0"/>
          </a:p>
        </p:txBody>
      </p:sp>
      <p:sp>
        <p:nvSpPr>
          <p:cNvPr id="7" name="Freeform: Shape 6">
            <a:extLst>
              <a:ext uri="{FF2B5EF4-FFF2-40B4-BE49-F238E27FC236}">
                <a16:creationId xmlns:a16="http://schemas.microsoft.com/office/drawing/2014/main" id="{CCDC40CA-3ABA-DDF5-9DA1-6E21A29C5718}"/>
              </a:ext>
            </a:extLst>
          </p:cNvPr>
          <p:cNvSpPr/>
          <p:nvPr/>
        </p:nvSpPr>
        <p:spPr>
          <a:xfrm>
            <a:off x="3923928" y="4703994"/>
            <a:ext cx="4875093" cy="1936788"/>
          </a:xfrm>
          <a:custGeom>
            <a:avLst/>
            <a:gdLst>
              <a:gd name="connsiteX0" fmla="*/ 0 w 4875093"/>
              <a:gd name="connsiteY0" fmla="*/ 322804 h 1936788"/>
              <a:gd name="connsiteX1" fmla="*/ 322804 w 4875093"/>
              <a:gd name="connsiteY1" fmla="*/ 0 h 1936788"/>
              <a:gd name="connsiteX2" fmla="*/ 4552289 w 4875093"/>
              <a:gd name="connsiteY2" fmla="*/ 0 h 1936788"/>
              <a:gd name="connsiteX3" fmla="*/ 4875093 w 4875093"/>
              <a:gd name="connsiteY3" fmla="*/ 322804 h 1936788"/>
              <a:gd name="connsiteX4" fmla="*/ 4875093 w 4875093"/>
              <a:gd name="connsiteY4" fmla="*/ 1613984 h 1936788"/>
              <a:gd name="connsiteX5" fmla="*/ 4552289 w 4875093"/>
              <a:gd name="connsiteY5" fmla="*/ 1936788 h 1936788"/>
              <a:gd name="connsiteX6" fmla="*/ 322804 w 4875093"/>
              <a:gd name="connsiteY6" fmla="*/ 1936788 h 1936788"/>
              <a:gd name="connsiteX7" fmla="*/ 0 w 4875093"/>
              <a:gd name="connsiteY7" fmla="*/ 1613984 h 1936788"/>
              <a:gd name="connsiteX8" fmla="*/ 0 w 4875093"/>
              <a:gd name="connsiteY8" fmla="*/ 322804 h 19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5093" h="1936788">
                <a:moveTo>
                  <a:pt x="0" y="322804"/>
                </a:moveTo>
                <a:cubicBezTo>
                  <a:pt x="0" y="144524"/>
                  <a:pt x="144524" y="0"/>
                  <a:pt x="322804" y="0"/>
                </a:cubicBezTo>
                <a:lnTo>
                  <a:pt x="4552289" y="0"/>
                </a:lnTo>
                <a:cubicBezTo>
                  <a:pt x="4730569" y="0"/>
                  <a:pt x="4875093" y="144524"/>
                  <a:pt x="4875093" y="322804"/>
                </a:cubicBezTo>
                <a:lnTo>
                  <a:pt x="4875093" y="1613984"/>
                </a:lnTo>
                <a:cubicBezTo>
                  <a:pt x="4875093" y="1792264"/>
                  <a:pt x="4730569" y="1936788"/>
                  <a:pt x="4552289" y="1936788"/>
                </a:cubicBezTo>
                <a:lnTo>
                  <a:pt x="322804" y="1936788"/>
                </a:lnTo>
                <a:cubicBezTo>
                  <a:pt x="144524" y="1936788"/>
                  <a:pt x="0" y="1792264"/>
                  <a:pt x="0" y="1613984"/>
                </a:cubicBezTo>
                <a:lnTo>
                  <a:pt x="0" y="322804"/>
                </a:lnTo>
                <a:close/>
              </a:path>
            </a:pathLst>
          </a:custGeom>
        </p:spPr>
        <p:style>
          <a:lnRef idx="2">
            <a:schemeClr val="lt1">
              <a:hueOff val="0"/>
              <a:satOff val="0"/>
              <a:lumOff val="0"/>
              <a:alphaOff val="0"/>
            </a:schemeClr>
          </a:lnRef>
          <a:fillRef idx="1">
            <a:schemeClr val="accent2">
              <a:hueOff val="-1433582"/>
              <a:satOff val="-34544"/>
              <a:lumOff val="-20785"/>
              <a:alphaOff val="0"/>
            </a:schemeClr>
          </a:fillRef>
          <a:effectRef idx="0">
            <a:schemeClr val="accent2">
              <a:hueOff val="-1433582"/>
              <a:satOff val="-34544"/>
              <a:lumOff val="-20785"/>
              <a:alphaOff val="0"/>
            </a:schemeClr>
          </a:effectRef>
          <a:fontRef idx="minor">
            <a:schemeClr val="lt1"/>
          </a:fontRef>
        </p:style>
        <p:txBody>
          <a:bodyPr spcFirstLastPara="0" vert="horz" wrap="square" lIns="166936" tIns="166936" rIns="166936" bIns="166936" numCol="1" spcCol="1270" anchor="ctr" anchorCtr="0">
            <a:noAutofit/>
          </a:bodyPr>
          <a:lstStyle/>
          <a:p>
            <a:pPr marL="0" lvl="0" indent="0" algn="l" defTabSz="844550">
              <a:lnSpc>
                <a:spcPct val="90000"/>
              </a:lnSpc>
              <a:spcBef>
                <a:spcPct val="0"/>
              </a:spcBef>
              <a:spcAft>
                <a:spcPct val="35000"/>
              </a:spcAft>
              <a:buNone/>
            </a:pPr>
            <a:r>
              <a:rPr lang="en-NZ" sz="1900" kern="1200"/>
              <a:t>Theory involves abstracting from features of particular events/ issues, developing concepts, and generalising. </a:t>
            </a:r>
            <a:endParaRPr lang="en-US" sz="1900" kern="1200"/>
          </a:p>
        </p:txBody>
      </p:sp>
    </p:spTree>
    <p:extLst>
      <p:ext uri="{BB962C8B-B14F-4D97-AF65-F5344CB8AC3E}">
        <p14:creationId xmlns:p14="http://schemas.microsoft.com/office/powerpoint/2010/main" val="132978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B52DBE-1C8B-4A22-9D1C-8D122663FD09}"/>
              </a:ext>
            </a:extLst>
          </p:cNvPr>
          <p:cNvSpPr>
            <a:spLocks noGrp="1"/>
          </p:cNvSpPr>
          <p:nvPr>
            <p:ph type="title"/>
          </p:nvPr>
        </p:nvSpPr>
        <p:spPr>
          <a:xfrm>
            <a:off x="393555" y="620392"/>
            <a:ext cx="2856201" cy="5504688"/>
          </a:xfrm>
        </p:spPr>
        <p:txBody>
          <a:bodyPr>
            <a:normAutofit/>
          </a:bodyPr>
          <a:lstStyle/>
          <a:p>
            <a:r>
              <a:rPr lang="en-NZ" sz="5200">
                <a:solidFill>
                  <a:schemeClr val="bg1"/>
                </a:solidFill>
              </a:rPr>
              <a:t>Sociology develops  theories. </a:t>
            </a:r>
            <a:br>
              <a:rPr lang="en-NZ" sz="5200">
                <a:solidFill>
                  <a:schemeClr val="bg1"/>
                </a:solidFill>
              </a:rPr>
            </a:br>
            <a:endParaRPr lang="en-NZ" sz="5200">
              <a:solidFill>
                <a:schemeClr val="bg1"/>
              </a:solidFill>
            </a:endParaRPr>
          </a:p>
        </p:txBody>
      </p:sp>
      <p:sp>
        <p:nvSpPr>
          <p:cNvPr id="4" name="Freeform: Shape 3">
            <a:extLst>
              <a:ext uri="{FF2B5EF4-FFF2-40B4-BE49-F238E27FC236}">
                <a16:creationId xmlns:a16="http://schemas.microsoft.com/office/drawing/2014/main" id="{4C7FB710-44C3-AB28-4DAC-0480BAA8F081}"/>
              </a:ext>
            </a:extLst>
          </p:cNvPr>
          <p:cNvSpPr/>
          <p:nvPr/>
        </p:nvSpPr>
        <p:spPr>
          <a:xfrm>
            <a:off x="4030980" y="229019"/>
            <a:ext cx="4697730" cy="551655"/>
          </a:xfrm>
          <a:custGeom>
            <a:avLst/>
            <a:gdLst>
              <a:gd name="connsiteX0" fmla="*/ 0 w 4697730"/>
              <a:gd name="connsiteY0" fmla="*/ 91944 h 551655"/>
              <a:gd name="connsiteX1" fmla="*/ 91944 w 4697730"/>
              <a:gd name="connsiteY1" fmla="*/ 0 h 551655"/>
              <a:gd name="connsiteX2" fmla="*/ 4605786 w 4697730"/>
              <a:gd name="connsiteY2" fmla="*/ 0 h 551655"/>
              <a:gd name="connsiteX3" fmla="*/ 4697730 w 4697730"/>
              <a:gd name="connsiteY3" fmla="*/ 91944 h 551655"/>
              <a:gd name="connsiteX4" fmla="*/ 4697730 w 4697730"/>
              <a:gd name="connsiteY4" fmla="*/ 459711 h 551655"/>
              <a:gd name="connsiteX5" fmla="*/ 4605786 w 4697730"/>
              <a:gd name="connsiteY5" fmla="*/ 551655 h 551655"/>
              <a:gd name="connsiteX6" fmla="*/ 91944 w 4697730"/>
              <a:gd name="connsiteY6" fmla="*/ 551655 h 551655"/>
              <a:gd name="connsiteX7" fmla="*/ 0 w 4697730"/>
              <a:gd name="connsiteY7" fmla="*/ 459711 h 551655"/>
              <a:gd name="connsiteX8" fmla="*/ 0 w 469773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730" h="551655">
                <a:moveTo>
                  <a:pt x="0" y="91944"/>
                </a:moveTo>
                <a:cubicBezTo>
                  <a:pt x="0" y="41165"/>
                  <a:pt x="41165" y="0"/>
                  <a:pt x="91944" y="0"/>
                </a:cubicBezTo>
                <a:lnTo>
                  <a:pt x="4605786" y="0"/>
                </a:lnTo>
                <a:cubicBezTo>
                  <a:pt x="4656565" y="0"/>
                  <a:pt x="4697730" y="41165"/>
                  <a:pt x="4697730" y="91944"/>
                </a:cubicBezTo>
                <a:lnTo>
                  <a:pt x="4697730" y="459711"/>
                </a:lnTo>
                <a:cubicBezTo>
                  <a:pt x="4697730" y="510490"/>
                  <a:pt x="4656565" y="551655"/>
                  <a:pt x="4605786" y="551655"/>
                </a:cubicBezTo>
                <a:lnTo>
                  <a:pt x="91944" y="551655"/>
                </a:lnTo>
                <a:cubicBezTo>
                  <a:pt x="41165" y="551655"/>
                  <a:pt x="0" y="510490"/>
                  <a:pt x="0" y="459711"/>
                </a:cubicBezTo>
                <a:lnTo>
                  <a:pt x="0" y="9194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NZ" sz="2300" kern="1200" dirty="0"/>
              <a:t>Theories of…</a:t>
            </a:r>
            <a:endParaRPr lang="en-US" sz="2300" kern="1200" dirty="0"/>
          </a:p>
        </p:txBody>
      </p:sp>
      <p:sp>
        <p:nvSpPr>
          <p:cNvPr id="6" name="Freeform: Shape 5">
            <a:extLst>
              <a:ext uri="{FF2B5EF4-FFF2-40B4-BE49-F238E27FC236}">
                <a16:creationId xmlns:a16="http://schemas.microsoft.com/office/drawing/2014/main" id="{DE639A06-5B2E-B5F9-866F-75BB17DD0512}"/>
              </a:ext>
            </a:extLst>
          </p:cNvPr>
          <p:cNvSpPr/>
          <p:nvPr/>
        </p:nvSpPr>
        <p:spPr>
          <a:xfrm>
            <a:off x="4030980" y="846914"/>
            <a:ext cx="4697730" cy="551655"/>
          </a:xfrm>
          <a:custGeom>
            <a:avLst/>
            <a:gdLst>
              <a:gd name="connsiteX0" fmla="*/ 0 w 4697730"/>
              <a:gd name="connsiteY0" fmla="*/ 91944 h 551655"/>
              <a:gd name="connsiteX1" fmla="*/ 91944 w 4697730"/>
              <a:gd name="connsiteY1" fmla="*/ 0 h 551655"/>
              <a:gd name="connsiteX2" fmla="*/ 4605786 w 4697730"/>
              <a:gd name="connsiteY2" fmla="*/ 0 h 551655"/>
              <a:gd name="connsiteX3" fmla="*/ 4697730 w 4697730"/>
              <a:gd name="connsiteY3" fmla="*/ 91944 h 551655"/>
              <a:gd name="connsiteX4" fmla="*/ 4697730 w 4697730"/>
              <a:gd name="connsiteY4" fmla="*/ 459711 h 551655"/>
              <a:gd name="connsiteX5" fmla="*/ 4605786 w 4697730"/>
              <a:gd name="connsiteY5" fmla="*/ 551655 h 551655"/>
              <a:gd name="connsiteX6" fmla="*/ 91944 w 4697730"/>
              <a:gd name="connsiteY6" fmla="*/ 551655 h 551655"/>
              <a:gd name="connsiteX7" fmla="*/ 0 w 4697730"/>
              <a:gd name="connsiteY7" fmla="*/ 459711 h 551655"/>
              <a:gd name="connsiteX8" fmla="*/ 0 w 469773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730" h="551655">
                <a:moveTo>
                  <a:pt x="0" y="91944"/>
                </a:moveTo>
                <a:cubicBezTo>
                  <a:pt x="0" y="41165"/>
                  <a:pt x="41165" y="0"/>
                  <a:pt x="91944" y="0"/>
                </a:cubicBezTo>
                <a:lnTo>
                  <a:pt x="4605786" y="0"/>
                </a:lnTo>
                <a:cubicBezTo>
                  <a:pt x="4656565" y="0"/>
                  <a:pt x="4697730" y="41165"/>
                  <a:pt x="4697730" y="91944"/>
                </a:cubicBezTo>
                <a:lnTo>
                  <a:pt x="4697730" y="459711"/>
                </a:lnTo>
                <a:cubicBezTo>
                  <a:pt x="4697730" y="510490"/>
                  <a:pt x="4656565" y="551655"/>
                  <a:pt x="4605786" y="551655"/>
                </a:cubicBezTo>
                <a:lnTo>
                  <a:pt x="91944" y="551655"/>
                </a:lnTo>
                <a:cubicBezTo>
                  <a:pt x="41165" y="551655"/>
                  <a:pt x="0" y="510490"/>
                  <a:pt x="0" y="459711"/>
                </a:cubicBezTo>
                <a:lnTo>
                  <a:pt x="0" y="91944"/>
                </a:lnTo>
                <a:close/>
              </a:path>
            </a:pathLst>
          </a:custGeom>
        </p:spPr>
        <p:style>
          <a:lnRef idx="2">
            <a:schemeClr val="lt1">
              <a:hueOff val="0"/>
              <a:satOff val="0"/>
              <a:lumOff val="0"/>
              <a:alphaOff val="0"/>
            </a:schemeClr>
          </a:lnRef>
          <a:fillRef idx="1">
            <a:schemeClr val="accent5">
              <a:hueOff val="-241440"/>
              <a:satOff val="0"/>
              <a:lumOff val="-637"/>
              <a:alphaOff val="0"/>
            </a:schemeClr>
          </a:fillRef>
          <a:effectRef idx="0">
            <a:schemeClr val="accent5">
              <a:hueOff val="-241440"/>
              <a:satOff val="0"/>
              <a:lumOff val="-637"/>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NZ" sz="2300" kern="1200"/>
              <a:t>Colonisation </a:t>
            </a:r>
            <a:endParaRPr lang="en-US" sz="2300" kern="1200"/>
          </a:p>
        </p:txBody>
      </p:sp>
      <p:sp>
        <p:nvSpPr>
          <p:cNvPr id="7" name="Freeform: Shape 6">
            <a:extLst>
              <a:ext uri="{FF2B5EF4-FFF2-40B4-BE49-F238E27FC236}">
                <a16:creationId xmlns:a16="http://schemas.microsoft.com/office/drawing/2014/main" id="{531D58AE-0030-7881-922D-509FDD4DBB94}"/>
              </a:ext>
            </a:extLst>
          </p:cNvPr>
          <p:cNvSpPr/>
          <p:nvPr/>
        </p:nvSpPr>
        <p:spPr>
          <a:xfrm>
            <a:off x="4030980" y="1464809"/>
            <a:ext cx="4697730" cy="551655"/>
          </a:xfrm>
          <a:custGeom>
            <a:avLst/>
            <a:gdLst>
              <a:gd name="connsiteX0" fmla="*/ 0 w 4697730"/>
              <a:gd name="connsiteY0" fmla="*/ 91944 h 551655"/>
              <a:gd name="connsiteX1" fmla="*/ 91944 w 4697730"/>
              <a:gd name="connsiteY1" fmla="*/ 0 h 551655"/>
              <a:gd name="connsiteX2" fmla="*/ 4605786 w 4697730"/>
              <a:gd name="connsiteY2" fmla="*/ 0 h 551655"/>
              <a:gd name="connsiteX3" fmla="*/ 4697730 w 4697730"/>
              <a:gd name="connsiteY3" fmla="*/ 91944 h 551655"/>
              <a:gd name="connsiteX4" fmla="*/ 4697730 w 4697730"/>
              <a:gd name="connsiteY4" fmla="*/ 459711 h 551655"/>
              <a:gd name="connsiteX5" fmla="*/ 4605786 w 4697730"/>
              <a:gd name="connsiteY5" fmla="*/ 551655 h 551655"/>
              <a:gd name="connsiteX6" fmla="*/ 91944 w 4697730"/>
              <a:gd name="connsiteY6" fmla="*/ 551655 h 551655"/>
              <a:gd name="connsiteX7" fmla="*/ 0 w 4697730"/>
              <a:gd name="connsiteY7" fmla="*/ 459711 h 551655"/>
              <a:gd name="connsiteX8" fmla="*/ 0 w 469773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730" h="551655">
                <a:moveTo>
                  <a:pt x="0" y="91944"/>
                </a:moveTo>
                <a:cubicBezTo>
                  <a:pt x="0" y="41165"/>
                  <a:pt x="41165" y="0"/>
                  <a:pt x="91944" y="0"/>
                </a:cubicBezTo>
                <a:lnTo>
                  <a:pt x="4605786" y="0"/>
                </a:lnTo>
                <a:cubicBezTo>
                  <a:pt x="4656565" y="0"/>
                  <a:pt x="4697730" y="41165"/>
                  <a:pt x="4697730" y="91944"/>
                </a:cubicBezTo>
                <a:lnTo>
                  <a:pt x="4697730" y="459711"/>
                </a:lnTo>
                <a:cubicBezTo>
                  <a:pt x="4697730" y="510490"/>
                  <a:pt x="4656565" y="551655"/>
                  <a:pt x="4605786" y="551655"/>
                </a:cubicBezTo>
                <a:lnTo>
                  <a:pt x="91944" y="551655"/>
                </a:lnTo>
                <a:cubicBezTo>
                  <a:pt x="41165" y="551655"/>
                  <a:pt x="0" y="510490"/>
                  <a:pt x="0" y="459711"/>
                </a:cubicBezTo>
                <a:lnTo>
                  <a:pt x="0" y="91944"/>
                </a:lnTo>
                <a:close/>
              </a:path>
            </a:pathLst>
          </a:custGeom>
        </p:spPr>
        <p:style>
          <a:lnRef idx="2">
            <a:schemeClr val="lt1">
              <a:hueOff val="0"/>
              <a:satOff val="0"/>
              <a:lumOff val="0"/>
              <a:alphaOff val="0"/>
            </a:schemeClr>
          </a:lnRef>
          <a:fillRef idx="1">
            <a:schemeClr val="accent5">
              <a:hueOff val="-482880"/>
              <a:satOff val="0"/>
              <a:lumOff val="-1275"/>
              <a:alphaOff val="0"/>
            </a:schemeClr>
          </a:fillRef>
          <a:effectRef idx="0">
            <a:schemeClr val="accent5">
              <a:hueOff val="-482880"/>
              <a:satOff val="0"/>
              <a:lumOff val="-1275"/>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NZ" sz="2300" kern="1200"/>
              <a:t>Modernity</a:t>
            </a:r>
            <a:endParaRPr lang="en-US" sz="2300" kern="1200"/>
          </a:p>
        </p:txBody>
      </p:sp>
      <p:sp>
        <p:nvSpPr>
          <p:cNvPr id="8" name="Freeform: Shape 7">
            <a:extLst>
              <a:ext uri="{FF2B5EF4-FFF2-40B4-BE49-F238E27FC236}">
                <a16:creationId xmlns:a16="http://schemas.microsoft.com/office/drawing/2014/main" id="{B8F26387-B1FD-6CCA-26A5-42CAAE577421}"/>
              </a:ext>
            </a:extLst>
          </p:cNvPr>
          <p:cNvSpPr/>
          <p:nvPr/>
        </p:nvSpPr>
        <p:spPr>
          <a:xfrm>
            <a:off x="4030980" y="2082704"/>
            <a:ext cx="4697730" cy="551655"/>
          </a:xfrm>
          <a:custGeom>
            <a:avLst/>
            <a:gdLst>
              <a:gd name="connsiteX0" fmla="*/ 0 w 4697730"/>
              <a:gd name="connsiteY0" fmla="*/ 91944 h 551655"/>
              <a:gd name="connsiteX1" fmla="*/ 91944 w 4697730"/>
              <a:gd name="connsiteY1" fmla="*/ 0 h 551655"/>
              <a:gd name="connsiteX2" fmla="*/ 4605786 w 4697730"/>
              <a:gd name="connsiteY2" fmla="*/ 0 h 551655"/>
              <a:gd name="connsiteX3" fmla="*/ 4697730 w 4697730"/>
              <a:gd name="connsiteY3" fmla="*/ 91944 h 551655"/>
              <a:gd name="connsiteX4" fmla="*/ 4697730 w 4697730"/>
              <a:gd name="connsiteY4" fmla="*/ 459711 h 551655"/>
              <a:gd name="connsiteX5" fmla="*/ 4605786 w 4697730"/>
              <a:gd name="connsiteY5" fmla="*/ 551655 h 551655"/>
              <a:gd name="connsiteX6" fmla="*/ 91944 w 4697730"/>
              <a:gd name="connsiteY6" fmla="*/ 551655 h 551655"/>
              <a:gd name="connsiteX7" fmla="*/ 0 w 4697730"/>
              <a:gd name="connsiteY7" fmla="*/ 459711 h 551655"/>
              <a:gd name="connsiteX8" fmla="*/ 0 w 469773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730" h="551655">
                <a:moveTo>
                  <a:pt x="0" y="91944"/>
                </a:moveTo>
                <a:cubicBezTo>
                  <a:pt x="0" y="41165"/>
                  <a:pt x="41165" y="0"/>
                  <a:pt x="91944" y="0"/>
                </a:cubicBezTo>
                <a:lnTo>
                  <a:pt x="4605786" y="0"/>
                </a:lnTo>
                <a:cubicBezTo>
                  <a:pt x="4656565" y="0"/>
                  <a:pt x="4697730" y="41165"/>
                  <a:pt x="4697730" y="91944"/>
                </a:cubicBezTo>
                <a:lnTo>
                  <a:pt x="4697730" y="459711"/>
                </a:lnTo>
                <a:cubicBezTo>
                  <a:pt x="4697730" y="510490"/>
                  <a:pt x="4656565" y="551655"/>
                  <a:pt x="4605786" y="551655"/>
                </a:cubicBezTo>
                <a:lnTo>
                  <a:pt x="91944" y="551655"/>
                </a:lnTo>
                <a:cubicBezTo>
                  <a:pt x="41165" y="551655"/>
                  <a:pt x="0" y="510490"/>
                  <a:pt x="0" y="459711"/>
                </a:cubicBezTo>
                <a:lnTo>
                  <a:pt x="0" y="91944"/>
                </a:lnTo>
                <a:close/>
              </a:path>
            </a:pathLst>
          </a:custGeom>
        </p:spPr>
        <p:style>
          <a:lnRef idx="2">
            <a:schemeClr val="lt1">
              <a:hueOff val="0"/>
              <a:satOff val="0"/>
              <a:lumOff val="0"/>
              <a:alphaOff val="0"/>
            </a:schemeClr>
          </a:lnRef>
          <a:fillRef idx="1">
            <a:schemeClr val="accent5">
              <a:hueOff val="-724320"/>
              <a:satOff val="0"/>
              <a:lumOff val="-1912"/>
              <a:alphaOff val="0"/>
            </a:schemeClr>
          </a:fillRef>
          <a:effectRef idx="0">
            <a:schemeClr val="accent5">
              <a:hueOff val="-724320"/>
              <a:satOff val="0"/>
              <a:lumOff val="-1912"/>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NZ" sz="2300" kern="1200"/>
              <a:t>Capitalism</a:t>
            </a:r>
            <a:endParaRPr lang="en-US" sz="2300" kern="1200"/>
          </a:p>
        </p:txBody>
      </p:sp>
      <p:sp>
        <p:nvSpPr>
          <p:cNvPr id="10" name="Freeform: Shape 9">
            <a:extLst>
              <a:ext uri="{FF2B5EF4-FFF2-40B4-BE49-F238E27FC236}">
                <a16:creationId xmlns:a16="http://schemas.microsoft.com/office/drawing/2014/main" id="{0FA544A6-553B-ABDE-8DFD-B80E9F3DCB62}"/>
              </a:ext>
            </a:extLst>
          </p:cNvPr>
          <p:cNvSpPr/>
          <p:nvPr/>
        </p:nvSpPr>
        <p:spPr>
          <a:xfrm>
            <a:off x="4052715" y="3306184"/>
            <a:ext cx="4697730" cy="551655"/>
          </a:xfrm>
          <a:custGeom>
            <a:avLst/>
            <a:gdLst>
              <a:gd name="connsiteX0" fmla="*/ 0 w 4697730"/>
              <a:gd name="connsiteY0" fmla="*/ 91944 h 551655"/>
              <a:gd name="connsiteX1" fmla="*/ 91944 w 4697730"/>
              <a:gd name="connsiteY1" fmla="*/ 0 h 551655"/>
              <a:gd name="connsiteX2" fmla="*/ 4605786 w 4697730"/>
              <a:gd name="connsiteY2" fmla="*/ 0 h 551655"/>
              <a:gd name="connsiteX3" fmla="*/ 4697730 w 4697730"/>
              <a:gd name="connsiteY3" fmla="*/ 91944 h 551655"/>
              <a:gd name="connsiteX4" fmla="*/ 4697730 w 4697730"/>
              <a:gd name="connsiteY4" fmla="*/ 459711 h 551655"/>
              <a:gd name="connsiteX5" fmla="*/ 4605786 w 4697730"/>
              <a:gd name="connsiteY5" fmla="*/ 551655 h 551655"/>
              <a:gd name="connsiteX6" fmla="*/ 91944 w 4697730"/>
              <a:gd name="connsiteY6" fmla="*/ 551655 h 551655"/>
              <a:gd name="connsiteX7" fmla="*/ 0 w 4697730"/>
              <a:gd name="connsiteY7" fmla="*/ 459711 h 551655"/>
              <a:gd name="connsiteX8" fmla="*/ 0 w 469773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730" h="551655">
                <a:moveTo>
                  <a:pt x="0" y="91944"/>
                </a:moveTo>
                <a:cubicBezTo>
                  <a:pt x="0" y="41165"/>
                  <a:pt x="41165" y="0"/>
                  <a:pt x="91944" y="0"/>
                </a:cubicBezTo>
                <a:lnTo>
                  <a:pt x="4605786" y="0"/>
                </a:lnTo>
                <a:cubicBezTo>
                  <a:pt x="4656565" y="0"/>
                  <a:pt x="4697730" y="41165"/>
                  <a:pt x="4697730" y="91944"/>
                </a:cubicBezTo>
                <a:lnTo>
                  <a:pt x="4697730" y="459711"/>
                </a:lnTo>
                <a:cubicBezTo>
                  <a:pt x="4697730" y="510490"/>
                  <a:pt x="4656565" y="551655"/>
                  <a:pt x="4605786" y="551655"/>
                </a:cubicBezTo>
                <a:lnTo>
                  <a:pt x="91944" y="551655"/>
                </a:lnTo>
                <a:cubicBezTo>
                  <a:pt x="41165" y="551655"/>
                  <a:pt x="0" y="510490"/>
                  <a:pt x="0" y="459711"/>
                </a:cubicBezTo>
                <a:lnTo>
                  <a:pt x="0" y="91944"/>
                </a:lnTo>
                <a:close/>
              </a:path>
            </a:pathLst>
          </a:custGeom>
        </p:spPr>
        <p:style>
          <a:lnRef idx="2">
            <a:schemeClr val="lt1">
              <a:hueOff val="0"/>
              <a:satOff val="0"/>
              <a:lumOff val="0"/>
              <a:alphaOff val="0"/>
            </a:schemeClr>
          </a:lnRef>
          <a:fillRef idx="1">
            <a:schemeClr val="accent5">
              <a:hueOff val="-965760"/>
              <a:satOff val="0"/>
              <a:lumOff val="-2549"/>
              <a:alphaOff val="0"/>
            </a:schemeClr>
          </a:fillRef>
          <a:effectRef idx="0">
            <a:schemeClr val="accent5">
              <a:hueOff val="-965760"/>
              <a:satOff val="0"/>
              <a:lumOff val="-2549"/>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NZ" sz="2300" kern="1200" dirty="0"/>
              <a:t>Class</a:t>
            </a:r>
            <a:endParaRPr lang="en-US" sz="2300" kern="1200" dirty="0"/>
          </a:p>
        </p:txBody>
      </p:sp>
      <p:sp>
        <p:nvSpPr>
          <p:cNvPr id="11" name="Freeform: Shape 10">
            <a:extLst>
              <a:ext uri="{FF2B5EF4-FFF2-40B4-BE49-F238E27FC236}">
                <a16:creationId xmlns:a16="http://schemas.microsoft.com/office/drawing/2014/main" id="{F5BE207C-2028-3C58-3643-8244FF6BAC8C}"/>
              </a:ext>
            </a:extLst>
          </p:cNvPr>
          <p:cNvSpPr/>
          <p:nvPr/>
        </p:nvSpPr>
        <p:spPr>
          <a:xfrm>
            <a:off x="4030980" y="3900276"/>
            <a:ext cx="4697730" cy="551655"/>
          </a:xfrm>
          <a:custGeom>
            <a:avLst/>
            <a:gdLst>
              <a:gd name="connsiteX0" fmla="*/ 0 w 4697730"/>
              <a:gd name="connsiteY0" fmla="*/ 91944 h 551655"/>
              <a:gd name="connsiteX1" fmla="*/ 91944 w 4697730"/>
              <a:gd name="connsiteY1" fmla="*/ 0 h 551655"/>
              <a:gd name="connsiteX2" fmla="*/ 4605786 w 4697730"/>
              <a:gd name="connsiteY2" fmla="*/ 0 h 551655"/>
              <a:gd name="connsiteX3" fmla="*/ 4697730 w 4697730"/>
              <a:gd name="connsiteY3" fmla="*/ 91944 h 551655"/>
              <a:gd name="connsiteX4" fmla="*/ 4697730 w 4697730"/>
              <a:gd name="connsiteY4" fmla="*/ 459711 h 551655"/>
              <a:gd name="connsiteX5" fmla="*/ 4605786 w 4697730"/>
              <a:gd name="connsiteY5" fmla="*/ 551655 h 551655"/>
              <a:gd name="connsiteX6" fmla="*/ 91944 w 4697730"/>
              <a:gd name="connsiteY6" fmla="*/ 551655 h 551655"/>
              <a:gd name="connsiteX7" fmla="*/ 0 w 4697730"/>
              <a:gd name="connsiteY7" fmla="*/ 459711 h 551655"/>
              <a:gd name="connsiteX8" fmla="*/ 0 w 469773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730" h="551655">
                <a:moveTo>
                  <a:pt x="0" y="91944"/>
                </a:moveTo>
                <a:cubicBezTo>
                  <a:pt x="0" y="41165"/>
                  <a:pt x="41165" y="0"/>
                  <a:pt x="91944" y="0"/>
                </a:cubicBezTo>
                <a:lnTo>
                  <a:pt x="4605786" y="0"/>
                </a:lnTo>
                <a:cubicBezTo>
                  <a:pt x="4656565" y="0"/>
                  <a:pt x="4697730" y="41165"/>
                  <a:pt x="4697730" y="91944"/>
                </a:cubicBezTo>
                <a:lnTo>
                  <a:pt x="4697730" y="459711"/>
                </a:lnTo>
                <a:cubicBezTo>
                  <a:pt x="4697730" y="510490"/>
                  <a:pt x="4656565" y="551655"/>
                  <a:pt x="4605786" y="551655"/>
                </a:cubicBezTo>
                <a:lnTo>
                  <a:pt x="91944" y="551655"/>
                </a:lnTo>
                <a:cubicBezTo>
                  <a:pt x="41165" y="551655"/>
                  <a:pt x="0" y="510490"/>
                  <a:pt x="0" y="459711"/>
                </a:cubicBezTo>
                <a:lnTo>
                  <a:pt x="0" y="91944"/>
                </a:lnTo>
                <a:close/>
              </a:path>
            </a:pathLst>
          </a:custGeom>
        </p:spPr>
        <p:style>
          <a:lnRef idx="2">
            <a:schemeClr val="lt1">
              <a:hueOff val="0"/>
              <a:satOff val="0"/>
              <a:lumOff val="0"/>
              <a:alphaOff val="0"/>
            </a:schemeClr>
          </a:lnRef>
          <a:fillRef idx="1">
            <a:schemeClr val="accent5">
              <a:hueOff val="-1207200"/>
              <a:satOff val="0"/>
              <a:lumOff val="-3186"/>
              <a:alphaOff val="0"/>
            </a:schemeClr>
          </a:fillRef>
          <a:effectRef idx="0">
            <a:schemeClr val="accent5">
              <a:hueOff val="-1207200"/>
              <a:satOff val="0"/>
              <a:lumOff val="-3186"/>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US" sz="2300" kern="1200" dirty="0"/>
              <a:t>Ethnicity</a:t>
            </a:r>
          </a:p>
        </p:txBody>
      </p:sp>
      <p:sp>
        <p:nvSpPr>
          <p:cNvPr id="12" name="Freeform: Shape 11">
            <a:extLst>
              <a:ext uri="{FF2B5EF4-FFF2-40B4-BE49-F238E27FC236}">
                <a16:creationId xmlns:a16="http://schemas.microsoft.com/office/drawing/2014/main" id="{9C6660BA-3651-774F-819F-22BE4FA38D73}"/>
              </a:ext>
            </a:extLst>
          </p:cNvPr>
          <p:cNvSpPr/>
          <p:nvPr/>
        </p:nvSpPr>
        <p:spPr>
          <a:xfrm>
            <a:off x="4020838" y="4494368"/>
            <a:ext cx="4697730" cy="551655"/>
          </a:xfrm>
          <a:custGeom>
            <a:avLst/>
            <a:gdLst>
              <a:gd name="connsiteX0" fmla="*/ 0 w 4697730"/>
              <a:gd name="connsiteY0" fmla="*/ 91944 h 551655"/>
              <a:gd name="connsiteX1" fmla="*/ 91944 w 4697730"/>
              <a:gd name="connsiteY1" fmla="*/ 0 h 551655"/>
              <a:gd name="connsiteX2" fmla="*/ 4605786 w 4697730"/>
              <a:gd name="connsiteY2" fmla="*/ 0 h 551655"/>
              <a:gd name="connsiteX3" fmla="*/ 4697730 w 4697730"/>
              <a:gd name="connsiteY3" fmla="*/ 91944 h 551655"/>
              <a:gd name="connsiteX4" fmla="*/ 4697730 w 4697730"/>
              <a:gd name="connsiteY4" fmla="*/ 459711 h 551655"/>
              <a:gd name="connsiteX5" fmla="*/ 4605786 w 4697730"/>
              <a:gd name="connsiteY5" fmla="*/ 551655 h 551655"/>
              <a:gd name="connsiteX6" fmla="*/ 91944 w 4697730"/>
              <a:gd name="connsiteY6" fmla="*/ 551655 h 551655"/>
              <a:gd name="connsiteX7" fmla="*/ 0 w 4697730"/>
              <a:gd name="connsiteY7" fmla="*/ 459711 h 551655"/>
              <a:gd name="connsiteX8" fmla="*/ 0 w 469773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730" h="551655">
                <a:moveTo>
                  <a:pt x="0" y="91944"/>
                </a:moveTo>
                <a:cubicBezTo>
                  <a:pt x="0" y="41165"/>
                  <a:pt x="41165" y="0"/>
                  <a:pt x="91944" y="0"/>
                </a:cubicBezTo>
                <a:lnTo>
                  <a:pt x="4605786" y="0"/>
                </a:lnTo>
                <a:cubicBezTo>
                  <a:pt x="4656565" y="0"/>
                  <a:pt x="4697730" y="41165"/>
                  <a:pt x="4697730" y="91944"/>
                </a:cubicBezTo>
                <a:lnTo>
                  <a:pt x="4697730" y="459711"/>
                </a:lnTo>
                <a:cubicBezTo>
                  <a:pt x="4697730" y="510490"/>
                  <a:pt x="4656565" y="551655"/>
                  <a:pt x="4605786" y="551655"/>
                </a:cubicBezTo>
                <a:lnTo>
                  <a:pt x="91944" y="551655"/>
                </a:lnTo>
                <a:cubicBezTo>
                  <a:pt x="41165" y="551655"/>
                  <a:pt x="0" y="510490"/>
                  <a:pt x="0" y="459711"/>
                </a:cubicBezTo>
                <a:lnTo>
                  <a:pt x="0" y="91944"/>
                </a:lnTo>
                <a:close/>
              </a:path>
            </a:pathLst>
          </a:custGeom>
        </p:spPr>
        <p:style>
          <a:lnRef idx="2">
            <a:schemeClr val="lt1">
              <a:hueOff val="0"/>
              <a:satOff val="0"/>
              <a:lumOff val="0"/>
              <a:alphaOff val="0"/>
            </a:schemeClr>
          </a:lnRef>
          <a:fillRef idx="1">
            <a:schemeClr val="accent5">
              <a:hueOff val="-1448640"/>
              <a:satOff val="0"/>
              <a:lumOff val="-3824"/>
              <a:alphaOff val="0"/>
            </a:schemeClr>
          </a:fillRef>
          <a:effectRef idx="0">
            <a:schemeClr val="accent5">
              <a:hueOff val="-1448640"/>
              <a:satOff val="0"/>
              <a:lumOff val="-3824"/>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NZ" sz="2300" kern="1200" dirty="0"/>
              <a:t>Gender</a:t>
            </a:r>
            <a:endParaRPr lang="en-US" sz="2300" kern="1200" dirty="0"/>
          </a:p>
        </p:txBody>
      </p:sp>
      <p:sp>
        <p:nvSpPr>
          <p:cNvPr id="13" name="Freeform: Shape 12">
            <a:extLst>
              <a:ext uri="{FF2B5EF4-FFF2-40B4-BE49-F238E27FC236}">
                <a16:creationId xmlns:a16="http://schemas.microsoft.com/office/drawing/2014/main" id="{D69128A5-5410-3135-6ADA-0F5551FBC73B}"/>
              </a:ext>
            </a:extLst>
          </p:cNvPr>
          <p:cNvSpPr/>
          <p:nvPr/>
        </p:nvSpPr>
        <p:spPr>
          <a:xfrm>
            <a:off x="4030980" y="5117363"/>
            <a:ext cx="4697730" cy="551655"/>
          </a:xfrm>
          <a:custGeom>
            <a:avLst/>
            <a:gdLst>
              <a:gd name="connsiteX0" fmla="*/ 0 w 4697730"/>
              <a:gd name="connsiteY0" fmla="*/ 91944 h 551655"/>
              <a:gd name="connsiteX1" fmla="*/ 91944 w 4697730"/>
              <a:gd name="connsiteY1" fmla="*/ 0 h 551655"/>
              <a:gd name="connsiteX2" fmla="*/ 4605786 w 4697730"/>
              <a:gd name="connsiteY2" fmla="*/ 0 h 551655"/>
              <a:gd name="connsiteX3" fmla="*/ 4697730 w 4697730"/>
              <a:gd name="connsiteY3" fmla="*/ 91944 h 551655"/>
              <a:gd name="connsiteX4" fmla="*/ 4697730 w 4697730"/>
              <a:gd name="connsiteY4" fmla="*/ 459711 h 551655"/>
              <a:gd name="connsiteX5" fmla="*/ 4605786 w 4697730"/>
              <a:gd name="connsiteY5" fmla="*/ 551655 h 551655"/>
              <a:gd name="connsiteX6" fmla="*/ 91944 w 4697730"/>
              <a:gd name="connsiteY6" fmla="*/ 551655 h 551655"/>
              <a:gd name="connsiteX7" fmla="*/ 0 w 4697730"/>
              <a:gd name="connsiteY7" fmla="*/ 459711 h 551655"/>
              <a:gd name="connsiteX8" fmla="*/ 0 w 469773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730" h="551655">
                <a:moveTo>
                  <a:pt x="0" y="91944"/>
                </a:moveTo>
                <a:cubicBezTo>
                  <a:pt x="0" y="41165"/>
                  <a:pt x="41165" y="0"/>
                  <a:pt x="91944" y="0"/>
                </a:cubicBezTo>
                <a:lnTo>
                  <a:pt x="4605786" y="0"/>
                </a:lnTo>
                <a:cubicBezTo>
                  <a:pt x="4656565" y="0"/>
                  <a:pt x="4697730" y="41165"/>
                  <a:pt x="4697730" y="91944"/>
                </a:cubicBezTo>
                <a:lnTo>
                  <a:pt x="4697730" y="459711"/>
                </a:lnTo>
                <a:cubicBezTo>
                  <a:pt x="4697730" y="510490"/>
                  <a:pt x="4656565" y="551655"/>
                  <a:pt x="4605786" y="551655"/>
                </a:cubicBezTo>
                <a:lnTo>
                  <a:pt x="91944" y="551655"/>
                </a:lnTo>
                <a:cubicBezTo>
                  <a:pt x="41165" y="551655"/>
                  <a:pt x="0" y="510490"/>
                  <a:pt x="0" y="459711"/>
                </a:cubicBezTo>
                <a:lnTo>
                  <a:pt x="0" y="91944"/>
                </a:lnTo>
                <a:close/>
              </a:path>
            </a:pathLst>
          </a:custGeom>
        </p:spPr>
        <p:style>
          <a:lnRef idx="2">
            <a:schemeClr val="lt1">
              <a:hueOff val="0"/>
              <a:satOff val="0"/>
              <a:lumOff val="0"/>
              <a:alphaOff val="0"/>
            </a:schemeClr>
          </a:lnRef>
          <a:fillRef idx="1">
            <a:schemeClr val="accent5">
              <a:hueOff val="-1690080"/>
              <a:satOff val="0"/>
              <a:lumOff val="-4461"/>
              <a:alphaOff val="0"/>
            </a:schemeClr>
          </a:fillRef>
          <a:effectRef idx="0">
            <a:schemeClr val="accent5">
              <a:hueOff val="-1690080"/>
              <a:satOff val="0"/>
              <a:lumOff val="-4461"/>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NZ" sz="2300" dirty="0"/>
              <a:t>Identity</a:t>
            </a:r>
            <a:endParaRPr lang="en-US" sz="2300" kern="1200" dirty="0"/>
          </a:p>
        </p:txBody>
      </p:sp>
      <p:sp>
        <p:nvSpPr>
          <p:cNvPr id="14" name="Freeform: Shape 13">
            <a:extLst>
              <a:ext uri="{FF2B5EF4-FFF2-40B4-BE49-F238E27FC236}">
                <a16:creationId xmlns:a16="http://schemas.microsoft.com/office/drawing/2014/main" id="{21E4AC5E-EDE6-38BC-482A-74CEE84F07D9}"/>
              </a:ext>
            </a:extLst>
          </p:cNvPr>
          <p:cNvSpPr/>
          <p:nvPr/>
        </p:nvSpPr>
        <p:spPr>
          <a:xfrm>
            <a:off x="4030980" y="2704456"/>
            <a:ext cx="4697730" cy="551655"/>
          </a:xfrm>
          <a:custGeom>
            <a:avLst/>
            <a:gdLst>
              <a:gd name="connsiteX0" fmla="*/ 0 w 4697730"/>
              <a:gd name="connsiteY0" fmla="*/ 91944 h 551655"/>
              <a:gd name="connsiteX1" fmla="*/ 91944 w 4697730"/>
              <a:gd name="connsiteY1" fmla="*/ 0 h 551655"/>
              <a:gd name="connsiteX2" fmla="*/ 4605786 w 4697730"/>
              <a:gd name="connsiteY2" fmla="*/ 0 h 551655"/>
              <a:gd name="connsiteX3" fmla="*/ 4697730 w 4697730"/>
              <a:gd name="connsiteY3" fmla="*/ 91944 h 551655"/>
              <a:gd name="connsiteX4" fmla="*/ 4697730 w 4697730"/>
              <a:gd name="connsiteY4" fmla="*/ 459711 h 551655"/>
              <a:gd name="connsiteX5" fmla="*/ 4605786 w 4697730"/>
              <a:gd name="connsiteY5" fmla="*/ 551655 h 551655"/>
              <a:gd name="connsiteX6" fmla="*/ 91944 w 4697730"/>
              <a:gd name="connsiteY6" fmla="*/ 551655 h 551655"/>
              <a:gd name="connsiteX7" fmla="*/ 0 w 4697730"/>
              <a:gd name="connsiteY7" fmla="*/ 459711 h 551655"/>
              <a:gd name="connsiteX8" fmla="*/ 0 w 469773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730" h="551655">
                <a:moveTo>
                  <a:pt x="0" y="91944"/>
                </a:moveTo>
                <a:cubicBezTo>
                  <a:pt x="0" y="41165"/>
                  <a:pt x="41165" y="0"/>
                  <a:pt x="91944" y="0"/>
                </a:cubicBezTo>
                <a:lnTo>
                  <a:pt x="4605786" y="0"/>
                </a:lnTo>
                <a:cubicBezTo>
                  <a:pt x="4656565" y="0"/>
                  <a:pt x="4697730" y="41165"/>
                  <a:pt x="4697730" y="91944"/>
                </a:cubicBezTo>
                <a:lnTo>
                  <a:pt x="4697730" y="459711"/>
                </a:lnTo>
                <a:cubicBezTo>
                  <a:pt x="4697730" y="510490"/>
                  <a:pt x="4656565" y="551655"/>
                  <a:pt x="4605786" y="551655"/>
                </a:cubicBezTo>
                <a:lnTo>
                  <a:pt x="91944" y="551655"/>
                </a:lnTo>
                <a:cubicBezTo>
                  <a:pt x="41165" y="551655"/>
                  <a:pt x="0" y="510490"/>
                  <a:pt x="0" y="459711"/>
                </a:cubicBezTo>
                <a:lnTo>
                  <a:pt x="0" y="91944"/>
                </a:lnTo>
                <a:close/>
              </a:path>
            </a:pathLst>
          </a:custGeom>
        </p:spPr>
        <p:style>
          <a:lnRef idx="2">
            <a:schemeClr val="lt1">
              <a:hueOff val="0"/>
              <a:satOff val="0"/>
              <a:lumOff val="0"/>
              <a:alphaOff val="0"/>
            </a:schemeClr>
          </a:lnRef>
          <a:fillRef idx="1">
            <a:schemeClr val="accent5">
              <a:hueOff val="-1931520"/>
              <a:satOff val="0"/>
              <a:lumOff val="-5098"/>
              <a:alphaOff val="0"/>
            </a:schemeClr>
          </a:fillRef>
          <a:effectRef idx="0">
            <a:schemeClr val="accent5">
              <a:hueOff val="-1931520"/>
              <a:satOff val="0"/>
              <a:lumOff val="-5098"/>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NZ" sz="2300" kern="1200"/>
              <a:t>Consumerism</a:t>
            </a:r>
            <a:endParaRPr lang="en-US" sz="2300" kern="1200"/>
          </a:p>
        </p:txBody>
      </p:sp>
      <p:sp>
        <p:nvSpPr>
          <p:cNvPr id="15" name="Freeform: Shape 14">
            <a:extLst>
              <a:ext uri="{FF2B5EF4-FFF2-40B4-BE49-F238E27FC236}">
                <a16:creationId xmlns:a16="http://schemas.microsoft.com/office/drawing/2014/main" id="{629FCCD3-5693-66E1-3F67-C18D0D274309}"/>
              </a:ext>
            </a:extLst>
          </p:cNvPr>
          <p:cNvSpPr/>
          <p:nvPr/>
        </p:nvSpPr>
        <p:spPr>
          <a:xfrm>
            <a:off x="4052715" y="5732625"/>
            <a:ext cx="4697730" cy="551655"/>
          </a:xfrm>
          <a:custGeom>
            <a:avLst/>
            <a:gdLst>
              <a:gd name="connsiteX0" fmla="*/ 0 w 4697730"/>
              <a:gd name="connsiteY0" fmla="*/ 91944 h 551655"/>
              <a:gd name="connsiteX1" fmla="*/ 91944 w 4697730"/>
              <a:gd name="connsiteY1" fmla="*/ 0 h 551655"/>
              <a:gd name="connsiteX2" fmla="*/ 4605786 w 4697730"/>
              <a:gd name="connsiteY2" fmla="*/ 0 h 551655"/>
              <a:gd name="connsiteX3" fmla="*/ 4697730 w 4697730"/>
              <a:gd name="connsiteY3" fmla="*/ 91944 h 551655"/>
              <a:gd name="connsiteX4" fmla="*/ 4697730 w 4697730"/>
              <a:gd name="connsiteY4" fmla="*/ 459711 h 551655"/>
              <a:gd name="connsiteX5" fmla="*/ 4605786 w 4697730"/>
              <a:gd name="connsiteY5" fmla="*/ 551655 h 551655"/>
              <a:gd name="connsiteX6" fmla="*/ 91944 w 4697730"/>
              <a:gd name="connsiteY6" fmla="*/ 551655 h 551655"/>
              <a:gd name="connsiteX7" fmla="*/ 0 w 4697730"/>
              <a:gd name="connsiteY7" fmla="*/ 459711 h 551655"/>
              <a:gd name="connsiteX8" fmla="*/ 0 w 469773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730" h="551655">
                <a:moveTo>
                  <a:pt x="0" y="91944"/>
                </a:moveTo>
                <a:cubicBezTo>
                  <a:pt x="0" y="41165"/>
                  <a:pt x="41165" y="0"/>
                  <a:pt x="91944" y="0"/>
                </a:cubicBezTo>
                <a:lnTo>
                  <a:pt x="4605786" y="0"/>
                </a:lnTo>
                <a:cubicBezTo>
                  <a:pt x="4656565" y="0"/>
                  <a:pt x="4697730" y="41165"/>
                  <a:pt x="4697730" y="91944"/>
                </a:cubicBezTo>
                <a:lnTo>
                  <a:pt x="4697730" y="459711"/>
                </a:lnTo>
                <a:cubicBezTo>
                  <a:pt x="4697730" y="510490"/>
                  <a:pt x="4656565" y="551655"/>
                  <a:pt x="4605786" y="551655"/>
                </a:cubicBezTo>
                <a:lnTo>
                  <a:pt x="91944" y="551655"/>
                </a:lnTo>
                <a:cubicBezTo>
                  <a:pt x="41165" y="551655"/>
                  <a:pt x="0" y="510490"/>
                  <a:pt x="0" y="459711"/>
                </a:cubicBezTo>
                <a:lnTo>
                  <a:pt x="0" y="91944"/>
                </a:lnTo>
                <a:close/>
              </a:path>
            </a:pathLst>
          </a:custGeom>
        </p:spPr>
        <p:style>
          <a:lnRef idx="2">
            <a:schemeClr val="lt1">
              <a:hueOff val="0"/>
              <a:satOff val="0"/>
              <a:lumOff val="0"/>
              <a:alphaOff val="0"/>
            </a:schemeClr>
          </a:lnRef>
          <a:fillRef idx="1">
            <a:schemeClr val="accent5">
              <a:hueOff val="-1690080"/>
              <a:satOff val="0"/>
              <a:lumOff val="-4461"/>
              <a:alphaOff val="0"/>
            </a:schemeClr>
          </a:fillRef>
          <a:effectRef idx="0">
            <a:schemeClr val="accent5">
              <a:hueOff val="-1690080"/>
              <a:satOff val="0"/>
              <a:lumOff val="-4461"/>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NZ" sz="2300" kern="1200" dirty="0"/>
              <a:t>Power</a:t>
            </a:r>
            <a:endParaRPr lang="en-US" sz="2300" kern="1200" dirty="0"/>
          </a:p>
        </p:txBody>
      </p:sp>
    </p:spTree>
    <p:extLst>
      <p:ext uri="{BB962C8B-B14F-4D97-AF65-F5344CB8AC3E}">
        <p14:creationId xmlns:p14="http://schemas.microsoft.com/office/powerpoint/2010/main" val="196060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 grpId="0" animBg="1"/>
      <p:bldP spid="11" grpId="0" animBg="1"/>
      <p:bldP spid="12"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CCB10E-1148-4CCE-8C48-35A923DE9206}"/>
              </a:ext>
            </a:extLst>
          </p:cNvPr>
          <p:cNvSpPr>
            <a:spLocks noGrp="1"/>
          </p:cNvSpPr>
          <p:nvPr>
            <p:ph type="title"/>
          </p:nvPr>
        </p:nvSpPr>
        <p:spPr>
          <a:xfrm>
            <a:off x="350041" y="586855"/>
            <a:ext cx="2401025" cy="3387497"/>
          </a:xfrm>
        </p:spPr>
        <p:txBody>
          <a:bodyPr anchor="b">
            <a:normAutofit/>
          </a:bodyPr>
          <a:lstStyle/>
          <a:p>
            <a:pPr algn="r"/>
            <a:r>
              <a:rPr lang="en-US" altLang="en-US" sz="3500">
                <a:solidFill>
                  <a:srgbClr val="FFFFFF"/>
                </a:solidFill>
              </a:rPr>
              <a:t>So who knows about sociology</a:t>
            </a:r>
            <a:r>
              <a:rPr lang="en-US" altLang="en-US" sz="3500" dirty="0">
                <a:solidFill>
                  <a:srgbClr val="FFFFFF"/>
                </a:solidFill>
              </a:rPr>
              <a:t>?</a:t>
            </a:r>
            <a:endParaRPr lang="en-NZ" sz="3500">
              <a:solidFill>
                <a:srgbClr val="FFFFFF"/>
              </a:solidFill>
            </a:endParaRPr>
          </a:p>
        </p:txBody>
      </p:sp>
      <p:sp>
        <p:nvSpPr>
          <p:cNvPr id="3" name="Content Placeholder 2">
            <a:extLst>
              <a:ext uri="{FF2B5EF4-FFF2-40B4-BE49-F238E27FC236}">
                <a16:creationId xmlns:a16="http://schemas.microsoft.com/office/drawing/2014/main" id="{51750C47-2D89-47F9-8C6D-054BA9E2849D}"/>
              </a:ext>
            </a:extLst>
          </p:cNvPr>
          <p:cNvSpPr>
            <a:spLocks noGrp="1"/>
          </p:cNvSpPr>
          <p:nvPr>
            <p:ph idx="1"/>
          </p:nvPr>
        </p:nvSpPr>
        <p:spPr>
          <a:xfrm>
            <a:off x="3101107" y="649480"/>
            <a:ext cx="5863381" cy="6091888"/>
          </a:xfrm>
        </p:spPr>
        <p:txBody>
          <a:bodyPr anchor="ctr">
            <a:normAutofit/>
          </a:bodyPr>
          <a:lstStyle/>
          <a:p>
            <a:r>
              <a:rPr lang="en-US" altLang="en-US" sz="2000" dirty="0"/>
              <a:t>You do!</a:t>
            </a:r>
          </a:p>
          <a:p>
            <a:r>
              <a:rPr lang="en-US" altLang="en-US" sz="2000" dirty="0"/>
              <a:t>You are already an expert in your own biography. </a:t>
            </a:r>
          </a:p>
          <a:p>
            <a:r>
              <a:rPr lang="en-US" altLang="en-US" sz="2000" dirty="0"/>
              <a:t>Have you heard about the haves and the have nots</a:t>
            </a:r>
          </a:p>
          <a:p>
            <a:pPr lvl="1"/>
            <a:r>
              <a:rPr lang="en-US" altLang="en-US" sz="2000" dirty="0"/>
              <a:t>Then you know about class and inequality</a:t>
            </a:r>
          </a:p>
          <a:p>
            <a:r>
              <a:rPr lang="en-US" altLang="en-US" sz="2000" dirty="0"/>
              <a:t>Have you ever felt frustrated about who does (or who does not) do some household tasks?</a:t>
            </a:r>
          </a:p>
          <a:p>
            <a:pPr lvl="1"/>
            <a:r>
              <a:rPr lang="en-US" altLang="en-US" sz="2000" dirty="0"/>
              <a:t>Then you know about gender (or gender roles)</a:t>
            </a:r>
          </a:p>
          <a:p>
            <a:r>
              <a:rPr lang="en-US" altLang="en-US" sz="2000" dirty="0"/>
              <a:t>Sociology can be thought of as a way to name some of the social experiences you already experience. </a:t>
            </a:r>
          </a:p>
          <a:p>
            <a:endParaRPr lang="en-US" altLang="en-US" sz="1700" dirty="0"/>
          </a:p>
          <a:p>
            <a:endParaRPr lang="en-NZ" sz="1700" dirty="0"/>
          </a:p>
        </p:txBody>
      </p:sp>
    </p:spTree>
    <p:extLst>
      <p:ext uri="{BB962C8B-B14F-4D97-AF65-F5344CB8AC3E}">
        <p14:creationId xmlns:p14="http://schemas.microsoft.com/office/powerpoint/2010/main" val="288092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CE67E4-9B34-4A20-891A-805B48010934}"/>
              </a:ext>
            </a:extLst>
          </p:cNvPr>
          <p:cNvSpPr>
            <a:spLocks noGrp="1"/>
          </p:cNvSpPr>
          <p:nvPr>
            <p:ph type="title"/>
          </p:nvPr>
        </p:nvSpPr>
        <p:spPr>
          <a:xfrm>
            <a:off x="350041" y="586855"/>
            <a:ext cx="2401025" cy="3387497"/>
          </a:xfrm>
        </p:spPr>
        <p:txBody>
          <a:bodyPr anchor="b">
            <a:normAutofit/>
          </a:bodyPr>
          <a:lstStyle/>
          <a:p>
            <a:pPr algn="r"/>
            <a:r>
              <a:rPr lang="en-NZ" altLang="en-US" sz="3500">
                <a:solidFill>
                  <a:srgbClr val="FFFFFF"/>
                </a:solidFill>
              </a:rPr>
              <a:t>The Sociology of the Classroom</a:t>
            </a:r>
            <a:br>
              <a:rPr lang="en-NZ" altLang="en-US" sz="3500">
                <a:solidFill>
                  <a:srgbClr val="FFFFFF"/>
                </a:solidFill>
              </a:rPr>
            </a:br>
            <a:endParaRPr lang="en-NZ" sz="3500">
              <a:solidFill>
                <a:srgbClr val="FFFFFF"/>
              </a:solidFill>
            </a:endParaRPr>
          </a:p>
        </p:txBody>
      </p:sp>
      <p:sp>
        <p:nvSpPr>
          <p:cNvPr id="3" name="Content Placeholder 2">
            <a:extLst>
              <a:ext uri="{FF2B5EF4-FFF2-40B4-BE49-F238E27FC236}">
                <a16:creationId xmlns:a16="http://schemas.microsoft.com/office/drawing/2014/main" id="{8BC41827-2386-43A3-B790-9DAFA1C4B36E}"/>
              </a:ext>
            </a:extLst>
          </p:cNvPr>
          <p:cNvSpPr>
            <a:spLocks noGrp="1"/>
          </p:cNvSpPr>
          <p:nvPr>
            <p:ph idx="1"/>
          </p:nvPr>
        </p:nvSpPr>
        <p:spPr>
          <a:xfrm>
            <a:off x="3275856" y="649480"/>
            <a:ext cx="5688632" cy="5546047"/>
          </a:xfrm>
        </p:spPr>
        <p:txBody>
          <a:bodyPr anchor="ctr">
            <a:normAutofit/>
          </a:bodyPr>
          <a:lstStyle/>
          <a:p>
            <a:r>
              <a:rPr lang="en-US" sz="1700" dirty="0"/>
              <a:t>We doing the social NOW</a:t>
            </a:r>
          </a:p>
          <a:p>
            <a:r>
              <a:rPr lang="en-US" sz="1700" dirty="0"/>
              <a:t>Social relationships brought you here. Your biography has you here, now, shaping this part of our collective history. </a:t>
            </a:r>
          </a:p>
          <a:p>
            <a:r>
              <a:rPr lang="en-US" sz="1700" dirty="0"/>
              <a:t>What did you do to get here?</a:t>
            </a:r>
          </a:p>
          <a:p>
            <a:pPr lvl="1"/>
            <a:r>
              <a:rPr lang="en-US" sz="1700" dirty="0"/>
              <a:t>Set alarm clock</a:t>
            </a:r>
          </a:p>
          <a:p>
            <a:pPr lvl="1"/>
            <a:r>
              <a:rPr lang="en-US" sz="1700" dirty="0"/>
              <a:t>Childcare</a:t>
            </a:r>
          </a:p>
          <a:p>
            <a:pPr lvl="1"/>
            <a:r>
              <a:rPr lang="en-US" sz="1700" dirty="0"/>
              <a:t>Negotiated with loved ones</a:t>
            </a:r>
          </a:p>
          <a:p>
            <a:pPr lvl="1"/>
            <a:r>
              <a:rPr lang="en-US" sz="1700" dirty="0"/>
              <a:t>Debt (Student loan?)</a:t>
            </a:r>
          </a:p>
          <a:p>
            <a:endParaRPr lang="en-US" sz="1700" dirty="0"/>
          </a:p>
          <a:p>
            <a:r>
              <a:rPr lang="en-US" sz="1700" dirty="0"/>
              <a:t>We are currently engaged in a social relationship</a:t>
            </a:r>
          </a:p>
          <a:p>
            <a:r>
              <a:rPr lang="en-US" sz="1700" dirty="0"/>
              <a:t>Teacher/Student</a:t>
            </a:r>
          </a:p>
          <a:p>
            <a:r>
              <a:rPr lang="en-US" sz="1700" dirty="0"/>
              <a:t>Power (assessment, attention) </a:t>
            </a:r>
          </a:p>
          <a:p>
            <a:r>
              <a:rPr lang="en-US" sz="1700" dirty="0"/>
              <a:t>Surveillance (moodle) </a:t>
            </a:r>
          </a:p>
          <a:p>
            <a:r>
              <a:rPr lang="en-US" sz="1700" dirty="0"/>
              <a:t>Student politics </a:t>
            </a:r>
          </a:p>
          <a:p>
            <a:r>
              <a:rPr lang="en-US" sz="1700" dirty="0"/>
              <a:t>You are doing Identity right now… (how you see your self and how others may see you, how you think others might see you)</a:t>
            </a:r>
          </a:p>
          <a:p>
            <a:pPr marL="0" indent="0">
              <a:buNone/>
            </a:pPr>
            <a:endParaRPr lang="en-US" sz="1700" dirty="0"/>
          </a:p>
          <a:p>
            <a:endParaRPr lang="en-NZ" sz="1700" dirty="0"/>
          </a:p>
        </p:txBody>
      </p:sp>
    </p:spTree>
    <p:extLst>
      <p:ext uri="{BB962C8B-B14F-4D97-AF65-F5344CB8AC3E}">
        <p14:creationId xmlns:p14="http://schemas.microsoft.com/office/powerpoint/2010/main" val="42149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Video 13">
            <a:extLst>
              <a:ext uri="{FF2B5EF4-FFF2-40B4-BE49-F238E27FC236}">
                <a16:creationId xmlns:a16="http://schemas.microsoft.com/office/drawing/2014/main" id="{8820EED1-934C-4C7D-96ED-9A254C2E203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594" r="19192" b="-1"/>
          <a:stretch/>
        </p:blipFill>
        <p:spPr>
          <a:xfrm>
            <a:off x="-2285" y="10"/>
            <a:ext cx="9143999" cy="6857990"/>
          </a:xfrm>
          <a:prstGeom prst="rect">
            <a:avLst/>
          </a:prstGeom>
        </p:spPr>
      </p:pic>
      <p:sp>
        <p:nvSpPr>
          <p:cNvPr id="20" name="Rectangle 1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3306D3-F816-4F71-8B65-B2E617BE003C}"/>
              </a:ext>
            </a:extLst>
          </p:cNvPr>
          <p:cNvSpPr>
            <a:spLocks noGrp="1"/>
          </p:cNvSpPr>
          <p:nvPr>
            <p:ph type="ctrTitle"/>
          </p:nvPr>
        </p:nvSpPr>
        <p:spPr>
          <a:xfrm>
            <a:off x="822960" y="325550"/>
            <a:ext cx="7543800" cy="3574778"/>
          </a:xfrm>
          <a:effectLst>
            <a:outerShdw blurRad="50800" dist="38100" dir="2700000" algn="tl" rotWithShape="0">
              <a:prstClr val="black">
                <a:alpha val="40000"/>
              </a:prstClr>
            </a:outerShdw>
          </a:effectLst>
        </p:spPr>
        <p:txBody>
          <a:bodyPr>
            <a:normAutofit/>
          </a:bodyPr>
          <a:lstStyle/>
          <a:p>
            <a:r>
              <a:rPr lang="en-NZ">
                <a:solidFill>
                  <a:srgbClr val="FFFFFF"/>
                </a:solidFill>
              </a:rPr>
              <a:t>So what is sociology?</a:t>
            </a:r>
          </a:p>
        </p:txBody>
      </p:sp>
    </p:spTree>
    <p:extLst>
      <p:ext uri="{BB962C8B-B14F-4D97-AF65-F5344CB8AC3E}">
        <p14:creationId xmlns:p14="http://schemas.microsoft.com/office/powerpoint/2010/main" val="6214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mute="1">
                <p:cTn id="12" repeatCount="indefinite" fill="hold" display="0">
                  <p:stCondLst>
                    <p:cond delay="indefinite"/>
                  </p:stCondLst>
                </p:cTn>
                <p:tgtEl>
                  <p:spTgt spid="1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4C3954-195F-4140-AD8D-6A135ED69CAC}"/>
              </a:ext>
            </a:extLst>
          </p:cNvPr>
          <p:cNvSpPr>
            <a:spLocks noGrp="1"/>
          </p:cNvSpPr>
          <p:nvPr>
            <p:ph type="title"/>
          </p:nvPr>
        </p:nvSpPr>
        <p:spPr>
          <a:xfrm>
            <a:off x="350041" y="586855"/>
            <a:ext cx="2401025" cy="3387497"/>
          </a:xfrm>
        </p:spPr>
        <p:txBody>
          <a:bodyPr anchor="b">
            <a:normAutofit/>
          </a:bodyPr>
          <a:lstStyle/>
          <a:p>
            <a:pPr algn="r"/>
            <a:r>
              <a:rPr lang="en-NZ" sz="3500">
                <a:solidFill>
                  <a:srgbClr val="FFFFFF"/>
                </a:solidFill>
              </a:rPr>
              <a:t>Sociology is…</a:t>
            </a:r>
          </a:p>
        </p:txBody>
      </p:sp>
      <p:sp>
        <p:nvSpPr>
          <p:cNvPr id="3" name="Content Placeholder 2">
            <a:extLst>
              <a:ext uri="{FF2B5EF4-FFF2-40B4-BE49-F238E27FC236}">
                <a16:creationId xmlns:a16="http://schemas.microsoft.com/office/drawing/2014/main" id="{3276390C-684B-4891-82EA-DCDC88996AAD}"/>
              </a:ext>
            </a:extLst>
          </p:cNvPr>
          <p:cNvSpPr>
            <a:spLocks noGrp="1"/>
          </p:cNvSpPr>
          <p:nvPr>
            <p:ph idx="1"/>
          </p:nvPr>
        </p:nvSpPr>
        <p:spPr>
          <a:xfrm>
            <a:off x="3607694" y="188640"/>
            <a:ext cx="4916510" cy="6480720"/>
          </a:xfrm>
        </p:spPr>
        <p:txBody>
          <a:bodyPr anchor="ctr">
            <a:normAutofit/>
          </a:bodyPr>
          <a:lstStyle/>
          <a:p>
            <a:r>
              <a:rPr lang="en-NZ" sz="2400" dirty="0"/>
              <a:t> an “-ology”</a:t>
            </a:r>
          </a:p>
          <a:p>
            <a:r>
              <a:rPr lang="en-NZ" sz="2400" dirty="0"/>
              <a:t>The study of society </a:t>
            </a:r>
          </a:p>
          <a:p>
            <a:r>
              <a:rPr lang="en-NZ" sz="2400" dirty="0"/>
              <a:t>The study of social arrangements</a:t>
            </a:r>
          </a:p>
          <a:p>
            <a:r>
              <a:rPr lang="en-NZ" sz="2400" dirty="0"/>
              <a:t>including the processes that provide continuity and change.</a:t>
            </a:r>
          </a:p>
          <a:p>
            <a:r>
              <a:rPr lang="en-US" sz="2400" kern="1200" dirty="0"/>
              <a:t>Big picture (</a:t>
            </a:r>
            <a:r>
              <a:rPr lang="en-US" sz="2400" b="1" kern="1200" dirty="0"/>
              <a:t>macro</a:t>
            </a:r>
            <a:r>
              <a:rPr lang="en-US" sz="2400" kern="1200" dirty="0"/>
              <a:t>) stuff e.g. why do we arrange our economy this way.</a:t>
            </a:r>
            <a:endParaRPr lang="en-NZ" sz="2400" kern="1200" dirty="0"/>
          </a:p>
          <a:p>
            <a:r>
              <a:rPr lang="en-NZ" sz="2400" dirty="0"/>
              <a:t>Medium picture stuff (</a:t>
            </a:r>
            <a:r>
              <a:rPr lang="en-NZ" sz="2400" b="1" dirty="0"/>
              <a:t>meso</a:t>
            </a:r>
            <a:r>
              <a:rPr lang="en-NZ" sz="2400" dirty="0"/>
              <a:t>). E.g. what causes crime, why do we organize our families in certain ways </a:t>
            </a:r>
          </a:p>
          <a:p>
            <a:r>
              <a:rPr lang="en-US" sz="2400" kern="1200" dirty="0"/>
              <a:t>Smaller picture stuff (</a:t>
            </a:r>
            <a:r>
              <a:rPr lang="en-US" sz="2400" b="1" kern="1200" dirty="0"/>
              <a:t>micro</a:t>
            </a:r>
            <a:r>
              <a:rPr lang="en-US" sz="2400" kern="1200" dirty="0"/>
              <a:t>) e.g. how do I identify in this world (or construct an identify, or am I constructed by society?) </a:t>
            </a:r>
            <a:endParaRPr lang="en-NZ" sz="2400" kern="1200" dirty="0"/>
          </a:p>
          <a:p>
            <a:endParaRPr lang="en-NZ" sz="1700" dirty="0"/>
          </a:p>
          <a:p>
            <a:endParaRPr lang="en-NZ" sz="1700" dirty="0"/>
          </a:p>
          <a:p>
            <a:endParaRPr lang="en-NZ" sz="1700" dirty="0"/>
          </a:p>
        </p:txBody>
      </p:sp>
      <p:sp>
        <p:nvSpPr>
          <p:cNvPr id="11" name="TextBox 10">
            <a:extLst>
              <a:ext uri="{FF2B5EF4-FFF2-40B4-BE49-F238E27FC236}">
                <a16:creationId xmlns:a16="http://schemas.microsoft.com/office/drawing/2014/main" id="{64FB11AD-C796-4E8D-81CC-1BF96DF8E8F3}"/>
              </a:ext>
            </a:extLst>
          </p:cNvPr>
          <p:cNvSpPr txBox="1"/>
          <p:nvPr/>
        </p:nvSpPr>
        <p:spPr>
          <a:xfrm rot="18468045">
            <a:off x="766840" y="5318258"/>
            <a:ext cx="2270081" cy="369332"/>
          </a:xfrm>
          <a:prstGeom prst="rect">
            <a:avLst/>
          </a:prstGeom>
          <a:noFill/>
        </p:spPr>
        <p:txBody>
          <a:bodyPr wrap="square" rtlCol="0">
            <a:spAutoFit/>
          </a:bodyPr>
          <a:lstStyle/>
          <a:p>
            <a:r>
              <a:rPr lang="en-NZ" dirty="0">
                <a:solidFill>
                  <a:schemeClr val="bg1"/>
                </a:solidFill>
              </a:rPr>
              <a:t>Key concepts &gt;&gt;&gt;&gt;&gt; </a:t>
            </a:r>
          </a:p>
        </p:txBody>
      </p:sp>
    </p:spTree>
    <p:extLst>
      <p:ext uri="{BB962C8B-B14F-4D97-AF65-F5344CB8AC3E}">
        <p14:creationId xmlns:p14="http://schemas.microsoft.com/office/powerpoint/2010/main" val="191594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41D5DB-306F-41AC-8F0A-858816EE1B8A}"/>
              </a:ext>
            </a:extLst>
          </p:cNvPr>
          <p:cNvSpPr>
            <a:spLocks noGrp="1"/>
          </p:cNvSpPr>
          <p:nvPr>
            <p:ph type="title"/>
          </p:nvPr>
        </p:nvSpPr>
        <p:spPr>
          <a:xfrm>
            <a:off x="350041" y="586855"/>
            <a:ext cx="2401025" cy="3387497"/>
          </a:xfrm>
        </p:spPr>
        <p:txBody>
          <a:bodyPr anchor="b">
            <a:normAutofit/>
          </a:bodyPr>
          <a:lstStyle/>
          <a:p>
            <a:pPr algn="r"/>
            <a:r>
              <a:rPr lang="en-NZ" sz="3500" dirty="0">
                <a:solidFill>
                  <a:srgbClr val="FFFFFF"/>
                </a:solidFill>
              </a:rPr>
              <a:t>Its is the study of…</a:t>
            </a:r>
            <a:br>
              <a:rPr lang="en-NZ" sz="3500" dirty="0">
                <a:solidFill>
                  <a:srgbClr val="FFFFFF"/>
                </a:solidFill>
              </a:rPr>
            </a:br>
            <a:endParaRPr lang="en-NZ" sz="3500" dirty="0">
              <a:solidFill>
                <a:srgbClr val="FFFFFF"/>
              </a:solidFill>
            </a:endParaRPr>
          </a:p>
        </p:txBody>
      </p:sp>
      <p:sp>
        <p:nvSpPr>
          <p:cNvPr id="3" name="Content Placeholder 2">
            <a:extLst>
              <a:ext uri="{FF2B5EF4-FFF2-40B4-BE49-F238E27FC236}">
                <a16:creationId xmlns:a16="http://schemas.microsoft.com/office/drawing/2014/main" id="{C4EF5167-5DA3-474D-8C05-F3A59788F721}"/>
              </a:ext>
            </a:extLst>
          </p:cNvPr>
          <p:cNvSpPr>
            <a:spLocks noGrp="1"/>
          </p:cNvSpPr>
          <p:nvPr>
            <p:ph idx="1"/>
          </p:nvPr>
        </p:nvSpPr>
        <p:spPr>
          <a:xfrm>
            <a:off x="3607693" y="649480"/>
            <a:ext cx="5186265" cy="6198382"/>
          </a:xfrm>
        </p:spPr>
        <p:txBody>
          <a:bodyPr anchor="ctr">
            <a:normAutofit lnSpcReduction="10000"/>
          </a:bodyPr>
          <a:lstStyle/>
          <a:p>
            <a:r>
              <a:rPr lang="en-NZ" sz="2400" dirty="0"/>
              <a:t>…the world around us (or more specifically the people and their associations).</a:t>
            </a:r>
          </a:p>
          <a:p>
            <a:r>
              <a:rPr lang="en-NZ" sz="2400" dirty="0"/>
              <a:t>The </a:t>
            </a:r>
            <a:r>
              <a:rPr lang="en-NZ" sz="2400" b="1" dirty="0"/>
              <a:t>structures</a:t>
            </a:r>
            <a:r>
              <a:rPr lang="en-NZ" sz="2400" dirty="0"/>
              <a:t> (the way things are organised and arranged, including the mechanisms of inclusion and exclusion) (note: power is a key concept here)</a:t>
            </a:r>
          </a:p>
          <a:p>
            <a:r>
              <a:rPr lang="en-NZ" sz="2400" dirty="0"/>
              <a:t>The </a:t>
            </a:r>
            <a:r>
              <a:rPr lang="en-NZ" sz="2400" b="1" dirty="0"/>
              <a:t>institutions </a:t>
            </a:r>
            <a:r>
              <a:rPr lang="en-NZ" sz="2400" dirty="0"/>
              <a:t>(family, religion, education, media, work etc)</a:t>
            </a:r>
          </a:p>
          <a:p>
            <a:r>
              <a:rPr lang="en-NZ" sz="2400" dirty="0"/>
              <a:t>The </a:t>
            </a:r>
            <a:r>
              <a:rPr lang="en-NZ" sz="2400" b="1" dirty="0"/>
              <a:t>social groups </a:t>
            </a:r>
            <a:r>
              <a:rPr lang="en-NZ" sz="2400" dirty="0"/>
              <a:t>(social groupings) we belong to (e.g. rich, poor, employed, unemployed, man, woman, old, young etc) </a:t>
            </a:r>
          </a:p>
          <a:p>
            <a:r>
              <a:rPr lang="en-NZ" sz="2400" dirty="0"/>
              <a:t>The </a:t>
            </a:r>
            <a:r>
              <a:rPr lang="en-NZ" sz="2400" b="1" dirty="0"/>
              <a:t>social roles </a:t>
            </a:r>
            <a:r>
              <a:rPr lang="en-NZ" sz="2400" dirty="0"/>
              <a:t>we fulfil (fathers, mothers, partners, lovers, students, workers etc). And the behaviours that go with these.</a:t>
            </a:r>
          </a:p>
          <a:p>
            <a:endParaRPr lang="en-NZ" sz="1700" dirty="0"/>
          </a:p>
          <a:p>
            <a:endParaRPr lang="en-NZ" sz="1700" dirty="0"/>
          </a:p>
          <a:p>
            <a:endParaRPr lang="en-NZ" sz="1700" dirty="0"/>
          </a:p>
          <a:p>
            <a:endParaRPr lang="en-NZ" sz="1700" dirty="0"/>
          </a:p>
        </p:txBody>
      </p:sp>
      <p:sp>
        <p:nvSpPr>
          <p:cNvPr id="4" name="TextBox 3">
            <a:extLst>
              <a:ext uri="{FF2B5EF4-FFF2-40B4-BE49-F238E27FC236}">
                <a16:creationId xmlns:a16="http://schemas.microsoft.com/office/drawing/2014/main" id="{553BFC40-BEF3-4B8A-B3CD-08FA54E634E6}"/>
              </a:ext>
            </a:extLst>
          </p:cNvPr>
          <p:cNvSpPr txBox="1"/>
          <p:nvPr/>
        </p:nvSpPr>
        <p:spPr>
          <a:xfrm rot="18468045">
            <a:off x="766840" y="5318258"/>
            <a:ext cx="2270081" cy="369332"/>
          </a:xfrm>
          <a:prstGeom prst="rect">
            <a:avLst/>
          </a:prstGeom>
          <a:noFill/>
        </p:spPr>
        <p:txBody>
          <a:bodyPr wrap="square" rtlCol="0">
            <a:spAutoFit/>
          </a:bodyPr>
          <a:lstStyle/>
          <a:p>
            <a:r>
              <a:rPr lang="en-NZ" dirty="0">
                <a:solidFill>
                  <a:schemeClr val="bg1"/>
                </a:solidFill>
              </a:rPr>
              <a:t>Key concepts &gt;&gt;&gt;&gt;&gt; </a:t>
            </a:r>
          </a:p>
        </p:txBody>
      </p:sp>
    </p:spTree>
    <p:extLst>
      <p:ext uri="{BB962C8B-B14F-4D97-AF65-F5344CB8AC3E}">
        <p14:creationId xmlns:p14="http://schemas.microsoft.com/office/powerpoint/2010/main" val="38694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82600" y="643467"/>
            <a:ext cx="2741246" cy="51633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spcAft>
                <a:spcPts val="600"/>
              </a:spcAft>
              <a:defRPr/>
            </a:pPr>
            <a:r>
              <a:rPr lang="en-US" sz="3800" b="1" dirty="0" err="1"/>
              <a:t>Waiata</a:t>
            </a:r>
            <a:r>
              <a:rPr lang="en-US" sz="3800" b="1" dirty="0"/>
              <a:t>  </a:t>
            </a:r>
            <a:r>
              <a:rPr lang="en-US" sz="3800" b="1" dirty="0" err="1"/>
              <a:t>Purea</a:t>
            </a:r>
            <a:r>
              <a:rPr lang="en-US" sz="3800" b="1" dirty="0"/>
              <a:t> </a:t>
            </a:r>
            <a:r>
              <a:rPr lang="en-US" sz="3800" b="1" dirty="0" err="1"/>
              <a:t>nei</a:t>
            </a:r>
            <a:endParaRPr lang="en-US" sz="3800" b="1" dirty="0"/>
          </a:p>
        </p:txBody>
      </p:sp>
      <p:sp>
        <p:nvSpPr>
          <p:cNvPr id="5" name="Subtitle 2"/>
          <p:cNvSpPr>
            <a:spLocks noGrp="1"/>
          </p:cNvSpPr>
          <p:nvPr>
            <p:ph sz="quarter" idx="13"/>
          </p:nvPr>
        </p:nvSpPr>
        <p:spPr>
          <a:xfrm>
            <a:off x="2987825" y="643468"/>
            <a:ext cx="5673570" cy="5163363"/>
          </a:xfrm>
        </p:spPr>
        <p:txBody>
          <a:bodyPr vert="horz" lIns="91440" tIns="45720" rIns="91440" bIns="45720" rtlCol="0" anchor="ctr">
            <a:normAutofit/>
          </a:bodyPr>
          <a:lstStyle/>
          <a:p>
            <a:pPr marL="557213" indent="-228600" defTabSz="914400">
              <a:spcBef>
                <a:spcPts val="0"/>
              </a:spcBef>
              <a:spcAft>
                <a:spcPts val="600"/>
              </a:spcAft>
            </a:pPr>
            <a:r>
              <a:rPr lang="en-US" sz="2400" dirty="0" err="1">
                <a:latin typeface="Arial" panose="020B0604020202020204" pitchFamily="34" charset="0"/>
                <a:cs typeface="Arial" panose="020B0604020202020204" pitchFamily="34" charset="0"/>
              </a:rPr>
              <a:t>Purea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nei</a:t>
            </a:r>
            <a:r>
              <a:rPr lang="en-US" sz="2400" dirty="0">
                <a:latin typeface="Arial" panose="020B0604020202020204" pitchFamily="34" charset="0"/>
                <a:cs typeface="Arial" panose="020B0604020202020204" pitchFamily="34" charset="0"/>
              </a:rPr>
              <a:t>, e te </a:t>
            </a:r>
            <a:r>
              <a:rPr lang="en-US" sz="2400" dirty="0" err="1">
                <a:latin typeface="Arial" panose="020B0604020202020204" pitchFamily="34" charset="0"/>
                <a:cs typeface="Arial" panose="020B0604020202020204" pitchFamily="34" charset="0"/>
              </a:rPr>
              <a:t>hau</a:t>
            </a: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r>
              <a:rPr lang="en-US" sz="2400" dirty="0" err="1">
                <a:latin typeface="Arial" panose="020B0604020202020204" pitchFamily="34" charset="0"/>
                <a:cs typeface="Arial" panose="020B0604020202020204" pitchFamily="34" charset="0"/>
              </a:rPr>
              <a:t>Horoia</a:t>
            </a:r>
            <a:r>
              <a:rPr lang="en-US" sz="2400" dirty="0">
                <a:latin typeface="Arial" panose="020B0604020202020204" pitchFamily="34" charset="0"/>
                <a:cs typeface="Arial" panose="020B0604020202020204" pitchFamily="34" charset="0"/>
              </a:rPr>
              <a:t>, e te </a:t>
            </a:r>
            <a:r>
              <a:rPr lang="en-US" sz="2400" dirty="0" err="1">
                <a:latin typeface="Arial" panose="020B0604020202020204" pitchFamily="34" charset="0"/>
                <a:cs typeface="Arial" panose="020B0604020202020204" pitchFamily="34" charset="0"/>
              </a:rPr>
              <a:t>ua</a:t>
            </a:r>
            <a:br>
              <a:rPr lang="en-US" sz="2400" dirty="0">
                <a:latin typeface="Arial" panose="020B0604020202020204" pitchFamily="34" charset="0"/>
                <a:cs typeface="Arial" panose="020B0604020202020204" pitchFamily="34" charset="0"/>
              </a:rPr>
            </a:br>
            <a:r>
              <a:rPr lang="en-US" sz="2400" dirty="0" err="1">
                <a:latin typeface="Arial" panose="020B0604020202020204" pitchFamily="34" charset="0"/>
                <a:cs typeface="Arial" panose="020B0604020202020204" pitchFamily="34" charset="0"/>
              </a:rPr>
              <a:t>Whitiwhitia</a:t>
            </a:r>
            <a:r>
              <a:rPr lang="en-US" sz="2400" dirty="0">
                <a:latin typeface="Arial" panose="020B0604020202020204" pitchFamily="34" charset="0"/>
                <a:cs typeface="Arial" panose="020B0604020202020204" pitchFamily="34" charset="0"/>
              </a:rPr>
              <a:t>, e te ra</a:t>
            </a:r>
            <a:br>
              <a:rPr lang="en-US" sz="2400" dirty="0">
                <a:latin typeface="Arial" panose="020B0604020202020204" pitchFamily="34" charset="0"/>
                <a:cs typeface="Arial" panose="020B0604020202020204" pitchFamily="34" charset="0"/>
              </a:rPr>
            </a:br>
            <a:r>
              <a:rPr lang="en-US" sz="2400" dirty="0" err="1">
                <a:latin typeface="Arial" panose="020B0604020202020204" pitchFamily="34" charset="0"/>
                <a:cs typeface="Arial" panose="020B0604020202020204" pitchFamily="34" charset="0"/>
              </a:rPr>
              <a:t>Mahea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ake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poraruraru</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Makere ana, </a:t>
            </a:r>
            <a:r>
              <a:rPr lang="en-US" sz="2400" dirty="0" err="1">
                <a:latin typeface="Arial" panose="020B0604020202020204" pitchFamily="34" charset="0"/>
                <a:cs typeface="Arial" panose="020B0604020202020204" pitchFamily="34" charset="0"/>
              </a:rPr>
              <a:t>nga</a:t>
            </a:r>
            <a:r>
              <a:rPr lang="en-US" sz="2400" dirty="0">
                <a:latin typeface="Arial" panose="020B0604020202020204" pitchFamily="34" charset="0"/>
                <a:cs typeface="Arial" panose="020B0604020202020204" pitchFamily="34" charset="0"/>
              </a:rPr>
              <a:t> here</a:t>
            </a:r>
          </a:p>
          <a:p>
            <a:pPr marL="328613" indent="0" defTabSz="914400">
              <a:spcBef>
                <a:spcPts val="0"/>
              </a:spcBef>
              <a:spcAft>
                <a:spcPts val="600"/>
              </a:spcAft>
              <a:buNone/>
            </a:pPr>
            <a:endParaRPr lang="en-US" sz="2400" dirty="0">
              <a:latin typeface="Arial" panose="020B0604020202020204" pitchFamily="34" charset="0"/>
              <a:cs typeface="Arial" panose="020B0604020202020204" pitchFamily="34" charset="0"/>
            </a:endParaRPr>
          </a:p>
          <a:p>
            <a:pPr marL="557213" indent="-228600" defTabSz="914400">
              <a:spcBef>
                <a:spcPts val="0"/>
              </a:spcBef>
              <a:spcAft>
                <a:spcPts val="600"/>
              </a:spcAft>
            </a:pPr>
            <a:r>
              <a:rPr lang="en-US" sz="2400" dirty="0">
                <a:latin typeface="Arial" panose="020B0604020202020204" pitchFamily="34" charset="0"/>
                <a:cs typeface="Arial" panose="020B0604020202020204" pitchFamily="34" charset="0"/>
              </a:rPr>
              <a:t>E </a:t>
            </a:r>
            <a:r>
              <a:rPr lang="en-US" sz="2400" dirty="0" err="1">
                <a:latin typeface="Arial" panose="020B0604020202020204" pitchFamily="34" charset="0"/>
                <a:cs typeface="Arial" panose="020B0604020202020204" pitchFamily="34" charset="0"/>
              </a:rPr>
              <a:t>rere</a:t>
            </a:r>
            <a:r>
              <a:rPr lang="en-US" sz="2400" dirty="0">
                <a:latin typeface="Arial" panose="020B0604020202020204" pitchFamily="34" charset="0"/>
                <a:cs typeface="Arial" panose="020B0604020202020204" pitchFamily="34" charset="0"/>
              </a:rPr>
              <a:t>, wairua, e </a:t>
            </a:r>
            <a:r>
              <a:rPr lang="en-US" sz="2400" dirty="0" err="1">
                <a:latin typeface="Arial" panose="020B0604020202020204" pitchFamily="34" charset="0"/>
                <a:cs typeface="Arial" panose="020B0604020202020204" pitchFamily="34" charset="0"/>
              </a:rPr>
              <a:t>rere</a:t>
            </a:r>
            <a:br>
              <a:rPr lang="en-US" sz="2400" dirty="0">
                <a:latin typeface="Arial" panose="020B0604020202020204" pitchFamily="34" charset="0"/>
                <a:cs typeface="Arial" panose="020B0604020202020204" pitchFamily="34" charset="0"/>
              </a:rPr>
            </a:br>
            <a:r>
              <a:rPr lang="en-US" sz="2400" dirty="0" err="1">
                <a:latin typeface="Arial" panose="020B0604020202020204" pitchFamily="34" charset="0"/>
                <a:cs typeface="Arial" panose="020B0604020202020204" pitchFamily="34" charset="0"/>
              </a:rPr>
              <a:t>ki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ao</a:t>
            </a:r>
            <a:r>
              <a:rPr lang="en-US" sz="2400" dirty="0">
                <a:latin typeface="Arial" panose="020B0604020202020204" pitchFamily="34" charset="0"/>
                <a:cs typeface="Arial" panose="020B0604020202020204" pitchFamily="34" charset="0"/>
              </a:rPr>
              <a:t>, o te </a:t>
            </a:r>
            <a:r>
              <a:rPr lang="en-US" sz="2400" dirty="0" err="1">
                <a:latin typeface="Arial" panose="020B0604020202020204" pitchFamily="34" charset="0"/>
                <a:cs typeface="Arial" panose="020B0604020202020204" pitchFamily="34" charset="0"/>
              </a:rPr>
              <a:t>rangi</a:t>
            </a: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r>
              <a:rPr lang="en-US" sz="2400" dirty="0" err="1">
                <a:latin typeface="Arial" panose="020B0604020202020204" pitchFamily="34" charset="0"/>
                <a:cs typeface="Arial" panose="020B0604020202020204" pitchFamily="34" charset="0"/>
              </a:rPr>
              <a:t>Whitiwhitia</a:t>
            </a:r>
            <a:r>
              <a:rPr lang="en-US" sz="2400" dirty="0">
                <a:latin typeface="Arial" panose="020B0604020202020204" pitchFamily="34" charset="0"/>
                <a:cs typeface="Arial" panose="020B0604020202020204" pitchFamily="34" charset="0"/>
              </a:rPr>
              <a:t>, e te ra </a:t>
            </a:r>
            <a:br>
              <a:rPr lang="en-US" sz="2400" dirty="0">
                <a:latin typeface="Arial" panose="020B0604020202020204" pitchFamily="34" charset="0"/>
                <a:cs typeface="Arial" panose="020B0604020202020204" pitchFamily="34" charset="0"/>
              </a:rPr>
            </a:br>
            <a:r>
              <a:rPr lang="en-US" sz="2400" dirty="0" err="1">
                <a:latin typeface="Arial" panose="020B0604020202020204" pitchFamily="34" charset="0"/>
                <a:cs typeface="Arial" panose="020B0604020202020204" pitchFamily="34" charset="0"/>
              </a:rPr>
              <a:t>Mahea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ake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poraruraru</a:t>
            </a: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Makere ana </a:t>
            </a:r>
            <a:r>
              <a:rPr lang="en-US" sz="2400" dirty="0" err="1">
                <a:latin typeface="Arial" panose="020B0604020202020204" pitchFamily="34" charset="0"/>
                <a:cs typeface="Arial" panose="020B0604020202020204" pitchFamily="34" charset="0"/>
              </a:rPr>
              <a:t>nga</a:t>
            </a:r>
            <a:r>
              <a:rPr lang="en-US" sz="2400" dirty="0">
                <a:latin typeface="Arial" panose="020B0604020202020204" pitchFamily="34" charset="0"/>
                <a:cs typeface="Arial" panose="020B0604020202020204" pitchFamily="34" charset="0"/>
              </a:rPr>
              <a:t> here (x2)</a:t>
            </a:r>
          </a:p>
        </p:txBody>
      </p:sp>
      <p:pic>
        <p:nvPicPr>
          <p:cNvPr id="6" name="Online Media 5" title="Purea Nei">
            <a:hlinkClick r:id="" action="ppaction://media"/>
            <a:extLst>
              <a:ext uri="{FF2B5EF4-FFF2-40B4-BE49-F238E27FC236}">
                <a16:creationId xmlns:a16="http://schemas.microsoft.com/office/drawing/2014/main" id="{F56A09FE-1473-EC6C-AC22-0969202EE741}"/>
              </a:ext>
            </a:extLst>
          </p:cNvPr>
          <p:cNvPicPr>
            <a:picLocks noRot="1" noChangeAspect="1"/>
          </p:cNvPicPr>
          <p:nvPr>
            <a:videoFile r:link="rId1"/>
          </p:nvPr>
        </p:nvPicPr>
        <p:blipFill>
          <a:blip r:embed="rId4"/>
          <a:stretch>
            <a:fillRect/>
          </a:stretch>
        </p:blipFill>
        <p:spPr>
          <a:xfrm>
            <a:off x="447825" y="4941168"/>
            <a:ext cx="2540000" cy="1435100"/>
          </a:xfrm>
          <a:prstGeom prst="rect">
            <a:avLst/>
          </a:prstGeom>
        </p:spPr>
      </p:pic>
    </p:spTree>
    <p:extLst>
      <p:ext uri="{BB962C8B-B14F-4D97-AF65-F5344CB8AC3E}">
        <p14:creationId xmlns:p14="http://schemas.microsoft.com/office/powerpoint/2010/main" val="215552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NZ" sz="3500">
                <a:solidFill>
                  <a:srgbClr val="FFFFFF"/>
                </a:solidFill>
              </a:rPr>
              <a:t>What is the social?</a:t>
            </a:r>
          </a:p>
        </p:txBody>
      </p:sp>
      <p:sp>
        <p:nvSpPr>
          <p:cNvPr id="3" name="Content Placeholder 2"/>
          <p:cNvSpPr>
            <a:spLocks noGrp="1"/>
          </p:cNvSpPr>
          <p:nvPr>
            <p:ph idx="1"/>
          </p:nvPr>
        </p:nvSpPr>
        <p:spPr>
          <a:xfrm>
            <a:off x="3607694" y="649480"/>
            <a:ext cx="4916510" cy="5546047"/>
          </a:xfrm>
        </p:spPr>
        <p:txBody>
          <a:bodyPr anchor="ctr">
            <a:normAutofit/>
          </a:bodyPr>
          <a:lstStyle/>
          <a:p>
            <a:pPr marL="0" indent="0" algn="ctr">
              <a:buNone/>
            </a:pPr>
            <a:r>
              <a:rPr lang="en-NZ" sz="2800" dirty="0"/>
              <a:t>“The ‘social’ is produced in and through humans doing things collectively” (Matthewman, 2007, p.1).</a:t>
            </a:r>
          </a:p>
          <a:p>
            <a:pPr marL="0" indent="0" algn="ctr">
              <a:buNone/>
            </a:pPr>
            <a:r>
              <a:rPr lang="en-NZ" sz="2800" dirty="0"/>
              <a:t>“It is characterised by amazing richness, variety, complexity, puzzlement, and the capacity to excite both pleasure and misery” (Matthewman, 2007, p.1).</a:t>
            </a:r>
          </a:p>
        </p:txBody>
      </p:sp>
    </p:spTree>
    <p:extLst>
      <p:ext uri="{BB962C8B-B14F-4D97-AF65-F5344CB8AC3E}">
        <p14:creationId xmlns:p14="http://schemas.microsoft.com/office/powerpoint/2010/main" val="1083820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C5459-4170-4AC6-A782-77C2F54BAC61}"/>
              </a:ext>
            </a:extLst>
          </p:cNvPr>
          <p:cNvSpPr>
            <a:spLocks noGrp="1"/>
          </p:cNvSpPr>
          <p:nvPr>
            <p:ph type="title"/>
          </p:nvPr>
        </p:nvSpPr>
        <p:spPr>
          <a:xfrm>
            <a:off x="3724072" y="629268"/>
            <a:ext cx="4939868" cy="1286160"/>
          </a:xfrm>
        </p:spPr>
        <p:txBody>
          <a:bodyPr anchor="b">
            <a:normAutofit/>
          </a:bodyPr>
          <a:lstStyle/>
          <a:p>
            <a:r>
              <a:rPr lang="en-NZ" dirty="0"/>
              <a:t>Sociology offers…</a:t>
            </a:r>
          </a:p>
        </p:txBody>
      </p:sp>
      <p:sp>
        <p:nvSpPr>
          <p:cNvPr id="7" name="Content Placeholder 6">
            <a:extLst>
              <a:ext uri="{FF2B5EF4-FFF2-40B4-BE49-F238E27FC236}">
                <a16:creationId xmlns:a16="http://schemas.microsoft.com/office/drawing/2014/main" id="{1A7DE009-F211-4B5E-8140-1F4D7927F28F}"/>
              </a:ext>
            </a:extLst>
          </p:cNvPr>
          <p:cNvSpPr>
            <a:spLocks noGrp="1"/>
          </p:cNvSpPr>
          <p:nvPr>
            <p:ph idx="1"/>
          </p:nvPr>
        </p:nvSpPr>
        <p:spPr>
          <a:xfrm>
            <a:off x="3724073" y="2438400"/>
            <a:ext cx="4939867" cy="3785419"/>
          </a:xfrm>
        </p:spPr>
        <p:txBody>
          <a:bodyPr>
            <a:normAutofit/>
          </a:bodyPr>
          <a:lstStyle/>
          <a:p>
            <a:pPr algn="just"/>
            <a:r>
              <a:rPr lang="en-NZ" sz="2400" dirty="0"/>
              <a:t>Sociology offers a distinctive way of seeing and understanding the social world in which we live and which shapes our lives. </a:t>
            </a:r>
          </a:p>
          <a:p>
            <a:pPr algn="just"/>
            <a:r>
              <a:rPr lang="en-NZ" sz="2400" dirty="0"/>
              <a:t>Sociology looks beyond normal, “common sense” and taken-for-granted views of reality, to provide deeper and a more nuanced understanding of social life. </a:t>
            </a:r>
          </a:p>
          <a:p>
            <a:endParaRPr lang="en-NZ" sz="1700" dirty="0"/>
          </a:p>
        </p:txBody>
      </p:sp>
      <p:pic>
        <p:nvPicPr>
          <p:cNvPr id="19" name="Picture 18" descr="One in a crowd">
            <a:extLst>
              <a:ext uri="{FF2B5EF4-FFF2-40B4-BE49-F238E27FC236}">
                <a16:creationId xmlns:a16="http://schemas.microsoft.com/office/drawing/2014/main" id="{2BC671EB-FE94-466F-BE1B-4DC0C88943DA}"/>
              </a:ext>
            </a:extLst>
          </p:cNvPr>
          <p:cNvPicPr>
            <a:picLocks noChangeAspect="1"/>
          </p:cNvPicPr>
          <p:nvPr/>
        </p:nvPicPr>
        <p:blipFill rotWithShape="1">
          <a:blip r:embed="rId2"/>
          <a:srcRect l="35084" r="26894"/>
          <a:stretch/>
        </p:blipFill>
        <p:spPr>
          <a:xfrm>
            <a:off x="20" y="10"/>
            <a:ext cx="3476673" cy="6857990"/>
          </a:xfrm>
          <a:prstGeom prst="rect">
            <a:avLst/>
          </a:prstGeom>
          <a:effectLst/>
        </p:spPr>
      </p:pic>
    </p:spTree>
    <p:extLst>
      <p:ext uri="{BB962C8B-B14F-4D97-AF65-F5344CB8AC3E}">
        <p14:creationId xmlns:p14="http://schemas.microsoft.com/office/powerpoint/2010/main" val="2405983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C5459-4170-4AC6-A782-77C2F54BAC61}"/>
              </a:ext>
            </a:extLst>
          </p:cNvPr>
          <p:cNvSpPr>
            <a:spLocks noGrp="1"/>
          </p:cNvSpPr>
          <p:nvPr>
            <p:ph type="title"/>
          </p:nvPr>
        </p:nvSpPr>
        <p:spPr>
          <a:xfrm>
            <a:off x="3724072" y="629268"/>
            <a:ext cx="4939868" cy="1286160"/>
          </a:xfrm>
        </p:spPr>
        <p:txBody>
          <a:bodyPr anchor="b">
            <a:normAutofit/>
          </a:bodyPr>
          <a:lstStyle/>
          <a:p>
            <a:r>
              <a:rPr lang="en-NZ" dirty="0"/>
              <a:t>Sociology offers…</a:t>
            </a:r>
          </a:p>
        </p:txBody>
      </p:sp>
      <p:sp>
        <p:nvSpPr>
          <p:cNvPr id="7" name="Content Placeholder 6">
            <a:extLst>
              <a:ext uri="{FF2B5EF4-FFF2-40B4-BE49-F238E27FC236}">
                <a16:creationId xmlns:a16="http://schemas.microsoft.com/office/drawing/2014/main" id="{1A7DE009-F211-4B5E-8140-1F4D7927F28F}"/>
              </a:ext>
            </a:extLst>
          </p:cNvPr>
          <p:cNvSpPr>
            <a:spLocks noGrp="1"/>
          </p:cNvSpPr>
          <p:nvPr>
            <p:ph idx="1"/>
          </p:nvPr>
        </p:nvSpPr>
        <p:spPr>
          <a:xfrm>
            <a:off x="3724073" y="2438400"/>
            <a:ext cx="4939867" cy="3785419"/>
          </a:xfrm>
        </p:spPr>
        <p:txBody>
          <a:bodyPr>
            <a:normAutofit/>
          </a:bodyPr>
          <a:lstStyle/>
          <a:p>
            <a:r>
              <a:rPr lang="en-NZ" sz="2400" dirty="0"/>
              <a:t>Conceptual language to communicate complex ideas</a:t>
            </a:r>
          </a:p>
          <a:p>
            <a:r>
              <a:rPr lang="en-NZ" sz="2400" dirty="0"/>
              <a:t>A set of analytical tools (concepts)</a:t>
            </a:r>
          </a:p>
          <a:p>
            <a:r>
              <a:rPr lang="en-NZ" sz="2400" dirty="0"/>
              <a:t>An understanding of what causes inequality and social injustice </a:t>
            </a:r>
          </a:p>
          <a:p>
            <a:r>
              <a:rPr lang="en-NZ" sz="2400" dirty="0"/>
              <a:t>Different levels of analysis </a:t>
            </a:r>
          </a:p>
          <a:p>
            <a:endParaRPr lang="en-NZ" sz="1700" dirty="0"/>
          </a:p>
        </p:txBody>
      </p:sp>
      <p:pic>
        <p:nvPicPr>
          <p:cNvPr id="19" name="Picture 18" descr="One in a crowd">
            <a:extLst>
              <a:ext uri="{FF2B5EF4-FFF2-40B4-BE49-F238E27FC236}">
                <a16:creationId xmlns:a16="http://schemas.microsoft.com/office/drawing/2014/main" id="{2BC671EB-FE94-466F-BE1B-4DC0C88943DA}"/>
              </a:ext>
            </a:extLst>
          </p:cNvPr>
          <p:cNvPicPr>
            <a:picLocks noChangeAspect="1"/>
          </p:cNvPicPr>
          <p:nvPr/>
        </p:nvPicPr>
        <p:blipFill rotWithShape="1">
          <a:blip r:embed="rId2"/>
          <a:srcRect l="35084" r="26894"/>
          <a:stretch/>
        </p:blipFill>
        <p:spPr>
          <a:xfrm>
            <a:off x="20" y="10"/>
            <a:ext cx="3476673" cy="6857990"/>
          </a:xfrm>
          <a:prstGeom prst="rect">
            <a:avLst/>
          </a:prstGeom>
          <a:effectLst/>
        </p:spPr>
      </p:pic>
    </p:spTree>
    <p:extLst>
      <p:ext uri="{BB962C8B-B14F-4D97-AF65-F5344CB8AC3E}">
        <p14:creationId xmlns:p14="http://schemas.microsoft.com/office/powerpoint/2010/main" val="1069159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E321061-9BDC-480C-A16A-A7F2512372A6}"/>
              </a:ext>
            </a:extLst>
          </p:cNvPr>
          <p:cNvSpPr>
            <a:spLocks noGrp="1"/>
          </p:cNvSpPr>
          <p:nvPr>
            <p:ph type="title"/>
          </p:nvPr>
        </p:nvSpPr>
        <p:spPr>
          <a:xfrm>
            <a:off x="495030" y="2767106"/>
            <a:ext cx="2160621" cy="3071906"/>
          </a:xfrm>
        </p:spPr>
        <p:txBody>
          <a:bodyPr vert="horz" lIns="91440" tIns="45720" rIns="91440" bIns="45720" rtlCol="0" anchor="t">
            <a:normAutofit/>
          </a:bodyPr>
          <a:lstStyle/>
          <a:p>
            <a:pPr defTabSz="914400"/>
            <a:r>
              <a:rPr lang="en-US" sz="3200" kern="1200" dirty="0">
                <a:solidFill>
                  <a:srgbClr val="FFFFFF"/>
                </a:solidFill>
                <a:latin typeface="+mj-lt"/>
                <a:ea typeface="+mj-ea"/>
                <a:cs typeface="+mj-cs"/>
              </a:rPr>
              <a:t>Sociological Levels of analysis </a:t>
            </a:r>
          </a:p>
        </p:txBody>
      </p:sp>
      <p:pic>
        <p:nvPicPr>
          <p:cNvPr id="5" name="Content Placeholder 4" descr="A picture containing text, electronics&#10;&#10;Description automatically generated">
            <a:extLst>
              <a:ext uri="{FF2B5EF4-FFF2-40B4-BE49-F238E27FC236}">
                <a16:creationId xmlns:a16="http://schemas.microsoft.com/office/drawing/2014/main" id="{8EF9407C-8D75-43E1-9D71-52DE6F0100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9479" y="1312173"/>
            <a:ext cx="5733992" cy="4233223"/>
          </a:xfrm>
          <a:prstGeom prst="rect">
            <a:avLst/>
          </a:prstGeom>
        </p:spPr>
      </p:pic>
    </p:spTree>
    <p:extLst>
      <p:ext uri="{BB962C8B-B14F-4D97-AF65-F5344CB8AC3E}">
        <p14:creationId xmlns:p14="http://schemas.microsoft.com/office/powerpoint/2010/main" val="4168406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3543216"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3928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E71167F-D823-486F-B5B7-A9B8D8188400}"/>
              </a:ext>
            </a:extLst>
          </p:cNvPr>
          <p:cNvSpPr>
            <a:spLocks noGrp="1"/>
          </p:cNvSpPr>
          <p:nvPr>
            <p:ph type="title"/>
          </p:nvPr>
        </p:nvSpPr>
        <p:spPr>
          <a:xfrm>
            <a:off x="603504" y="1122363"/>
            <a:ext cx="2481097" cy="2387600"/>
          </a:xfrm>
        </p:spPr>
        <p:txBody>
          <a:bodyPr vert="horz" lIns="91440" tIns="45720" rIns="91440" bIns="45720" rtlCol="0" anchor="b">
            <a:normAutofit/>
          </a:bodyPr>
          <a:lstStyle/>
          <a:p>
            <a:pPr defTabSz="914400"/>
            <a:r>
              <a:rPr lang="en-US" sz="3600" kern="1200">
                <a:solidFill>
                  <a:srgbClr val="FFFFFF"/>
                </a:solidFill>
                <a:latin typeface="+mj-lt"/>
                <a:ea typeface="+mj-ea"/>
                <a:cs typeface="+mj-cs"/>
              </a:rPr>
              <a:t>Sociological Levels of analysis </a:t>
            </a:r>
          </a:p>
        </p:txBody>
      </p:sp>
      <p:pic>
        <p:nvPicPr>
          <p:cNvPr id="5" name="Content Placeholder 4" descr="Chart, funnel chart&#10;&#10;Description automatically generated">
            <a:extLst>
              <a:ext uri="{FF2B5EF4-FFF2-40B4-BE49-F238E27FC236}">
                <a16:creationId xmlns:a16="http://schemas.microsoft.com/office/drawing/2014/main" id="{149AE76E-937F-47CC-A89C-566D36444B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8105" y="260648"/>
            <a:ext cx="5455895" cy="6480720"/>
          </a:xfrm>
          <a:prstGeom prst="rect">
            <a:avLst/>
          </a:prstGeom>
        </p:spPr>
      </p:pic>
    </p:spTree>
    <p:extLst>
      <p:ext uri="{BB962C8B-B14F-4D97-AF65-F5344CB8AC3E}">
        <p14:creationId xmlns:p14="http://schemas.microsoft.com/office/powerpoint/2010/main" val="3825409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23D3C-127C-4A27-8D19-5953CF40DBE7}"/>
              </a:ext>
            </a:extLst>
          </p:cNvPr>
          <p:cNvSpPr>
            <a:spLocks noGrp="1"/>
          </p:cNvSpPr>
          <p:nvPr>
            <p:ph type="title"/>
          </p:nvPr>
        </p:nvSpPr>
        <p:spPr>
          <a:xfrm>
            <a:off x="350041" y="586855"/>
            <a:ext cx="2401025" cy="3387497"/>
          </a:xfrm>
        </p:spPr>
        <p:txBody>
          <a:bodyPr anchor="b">
            <a:normAutofit/>
          </a:bodyPr>
          <a:lstStyle/>
          <a:p>
            <a:pPr algn="r"/>
            <a:r>
              <a:rPr lang="en-NZ" sz="3500" dirty="0">
                <a:solidFill>
                  <a:srgbClr val="FFFFFF"/>
                </a:solidFill>
              </a:rPr>
              <a:t>Key debates in sociology (and some more key ideas) </a:t>
            </a:r>
          </a:p>
        </p:txBody>
      </p:sp>
      <p:sp>
        <p:nvSpPr>
          <p:cNvPr id="3" name="Content Placeholder 2">
            <a:extLst>
              <a:ext uri="{FF2B5EF4-FFF2-40B4-BE49-F238E27FC236}">
                <a16:creationId xmlns:a16="http://schemas.microsoft.com/office/drawing/2014/main" id="{5E4C245E-B2BC-4C0E-91C1-880D835A6107}"/>
              </a:ext>
            </a:extLst>
          </p:cNvPr>
          <p:cNvSpPr>
            <a:spLocks noGrp="1"/>
          </p:cNvSpPr>
          <p:nvPr>
            <p:ph idx="1"/>
          </p:nvPr>
        </p:nvSpPr>
        <p:spPr>
          <a:xfrm>
            <a:off x="3101107" y="1052736"/>
            <a:ext cx="5791373" cy="6091888"/>
          </a:xfrm>
        </p:spPr>
        <p:txBody>
          <a:bodyPr anchor="ctr">
            <a:normAutofit/>
          </a:bodyPr>
          <a:lstStyle/>
          <a:p>
            <a:r>
              <a:rPr lang="en-NZ" sz="2000" dirty="0"/>
              <a:t>A big debate in sociology is the relationship(s) between </a:t>
            </a:r>
            <a:r>
              <a:rPr lang="en-NZ" sz="2000" b="1" dirty="0"/>
              <a:t>structure</a:t>
            </a:r>
            <a:r>
              <a:rPr lang="en-NZ" sz="2000" dirty="0"/>
              <a:t> and </a:t>
            </a:r>
            <a:r>
              <a:rPr lang="en-NZ" sz="2000" b="1" dirty="0"/>
              <a:t>agency</a:t>
            </a:r>
            <a:r>
              <a:rPr lang="en-NZ" sz="2000" dirty="0"/>
              <a:t>. </a:t>
            </a:r>
          </a:p>
          <a:p>
            <a:r>
              <a:rPr lang="en-NZ" sz="2000" b="1" dirty="0"/>
              <a:t>Structure</a:t>
            </a:r>
            <a:r>
              <a:rPr lang="en-NZ" sz="2000" dirty="0"/>
              <a:t> (the social patterns through which a society is organized)</a:t>
            </a:r>
          </a:p>
          <a:p>
            <a:r>
              <a:rPr lang="en-NZ" sz="2000" b="1" dirty="0"/>
              <a:t>Agency</a:t>
            </a:r>
            <a:r>
              <a:rPr lang="en-NZ" sz="2000" dirty="0"/>
              <a:t> (the ability to act or to effect change also the capacity of individuals to perceive their situation, reason about it, consciously monitor their action, form motives)</a:t>
            </a:r>
          </a:p>
          <a:p>
            <a:r>
              <a:rPr lang="en-NZ" sz="2000" dirty="0"/>
              <a:t>The structure agency debate is the question of how much the structures of society constrain or determine individual lives (or how much agency do we actually have).  </a:t>
            </a:r>
          </a:p>
          <a:p>
            <a:r>
              <a:rPr lang="en-NZ" sz="2000" dirty="0"/>
              <a:t>Macro approaches tend to focus on the effects of structures on people. They understand the ways structure constrain options/choice</a:t>
            </a:r>
          </a:p>
          <a:p>
            <a:r>
              <a:rPr lang="en-US" sz="2000" kern="1200" dirty="0"/>
              <a:t>Micro approaches tend to focus on how the individual acts on their environments. They stress free will and choice. </a:t>
            </a:r>
          </a:p>
          <a:p>
            <a:endParaRPr lang="en-NZ" sz="1700" dirty="0"/>
          </a:p>
          <a:p>
            <a:endParaRPr lang="en-NZ" sz="1700" dirty="0"/>
          </a:p>
          <a:p>
            <a:endParaRPr lang="en-NZ" sz="1700" dirty="0"/>
          </a:p>
          <a:p>
            <a:endParaRPr lang="en-NZ" sz="1700" dirty="0"/>
          </a:p>
        </p:txBody>
      </p:sp>
    </p:spTree>
    <p:extLst>
      <p:ext uri="{BB962C8B-B14F-4D97-AF65-F5344CB8AC3E}">
        <p14:creationId xmlns:p14="http://schemas.microsoft.com/office/powerpoint/2010/main" val="14543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DF91F20-B96F-4F77-AC3E-2CDD3BAA1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63" y="-1"/>
            <a:ext cx="608347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3540" y="556079"/>
            <a:ext cx="6858004" cy="5745847"/>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639" y="-1"/>
            <a:ext cx="6088748" cy="6858000"/>
          </a:xfrm>
          <a:prstGeom prst="rect">
            <a:avLst/>
          </a:prstGeom>
          <a:gradFill>
            <a:gsLst>
              <a:gs pos="14000">
                <a:schemeClr val="accent1">
                  <a:alpha val="0"/>
                </a:schemeClr>
              </a:gs>
              <a:gs pos="100000">
                <a:srgbClr val="000000">
                  <a:alpha val="82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7B6A113-58CD-406C-BCE4-6E1F1F2B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449520">
            <a:off x="1301556" y="1609025"/>
            <a:ext cx="5005754" cy="3754316"/>
          </a:xfrm>
          <a:prstGeom prst="ellipse">
            <a:avLst/>
          </a:prstGeom>
          <a:gradFill>
            <a:gsLst>
              <a:gs pos="17000">
                <a:schemeClr val="accent1">
                  <a:lumMod val="75000"/>
                  <a:alpha val="0"/>
                </a:schemeClr>
              </a:gs>
              <a:gs pos="82000">
                <a:srgbClr val="000000">
                  <a:alpha val="24000"/>
                </a:srgb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5AA018-43A9-4FCD-87C4-F1AB56043272}"/>
              </a:ext>
            </a:extLst>
          </p:cNvPr>
          <p:cNvSpPr>
            <a:spLocks noGrp="1"/>
          </p:cNvSpPr>
          <p:nvPr>
            <p:ph type="ctrTitle"/>
          </p:nvPr>
        </p:nvSpPr>
        <p:spPr>
          <a:xfrm>
            <a:off x="758961" y="857251"/>
            <a:ext cx="4664686" cy="3160113"/>
          </a:xfrm>
        </p:spPr>
        <p:txBody>
          <a:bodyPr anchor="b">
            <a:normAutofit/>
          </a:bodyPr>
          <a:lstStyle/>
          <a:p>
            <a:pPr algn="l"/>
            <a:r>
              <a:rPr lang="en-US" sz="4200">
                <a:solidFill>
                  <a:srgbClr val="FFFFFF"/>
                </a:solidFill>
              </a:rPr>
              <a:t>Break </a:t>
            </a:r>
            <a:endParaRPr lang="en-NZ" sz="4200">
              <a:solidFill>
                <a:srgbClr val="FFFFFF"/>
              </a:solidFill>
            </a:endParaRPr>
          </a:p>
        </p:txBody>
      </p:sp>
      <p:sp>
        <p:nvSpPr>
          <p:cNvPr id="22" name="Rectangle 21">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638" y="4354178"/>
            <a:ext cx="6088747" cy="2503817"/>
          </a:xfrm>
          <a:prstGeom prst="rect">
            <a:avLst/>
          </a:prstGeom>
          <a:gradFill>
            <a:gsLst>
              <a:gs pos="0">
                <a:schemeClr val="accent1">
                  <a:lumMod val="75000"/>
                  <a:alpha val="33000"/>
                </a:schemeClr>
              </a:gs>
              <a:gs pos="83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Tea">
            <a:extLst>
              <a:ext uri="{FF2B5EF4-FFF2-40B4-BE49-F238E27FC236}">
                <a16:creationId xmlns:a16="http://schemas.microsoft.com/office/drawing/2014/main" id="{39F54CCD-4008-4635-BCFD-64C3AF55B3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0735" y="2238817"/>
            <a:ext cx="2380365" cy="2380365"/>
          </a:xfrm>
          <a:prstGeom prst="rect">
            <a:avLst/>
          </a:prstGeom>
        </p:spPr>
      </p:pic>
    </p:spTree>
    <p:extLst>
      <p:ext uri="{BB962C8B-B14F-4D97-AF65-F5344CB8AC3E}">
        <p14:creationId xmlns:p14="http://schemas.microsoft.com/office/powerpoint/2010/main" val="2560089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Abstract blurred public library with bookshelves">
            <a:extLst>
              <a:ext uri="{FF2B5EF4-FFF2-40B4-BE49-F238E27FC236}">
                <a16:creationId xmlns:a16="http://schemas.microsoft.com/office/drawing/2014/main" id="{08565093-8845-499D-B607-CC39CDB5E486}"/>
              </a:ext>
            </a:extLst>
          </p:cNvPr>
          <p:cNvPicPr>
            <a:picLocks noChangeAspect="1"/>
          </p:cNvPicPr>
          <p:nvPr/>
        </p:nvPicPr>
        <p:blipFill rotWithShape="1">
          <a:blip r:embed="rId2"/>
          <a:srcRect r="36720" b="-1"/>
          <a:stretch/>
        </p:blipFill>
        <p:spPr>
          <a:xfrm>
            <a:off x="2642616" y="10"/>
            <a:ext cx="6501384" cy="6857990"/>
          </a:xfrm>
          <a:prstGeom prst="rect">
            <a:avLst/>
          </a:prstGeom>
        </p:spPr>
      </p:pic>
      <p:sp>
        <p:nvSpPr>
          <p:cNvPr id="18"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769E29-C435-4BE5-930C-F48294D109DF}"/>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defTabSz="914400"/>
            <a:r>
              <a:rPr lang="en-US" sz="4200"/>
              <a:t>Class exercise </a:t>
            </a:r>
          </a:p>
        </p:txBody>
      </p:sp>
      <p:sp>
        <p:nvSpPr>
          <p:cNvPr id="3" name="Content Placeholder 2">
            <a:extLst>
              <a:ext uri="{FF2B5EF4-FFF2-40B4-BE49-F238E27FC236}">
                <a16:creationId xmlns:a16="http://schemas.microsoft.com/office/drawing/2014/main" id="{EB7CD0E8-823A-4390-A6DF-55CD1BD5DE4B}"/>
              </a:ext>
            </a:extLst>
          </p:cNvPr>
          <p:cNvSpPr>
            <a:spLocks noGrp="1"/>
          </p:cNvSpPr>
          <p:nvPr>
            <p:ph idx="1"/>
          </p:nvPr>
        </p:nvSpPr>
        <p:spPr>
          <a:xfrm>
            <a:off x="358485" y="4872922"/>
            <a:ext cx="3017519" cy="1208141"/>
          </a:xfrm>
        </p:spPr>
        <p:txBody>
          <a:bodyPr vert="horz" lIns="91440" tIns="45720" rIns="91440" bIns="45720" rtlCol="0">
            <a:normAutofit/>
          </a:bodyPr>
          <a:lstStyle/>
          <a:p>
            <a:pPr marL="0" indent="0" defTabSz="914400">
              <a:spcBef>
                <a:spcPts val="1000"/>
              </a:spcBef>
              <a:buNone/>
            </a:pPr>
            <a:r>
              <a:rPr lang="en-US" sz="1700"/>
              <a:t>Explore the sociological imagination </a:t>
            </a:r>
          </a:p>
        </p:txBody>
      </p:sp>
      <p:sp>
        <p:nvSpPr>
          <p:cNvPr id="19"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1236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F81069C-52C9-439A-90B0-559D94D1CB81}"/>
              </a:ext>
            </a:extLst>
          </p:cNvPr>
          <p:cNvPicPr>
            <a:picLocks noChangeAspect="1"/>
          </p:cNvPicPr>
          <p:nvPr/>
        </p:nvPicPr>
        <p:blipFill rotWithShape="1">
          <a:blip r:embed="rId2">
            <a:extLst>
              <a:ext uri="{28A0092B-C50C-407E-A947-70E740481C1C}">
                <a14:useLocalDpi xmlns:a14="http://schemas.microsoft.com/office/drawing/2010/main" val="0"/>
              </a:ext>
            </a:extLst>
          </a:blip>
          <a:srcRect t="6559" r="13806" b="2530"/>
          <a:stretch/>
        </p:blipFill>
        <p:spPr>
          <a:xfrm>
            <a:off x="3779912" y="0"/>
            <a:ext cx="6502149" cy="6857990"/>
          </a:xfrm>
          <a:prstGeom prst="rect">
            <a:avLst/>
          </a:prstGeom>
        </p:spPr>
      </p:pic>
      <p:sp>
        <p:nvSpPr>
          <p:cNvPr id="28" name="Rectangle 1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98B751-116E-4171-91EE-63D9ACAAE441}"/>
              </a:ext>
            </a:extLst>
          </p:cNvPr>
          <p:cNvSpPr>
            <a:spLocks noGrp="1"/>
          </p:cNvSpPr>
          <p:nvPr>
            <p:ph type="title"/>
          </p:nvPr>
        </p:nvSpPr>
        <p:spPr>
          <a:xfrm>
            <a:off x="278320" y="1161288"/>
            <a:ext cx="2578608" cy="1124712"/>
          </a:xfrm>
        </p:spPr>
        <p:txBody>
          <a:bodyPr anchor="b">
            <a:normAutofit/>
          </a:bodyPr>
          <a:lstStyle/>
          <a:p>
            <a:r>
              <a:rPr lang="en-NZ" sz="2400"/>
              <a:t>The Sociological Imagination </a:t>
            </a:r>
          </a:p>
        </p:txBody>
      </p:sp>
      <p:sp>
        <p:nvSpPr>
          <p:cNvPr id="29" name="Rectangle 1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6B06D04-51A8-4487-88C3-CF2975104335}"/>
              </a:ext>
            </a:extLst>
          </p:cNvPr>
          <p:cNvSpPr>
            <a:spLocks noGrp="1"/>
          </p:cNvSpPr>
          <p:nvPr>
            <p:ph idx="1"/>
          </p:nvPr>
        </p:nvSpPr>
        <p:spPr>
          <a:xfrm>
            <a:off x="278320" y="2718054"/>
            <a:ext cx="4653720" cy="3968450"/>
          </a:xfrm>
        </p:spPr>
        <p:txBody>
          <a:bodyPr anchor="t">
            <a:normAutofit/>
          </a:bodyPr>
          <a:lstStyle/>
          <a:p>
            <a:r>
              <a:rPr lang="en-US" sz="2000" dirty="0"/>
              <a:t>C. Wright Mill’s book of the same name.</a:t>
            </a:r>
          </a:p>
          <a:p>
            <a:r>
              <a:rPr lang="en-US" sz="2000" dirty="0"/>
              <a:t>Reading on moodle is Chapter one</a:t>
            </a:r>
          </a:p>
          <a:p>
            <a:r>
              <a:rPr lang="en-US" sz="2000" dirty="0"/>
              <a:t>With the sociological imagination we can see that sociological understanding takes place at the intersection of </a:t>
            </a:r>
            <a:r>
              <a:rPr lang="en-US" sz="2000" b="1" dirty="0"/>
              <a:t>biography </a:t>
            </a:r>
            <a:r>
              <a:rPr lang="en-US" sz="2000" dirty="0"/>
              <a:t>(our or another person’s story) and </a:t>
            </a:r>
            <a:r>
              <a:rPr lang="en-US" sz="2000" b="1" dirty="0"/>
              <a:t>history </a:t>
            </a:r>
            <a:r>
              <a:rPr lang="en-US" sz="2000" dirty="0"/>
              <a:t>(our collective story).</a:t>
            </a:r>
          </a:p>
          <a:p>
            <a:r>
              <a:rPr lang="en-US" sz="2000" dirty="0"/>
              <a:t>Biography happens to individuals</a:t>
            </a:r>
          </a:p>
          <a:p>
            <a:r>
              <a:rPr lang="en-US" sz="2000" dirty="0"/>
              <a:t>History happens to societies</a:t>
            </a:r>
          </a:p>
          <a:p>
            <a:endParaRPr lang="en-NZ" sz="1500" dirty="0"/>
          </a:p>
        </p:txBody>
      </p:sp>
    </p:spTree>
    <p:extLst>
      <p:ext uri="{BB962C8B-B14F-4D97-AF65-F5344CB8AC3E}">
        <p14:creationId xmlns:p14="http://schemas.microsoft.com/office/powerpoint/2010/main" val="32687230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blurred public library with bookshelves">
            <a:extLst>
              <a:ext uri="{FF2B5EF4-FFF2-40B4-BE49-F238E27FC236}">
                <a16:creationId xmlns:a16="http://schemas.microsoft.com/office/drawing/2014/main" id="{60256A00-FD73-4B19-8E0D-15D91D1B2DEC}"/>
              </a:ext>
            </a:extLst>
          </p:cNvPr>
          <p:cNvPicPr>
            <a:picLocks noChangeAspect="1"/>
          </p:cNvPicPr>
          <p:nvPr/>
        </p:nvPicPr>
        <p:blipFill rotWithShape="1">
          <a:blip r:embed="rId2"/>
          <a:srcRect r="36713" b="-1"/>
          <a:stretch/>
        </p:blipFill>
        <p:spPr>
          <a:xfrm>
            <a:off x="4661311" y="58409"/>
            <a:ext cx="6502149"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229599-9402-4F7C-B4E1-01A826E94065}"/>
              </a:ext>
            </a:extLst>
          </p:cNvPr>
          <p:cNvSpPr>
            <a:spLocks noGrp="1"/>
          </p:cNvSpPr>
          <p:nvPr>
            <p:ph type="title"/>
          </p:nvPr>
        </p:nvSpPr>
        <p:spPr>
          <a:xfrm>
            <a:off x="318610" y="880110"/>
            <a:ext cx="5589824" cy="1124712"/>
          </a:xfrm>
        </p:spPr>
        <p:txBody>
          <a:bodyPr anchor="b">
            <a:noAutofit/>
          </a:bodyPr>
          <a:lstStyle/>
          <a:p>
            <a:r>
              <a:rPr lang="en-NZ" sz="4000" dirty="0"/>
              <a:t>Sociological imagination </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6F81A57-130C-4D2E-88F2-0CCACDF36BCB}"/>
              </a:ext>
            </a:extLst>
          </p:cNvPr>
          <p:cNvSpPr>
            <a:spLocks noGrp="1"/>
          </p:cNvSpPr>
          <p:nvPr>
            <p:ph idx="1"/>
          </p:nvPr>
        </p:nvSpPr>
        <p:spPr>
          <a:xfrm>
            <a:off x="278320" y="2718054"/>
            <a:ext cx="6813960" cy="3861010"/>
          </a:xfrm>
        </p:spPr>
        <p:txBody>
          <a:bodyPr anchor="t">
            <a:normAutofit/>
          </a:bodyPr>
          <a:lstStyle/>
          <a:p>
            <a:r>
              <a:rPr lang="en-NZ" sz="2400" dirty="0"/>
              <a:t>When we use the sociological imagination to look at the intersection of history and biography we will see both the large structural forces which shape our (and others) lives and the small areas of self that we live inside. </a:t>
            </a:r>
          </a:p>
          <a:p>
            <a:r>
              <a:rPr lang="en-NZ" sz="2400" dirty="0"/>
              <a:t>Our lives are lived in a complex loop between the two.</a:t>
            </a:r>
          </a:p>
          <a:p>
            <a:r>
              <a:rPr lang="en-NZ" sz="2400" dirty="0"/>
              <a:t>The loop between inside and outside</a:t>
            </a:r>
          </a:p>
          <a:p>
            <a:r>
              <a:rPr lang="en-NZ" sz="2400" dirty="0"/>
              <a:t>Society is inside and outside of every individual</a:t>
            </a:r>
          </a:p>
          <a:p>
            <a:endParaRPr lang="en-NZ" sz="1300" dirty="0"/>
          </a:p>
          <a:p>
            <a:endParaRPr lang="en-NZ" sz="1300" dirty="0"/>
          </a:p>
          <a:p>
            <a:endParaRPr lang="en-NZ" sz="1300" dirty="0"/>
          </a:p>
          <a:p>
            <a:endParaRPr lang="en-NZ" sz="1300" dirty="0"/>
          </a:p>
        </p:txBody>
      </p:sp>
    </p:spTree>
    <p:extLst>
      <p:ext uri="{BB962C8B-B14F-4D97-AF65-F5344CB8AC3E}">
        <p14:creationId xmlns:p14="http://schemas.microsoft.com/office/powerpoint/2010/main" val="174739446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CCB10E-1148-4CCE-8C48-35A923DE9206}"/>
              </a:ext>
            </a:extLst>
          </p:cNvPr>
          <p:cNvSpPr>
            <a:spLocks noGrp="1"/>
          </p:cNvSpPr>
          <p:nvPr>
            <p:ph type="title"/>
          </p:nvPr>
        </p:nvSpPr>
        <p:spPr>
          <a:xfrm>
            <a:off x="350041" y="586855"/>
            <a:ext cx="2401025" cy="3387497"/>
          </a:xfrm>
        </p:spPr>
        <p:txBody>
          <a:bodyPr anchor="b">
            <a:normAutofit/>
          </a:bodyPr>
          <a:lstStyle/>
          <a:p>
            <a:pPr algn="r"/>
            <a:r>
              <a:rPr lang="en-US" altLang="en-US" sz="3500" dirty="0">
                <a:solidFill>
                  <a:srgbClr val="FFFFFF"/>
                </a:solidFill>
              </a:rPr>
              <a:t>Agenda for today</a:t>
            </a:r>
            <a:br>
              <a:rPr lang="en-US" altLang="en-US" sz="3500" dirty="0">
                <a:solidFill>
                  <a:srgbClr val="FFFFFF"/>
                </a:solidFill>
              </a:rPr>
            </a:br>
            <a:r>
              <a:rPr lang="en-US" altLang="en-US" sz="3500" dirty="0">
                <a:solidFill>
                  <a:srgbClr val="FFFFFF"/>
                </a:solidFill>
              </a:rPr>
              <a:t>learning objectives</a:t>
            </a:r>
            <a:endParaRPr lang="en-NZ" sz="3500" dirty="0">
              <a:solidFill>
                <a:srgbClr val="FFFFFF"/>
              </a:solidFill>
            </a:endParaRPr>
          </a:p>
        </p:txBody>
      </p:sp>
      <p:sp>
        <p:nvSpPr>
          <p:cNvPr id="3" name="Content Placeholder 2">
            <a:extLst>
              <a:ext uri="{FF2B5EF4-FFF2-40B4-BE49-F238E27FC236}">
                <a16:creationId xmlns:a16="http://schemas.microsoft.com/office/drawing/2014/main" id="{51750C47-2D89-47F9-8C6D-054BA9E2849D}"/>
              </a:ext>
            </a:extLst>
          </p:cNvPr>
          <p:cNvSpPr>
            <a:spLocks noGrp="1"/>
          </p:cNvSpPr>
          <p:nvPr>
            <p:ph idx="1"/>
          </p:nvPr>
        </p:nvSpPr>
        <p:spPr>
          <a:xfrm>
            <a:off x="3101107" y="649480"/>
            <a:ext cx="5863381" cy="6091888"/>
          </a:xfrm>
        </p:spPr>
        <p:txBody>
          <a:bodyPr anchor="ctr">
            <a:normAutofit/>
          </a:bodyPr>
          <a:lstStyle/>
          <a:p>
            <a:r>
              <a:rPr lang="en-NZ" sz="2000" dirty="0"/>
              <a:t>Get to know each other </a:t>
            </a:r>
          </a:p>
          <a:p>
            <a:r>
              <a:rPr lang="en-NZ" sz="2000" dirty="0"/>
              <a:t>Get a sense of the course</a:t>
            </a:r>
          </a:p>
          <a:p>
            <a:pPr lvl="1"/>
            <a:r>
              <a:rPr lang="en-NZ" sz="1700" dirty="0"/>
              <a:t>Have you been to moodle yet?</a:t>
            </a:r>
          </a:p>
          <a:p>
            <a:pPr lvl="1"/>
            <a:r>
              <a:rPr lang="en-NZ" sz="1700" dirty="0"/>
              <a:t>What are the assessments?</a:t>
            </a:r>
          </a:p>
          <a:p>
            <a:r>
              <a:rPr lang="en-NZ" sz="2000" dirty="0"/>
              <a:t>Introduce some key sociological ideas/concepts. </a:t>
            </a:r>
          </a:p>
          <a:p>
            <a:r>
              <a:rPr lang="en-NZ" sz="2000" dirty="0"/>
              <a:t>Not freak you out too much</a:t>
            </a:r>
          </a:p>
          <a:p>
            <a:pPr marL="0" indent="0">
              <a:buNone/>
            </a:pPr>
            <a:endParaRPr lang="en-US" altLang="en-US" sz="1700" dirty="0"/>
          </a:p>
          <a:p>
            <a:endParaRPr lang="en-US" altLang="en-US" sz="1700" dirty="0"/>
          </a:p>
          <a:p>
            <a:endParaRPr lang="en-NZ" sz="1700" dirty="0"/>
          </a:p>
        </p:txBody>
      </p:sp>
    </p:spTree>
    <p:extLst>
      <p:ext uri="{BB962C8B-B14F-4D97-AF65-F5344CB8AC3E}">
        <p14:creationId xmlns:p14="http://schemas.microsoft.com/office/powerpoint/2010/main" val="424731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nature, night sky&#10;&#10;Description automatically generated">
            <a:extLst>
              <a:ext uri="{FF2B5EF4-FFF2-40B4-BE49-F238E27FC236}">
                <a16:creationId xmlns:a16="http://schemas.microsoft.com/office/drawing/2014/main" id="{EF9D5FCB-FD50-4431-A2D7-AC3B72257388}"/>
              </a:ext>
            </a:extLst>
          </p:cNvPr>
          <p:cNvPicPr>
            <a:picLocks noChangeAspect="1"/>
          </p:cNvPicPr>
          <p:nvPr/>
        </p:nvPicPr>
        <p:blipFill rotWithShape="1">
          <a:blip r:embed="rId2">
            <a:extLst>
              <a:ext uri="{28A0092B-C50C-407E-A947-70E740481C1C}">
                <a14:useLocalDpi xmlns:a14="http://schemas.microsoft.com/office/drawing/2010/main" val="0"/>
              </a:ext>
            </a:extLst>
          </a:blip>
          <a:srcRect l="32796" t="9091" r="24108"/>
          <a:stretch/>
        </p:blipFill>
        <p:spPr>
          <a:xfrm>
            <a:off x="2641851" y="10"/>
            <a:ext cx="6502149" cy="6857990"/>
          </a:xfrm>
          <a:prstGeom prst="rect">
            <a:avLst/>
          </a:prstGeom>
        </p:spPr>
      </p:pic>
      <p:sp>
        <p:nvSpPr>
          <p:cNvPr id="8"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96A3CC-E55E-4BDF-AB0A-CD6D7F796014}"/>
              </a:ext>
            </a:extLst>
          </p:cNvPr>
          <p:cNvSpPr>
            <a:spLocks noGrp="1"/>
          </p:cNvSpPr>
          <p:nvPr>
            <p:ph type="title"/>
          </p:nvPr>
        </p:nvSpPr>
        <p:spPr>
          <a:xfrm>
            <a:off x="278320" y="1161288"/>
            <a:ext cx="5589824" cy="1124712"/>
          </a:xfrm>
        </p:spPr>
        <p:txBody>
          <a:bodyPr anchor="b">
            <a:noAutofit/>
          </a:bodyPr>
          <a:lstStyle/>
          <a:p>
            <a:r>
              <a:rPr lang="en-NZ" sz="4000" dirty="0"/>
              <a:t>The promise of sociology</a:t>
            </a:r>
          </a:p>
        </p:txBody>
      </p:sp>
      <p:sp>
        <p:nvSpPr>
          <p:cNvPr id="9"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0C94A4D-7021-4986-9229-5497E599F60C}"/>
              </a:ext>
            </a:extLst>
          </p:cNvPr>
          <p:cNvSpPr>
            <a:spLocks noGrp="1"/>
          </p:cNvSpPr>
          <p:nvPr>
            <p:ph idx="1"/>
          </p:nvPr>
        </p:nvSpPr>
        <p:spPr>
          <a:xfrm>
            <a:off x="278320" y="2852936"/>
            <a:ext cx="7174000" cy="3726128"/>
          </a:xfrm>
        </p:spPr>
        <p:txBody>
          <a:bodyPr anchor="t">
            <a:normAutofit/>
          </a:bodyPr>
          <a:lstStyle/>
          <a:p>
            <a:r>
              <a:rPr lang="en-NZ" sz="2400" dirty="0"/>
              <a:t>Mills describes this promise as “the capacity to range from the most impersonal and remote transformations to the most intimate features of the human self – and to see the relationships between the two” (1959, p.7)</a:t>
            </a:r>
          </a:p>
          <a:p>
            <a:endParaRPr lang="en-NZ" sz="2400" dirty="0"/>
          </a:p>
          <a:p>
            <a:r>
              <a:rPr lang="en-NZ" sz="2400" dirty="0"/>
              <a:t>Mills argued that what we see as “private troubles” are not solely private but should be seen as “public issues”, to be debated and explored as general social phenomenon (1959, 6-7)</a:t>
            </a:r>
          </a:p>
          <a:p>
            <a:endParaRPr lang="en-NZ" sz="2400" dirty="0"/>
          </a:p>
          <a:p>
            <a:endParaRPr lang="en-NZ" sz="1300" dirty="0"/>
          </a:p>
        </p:txBody>
      </p:sp>
    </p:spTree>
    <p:extLst>
      <p:ext uri="{BB962C8B-B14F-4D97-AF65-F5344CB8AC3E}">
        <p14:creationId xmlns:p14="http://schemas.microsoft.com/office/powerpoint/2010/main" val="2972744186"/>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0"/>
            <a:ext cx="456258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1C0540-0B30-43A4-B0C8-E0618F42AB9C}"/>
              </a:ext>
            </a:extLst>
          </p:cNvPr>
          <p:cNvSpPr>
            <a:spLocks noGrp="1"/>
          </p:cNvSpPr>
          <p:nvPr>
            <p:ph type="title"/>
          </p:nvPr>
        </p:nvSpPr>
        <p:spPr>
          <a:xfrm>
            <a:off x="866667" y="5104160"/>
            <a:ext cx="3213312" cy="1663496"/>
          </a:xfrm>
        </p:spPr>
        <p:txBody>
          <a:bodyPr vert="horz" lIns="91440" tIns="45720" rIns="91440" bIns="45720" rtlCol="0" anchor="t">
            <a:normAutofit/>
          </a:bodyPr>
          <a:lstStyle/>
          <a:p>
            <a:pPr defTabSz="914400"/>
            <a:r>
              <a:rPr lang="en-US" sz="4200" dirty="0">
                <a:solidFill>
                  <a:schemeClr val="bg1"/>
                </a:solidFill>
              </a:rPr>
              <a:t>Group discussion </a:t>
            </a:r>
          </a:p>
        </p:txBody>
      </p:sp>
      <p:sp>
        <p:nvSpPr>
          <p:cNvPr id="12" name="Rectangle 11">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199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6EB45F-2B8F-48EB-81B0-A70A853CF0EB}"/>
              </a:ext>
            </a:extLst>
          </p:cNvPr>
          <p:cNvSpPr>
            <a:spLocks noGrp="1"/>
          </p:cNvSpPr>
          <p:nvPr>
            <p:ph idx="1"/>
          </p:nvPr>
        </p:nvSpPr>
        <p:spPr>
          <a:xfrm>
            <a:off x="4716016" y="5426320"/>
            <a:ext cx="4176464" cy="600224"/>
          </a:xfrm>
        </p:spPr>
        <p:txBody>
          <a:bodyPr vert="horz" lIns="91440" tIns="45720" rIns="91440" bIns="45720" rtlCol="0" anchor="t">
            <a:normAutofit fontScale="70000" lnSpcReduction="20000"/>
          </a:bodyPr>
          <a:lstStyle/>
          <a:p>
            <a:pPr marL="0" indent="0" defTabSz="914400">
              <a:spcBef>
                <a:spcPts val="1000"/>
              </a:spcBef>
              <a:buNone/>
            </a:pPr>
            <a:r>
              <a:rPr lang="en-US" sz="2400" dirty="0"/>
              <a:t>Is this a private or public issue?</a:t>
            </a:r>
          </a:p>
          <a:p>
            <a:pPr marL="0" indent="0" defTabSz="914400">
              <a:spcBef>
                <a:spcPts val="1000"/>
              </a:spcBef>
              <a:buNone/>
            </a:pPr>
            <a:r>
              <a:rPr lang="en-US" sz="2400" dirty="0"/>
              <a:t>What is the cause of homelessness?</a:t>
            </a:r>
          </a:p>
        </p:txBody>
      </p:sp>
      <p:pic>
        <p:nvPicPr>
          <p:cNvPr id="5" name="Picture 4" descr="A picture containing clothes&#10;&#10;Description automatically generated">
            <a:extLst>
              <a:ext uri="{FF2B5EF4-FFF2-40B4-BE49-F238E27FC236}">
                <a16:creationId xmlns:a16="http://schemas.microsoft.com/office/drawing/2014/main" id="{6664F075-3EC3-4684-B6E9-DE1C55630B24}"/>
              </a:ext>
            </a:extLst>
          </p:cNvPr>
          <p:cNvPicPr>
            <a:picLocks noChangeAspect="1"/>
          </p:cNvPicPr>
          <p:nvPr/>
        </p:nvPicPr>
        <p:blipFill rotWithShape="1">
          <a:blip r:embed="rId2">
            <a:extLst>
              <a:ext uri="{28A0092B-C50C-407E-A947-70E740481C1C}">
                <a14:useLocalDpi xmlns:a14="http://schemas.microsoft.com/office/drawing/2010/main" val="0"/>
              </a:ext>
            </a:extLst>
          </a:blip>
          <a:srcRect l="12972" r="5174" b="1"/>
          <a:stretch/>
        </p:blipFill>
        <p:spPr>
          <a:xfrm>
            <a:off x="15181" y="-7308"/>
            <a:ext cx="9294023" cy="4778816"/>
          </a:xfrm>
          <a:prstGeom prst="rect">
            <a:avLst/>
          </a:prstGeom>
        </p:spPr>
      </p:pic>
      <p:sp>
        <p:nvSpPr>
          <p:cNvPr id="14" name="Rectangle 13">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0815" y="4549143"/>
            <a:ext cx="3429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1402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Orca whale blowing water">
            <a:extLst>
              <a:ext uri="{FF2B5EF4-FFF2-40B4-BE49-F238E27FC236}">
                <a16:creationId xmlns:a16="http://schemas.microsoft.com/office/drawing/2014/main" id="{49AE337D-E188-4FCC-9A07-EE39EA009232}"/>
              </a:ext>
            </a:extLst>
          </p:cNvPr>
          <p:cNvPicPr>
            <a:picLocks noChangeAspect="1"/>
          </p:cNvPicPr>
          <p:nvPr/>
        </p:nvPicPr>
        <p:blipFill rotWithShape="1">
          <a:blip r:embed="rId2">
            <a:alphaModFix amt="60000"/>
          </a:blip>
          <a:srcRect l="6000"/>
          <a:stretch/>
        </p:blipFill>
        <p:spPr>
          <a:xfrm>
            <a:off x="20" y="10"/>
            <a:ext cx="9143980" cy="6857990"/>
          </a:xfrm>
          <a:prstGeom prst="rect">
            <a:avLst/>
          </a:prstGeom>
        </p:spPr>
      </p:pic>
      <p:sp>
        <p:nvSpPr>
          <p:cNvPr id="2" name="Title 1">
            <a:extLst>
              <a:ext uri="{FF2B5EF4-FFF2-40B4-BE49-F238E27FC236}">
                <a16:creationId xmlns:a16="http://schemas.microsoft.com/office/drawing/2014/main" id="{6893E170-70AC-46B0-A2EF-D67B172985BF}"/>
              </a:ext>
            </a:extLst>
          </p:cNvPr>
          <p:cNvSpPr>
            <a:spLocks noGrp="1"/>
          </p:cNvSpPr>
          <p:nvPr>
            <p:ph type="title"/>
          </p:nvPr>
        </p:nvSpPr>
        <p:spPr>
          <a:xfrm>
            <a:off x="630936" y="600427"/>
            <a:ext cx="7406640" cy="3299902"/>
          </a:xfrm>
        </p:spPr>
        <p:txBody>
          <a:bodyPr vert="horz" lIns="91440" tIns="45720" rIns="91440" bIns="45720" rtlCol="0" anchor="b">
            <a:normAutofit/>
          </a:bodyPr>
          <a:lstStyle/>
          <a:p>
            <a:pPr defTabSz="914400"/>
            <a:r>
              <a:rPr lang="en-US" sz="7100" dirty="0">
                <a:solidFill>
                  <a:srgbClr val="FFFFFF"/>
                </a:solidFill>
              </a:rPr>
              <a:t>Fin?</a:t>
            </a:r>
          </a:p>
        </p:txBody>
      </p:sp>
    </p:spTree>
    <p:extLst>
      <p:ext uri="{BB962C8B-B14F-4D97-AF65-F5344CB8AC3E}">
        <p14:creationId xmlns:p14="http://schemas.microsoft.com/office/powerpoint/2010/main" val="1552387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50041" y="586855"/>
            <a:ext cx="2401025" cy="3387497"/>
          </a:xfrm>
        </p:spPr>
        <p:txBody>
          <a:bodyPr anchor="b">
            <a:normAutofit/>
          </a:bodyPr>
          <a:lstStyle/>
          <a:p>
            <a:pPr algn="r"/>
            <a:r>
              <a:rPr lang="en-NZ" sz="3500">
                <a:solidFill>
                  <a:srgbClr val="FFFFFF"/>
                </a:solidFill>
              </a:rPr>
              <a:t>What Sociology Offers</a:t>
            </a:r>
          </a:p>
        </p:txBody>
      </p:sp>
      <p:sp>
        <p:nvSpPr>
          <p:cNvPr id="3" name="Content Placeholder 2"/>
          <p:cNvSpPr>
            <a:spLocks noGrp="1"/>
          </p:cNvSpPr>
          <p:nvPr>
            <p:ph idx="1"/>
          </p:nvPr>
        </p:nvSpPr>
        <p:spPr>
          <a:xfrm>
            <a:off x="3607694" y="649480"/>
            <a:ext cx="4916510" cy="5546047"/>
          </a:xfrm>
        </p:spPr>
        <p:txBody>
          <a:bodyPr anchor="ctr">
            <a:normAutofit/>
          </a:bodyPr>
          <a:lstStyle/>
          <a:p>
            <a:r>
              <a:rPr lang="en-NZ" sz="2400" dirty="0"/>
              <a:t>Sociology provides an understanding of social issues and patterns of behaviour</a:t>
            </a:r>
          </a:p>
          <a:p>
            <a:endParaRPr lang="en-NZ" sz="2400" dirty="0"/>
          </a:p>
          <a:p>
            <a:r>
              <a:rPr lang="en-NZ" sz="2400" dirty="0"/>
              <a:t>Rules</a:t>
            </a:r>
          </a:p>
          <a:p>
            <a:r>
              <a:rPr lang="en-NZ" sz="2400" dirty="0"/>
              <a:t>Norms,</a:t>
            </a:r>
          </a:p>
          <a:p>
            <a:r>
              <a:rPr lang="en-NZ" sz="2400" dirty="0"/>
              <a:t>Transmission of…</a:t>
            </a:r>
          </a:p>
          <a:p>
            <a:r>
              <a:rPr lang="en-NZ" sz="2400" dirty="0"/>
              <a:t>Deviation from…</a:t>
            </a:r>
          </a:p>
        </p:txBody>
      </p:sp>
    </p:spTree>
    <p:extLst>
      <p:ext uri="{BB962C8B-B14F-4D97-AF65-F5344CB8AC3E}">
        <p14:creationId xmlns:p14="http://schemas.microsoft.com/office/powerpoint/2010/main" val="231345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NZ" sz="3500">
                <a:solidFill>
                  <a:srgbClr val="FFFFFF"/>
                </a:solidFill>
              </a:rPr>
              <a:t>What Sociology Offers</a:t>
            </a:r>
          </a:p>
        </p:txBody>
      </p:sp>
      <p:sp>
        <p:nvSpPr>
          <p:cNvPr id="3" name="Content Placeholder 2"/>
          <p:cNvSpPr>
            <a:spLocks noGrp="1"/>
          </p:cNvSpPr>
          <p:nvPr>
            <p:ph idx="1"/>
          </p:nvPr>
        </p:nvSpPr>
        <p:spPr>
          <a:xfrm>
            <a:off x="3607694" y="649480"/>
            <a:ext cx="4916510" cy="5546047"/>
          </a:xfrm>
        </p:spPr>
        <p:txBody>
          <a:bodyPr anchor="ctr">
            <a:normAutofit/>
          </a:bodyPr>
          <a:lstStyle/>
          <a:p>
            <a:r>
              <a:rPr lang="en-NZ" sz="2400" dirty="0"/>
              <a:t>Sociology helps us understand the workings of the social systems within which we live our lives</a:t>
            </a:r>
          </a:p>
          <a:p>
            <a:r>
              <a:rPr lang="en-NZ" sz="2400" dirty="0"/>
              <a:t>Structures (the way things are organised, the what)</a:t>
            </a:r>
          </a:p>
          <a:p>
            <a:r>
              <a:rPr lang="en-NZ" sz="2400" dirty="0"/>
              <a:t>Social processes (the way things operate, the how)</a:t>
            </a:r>
          </a:p>
        </p:txBody>
      </p:sp>
    </p:spTree>
    <p:extLst>
      <p:ext uri="{BB962C8B-B14F-4D97-AF65-F5344CB8AC3E}">
        <p14:creationId xmlns:p14="http://schemas.microsoft.com/office/powerpoint/2010/main" val="99352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NZ" sz="3500">
                <a:solidFill>
                  <a:srgbClr val="FFFFFF"/>
                </a:solidFill>
              </a:rPr>
              <a:t>What Sociology Offers</a:t>
            </a:r>
          </a:p>
        </p:txBody>
      </p:sp>
      <p:sp>
        <p:nvSpPr>
          <p:cNvPr id="3" name="Content Placeholder 2"/>
          <p:cNvSpPr>
            <a:spLocks noGrp="1"/>
          </p:cNvSpPr>
          <p:nvPr>
            <p:ph idx="1"/>
          </p:nvPr>
        </p:nvSpPr>
        <p:spPr>
          <a:xfrm>
            <a:off x="3607694" y="649480"/>
            <a:ext cx="4916510" cy="5546047"/>
          </a:xfrm>
        </p:spPr>
        <p:txBody>
          <a:bodyPr anchor="ctr">
            <a:normAutofit/>
          </a:bodyPr>
          <a:lstStyle/>
          <a:p>
            <a:r>
              <a:rPr lang="en-NZ" sz="2400" dirty="0"/>
              <a:t>Sociology helps us understand why and how society changes.</a:t>
            </a:r>
          </a:p>
        </p:txBody>
      </p:sp>
    </p:spTree>
    <p:extLst>
      <p:ext uri="{BB962C8B-B14F-4D97-AF65-F5344CB8AC3E}">
        <p14:creationId xmlns:p14="http://schemas.microsoft.com/office/powerpoint/2010/main" val="389194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NZ" sz="3500">
                <a:solidFill>
                  <a:srgbClr val="FFFFFF"/>
                </a:solidFill>
              </a:rPr>
              <a:t>What Sociology Offers</a:t>
            </a:r>
          </a:p>
        </p:txBody>
      </p:sp>
      <p:sp>
        <p:nvSpPr>
          <p:cNvPr id="3" name="Content Placeholder 2"/>
          <p:cNvSpPr>
            <a:spLocks noGrp="1"/>
          </p:cNvSpPr>
          <p:nvPr>
            <p:ph idx="1"/>
          </p:nvPr>
        </p:nvSpPr>
        <p:spPr>
          <a:xfrm>
            <a:off x="3607694" y="649480"/>
            <a:ext cx="4916510" cy="5546047"/>
          </a:xfrm>
        </p:spPr>
        <p:txBody>
          <a:bodyPr anchor="ctr">
            <a:normAutofit/>
          </a:bodyPr>
          <a:lstStyle/>
          <a:p>
            <a:r>
              <a:rPr lang="en-NZ" sz="2400" dirty="0"/>
              <a:t>Sociology helps us understand why we perceive the world the way we do.</a:t>
            </a:r>
          </a:p>
        </p:txBody>
      </p:sp>
    </p:spTree>
    <p:extLst>
      <p:ext uri="{BB962C8B-B14F-4D97-AF65-F5344CB8AC3E}">
        <p14:creationId xmlns:p14="http://schemas.microsoft.com/office/powerpoint/2010/main" val="4282307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NZ" sz="3500">
                <a:solidFill>
                  <a:srgbClr val="FFFFFF"/>
                </a:solidFill>
              </a:rPr>
              <a:t>What Sociology Offers</a:t>
            </a:r>
          </a:p>
        </p:txBody>
      </p:sp>
      <p:sp>
        <p:nvSpPr>
          <p:cNvPr id="3" name="Content Placeholder 2"/>
          <p:cNvSpPr>
            <a:spLocks noGrp="1"/>
          </p:cNvSpPr>
          <p:nvPr>
            <p:ph idx="1"/>
          </p:nvPr>
        </p:nvSpPr>
        <p:spPr>
          <a:xfrm>
            <a:off x="3607694" y="649480"/>
            <a:ext cx="4916510" cy="5546047"/>
          </a:xfrm>
        </p:spPr>
        <p:txBody>
          <a:bodyPr anchor="ctr">
            <a:normAutofit/>
          </a:bodyPr>
          <a:lstStyle/>
          <a:p>
            <a:r>
              <a:rPr lang="en-NZ" sz="2400" dirty="0"/>
              <a:t>Sociology helps us identify what we have in common within, and between, cultures and societies.</a:t>
            </a:r>
          </a:p>
          <a:p>
            <a:r>
              <a:rPr lang="en-NZ" sz="2400" baseline="0" dirty="0"/>
              <a:t>How do we differ?</a:t>
            </a:r>
          </a:p>
          <a:p>
            <a:endParaRPr lang="en-NZ" sz="2400" dirty="0"/>
          </a:p>
          <a:p>
            <a:r>
              <a:rPr lang="en-NZ" sz="2400" dirty="0"/>
              <a:t>How do </a:t>
            </a:r>
            <a:r>
              <a:rPr lang="en-NZ" sz="2400" baseline="0" dirty="0"/>
              <a:t>variations become inequalities</a:t>
            </a:r>
            <a:endParaRPr lang="en-NZ" sz="2400" dirty="0"/>
          </a:p>
        </p:txBody>
      </p:sp>
    </p:spTree>
    <p:extLst>
      <p:ext uri="{BB962C8B-B14F-4D97-AF65-F5344CB8AC3E}">
        <p14:creationId xmlns:p14="http://schemas.microsoft.com/office/powerpoint/2010/main" val="1339600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NZ" sz="3500">
                <a:solidFill>
                  <a:srgbClr val="FFFFFF"/>
                </a:solidFill>
              </a:rPr>
              <a:t>What Sociology Offers</a:t>
            </a:r>
          </a:p>
        </p:txBody>
      </p:sp>
      <p:sp>
        <p:nvSpPr>
          <p:cNvPr id="3" name="Content Placeholder 2"/>
          <p:cNvSpPr>
            <a:spLocks noGrp="1"/>
          </p:cNvSpPr>
          <p:nvPr>
            <p:ph idx="1"/>
          </p:nvPr>
        </p:nvSpPr>
        <p:spPr>
          <a:xfrm>
            <a:off x="3607694" y="649480"/>
            <a:ext cx="4916510" cy="5546047"/>
          </a:xfrm>
        </p:spPr>
        <p:txBody>
          <a:bodyPr anchor="ctr">
            <a:normAutofit/>
          </a:bodyPr>
          <a:lstStyle/>
          <a:p>
            <a:r>
              <a:rPr lang="en-NZ" sz="2400" dirty="0"/>
              <a:t>Sociology provides us theoretical perspectives within which to frame these understandings and research methods that allow us to study social life scientifically. </a:t>
            </a:r>
          </a:p>
          <a:p>
            <a:r>
              <a:rPr lang="en-NZ" sz="2400" dirty="0"/>
              <a:t>Sociology is a social science.</a:t>
            </a:r>
          </a:p>
        </p:txBody>
      </p:sp>
    </p:spTree>
    <p:extLst>
      <p:ext uri="{BB962C8B-B14F-4D97-AF65-F5344CB8AC3E}">
        <p14:creationId xmlns:p14="http://schemas.microsoft.com/office/powerpoint/2010/main" val="3677135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NZ" sz="3500">
                <a:solidFill>
                  <a:srgbClr val="FFFFFF"/>
                </a:solidFill>
              </a:rPr>
              <a:t>What Sociology Offers</a:t>
            </a:r>
          </a:p>
        </p:txBody>
      </p:sp>
      <p:sp>
        <p:nvSpPr>
          <p:cNvPr id="3" name="Content Placeholder 2"/>
          <p:cNvSpPr>
            <a:spLocks noGrp="1"/>
          </p:cNvSpPr>
          <p:nvPr>
            <p:ph idx="1"/>
          </p:nvPr>
        </p:nvSpPr>
        <p:spPr>
          <a:xfrm>
            <a:off x="3607694" y="649480"/>
            <a:ext cx="4916510" cy="5546047"/>
          </a:xfrm>
        </p:spPr>
        <p:txBody>
          <a:bodyPr anchor="ctr">
            <a:normAutofit/>
          </a:bodyPr>
          <a:lstStyle/>
          <a:p>
            <a:r>
              <a:rPr lang="en-US" sz="2400" dirty="0"/>
              <a:t>It gives us a foundation for social work practice </a:t>
            </a:r>
            <a:endParaRPr lang="en-NZ" sz="2400" dirty="0"/>
          </a:p>
        </p:txBody>
      </p:sp>
    </p:spTree>
    <p:extLst>
      <p:ext uri="{BB962C8B-B14F-4D97-AF65-F5344CB8AC3E}">
        <p14:creationId xmlns:p14="http://schemas.microsoft.com/office/powerpoint/2010/main" val="5252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CCB10E-1148-4CCE-8C48-35A923DE9206}"/>
              </a:ext>
            </a:extLst>
          </p:cNvPr>
          <p:cNvSpPr>
            <a:spLocks noGrp="1"/>
          </p:cNvSpPr>
          <p:nvPr>
            <p:ph type="title"/>
          </p:nvPr>
        </p:nvSpPr>
        <p:spPr>
          <a:xfrm>
            <a:off x="350041" y="586855"/>
            <a:ext cx="2401025" cy="3387497"/>
          </a:xfrm>
        </p:spPr>
        <p:txBody>
          <a:bodyPr anchor="b">
            <a:normAutofit/>
          </a:bodyPr>
          <a:lstStyle/>
          <a:p>
            <a:pPr algn="r"/>
            <a:r>
              <a:rPr lang="en-US" sz="3500" kern="1200">
                <a:solidFill>
                  <a:srgbClr val="FFFFFF"/>
                </a:solidFill>
                <a:latin typeface="+mj-lt"/>
                <a:ea typeface="+mj-ea"/>
                <a:cs typeface="+mj-cs"/>
              </a:rPr>
              <a:t>This course may expand your mind!</a:t>
            </a:r>
            <a:endParaRPr lang="en-NZ" sz="3500" dirty="0">
              <a:solidFill>
                <a:srgbClr val="FFFFFF"/>
              </a:solidFill>
            </a:endParaRPr>
          </a:p>
        </p:txBody>
      </p:sp>
      <p:sp>
        <p:nvSpPr>
          <p:cNvPr id="3" name="Content Placeholder 2">
            <a:extLst>
              <a:ext uri="{FF2B5EF4-FFF2-40B4-BE49-F238E27FC236}">
                <a16:creationId xmlns:a16="http://schemas.microsoft.com/office/drawing/2014/main" id="{51750C47-2D89-47F9-8C6D-054BA9E2849D}"/>
              </a:ext>
            </a:extLst>
          </p:cNvPr>
          <p:cNvSpPr>
            <a:spLocks noGrp="1"/>
          </p:cNvSpPr>
          <p:nvPr>
            <p:ph idx="1"/>
          </p:nvPr>
        </p:nvSpPr>
        <p:spPr>
          <a:xfrm>
            <a:off x="3101107" y="649480"/>
            <a:ext cx="5863381" cy="6091888"/>
          </a:xfrm>
        </p:spPr>
        <p:txBody>
          <a:bodyPr anchor="ctr">
            <a:normAutofit/>
          </a:bodyPr>
          <a:lstStyle/>
          <a:p>
            <a:r>
              <a:rPr lang="en-NZ" sz="2000" dirty="0"/>
              <a:t>You will learn some new stuff, and new language for things you already know.</a:t>
            </a:r>
          </a:p>
          <a:p>
            <a:r>
              <a:rPr lang="en-NZ" sz="2000" dirty="0"/>
              <a:t>It’s going to ask you to think!</a:t>
            </a:r>
          </a:p>
          <a:p>
            <a:r>
              <a:rPr lang="en-NZ" sz="2000" dirty="0"/>
              <a:t>It will definitely hurt your brain</a:t>
            </a:r>
          </a:p>
          <a:p>
            <a:pPr lvl="1"/>
            <a:r>
              <a:rPr lang="en-NZ" dirty="0"/>
              <a:t>This is your brain growing </a:t>
            </a:r>
          </a:p>
          <a:p>
            <a:r>
              <a:rPr lang="en-NZ" sz="2000" dirty="0"/>
              <a:t>You may feel emotions</a:t>
            </a:r>
          </a:p>
          <a:p>
            <a:r>
              <a:rPr lang="en-NZ" sz="2000" dirty="0"/>
              <a:t>Confusion, Anger,  Sadness, surprise wonder, etc.</a:t>
            </a:r>
          </a:p>
          <a:p>
            <a:r>
              <a:rPr lang="en-NZ" sz="2000" dirty="0"/>
              <a:t>My hope is that you may also feel  affirmed, empowered, inspired to make change.</a:t>
            </a:r>
          </a:p>
          <a:p>
            <a:endParaRPr lang="en-NZ" sz="2000" dirty="0"/>
          </a:p>
          <a:p>
            <a:r>
              <a:rPr lang="en-NZ" sz="2000" dirty="0"/>
              <a:t>Go slow, but keep on going. </a:t>
            </a:r>
          </a:p>
          <a:p>
            <a:r>
              <a:rPr lang="en-NZ" sz="2000" dirty="0"/>
              <a:t>You won’t “get it” all in one go, but you will start to make connections, hear these ideas in other papers, in the media. Then they may “click”.  </a:t>
            </a:r>
          </a:p>
          <a:p>
            <a:endParaRPr lang="en-US" altLang="en-US" sz="1700" dirty="0"/>
          </a:p>
          <a:p>
            <a:endParaRPr lang="en-NZ" sz="1700" dirty="0"/>
          </a:p>
        </p:txBody>
      </p:sp>
      <p:pic>
        <p:nvPicPr>
          <p:cNvPr id="4" name="Picture 3" descr="A picture containing text, outdoor, sign&#10;&#10;Description automatically generated">
            <a:extLst>
              <a:ext uri="{FF2B5EF4-FFF2-40B4-BE49-F238E27FC236}">
                <a16:creationId xmlns:a16="http://schemas.microsoft.com/office/drawing/2014/main" id="{2D90F459-68D1-8E23-36F0-808BF1750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4" y="-15881"/>
            <a:ext cx="2974834" cy="1673344"/>
          </a:xfrm>
          <a:prstGeom prst="rect">
            <a:avLst/>
          </a:prstGeom>
        </p:spPr>
      </p:pic>
    </p:spTree>
    <p:extLst>
      <p:ext uri="{BB962C8B-B14F-4D97-AF65-F5344CB8AC3E}">
        <p14:creationId xmlns:p14="http://schemas.microsoft.com/office/powerpoint/2010/main" val="196422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r>
              <a:rPr lang="en-NZ" sz="3500">
                <a:solidFill>
                  <a:srgbClr val="FFFFFF"/>
                </a:solidFill>
              </a:rPr>
              <a:t>references</a:t>
            </a:r>
          </a:p>
        </p:txBody>
      </p:sp>
      <p:sp>
        <p:nvSpPr>
          <p:cNvPr id="3" name="Content Placeholder 2"/>
          <p:cNvSpPr>
            <a:spLocks noGrp="1"/>
          </p:cNvSpPr>
          <p:nvPr>
            <p:ph idx="1"/>
          </p:nvPr>
        </p:nvSpPr>
        <p:spPr>
          <a:xfrm>
            <a:off x="1028699" y="2318197"/>
            <a:ext cx="7293023" cy="3683358"/>
          </a:xfrm>
        </p:spPr>
        <p:txBody>
          <a:bodyPr anchor="ctr">
            <a:normAutofit/>
          </a:bodyPr>
          <a:lstStyle/>
          <a:p>
            <a:r>
              <a:rPr lang="en-NZ" sz="1400"/>
              <a:t>Cunningham, J. &amp; Cunningham, S. (2008). </a:t>
            </a:r>
            <a:r>
              <a:rPr lang="en-NZ" sz="1400" i="1"/>
              <a:t>Sociology and social work</a:t>
            </a:r>
            <a:r>
              <a:rPr lang="en-NZ" sz="1400"/>
              <a:t>. Exeter: Learning Matters</a:t>
            </a:r>
          </a:p>
          <a:p>
            <a:r>
              <a:rPr lang="en-NZ" sz="1400"/>
              <a:t>Dominelli, L. (1997). </a:t>
            </a:r>
            <a:r>
              <a:rPr lang="en-NZ" sz="1400" i="1"/>
              <a:t>Sociology for social work</a:t>
            </a:r>
            <a:r>
              <a:rPr lang="en-NZ" sz="1400"/>
              <a:t>. London: Macmillian Press</a:t>
            </a:r>
          </a:p>
          <a:p>
            <a:r>
              <a:rPr lang="en-NZ" sz="1400"/>
              <a:t>Matthewman, S. (2007). Introduction: On being sociological. In S. Matthewman, C. L. West-Newman &amp; B. Curtis (Eds.). </a:t>
            </a:r>
            <a:r>
              <a:rPr lang="en-NZ" sz="1400" i="1"/>
              <a:t>Being sociological</a:t>
            </a:r>
            <a:r>
              <a:rPr lang="en-NZ" sz="1400"/>
              <a:t>. (p.1-24).New York: Palgrave Macmillan. </a:t>
            </a:r>
            <a:endParaRPr lang="en-NZ" sz="1400" b="1"/>
          </a:p>
          <a:p>
            <a:r>
              <a:rPr lang="en-NZ" sz="1400"/>
              <a:t>McLennan, G., Ryan, A., &amp; Spoonley,, P. (2000). </a:t>
            </a:r>
            <a:r>
              <a:rPr lang="en-NZ" sz="1400" i="1"/>
              <a:t>Exploring Society: Sociology 	for New Zealand students</a:t>
            </a:r>
            <a:r>
              <a:rPr lang="en-NZ" sz="1400"/>
              <a:t>. Auckland: Pearson Education. </a:t>
            </a:r>
          </a:p>
          <a:p>
            <a:r>
              <a:rPr lang="en-NZ" sz="1400"/>
              <a:t>McLennan, G., McManus, R., Matthewman, S., Brickell, C., &amp; Spoonley, P. (2019). </a:t>
            </a:r>
            <a:r>
              <a:rPr lang="en-NZ" sz="1400" i="1"/>
              <a:t>Exploring society : Sociology for New Zealand students</a:t>
            </a:r>
            <a:r>
              <a:rPr lang="en-NZ" sz="1400"/>
              <a:t> (Fourth ed.). Auckland: Auckland University Press.</a:t>
            </a:r>
          </a:p>
          <a:p>
            <a:r>
              <a:rPr lang="en-US" sz="1400"/>
              <a:t>Online Etymology Dictionary retrieved http://www.etymonline.com/ </a:t>
            </a:r>
          </a:p>
          <a:p>
            <a:r>
              <a:rPr lang="en-US" sz="1400"/>
              <a:t>The University of North Carolina (ND). What is sociology. Retrieved https://sociology.unc.edu/undergraduate-program/sociology-major/what-is-sociology/</a:t>
            </a:r>
            <a:endParaRPr lang="en-NZ" sz="1400" b="1"/>
          </a:p>
          <a:p>
            <a:r>
              <a:rPr lang="en-NZ" sz="1400"/>
              <a:t>Stolley, K. S (2005). </a:t>
            </a:r>
            <a:r>
              <a:rPr lang="en-NZ" sz="1400" i="1"/>
              <a:t>The Basics of Sociology. </a:t>
            </a:r>
            <a:r>
              <a:rPr lang="en-NZ" sz="1400"/>
              <a:t>Westport, USA: Greenwood 	press. </a:t>
            </a:r>
          </a:p>
        </p:txBody>
      </p:sp>
    </p:spTree>
    <p:extLst>
      <p:ext uri="{BB962C8B-B14F-4D97-AF65-F5344CB8AC3E}">
        <p14:creationId xmlns:p14="http://schemas.microsoft.com/office/powerpoint/2010/main" val="36228921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6819" y="1080135"/>
            <a:ext cx="8970363" cy="893722"/>
          </a:xfrm>
          <a:prstGeom prst="rect">
            <a:avLst/>
          </a:prstGeom>
        </p:spPr>
        <p:txBody>
          <a:bodyPr vert="horz" lIns="68580" tIns="34290" rIns="68580" bIns="34290" rtlCol="0" anchor="ctr">
            <a:normAutofit fontScale="92500" lnSpcReduction="1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defTabSz="685800">
              <a:defRPr/>
            </a:pPr>
            <a:r>
              <a:rPr lang="en-NZ" sz="3600" b="1">
                <a:solidFill>
                  <a:srgbClr val="C00000"/>
                </a:solidFill>
                <a:latin typeface="Candara" panose="020E0502030303020204" pitchFamily="34" charset="0"/>
              </a:rPr>
              <a:t>karakia whakamutunga| </a:t>
            </a:r>
          </a:p>
          <a:p>
            <a:pPr algn="ctr" defTabSz="685800">
              <a:defRPr/>
            </a:pPr>
            <a:r>
              <a:rPr lang="en-NZ" sz="3600" b="1">
                <a:solidFill>
                  <a:prstClr val="white"/>
                </a:solidFill>
                <a:latin typeface="Candara" panose="020E0502030303020204" pitchFamily="34" charset="0"/>
              </a:rPr>
              <a:t>closing karakia</a:t>
            </a:r>
          </a:p>
        </p:txBody>
      </p:sp>
      <p:graphicFrame>
        <p:nvGraphicFramePr>
          <p:cNvPr id="8" name="Content Placeholder 5">
            <a:extLst>
              <a:ext uri="{FF2B5EF4-FFF2-40B4-BE49-F238E27FC236}">
                <a16:creationId xmlns:a16="http://schemas.microsoft.com/office/drawing/2014/main" id="{E594FE4E-0F46-4E9B-936C-27F32A64E65F}"/>
              </a:ext>
            </a:extLst>
          </p:cNvPr>
          <p:cNvGraphicFramePr>
            <a:graphicFrameLocks noGrp="1"/>
          </p:cNvGraphicFramePr>
          <p:nvPr>
            <p:ph sz="quarter" idx="13"/>
          </p:nvPr>
        </p:nvGraphicFramePr>
        <p:xfrm>
          <a:off x="324326" y="2255870"/>
          <a:ext cx="8495348" cy="3260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615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F949F-E759-4204-BA78-0DE89ADFB065}"/>
              </a:ext>
            </a:extLst>
          </p:cNvPr>
          <p:cNvSpPr>
            <a:spLocks noGrp="1"/>
          </p:cNvSpPr>
          <p:nvPr>
            <p:ph type="title"/>
          </p:nvPr>
        </p:nvSpPr>
        <p:spPr>
          <a:xfrm>
            <a:off x="4885341" y="365125"/>
            <a:ext cx="3647099" cy="615603"/>
          </a:xfrm>
        </p:spPr>
        <p:txBody>
          <a:bodyPr>
            <a:normAutofit/>
          </a:bodyPr>
          <a:lstStyle/>
          <a:p>
            <a:r>
              <a:rPr lang="en-NZ"/>
              <a:t>Teaching approach </a:t>
            </a:r>
          </a:p>
        </p:txBody>
      </p:sp>
      <p:pic>
        <p:nvPicPr>
          <p:cNvPr id="5" name="Picture 4" descr="A picture containing text, sign, painted&#10;&#10;Description automatically generated">
            <a:extLst>
              <a:ext uri="{FF2B5EF4-FFF2-40B4-BE49-F238E27FC236}">
                <a16:creationId xmlns:a16="http://schemas.microsoft.com/office/drawing/2014/main" id="{CAFC272C-1A16-427D-AC20-223A30C4C06B}"/>
              </a:ext>
            </a:extLst>
          </p:cNvPr>
          <p:cNvPicPr>
            <a:picLocks noChangeAspect="1"/>
          </p:cNvPicPr>
          <p:nvPr/>
        </p:nvPicPr>
        <p:blipFill rotWithShape="1">
          <a:blip r:embed="rId2">
            <a:extLst>
              <a:ext uri="{28A0092B-C50C-407E-A947-70E740481C1C}">
                <a14:useLocalDpi xmlns:a14="http://schemas.microsoft.com/office/drawing/2010/main" val="0"/>
              </a:ext>
            </a:extLst>
          </a:blip>
          <a:srcRect l="16370" r="18521"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C77BF43E-B11D-4BB8-9112-0C78CEEE90C5}"/>
              </a:ext>
            </a:extLst>
          </p:cNvPr>
          <p:cNvSpPr>
            <a:spLocks noGrp="1"/>
          </p:cNvSpPr>
          <p:nvPr>
            <p:ph idx="1"/>
          </p:nvPr>
        </p:nvSpPr>
        <p:spPr>
          <a:xfrm>
            <a:off x="4258660" y="1124744"/>
            <a:ext cx="4883054" cy="5733256"/>
          </a:xfrm>
        </p:spPr>
        <p:txBody>
          <a:bodyPr>
            <a:normAutofit fontScale="92500" lnSpcReduction="20000"/>
          </a:bodyPr>
          <a:lstStyle/>
          <a:p>
            <a:r>
              <a:rPr lang="en-NZ" sz="2000" dirty="0" err="1"/>
              <a:t>Ako</a:t>
            </a:r>
            <a:r>
              <a:rPr lang="en-NZ" sz="2000" dirty="0"/>
              <a:t>. We are both teachers and learners simultaneously </a:t>
            </a:r>
          </a:p>
          <a:p>
            <a:r>
              <a:rPr lang="en-NZ" sz="2000" dirty="0"/>
              <a:t>Critical pedagogy </a:t>
            </a:r>
          </a:p>
          <a:p>
            <a:pPr lvl="1"/>
            <a:r>
              <a:rPr lang="en-NZ" sz="2000" dirty="0"/>
              <a:t>educational practice that focuses on the dismantling of relations of domination and the (enabling of) power of individuals to take action for social justice. </a:t>
            </a:r>
          </a:p>
          <a:p>
            <a:pPr lvl="1"/>
            <a:r>
              <a:rPr lang="en-NZ" sz="2000" dirty="0"/>
              <a:t>Together we will explore ways to work for social justice through understand the barriers to social justice.</a:t>
            </a:r>
          </a:p>
          <a:p>
            <a:r>
              <a:rPr lang="en-NZ" sz="2000" dirty="0"/>
              <a:t>Critique of western epistemological hegemony</a:t>
            </a:r>
          </a:p>
          <a:p>
            <a:pPr lvl="1"/>
            <a:r>
              <a:rPr lang="en-NZ" sz="1900" dirty="0"/>
              <a:t>That is, the critique of western ways of knowing and the ways they position themselves as “the way” </a:t>
            </a:r>
          </a:p>
          <a:p>
            <a:r>
              <a:rPr lang="en-NZ" sz="2000" dirty="0"/>
              <a:t>Inquiry based learning (you will need to read, to think, and to reflect). </a:t>
            </a:r>
          </a:p>
          <a:p>
            <a:r>
              <a:rPr lang="en-NZ" sz="2000" dirty="0"/>
              <a:t>You will be invited to Question everything</a:t>
            </a:r>
          </a:p>
          <a:p>
            <a:r>
              <a:rPr lang="en-NZ" sz="2000" dirty="0"/>
              <a:t>It is okay to ask questions!! We will not think you are silly because you don’t know something. </a:t>
            </a:r>
          </a:p>
          <a:p>
            <a:r>
              <a:rPr lang="en-NZ" sz="2000" dirty="0"/>
              <a:t>It’s just that you don’t know it… yet. </a:t>
            </a:r>
          </a:p>
          <a:p>
            <a:endParaRPr lang="en-NZ" sz="1400" dirty="0"/>
          </a:p>
        </p:txBody>
      </p:sp>
    </p:spTree>
    <p:extLst>
      <p:ext uri="{BB962C8B-B14F-4D97-AF65-F5344CB8AC3E}">
        <p14:creationId xmlns:p14="http://schemas.microsoft.com/office/powerpoint/2010/main" val="330144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47C650F-B591-6CC5-34C9-63C8F2057204}"/>
              </a:ext>
            </a:extLst>
          </p:cNvPr>
          <p:cNvPicPr>
            <a:picLocks noChangeAspect="1"/>
          </p:cNvPicPr>
          <p:nvPr/>
        </p:nvPicPr>
        <p:blipFill rotWithShape="1">
          <a:blip r:embed="rId2">
            <a:alphaModFix amt="50000"/>
          </a:blip>
          <a:srcRect l="6024"/>
          <a:stretch/>
        </p:blipFill>
        <p:spPr>
          <a:xfrm>
            <a:off x="20" y="10"/>
            <a:ext cx="9143980" cy="6857990"/>
          </a:xfrm>
          <a:prstGeom prst="rect">
            <a:avLst/>
          </a:prstGeom>
        </p:spPr>
      </p:pic>
      <p:sp>
        <p:nvSpPr>
          <p:cNvPr id="2" name="Title 1">
            <a:extLst>
              <a:ext uri="{FF2B5EF4-FFF2-40B4-BE49-F238E27FC236}">
                <a16:creationId xmlns:a16="http://schemas.microsoft.com/office/drawing/2014/main" id="{C6646F97-CB9A-333C-121C-38FA1CA32638}"/>
              </a:ext>
            </a:extLst>
          </p:cNvPr>
          <p:cNvSpPr>
            <a:spLocks noGrp="1"/>
          </p:cNvSpPr>
          <p:nvPr>
            <p:ph type="ctrTitle"/>
          </p:nvPr>
        </p:nvSpPr>
        <p:spPr>
          <a:xfrm>
            <a:off x="1143000" y="1122363"/>
            <a:ext cx="6858000" cy="3063240"/>
          </a:xfrm>
        </p:spPr>
        <p:txBody>
          <a:bodyPr>
            <a:normAutofit/>
          </a:bodyPr>
          <a:lstStyle/>
          <a:p>
            <a:r>
              <a:rPr lang="en-US" sz="5700" dirty="0">
                <a:solidFill>
                  <a:schemeClr val="bg1"/>
                </a:solidFill>
              </a:rPr>
              <a:t>ko </a:t>
            </a:r>
            <a:r>
              <a:rPr lang="en-US" sz="5700">
                <a:solidFill>
                  <a:schemeClr val="bg1"/>
                </a:solidFill>
              </a:rPr>
              <a:t>wai</a:t>
            </a:r>
            <a:r>
              <a:rPr lang="en-US" sz="5700" dirty="0">
                <a:solidFill>
                  <a:schemeClr val="bg1"/>
                </a:solidFill>
              </a:rPr>
              <a:t> au</a:t>
            </a:r>
            <a:br>
              <a:rPr lang="en-US" sz="5700" dirty="0">
                <a:solidFill>
                  <a:schemeClr val="bg1"/>
                </a:solidFill>
              </a:rPr>
            </a:br>
            <a:r>
              <a:rPr lang="en-US" sz="5700" dirty="0">
                <a:solidFill>
                  <a:schemeClr val="bg1"/>
                </a:solidFill>
              </a:rPr>
              <a:t>who am I </a:t>
            </a:r>
            <a:endParaRPr lang="en-NZ" sz="5700">
              <a:solidFill>
                <a:schemeClr val="bg1"/>
              </a:solidFill>
            </a:endParaRPr>
          </a:p>
        </p:txBody>
      </p:sp>
      <p:sp>
        <p:nvSpPr>
          <p:cNvPr id="37"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59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37673" y="348865"/>
            <a:ext cx="7288583" cy="1576446"/>
          </a:xfrm>
        </p:spPr>
        <p:txBody>
          <a:bodyPr anchor="ctr">
            <a:normAutofit/>
          </a:bodyPr>
          <a:lstStyle/>
          <a:p>
            <a:r>
              <a:rPr lang="en-NZ" sz="3500" dirty="0">
                <a:solidFill>
                  <a:srgbClr val="FFFFFF"/>
                </a:solidFill>
              </a:rPr>
              <a:t>Sociology for Social Practice </a:t>
            </a:r>
          </a:p>
        </p:txBody>
      </p:sp>
      <p:graphicFrame>
        <p:nvGraphicFramePr>
          <p:cNvPr id="5" name="Content Placeholder 2">
            <a:extLst>
              <a:ext uri="{FF2B5EF4-FFF2-40B4-BE49-F238E27FC236}">
                <a16:creationId xmlns:a16="http://schemas.microsoft.com/office/drawing/2014/main" id="{B3F58BD7-CA42-47C5-BBA7-28194BB4975A}"/>
              </a:ext>
            </a:extLst>
          </p:cNvPr>
          <p:cNvGraphicFramePr>
            <a:graphicFrameLocks noGrp="1"/>
          </p:cNvGraphicFramePr>
          <p:nvPr>
            <p:ph idx="1"/>
            <p:extLst>
              <p:ext uri="{D42A27DB-BD31-4B8C-83A1-F6EECF244321}">
                <p14:modId xmlns:p14="http://schemas.microsoft.com/office/powerpoint/2010/main" val="4025141707"/>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5388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350041" y="586855"/>
            <a:ext cx="2401025" cy="3387497"/>
          </a:xfrm>
          <a:prstGeom prst="rect">
            <a:avLst/>
          </a:prstGeom>
        </p:spPr>
        <p:txBody>
          <a:bodyPr vert="horz" lIns="91440" tIns="45720" rIns="91440" bIns="45720" rtlCol="0" anchor="b">
            <a:normAutofit/>
          </a:bodyPr>
          <a:lstStyle/>
          <a:p>
            <a:pPr marL="9525" algn="r" defTabSz="914400"/>
            <a:r>
              <a:rPr lang="en-US" sz="3200" kern="1200" spc="-4" dirty="0">
                <a:solidFill>
                  <a:srgbClr val="FFFFFF"/>
                </a:solidFill>
                <a:latin typeface="+mj-lt"/>
                <a:ea typeface="+mj-ea"/>
                <a:cs typeface="+mj-cs"/>
              </a:rPr>
              <a:t>Our </a:t>
            </a:r>
            <a:r>
              <a:rPr lang="en-US" sz="3200" kern="1200" spc="-15" dirty="0">
                <a:solidFill>
                  <a:srgbClr val="FFFFFF"/>
                </a:solidFill>
                <a:latin typeface="+mj-lt"/>
                <a:ea typeface="+mj-ea"/>
                <a:cs typeface="+mj-cs"/>
              </a:rPr>
              <a:t>stance </a:t>
            </a:r>
            <a:r>
              <a:rPr lang="en-US" sz="3200" kern="1200" dirty="0">
                <a:solidFill>
                  <a:srgbClr val="FFFFFF"/>
                </a:solidFill>
                <a:latin typeface="+mj-lt"/>
                <a:ea typeface="+mj-ea"/>
                <a:cs typeface="+mj-cs"/>
              </a:rPr>
              <a:t>as social</a:t>
            </a:r>
            <a:r>
              <a:rPr lang="en-US" sz="3200" kern="1200" spc="11" dirty="0">
                <a:solidFill>
                  <a:srgbClr val="FFFFFF"/>
                </a:solidFill>
                <a:latin typeface="+mj-lt"/>
                <a:ea typeface="+mj-ea"/>
                <a:cs typeface="+mj-cs"/>
              </a:rPr>
              <a:t> </a:t>
            </a:r>
            <a:r>
              <a:rPr lang="en-US" sz="3200" kern="1200" spc="-11" dirty="0">
                <a:solidFill>
                  <a:srgbClr val="FFFFFF"/>
                </a:solidFill>
                <a:latin typeface="+mj-lt"/>
                <a:ea typeface="+mj-ea"/>
                <a:cs typeface="+mj-cs"/>
              </a:rPr>
              <a:t>practitioners</a:t>
            </a:r>
            <a:br>
              <a:rPr lang="en-US" sz="3200" kern="1200" spc="-11" dirty="0">
                <a:solidFill>
                  <a:srgbClr val="FFFFFF"/>
                </a:solidFill>
                <a:latin typeface="+mj-lt"/>
                <a:ea typeface="+mj-ea"/>
                <a:cs typeface="+mj-cs"/>
              </a:rPr>
            </a:br>
            <a:endParaRPr lang="en-US" sz="3200" kern="1200" spc="-11" dirty="0">
              <a:solidFill>
                <a:srgbClr val="FFFFFF"/>
              </a:solidFill>
              <a:latin typeface="+mj-lt"/>
              <a:ea typeface="+mj-ea"/>
              <a:cs typeface="+mj-cs"/>
            </a:endParaRPr>
          </a:p>
        </p:txBody>
      </p:sp>
      <p:sp>
        <p:nvSpPr>
          <p:cNvPr id="3" name="object 3"/>
          <p:cNvSpPr txBox="1"/>
          <p:nvPr/>
        </p:nvSpPr>
        <p:spPr>
          <a:xfrm>
            <a:off x="3607694" y="649480"/>
            <a:ext cx="4916510" cy="5546047"/>
          </a:xfrm>
          <a:prstGeom prst="rect">
            <a:avLst/>
          </a:prstGeom>
        </p:spPr>
        <p:txBody>
          <a:bodyPr vert="horz" lIns="91440" tIns="45720" rIns="91440" bIns="45720" rtlCol="0" anchor="ctr">
            <a:noAutofit/>
          </a:bodyPr>
          <a:lstStyle/>
          <a:p>
            <a:pPr marL="9525" marR="3810" indent="-228600">
              <a:lnSpc>
                <a:spcPct val="90000"/>
              </a:lnSpc>
              <a:spcBef>
                <a:spcPts val="293"/>
              </a:spcBef>
              <a:buFont typeface="Arial" panose="020B0604020202020204" pitchFamily="34" charset="0"/>
              <a:buChar char="•"/>
              <a:tabLst>
                <a:tab pos="180975" algn="l"/>
                <a:tab pos="804863" algn="l"/>
              </a:tabLst>
            </a:pPr>
            <a:r>
              <a:rPr lang="en-NZ" sz="2000" spc="-4" dirty="0"/>
              <a:t>International Federation of Social  Workers (IFSW) (2014) Global Definition of Social Work</a:t>
            </a:r>
            <a:br>
              <a:rPr lang="en-NZ" sz="2000" spc="-4" dirty="0"/>
            </a:br>
            <a:endParaRPr lang="en-US" sz="2000" spc="-4" dirty="0"/>
          </a:p>
          <a:p>
            <a:pPr marL="9525" marR="3810" indent="-228600">
              <a:lnSpc>
                <a:spcPct val="90000"/>
              </a:lnSpc>
              <a:spcBef>
                <a:spcPts val="293"/>
              </a:spcBef>
              <a:buFont typeface="Arial" panose="020B0604020202020204" pitchFamily="34" charset="0"/>
              <a:buChar char="•"/>
              <a:tabLst>
                <a:tab pos="180975" algn="l"/>
                <a:tab pos="804863" algn="l"/>
              </a:tabLst>
            </a:pPr>
            <a:r>
              <a:rPr lang="en-US" sz="2000" spc="-4" dirty="0"/>
              <a:t>Social </a:t>
            </a:r>
            <a:r>
              <a:rPr lang="en-US" sz="2000" spc="-8" dirty="0"/>
              <a:t>work </a:t>
            </a:r>
            <a:r>
              <a:rPr lang="en-US" sz="2000" dirty="0"/>
              <a:t>is a </a:t>
            </a:r>
            <a:r>
              <a:rPr lang="en-US" sz="2000" spc="-4" dirty="0"/>
              <a:t>practice-based </a:t>
            </a:r>
            <a:r>
              <a:rPr lang="en-US" sz="2000" spc="-11" dirty="0"/>
              <a:t>profession </a:t>
            </a:r>
            <a:r>
              <a:rPr lang="en-US" sz="2000" dirty="0"/>
              <a:t>and an </a:t>
            </a:r>
            <a:r>
              <a:rPr lang="en-US" sz="2000" spc="-4" dirty="0"/>
              <a:t>academic discipline </a:t>
            </a:r>
            <a:r>
              <a:rPr lang="en-US" sz="2000" spc="-8" dirty="0"/>
              <a:t>that </a:t>
            </a:r>
            <a:r>
              <a:rPr lang="en-US" sz="2000" spc="-11" dirty="0"/>
              <a:t>promotes </a:t>
            </a:r>
            <a:r>
              <a:rPr lang="en-US" sz="2000" spc="-4" dirty="0"/>
              <a:t>social change </a:t>
            </a:r>
            <a:r>
              <a:rPr lang="en-US" sz="2000" dirty="0"/>
              <a:t>and </a:t>
            </a:r>
            <a:r>
              <a:rPr lang="en-US" sz="2000" spc="-8" dirty="0"/>
              <a:t>development,  </a:t>
            </a:r>
            <a:r>
              <a:rPr lang="en-US" sz="2000" spc="-4" dirty="0"/>
              <a:t>social </a:t>
            </a:r>
            <a:r>
              <a:rPr lang="en-US" sz="2000" spc="-8" dirty="0"/>
              <a:t>cohesion, </a:t>
            </a:r>
            <a:r>
              <a:rPr lang="en-US" sz="2000" dirty="0"/>
              <a:t>and the </a:t>
            </a:r>
            <a:r>
              <a:rPr lang="en-US" sz="2000" spc="-8" dirty="0"/>
              <a:t>empowerment </a:t>
            </a:r>
            <a:r>
              <a:rPr lang="en-US" sz="2000" dirty="0"/>
              <a:t>and </a:t>
            </a:r>
            <a:r>
              <a:rPr lang="en-US" sz="2000" spc="-8" dirty="0"/>
              <a:t>liberation </a:t>
            </a:r>
            <a:r>
              <a:rPr lang="en-US" sz="2000" spc="-4" dirty="0"/>
              <a:t>of  people.</a:t>
            </a:r>
          </a:p>
          <a:p>
            <a:pPr marL="180975" marR="3810" indent="-228600">
              <a:lnSpc>
                <a:spcPct val="90000"/>
              </a:lnSpc>
              <a:spcBef>
                <a:spcPts val="293"/>
              </a:spcBef>
              <a:buFont typeface="Arial" panose="020B0604020202020204" pitchFamily="34" charset="0"/>
              <a:buChar char="•"/>
              <a:tabLst>
                <a:tab pos="180975" algn="l"/>
                <a:tab pos="804863" algn="l"/>
              </a:tabLst>
            </a:pPr>
            <a:endParaRPr lang="en-US" sz="2000" spc="-4" dirty="0"/>
          </a:p>
          <a:p>
            <a:pPr marL="9525" marR="3810" indent="-228600">
              <a:lnSpc>
                <a:spcPct val="90000"/>
              </a:lnSpc>
              <a:spcBef>
                <a:spcPts val="293"/>
              </a:spcBef>
              <a:buFont typeface="Arial" panose="020B0604020202020204" pitchFamily="34" charset="0"/>
              <a:buChar char="•"/>
              <a:tabLst>
                <a:tab pos="180975" algn="l"/>
                <a:tab pos="804863" algn="l"/>
              </a:tabLst>
            </a:pPr>
            <a:r>
              <a:rPr lang="en-US" sz="2000" spc="-4" dirty="0"/>
              <a:t>Principles of social justice, human rights, </a:t>
            </a:r>
            <a:r>
              <a:rPr lang="en-US" sz="2000" spc="-8" dirty="0"/>
              <a:t>collective  responsibility </a:t>
            </a:r>
            <a:r>
              <a:rPr lang="en-US" sz="2000" b="1" dirty="0"/>
              <a:t>and </a:t>
            </a:r>
            <a:r>
              <a:rPr lang="en-US" sz="2000" b="1" spc="-4" dirty="0"/>
              <a:t>respect </a:t>
            </a:r>
            <a:r>
              <a:rPr lang="en-US" sz="2000" b="1" spc="-15" dirty="0"/>
              <a:t>for </a:t>
            </a:r>
            <a:r>
              <a:rPr lang="en-US" sz="2000" b="1" spc="-8" dirty="0"/>
              <a:t>diversities </a:t>
            </a:r>
            <a:r>
              <a:rPr lang="en-US" sz="2000" b="1" spc="-11" dirty="0"/>
              <a:t>are </a:t>
            </a:r>
            <a:r>
              <a:rPr lang="en-US" sz="2000" b="1" spc="-8" dirty="0"/>
              <a:t>central </a:t>
            </a:r>
            <a:r>
              <a:rPr lang="en-US" sz="2000" b="1" spc="-11" dirty="0"/>
              <a:t>to </a:t>
            </a:r>
            <a:r>
              <a:rPr lang="en-US" sz="2000" b="1" spc="-4" dirty="0"/>
              <a:t>social  </a:t>
            </a:r>
            <a:r>
              <a:rPr lang="en-US" sz="2000" b="1" spc="-8" dirty="0"/>
              <a:t>work.</a:t>
            </a:r>
            <a:r>
              <a:rPr lang="en-US" sz="2000" spc="-8" dirty="0"/>
              <a:t>	</a:t>
            </a:r>
          </a:p>
          <a:p>
            <a:pPr marL="9525" marR="3810" indent="-228600">
              <a:lnSpc>
                <a:spcPct val="90000"/>
              </a:lnSpc>
              <a:spcBef>
                <a:spcPts val="293"/>
              </a:spcBef>
              <a:buFont typeface="Arial" panose="020B0604020202020204" pitchFamily="34" charset="0"/>
              <a:buChar char="•"/>
              <a:tabLst>
                <a:tab pos="180975" algn="l"/>
                <a:tab pos="804863" algn="l"/>
              </a:tabLst>
            </a:pPr>
            <a:endParaRPr lang="en-US" sz="2000" spc="-8" dirty="0"/>
          </a:p>
          <a:p>
            <a:pPr marL="9525" marR="3810" indent="-228600">
              <a:lnSpc>
                <a:spcPct val="90000"/>
              </a:lnSpc>
              <a:spcBef>
                <a:spcPts val="293"/>
              </a:spcBef>
              <a:buFont typeface="Arial" panose="020B0604020202020204" pitchFamily="34" charset="0"/>
              <a:buChar char="•"/>
              <a:tabLst>
                <a:tab pos="180975" algn="l"/>
                <a:tab pos="804863" algn="l"/>
              </a:tabLst>
            </a:pPr>
            <a:r>
              <a:rPr lang="en-US" sz="2000" dirty="0"/>
              <a:t>Underpinned </a:t>
            </a:r>
            <a:r>
              <a:rPr lang="en-US" sz="2000" spc="-8" dirty="0"/>
              <a:t>by </a:t>
            </a:r>
            <a:r>
              <a:rPr lang="en-US" sz="2000" spc="-4" dirty="0"/>
              <a:t>theories of social </a:t>
            </a:r>
            <a:r>
              <a:rPr lang="en-US" sz="2000" spc="-8" dirty="0"/>
              <a:t>work, </a:t>
            </a:r>
            <a:r>
              <a:rPr lang="en-US" sz="2000" b="1" spc="-4" dirty="0"/>
              <a:t>social sciences,  humanities </a:t>
            </a:r>
            <a:r>
              <a:rPr lang="en-US" sz="2000" dirty="0"/>
              <a:t>and </a:t>
            </a:r>
            <a:r>
              <a:rPr lang="en-US" sz="2000" b="1" spc="-4" dirty="0"/>
              <a:t>indigenous knowledge</a:t>
            </a:r>
            <a:r>
              <a:rPr lang="en-US" sz="2000" spc="-4" dirty="0"/>
              <a:t>, social </a:t>
            </a:r>
            <a:r>
              <a:rPr lang="en-US" sz="2000" spc="-8" dirty="0"/>
              <a:t>work engages  </a:t>
            </a:r>
            <a:r>
              <a:rPr lang="en-US" sz="2000" spc="-4" dirty="0"/>
              <a:t>people </a:t>
            </a:r>
            <a:r>
              <a:rPr lang="en-US" sz="2000" dirty="0"/>
              <a:t>and </a:t>
            </a:r>
            <a:r>
              <a:rPr lang="en-US" sz="2000" b="1" spc="-8" dirty="0"/>
              <a:t>structures </a:t>
            </a:r>
            <a:r>
              <a:rPr lang="en-US" sz="2000" spc="-11" dirty="0"/>
              <a:t>to </a:t>
            </a:r>
            <a:r>
              <a:rPr lang="en-US" sz="2000" spc="-4" dirty="0"/>
              <a:t>address </a:t>
            </a:r>
            <a:r>
              <a:rPr lang="en-US" sz="2000" spc="-15" dirty="0"/>
              <a:t>life </a:t>
            </a:r>
            <a:r>
              <a:rPr lang="en-US" sz="2000" spc="-4" dirty="0"/>
              <a:t>challenges </a:t>
            </a:r>
            <a:r>
              <a:rPr lang="en-US" sz="2000" dirty="0"/>
              <a:t>and enhance  </a:t>
            </a:r>
            <a:r>
              <a:rPr lang="en-US" sz="2000" spc="-4" dirty="0"/>
              <a:t>wellbeing. The </a:t>
            </a:r>
            <a:r>
              <a:rPr lang="en-US" sz="2000" spc="-8" dirty="0"/>
              <a:t>above definition </a:t>
            </a:r>
            <a:r>
              <a:rPr lang="en-US" sz="2000" spc="-11" dirty="0"/>
              <a:t>may </a:t>
            </a:r>
            <a:r>
              <a:rPr lang="en-US" sz="2000" spc="-4" dirty="0"/>
              <a:t>be amplified </a:t>
            </a:r>
            <a:r>
              <a:rPr lang="en-US" sz="2000" spc="-11" dirty="0"/>
              <a:t>at </a:t>
            </a:r>
            <a:r>
              <a:rPr lang="en-US" sz="2000" spc="-4" dirty="0"/>
              <a:t>national  </a:t>
            </a:r>
            <a:r>
              <a:rPr lang="en-US" sz="2000" spc="-8" dirty="0"/>
              <a:t>and/or </a:t>
            </a:r>
            <a:r>
              <a:rPr lang="en-US" sz="2000" spc="-4" dirty="0"/>
              <a:t>regional </a:t>
            </a:r>
            <a:r>
              <a:rPr lang="en-US" sz="2000" spc="-23" dirty="0"/>
              <a:t>levels.”</a:t>
            </a:r>
            <a:endParaRPr lang="en-US" sz="2000" dirty="0"/>
          </a:p>
        </p:txBody>
      </p:sp>
    </p:spTree>
    <p:extLst>
      <p:ext uri="{BB962C8B-B14F-4D97-AF65-F5344CB8AC3E}">
        <p14:creationId xmlns:p14="http://schemas.microsoft.com/office/powerpoint/2010/main" val="418888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F03B5E"/>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ACECE1E4-636E-48DB-87ED-4A76DC93378F}"/>
    </a:ext>
  </a:extLst>
</a:theme>
</file>

<file path=ppt/theme/theme3.xml><?xml version="1.0" encoding="utf-8"?>
<a:theme xmlns:a="http://schemas.openxmlformats.org/drawingml/2006/main" name="Integral">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608</TotalTime>
  <Words>3858</Words>
  <Application>Microsoft Office PowerPoint</Application>
  <PresentationFormat>On-screen Show (4:3)</PresentationFormat>
  <Paragraphs>349</Paragraphs>
  <Slides>51</Slides>
  <Notes>10</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51</vt:i4>
      </vt:variant>
    </vt:vector>
  </HeadingPairs>
  <TitlesOfParts>
    <vt:vector size="63" baseType="lpstr">
      <vt:lpstr>Arial</vt:lpstr>
      <vt:lpstr>Calibri</vt:lpstr>
      <vt:lpstr>Calibri Light</vt:lpstr>
      <vt:lpstr>Candara</vt:lpstr>
      <vt:lpstr>Century Gothic</vt:lpstr>
      <vt:lpstr>Tw Cen MT</vt:lpstr>
      <vt:lpstr>Tw Cen MT Condensed</vt:lpstr>
      <vt:lpstr>Wingdings 2</vt:lpstr>
      <vt:lpstr>Wingdings 3</vt:lpstr>
      <vt:lpstr>Office Theme</vt:lpstr>
      <vt:lpstr>Quotable</vt:lpstr>
      <vt:lpstr>Integral</vt:lpstr>
      <vt:lpstr>CSTU5170 - Sociology for Social Practice: Inequality and Social Change </vt:lpstr>
      <vt:lpstr>Karakia  MANAWA MAI</vt:lpstr>
      <vt:lpstr>PowerPoint Presentation</vt:lpstr>
      <vt:lpstr>Agenda for today learning objectives</vt:lpstr>
      <vt:lpstr>This course may expand your mind!</vt:lpstr>
      <vt:lpstr>Teaching approach </vt:lpstr>
      <vt:lpstr>ko wai au who am I </vt:lpstr>
      <vt:lpstr>Sociology for Social Practice </vt:lpstr>
      <vt:lpstr>Our stance as social practitioners </vt:lpstr>
      <vt:lpstr>Our stance as social practitioners   </vt:lpstr>
      <vt:lpstr>A closer look at this definition </vt:lpstr>
      <vt:lpstr>Our stance as social  practitioners</vt:lpstr>
      <vt:lpstr>Becoming curious. Learning to think sociologically</vt:lpstr>
      <vt:lpstr>Coffee </vt:lpstr>
      <vt:lpstr>Why are some things more deviant than others</vt:lpstr>
      <vt:lpstr>Whakawhanaungatanga</vt:lpstr>
      <vt:lpstr>Break </vt:lpstr>
      <vt:lpstr>So what is sociology? </vt:lpstr>
      <vt:lpstr>What is an idea?</vt:lpstr>
      <vt:lpstr>What is a concept?</vt:lpstr>
      <vt:lpstr>Sociology uses specific concepts </vt:lpstr>
      <vt:lpstr>More complex concepts </vt:lpstr>
      <vt:lpstr>And theories </vt:lpstr>
      <vt:lpstr>Sociology develops  theories.  </vt:lpstr>
      <vt:lpstr>So who knows about sociology?</vt:lpstr>
      <vt:lpstr>The Sociology of the Classroom </vt:lpstr>
      <vt:lpstr>So what is sociology?</vt:lpstr>
      <vt:lpstr>Sociology is…</vt:lpstr>
      <vt:lpstr>Its is the study of… </vt:lpstr>
      <vt:lpstr>What is the social?</vt:lpstr>
      <vt:lpstr>Sociology offers…</vt:lpstr>
      <vt:lpstr>Sociology offers…</vt:lpstr>
      <vt:lpstr>Sociological Levels of analysis </vt:lpstr>
      <vt:lpstr>Sociological Levels of analysis </vt:lpstr>
      <vt:lpstr>Key debates in sociology (and some more key ideas) </vt:lpstr>
      <vt:lpstr>Break </vt:lpstr>
      <vt:lpstr>Class exercise </vt:lpstr>
      <vt:lpstr>The Sociological Imagination </vt:lpstr>
      <vt:lpstr>Sociological imagination </vt:lpstr>
      <vt:lpstr>The promise of sociology</vt:lpstr>
      <vt:lpstr>Group discussion </vt:lpstr>
      <vt:lpstr>Fin?</vt:lpstr>
      <vt:lpstr>What Sociology Offers</vt:lpstr>
      <vt:lpstr>What Sociology Offers</vt:lpstr>
      <vt:lpstr>What Sociology Offers</vt:lpstr>
      <vt:lpstr>What Sociology Offers</vt:lpstr>
      <vt:lpstr>What Sociology Offers</vt:lpstr>
      <vt:lpstr>What Sociology Offers</vt:lpstr>
      <vt:lpstr>What Sociology Offers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sociology</dc:title>
  <dc:creator>Craig Tunnicliffe</dc:creator>
  <cp:lastModifiedBy>Craig Tunnicliffe</cp:lastModifiedBy>
  <cp:revision>8</cp:revision>
  <dcterms:created xsi:type="dcterms:W3CDTF">2020-07-23T04:09:44Z</dcterms:created>
  <dcterms:modified xsi:type="dcterms:W3CDTF">2023-07-27T23:46:29Z</dcterms:modified>
</cp:coreProperties>
</file>