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0" r:id="rId4"/>
    <p:sldId id="273" r:id="rId5"/>
    <p:sldId id="263" r:id="rId6"/>
    <p:sldId id="271" r:id="rId7"/>
    <p:sldId id="257" r:id="rId8"/>
    <p:sldId id="262" r:id="rId9"/>
    <p:sldId id="259" r:id="rId10"/>
    <p:sldId id="260" r:id="rId11"/>
    <p:sldId id="261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03A59-DD23-49F1-BAF4-8F48011783C6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596D9-A0DD-49DB-8E3C-4245A27D03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5376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6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2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891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45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258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237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167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4118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0836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63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597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336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01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7217-92E3-4D26-B71C-A87AB2BDBC9F}" type="datetimeFigureOut">
              <a:rPr lang="en-NZ" smtClean="0"/>
              <a:t>27/08/2020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AD06-CACE-468D-9D2F-1BFAA0DD3BF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18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0000FF"/>
                </a:solidFill>
                <a:latin typeface="+mn-lt"/>
              </a:rPr>
              <a:t>Approximate quantities</a:t>
            </a:r>
            <a:endParaRPr lang="en-NZ" sz="48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2800" b="1" dirty="0">
                <a:solidFill>
                  <a:srgbClr val="C00000"/>
                </a:solidFill>
              </a:rPr>
              <a:t>For Elemental Cost Planning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342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" y="152401"/>
            <a:ext cx="10730240" cy="6545262"/>
          </a:xfrm>
        </p:spPr>
      </p:pic>
    </p:spTree>
    <p:extLst>
      <p:ext uri="{BB962C8B-B14F-4D97-AF65-F5344CB8AC3E}">
        <p14:creationId xmlns:p14="http://schemas.microsoft.com/office/powerpoint/2010/main" val="195391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>
                <a:solidFill>
                  <a:srgbClr val="0000FF"/>
                </a:solidFill>
                <a:latin typeface="+mn-lt"/>
              </a:rPr>
              <a:t>Rates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0" y="1903594"/>
            <a:ext cx="10741590" cy="155080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0" y="3797300"/>
            <a:ext cx="10844508" cy="1685051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0744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30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4535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52726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>
                <a:solidFill>
                  <a:srgbClr val="0000FF"/>
                </a:solidFill>
                <a:latin typeface="+mn-lt"/>
              </a:rPr>
              <a:t>Spreadsheet template</a:t>
            </a:r>
            <a:br>
              <a:rPr lang="en-US" b="1" dirty="0">
                <a:solidFill>
                  <a:srgbClr val="0000FF"/>
                </a:solidFill>
                <a:latin typeface="+mn-lt"/>
              </a:rPr>
            </a:b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51286"/>
            <a:ext cx="9144000" cy="235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748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52726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+mn-lt"/>
              </a:rPr>
              <a:t>Spreadsheet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119" y="1417638"/>
            <a:ext cx="10881994" cy="30603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2759" y="4478025"/>
            <a:ext cx="350435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sz="2400" b="1" dirty="0"/>
              <a:t>Description</a:t>
            </a:r>
          </a:p>
          <a:p>
            <a:r>
              <a:rPr lang="en-US" sz="2400" b="1" dirty="0"/>
              <a:t>Units of quantity</a:t>
            </a:r>
          </a:p>
          <a:p>
            <a:r>
              <a:rPr lang="en-US" sz="2400" b="1" dirty="0"/>
              <a:t>Side notes</a:t>
            </a:r>
          </a:p>
          <a:p>
            <a:r>
              <a:rPr lang="en-US" sz="2400" b="1" dirty="0" err="1"/>
              <a:t>LxBxHxMultiplyer</a:t>
            </a:r>
            <a:r>
              <a:rPr lang="en-US" sz="2400" b="1" dirty="0"/>
              <a:t> (layout)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82377" y="4556054"/>
            <a:ext cx="18072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Terms</a:t>
            </a:r>
          </a:p>
          <a:p>
            <a:r>
              <a:rPr lang="en-US" sz="3200" b="1" dirty="0" err="1"/>
              <a:t>Dimset</a:t>
            </a:r>
            <a:r>
              <a:rPr lang="en-US" sz="3200" b="1" dirty="0"/>
              <a:t>(s)</a:t>
            </a:r>
          </a:p>
          <a:p>
            <a:r>
              <a:rPr lang="en-US" sz="3200" b="1" dirty="0" err="1"/>
              <a:t>UoM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6719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52726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+mn-lt"/>
              </a:rPr>
              <a:t>Spreadsheet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314" y="2135332"/>
            <a:ext cx="8676926" cy="3273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1200" y="5772328"/>
            <a:ext cx="69649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Zone 1 Description &amp; side-notes</a:t>
            </a:r>
          </a:p>
        </p:txBody>
      </p:sp>
    </p:spTree>
    <p:extLst>
      <p:ext uri="{BB962C8B-B14F-4D97-AF65-F5344CB8AC3E}">
        <p14:creationId xmlns:p14="http://schemas.microsoft.com/office/powerpoint/2010/main" val="293728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274638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52726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+mn-lt"/>
              </a:rPr>
              <a:t>Spreadsheet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5000" y="1917700"/>
            <a:ext cx="5842000" cy="3022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66557" y="5440362"/>
            <a:ext cx="68858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Zone 2 </a:t>
            </a:r>
            <a:r>
              <a:rPr lang="en-US" sz="4000" b="1" dirty="0" err="1"/>
              <a:t>Calc</a:t>
            </a:r>
            <a:r>
              <a:rPr lang="en-US" sz="4000" b="1" dirty="0"/>
              <a:t> &amp; quantity columns</a:t>
            </a:r>
          </a:p>
        </p:txBody>
      </p:sp>
    </p:spTree>
    <p:extLst>
      <p:ext uri="{BB962C8B-B14F-4D97-AF65-F5344CB8AC3E}">
        <p14:creationId xmlns:p14="http://schemas.microsoft.com/office/powerpoint/2010/main" val="2869942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830" y="274638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52726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+mn-lt"/>
              </a:rPr>
              <a:t>Spreadsheet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9250" y="1720850"/>
            <a:ext cx="3873500" cy="34163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4288" y="5440362"/>
            <a:ext cx="8523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Zone 3 Pricing Description &amp; side-notes</a:t>
            </a:r>
          </a:p>
        </p:txBody>
      </p:sp>
    </p:spTree>
    <p:extLst>
      <p:ext uri="{BB962C8B-B14F-4D97-AF65-F5344CB8AC3E}">
        <p14:creationId xmlns:p14="http://schemas.microsoft.com/office/powerpoint/2010/main" val="375173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07" y="0"/>
            <a:ext cx="6118698" cy="77152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+mn-lt"/>
              </a:rPr>
              <a:t>Elements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62025" y="894556"/>
            <a:ext cx="1093469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Quantity surveying </a:t>
            </a:r>
            <a:r>
              <a:rPr lang="en-US" sz="2800" b="1" dirty="0"/>
              <a:t>elemental measurement</a:t>
            </a:r>
            <a:r>
              <a:rPr lang="en-US" sz="2800" dirty="0"/>
              <a:t> need to fulfill the following requirements: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Quickness in preparation</a:t>
            </a:r>
          </a:p>
          <a:p>
            <a:pPr marL="342900" indent="-342900">
              <a:buAutoNum type="arabicPeriod"/>
            </a:pPr>
            <a:r>
              <a:rPr lang="en-US" sz="2800" dirty="0"/>
              <a:t>Accuracy</a:t>
            </a:r>
          </a:p>
          <a:p>
            <a:pPr marL="342900" indent="-342900">
              <a:buAutoNum type="arabicPeriod"/>
            </a:pPr>
            <a:r>
              <a:rPr lang="en-US" sz="2800" dirty="0"/>
              <a:t>Capability of adjustment for design change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ANZSMM2018 is used for producing </a:t>
            </a:r>
            <a:r>
              <a:rPr lang="en-US" sz="2800" b="1" dirty="0"/>
              <a:t>schedules of quantities not for estimates</a:t>
            </a:r>
            <a:r>
              <a:rPr lang="en-US" sz="2800" dirty="0"/>
              <a:t>. A reasonable method of measurement is required for estimates.  They should be kept in the simplest of form possible so they are </a:t>
            </a:r>
            <a:r>
              <a:rPr lang="en-US" sz="2800" b="1" dirty="0"/>
              <a:t>accurate and quick to prepare</a:t>
            </a:r>
            <a:r>
              <a:rPr lang="en-US" sz="2800" dirty="0"/>
              <a:t>. Remember the drawings available are no more than </a:t>
            </a:r>
            <a:r>
              <a:rPr lang="en-US" sz="2800" b="1" dirty="0"/>
              <a:t>sketches</a:t>
            </a:r>
            <a:r>
              <a:rPr lang="en-US" sz="2800" dirty="0"/>
              <a:t> so detailed quantities are out of the question</a:t>
            </a:r>
          </a:p>
        </p:txBody>
      </p:sp>
    </p:spTree>
    <p:extLst>
      <p:ext uri="{BB962C8B-B14F-4D97-AF65-F5344CB8AC3E}">
        <p14:creationId xmlns:p14="http://schemas.microsoft.com/office/powerpoint/2010/main" val="141250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66203"/>
            <a:ext cx="6118698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+mn-lt"/>
              </a:rPr>
              <a:t>Estimates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508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9701" y="1789620"/>
            <a:ext cx="860357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Note:</a:t>
            </a:r>
          </a:p>
          <a:p>
            <a:endParaRPr lang="en-US" sz="2800" dirty="0"/>
          </a:p>
          <a:p>
            <a:r>
              <a:rPr lang="en-US" sz="2800" dirty="0"/>
              <a:t>	Difference between quantity surveying estimates  	and builders estimates are that consultant QS are 	trying </a:t>
            </a:r>
            <a:r>
              <a:rPr lang="en-US" sz="2800" b="1" dirty="0"/>
              <a:t>to predict the main contractors tender </a:t>
            </a:r>
            <a:r>
              <a:rPr lang="en-US" sz="2800" dirty="0"/>
              <a:t>	whereas the main contractor is trying to </a:t>
            </a:r>
            <a:r>
              <a:rPr lang="en-US" sz="2800" b="1" dirty="0"/>
              <a:t>forecast 	what the actual project is going to cost them to 	build.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9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667500" cy="1143000"/>
          </a:xfrm>
        </p:spPr>
        <p:txBody>
          <a:bodyPr>
            <a:noAutofit/>
          </a:bodyPr>
          <a:lstStyle/>
          <a:p>
            <a:pPr algn="ctr"/>
            <a:r>
              <a:rPr lang="en-NZ" b="1" dirty="0">
                <a:solidFill>
                  <a:srgbClr val="0000FF"/>
                </a:solidFill>
                <a:latin typeface="+mn-lt"/>
              </a:rPr>
              <a:t>Three levels of estimating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888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60500" y="1748909"/>
            <a:ext cx="933449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Three distinct levels of estimating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Elemental rate - Unit cost of element based on GFA</a:t>
            </a:r>
          </a:p>
          <a:p>
            <a:pPr marL="342900" indent="-342900">
              <a:buAutoNum type="arabicPeriod"/>
            </a:pPr>
            <a:r>
              <a:rPr lang="en-US" sz="2800" dirty="0"/>
              <a:t>Element unit rate  based on area</a:t>
            </a:r>
          </a:p>
          <a:p>
            <a:pPr marL="342900" indent="-342900">
              <a:buAutoNum type="arabicPeriod"/>
            </a:pPr>
            <a:r>
              <a:rPr lang="en-US" sz="2800" dirty="0"/>
              <a:t>Sub element unit rate based on specific quantity for each sub element (different specs)</a:t>
            </a:r>
          </a:p>
          <a:p>
            <a:endParaRPr lang="en-US" sz="2800" dirty="0"/>
          </a:p>
          <a:p>
            <a:endParaRPr lang="en-US" sz="2800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1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>
                <a:solidFill>
                  <a:srgbClr val="0000FF"/>
                </a:solidFill>
                <a:latin typeface="+mn-lt"/>
              </a:rPr>
              <a:t>Three levels of estimating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1690688"/>
            <a:ext cx="7700883" cy="4910396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8744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1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6581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+mn-lt"/>
              </a:rPr>
              <a:t>Measurement</a:t>
            </a:r>
            <a:r>
              <a:rPr lang="en-US" sz="3200" dirty="0"/>
              <a:t>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- Approximate quantities.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8744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7501" y="2025719"/>
            <a:ext cx="899715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Measuring for cost planning requires you to be </a:t>
            </a:r>
            <a:r>
              <a:rPr lang="en-US" sz="2800" b="1" dirty="0"/>
              <a:t>quick and accurate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Bulk quantities </a:t>
            </a:r>
            <a:r>
              <a:rPr lang="en-US" sz="2800" dirty="0"/>
              <a:t>provide the means to achieve this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using bulk quantities the measuring detail is </a:t>
            </a:r>
            <a:r>
              <a:rPr lang="en-US" sz="2800" b="1" dirty="0"/>
              <a:t>transferred to the rating detail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66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37600" cy="1325563"/>
          </a:xfrm>
        </p:spPr>
        <p:txBody>
          <a:bodyPr>
            <a:normAutofit/>
          </a:bodyPr>
          <a:lstStyle/>
          <a:p>
            <a:pPr algn="ctr"/>
            <a:r>
              <a:rPr lang="en-NZ" b="1" dirty="0">
                <a:solidFill>
                  <a:srgbClr val="0000FF"/>
                </a:solidFill>
                <a:latin typeface="+mn-lt"/>
              </a:rPr>
              <a:t>Units of Bulk Quantities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9400" y="1825625"/>
            <a:ext cx="9232900" cy="4351338"/>
          </a:xfrm>
        </p:spPr>
        <p:txBody>
          <a:bodyPr>
            <a:normAutofit/>
          </a:bodyPr>
          <a:lstStyle/>
          <a:p>
            <a:r>
              <a:rPr lang="en-NZ" sz="3200" b="1" dirty="0"/>
              <a:t>Elemental Analysis of Costs of Building </a:t>
            </a:r>
            <a:r>
              <a:rPr lang="en-NZ" sz="3200" dirty="0"/>
              <a:t>- set up a list of bulk quantity units.</a:t>
            </a:r>
          </a:p>
          <a:p>
            <a:endParaRPr lang="en-NZ" sz="3200" dirty="0"/>
          </a:p>
          <a:p>
            <a:r>
              <a:rPr lang="en-US" sz="3200" dirty="0"/>
              <a:t>Example - concrete columns – The unit is </a:t>
            </a:r>
            <a:r>
              <a:rPr lang="en-US" sz="3200" b="1" dirty="0"/>
              <a:t>m.</a:t>
            </a:r>
          </a:p>
          <a:p>
            <a:pPr marL="0" indent="0">
              <a:buNone/>
            </a:pPr>
            <a:r>
              <a:rPr lang="en-US" sz="3200" dirty="0"/>
              <a:t>		- Pad footing – </a:t>
            </a:r>
            <a:r>
              <a:rPr lang="en-US" sz="3200" b="1" dirty="0"/>
              <a:t>No.</a:t>
            </a:r>
          </a:p>
          <a:p>
            <a:endParaRPr lang="en-NZ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744" y="36513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8805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5084"/>
          </a:xfrm>
        </p:spPr>
        <p:txBody>
          <a:bodyPr/>
          <a:lstStyle/>
          <a:p>
            <a:pPr algn="ctr"/>
            <a:r>
              <a:rPr lang="en-NZ" b="1" dirty="0">
                <a:solidFill>
                  <a:srgbClr val="0000FF"/>
                </a:solidFill>
                <a:latin typeface="+mn-lt"/>
              </a:rPr>
              <a:t>Hierarchy of information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1510209"/>
            <a:ext cx="9227955" cy="5347791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2544" y="43112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814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>
                <a:solidFill>
                  <a:srgbClr val="0000FF"/>
                </a:solidFill>
                <a:latin typeface="+mn-lt"/>
              </a:rPr>
              <a:t>All inclusive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All-inclusive rates can be established for the items by analysing </a:t>
            </a:r>
            <a:r>
              <a:rPr lang="en-NZ" b="1" dirty="0"/>
              <a:t>priced schedules, Price books, journals. </a:t>
            </a:r>
          </a:p>
          <a:p>
            <a:endParaRPr lang="en-NZ" dirty="0"/>
          </a:p>
          <a:p>
            <a:r>
              <a:rPr lang="en-NZ" dirty="0"/>
              <a:t>The rate for concrete columns would include </a:t>
            </a:r>
            <a:r>
              <a:rPr lang="en-NZ" b="1" dirty="0"/>
              <a:t>concrete, formwork, reinforcing steel, and all sundry connected work.</a:t>
            </a:r>
          </a:p>
          <a:p>
            <a:endParaRPr lang="en-NZ" b="1" dirty="0"/>
          </a:p>
          <a:p>
            <a:r>
              <a:rPr lang="en-NZ" dirty="0"/>
              <a:t>Concrete floor slabs on grade - includes </a:t>
            </a:r>
            <a:r>
              <a:rPr lang="en-NZ" b="1" dirty="0"/>
              <a:t>concrete, edge formwork, reinforcing mesh, hard fill, damp proof membrane and sand blinding.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444" y="0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112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370</Words>
  <Application>Microsoft Office PowerPoint</Application>
  <PresentationFormat>Widescreen</PresentationFormat>
  <Paragraphs>60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Approximate quantities</vt:lpstr>
      <vt:lpstr>Elements</vt:lpstr>
      <vt:lpstr>Estimates </vt:lpstr>
      <vt:lpstr>Three levels of estimating</vt:lpstr>
      <vt:lpstr>Three levels of estimating</vt:lpstr>
      <vt:lpstr>Measurement - Approximate quantities.</vt:lpstr>
      <vt:lpstr>Units of Bulk Quantities</vt:lpstr>
      <vt:lpstr>Hierarchy of information </vt:lpstr>
      <vt:lpstr>All inclusive rates</vt:lpstr>
      <vt:lpstr>PowerPoint Presentation</vt:lpstr>
      <vt:lpstr>Rates</vt:lpstr>
      <vt:lpstr> Spreadsheet template </vt:lpstr>
      <vt:lpstr>Spreadsheet</vt:lpstr>
      <vt:lpstr>Spreadsheet</vt:lpstr>
      <vt:lpstr>Spreadsheet</vt:lpstr>
      <vt:lpstr>Spreadsheet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Kimaro</dc:creator>
  <cp:lastModifiedBy>Anna Kimaro</cp:lastModifiedBy>
  <cp:revision>34</cp:revision>
  <dcterms:created xsi:type="dcterms:W3CDTF">2017-04-06T06:48:24Z</dcterms:created>
  <dcterms:modified xsi:type="dcterms:W3CDTF">2020-08-27T00:49:33Z</dcterms:modified>
</cp:coreProperties>
</file>