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4" r:id="rId5"/>
    <p:sldId id="261" r:id="rId6"/>
    <p:sldId id="259" r:id="rId7"/>
    <p:sldId id="260" r:id="rId8"/>
    <p:sldId id="262" r:id="rId9"/>
    <p:sldId id="26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993AC6-08C4-4904-9313-9B8F77D049B7}" type="datetimeFigureOut">
              <a:rPr lang="en-NZ" smtClean="0"/>
              <a:t>9/05/2022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EEFCCE3-AB77-4EE4-865B-708348806B5C}" type="slidenum">
              <a:rPr lang="en-NZ" smtClean="0"/>
              <a:t>‹#›</a:t>
            </a:fld>
            <a:endParaRPr lang="en-NZ"/>
          </a:p>
        </p:txBody>
      </p:sp>
    </p:spTree>
    <p:extLst>
      <p:ext uri="{BB962C8B-B14F-4D97-AF65-F5344CB8AC3E}">
        <p14:creationId xmlns:p14="http://schemas.microsoft.com/office/powerpoint/2010/main" val="1247763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93AC6-08C4-4904-9313-9B8F77D049B7}" type="datetimeFigureOut">
              <a:rPr lang="en-NZ" smtClean="0"/>
              <a:t>9/05/2022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EEFCCE3-AB77-4EE4-865B-708348806B5C}" type="slidenum">
              <a:rPr lang="en-NZ" smtClean="0"/>
              <a:t>‹#›</a:t>
            </a:fld>
            <a:endParaRPr lang="en-NZ"/>
          </a:p>
        </p:txBody>
      </p:sp>
    </p:spTree>
    <p:extLst>
      <p:ext uri="{BB962C8B-B14F-4D97-AF65-F5344CB8AC3E}">
        <p14:creationId xmlns:p14="http://schemas.microsoft.com/office/powerpoint/2010/main" val="1530063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93AC6-08C4-4904-9313-9B8F77D049B7}" type="datetimeFigureOut">
              <a:rPr lang="en-NZ" smtClean="0"/>
              <a:t>9/05/2022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EEFCCE3-AB77-4EE4-865B-708348806B5C}" type="slidenum">
              <a:rPr lang="en-NZ" smtClean="0"/>
              <a:t>‹#›</a:t>
            </a:fld>
            <a:endParaRPr lang="en-N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46036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93AC6-08C4-4904-9313-9B8F77D049B7}" type="datetimeFigureOut">
              <a:rPr lang="en-NZ" smtClean="0"/>
              <a:t>9/05/2022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EEFCCE3-AB77-4EE4-865B-708348806B5C}" type="slidenum">
              <a:rPr lang="en-NZ" smtClean="0"/>
              <a:t>‹#›</a:t>
            </a:fld>
            <a:endParaRPr lang="en-NZ"/>
          </a:p>
        </p:txBody>
      </p:sp>
    </p:spTree>
    <p:extLst>
      <p:ext uri="{BB962C8B-B14F-4D97-AF65-F5344CB8AC3E}">
        <p14:creationId xmlns:p14="http://schemas.microsoft.com/office/powerpoint/2010/main" val="612884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93AC6-08C4-4904-9313-9B8F77D049B7}" type="datetimeFigureOut">
              <a:rPr lang="en-NZ" smtClean="0"/>
              <a:t>9/05/2022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EEFCCE3-AB77-4EE4-865B-708348806B5C}" type="slidenum">
              <a:rPr lang="en-NZ" smtClean="0"/>
              <a:t>‹#›</a:t>
            </a:fld>
            <a:endParaRPr lang="en-N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62137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93AC6-08C4-4904-9313-9B8F77D049B7}" type="datetimeFigureOut">
              <a:rPr lang="en-NZ" smtClean="0"/>
              <a:t>9/05/2022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EEFCCE3-AB77-4EE4-865B-708348806B5C}" type="slidenum">
              <a:rPr lang="en-NZ" smtClean="0"/>
              <a:t>‹#›</a:t>
            </a:fld>
            <a:endParaRPr lang="en-NZ"/>
          </a:p>
        </p:txBody>
      </p:sp>
    </p:spTree>
    <p:extLst>
      <p:ext uri="{BB962C8B-B14F-4D97-AF65-F5344CB8AC3E}">
        <p14:creationId xmlns:p14="http://schemas.microsoft.com/office/powerpoint/2010/main" val="2720571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993AC6-08C4-4904-9313-9B8F77D049B7}" type="datetimeFigureOut">
              <a:rPr lang="en-NZ" smtClean="0"/>
              <a:t>9/05/2022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EEFCCE3-AB77-4EE4-865B-708348806B5C}" type="slidenum">
              <a:rPr lang="en-NZ" smtClean="0"/>
              <a:t>‹#›</a:t>
            </a:fld>
            <a:endParaRPr lang="en-NZ"/>
          </a:p>
        </p:txBody>
      </p:sp>
    </p:spTree>
    <p:extLst>
      <p:ext uri="{BB962C8B-B14F-4D97-AF65-F5344CB8AC3E}">
        <p14:creationId xmlns:p14="http://schemas.microsoft.com/office/powerpoint/2010/main" val="797789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993AC6-08C4-4904-9313-9B8F77D049B7}" type="datetimeFigureOut">
              <a:rPr lang="en-NZ" smtClean="0"/>
              <a:t>9/05/2022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EEFCCE3-AB77-4EE4-865B-708348806B5C}" type="slidenum">
              <a:rPr lang="en-NZ" smtClean="0"/>
              <a:t>‹#›</a:t>
            </a:fld>
            <a:endParaRPr lang="en-NZ"/>
          </a:p>
        </p:txBody>
      </p:sp>
    </p:spTree>
    <p:extLst>
      <p:ext uri="{BB962C8B-B14F-4D97-AF65-F5344CB8AC3E}">
        <p14:creationId xmlns:p14="http://schemas.microsoft.com/office/powerpoint/2010/main" val="1728317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993AC6-08C4-4904-9313-9B8F77D049B7}" type="datetimeFigureOut">
              <a:rPr lang="en-NZ" smtClean="0"/>
              <a:t>9/05/2022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EEFCCE3-AB77-4EE4-865B-708348806B5C}" type="slidenum">
              <a:rPr lang="en-NZ" smtClean="0"/>
              <a:t>‹#›</a:t>
            </a:fld>
            <a:endParaRPr lang="en-NZ"/>
          </a:p>
        </p:txBody>
      </p:sp>
    </p:spTree>
    <p:extLst>
      <p:ext uri="{BB962C8B-B14F-4D97-AF65-F5344CB8AC3E}">
        <p14:creationId xmlns:p14="http://schemas.microsoft.com/office/powerpoint/2010/main" val="1326894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93AC6-08C4-4904-9313-9B8F77D049B7}" type="datetimeFigureOut">
              <a:rPr lang="en-NZ" smtClean="0"/>
              <a:t>9/05/2022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EEFCCE3-AB77-4EE4-865B-708348806B5C}" type="slidenum">
              <a:rPr lang="en-NZ" smtClean="0"/>
              <a:t>‹#›</a:t>
            </a:fld>
            <a:endParaRPr lang="en-NZ"/>
          </a:p>
        </p:txBody>
      </p:sp>
    </p:spTree>
    <p:extLst>
      <p:ext uri="{BB962C8B-B14F-4D97-AF65-F5344CB8AC3E}">
        <p14:creationId xmlns:p14="http://schemas.microsoft.com/office/powerpoint/2010/main" val="180691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993AC6-08C4-4904-9313-9B8F77D049B7}" type="datetimeFigureOut">
              <a:rPr lang="en-NZ" smtClean="0"/>
              <a:t>9/05/2022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EEFCCE3-AB77-4EE4-865B-708348806B5C}" type="slidenum">
              <a:rPr lang="en-NZ" smtClean="0"/>
              <a:t>‹#›</a:t>
            </a:fld>
            <a:endParaRPr lang="en-NZ"/>
          </a:p>
        </p:txBody>
      </p:sp>
    </p:spTree>
    <p:extLst>
      <p:ext uri="{BB962C8B-B14F-4D97-AF65-F5344CB8AC3E}">
        <p14:creationId xmlns:p14="http://schemas.microsoft.com/office/powerpoint/2010/main" val="3002424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993AC6-08C4-4904-9313-9B8F77D049B7}" type="datetimeFigureOut">
              <a:rPr lang="en-NZ" smtClean="0"/>
              <a:t>9/05/2022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EEFCCE3-AB77-4EE4-865B-708348806B5C}" type="slidenum">
              <a:rPr lang="en-NZ" smtClean="0"/>
              <a:t>‹#›</a:t>
            </a:fld>
            <a:endParaRPr lang="en-NZ"/>
          </a:p>
        </p:txBody>
      </p:sp>
    </p:spTree>
    <p:extLst>
      <p:ext uri="{BB962C8B-B14F-4D97-AF65-F5344CB8AC3E}">
        <p14:creationId xmlns:p14="http://schemas.microsoft.com/office/powerpoint/2010/main" val="390804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993AC6-08C4-4904-9313-9B8F77D049B7}" type="datetimeFigureOut">
              <a:rPr lang="en-NZ" smtClean="0"/>
              <a:t>9/05/2022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EEFCCE3-AB77-4EE4-865B-708348806B5C}" type="slidenum">
              <a:rPr lang="en-NZ" smtClean="0"/>
              <a:t>‹#›</a:t>
            </a:fld>
            <a:endParaRPr lang="en-NZ"/>
          </a:p>
        </p:txBody>
      </p:sp>
    </p:spTree>
    <p:extLst>
      <p:ext uri="{BB962C8B-B14F-4D97-AF65-F5344CB8AC3E}">
        <p14:creationId xmlns:p14="http://schemas.microsoft.com/office/powerpoint/2010/main" val="1302222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93AC6-08C4-4904-9313-9B8F77D049B7}" type="datetimeFigureOut">
              <a:rPr lang="en-NZ" smtClean="0"/>
              <a:t>9/05/2022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BEEFCCE3-AB77-4EE4-865B-708348806B5C}" type="slidenum">
              <a:rPr lang="en-NZ" smtClean="0"/>
              <a:t>‹#›</a:t>
            </a:fld>
            <a:endParaRPr lang="en-NZ"/>
          </a:p>
        </p:txBody>
      </p:sp>
    </p:spTree>
    <p:extLst>
      <p:ext uri="{BB962C8B-B14F-4D97-AF65-F5344CB8AC3E}">
        <p14:creationId xmlns:p14="http://schemas.microsoft.com/office/powerpoint/2010/main" val="1314503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93AC6-08C4-4904-9313-9B8F77D049B7}" type="datetimeFigureOut">
              <a:rPr lang="en-NZ" smtClean="0"/>
              <a:t>9/05/2022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EEFCCE3-AB77-4EE4-865B-708348806B5C}" type="slidenum">
              <a:rPr lang="en-NZ" smtClean="0"/>
              <a:t>‹#›</a:t>
            </a:fld>
            <a:endParaRPr lang="en-NZ"/>
          </a:p>
        </p:txBody>
      </p:sp>
    </p:spTree>
    <p:extLst>
      <p:ext uri="{BB962C8B-B14F-4D97-AF65-F5344CB8AC3E}">
        <p14:creationId xmlns:p14="http://schemas.microsoft.com/office/powerpoint/2010/main" val="699483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993AC6-08C4-4904-9313-9B8F77D049B7}" type="datetimeFigureOut">
              <a:rPr lang="en-NZ" smtClean="0"/>
              <a:t>9/05/2022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EEFCCE3-AB77-4EE4-865B-708348806B5C}" type="slidenum">
              <a:rPr lang="en-NZ" smtClean="0"/>
              <a:t>‹#›</a:t>
            </a:fld>
            <a:endParaRPr lang="en-NZ"/>
          </a:p>
        </p:txBody>
      </p:sp>
    </p:spTree>
    <p:extLst>
      <p:ext uri="{BB962C8B-B14F-4D97-AF65-F5344CB8AC3E}">
        <p14:creationId xmlns:p14="http://schemas.microsoft.com/office/powerpoint/2010/main" val="3427934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993AC6-08C4-4904-9313-9B8F77D049B7}" type="datetimeFigureOut">
              <a:rPr lang="en-NZ" smtClean="0"/>
              <a:t>9/05/2022</a:t>
            </a:fld>
            <a:endParaRPr lang="en-N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EEFCCE3-AB77-4EE4-865B-708348806B5C}" type="slidenum">
              <a:rPr lang="en-NZ" smtClean="0"/>
              <a:t>‹#›</a:t>
            </a:fld>
            <a:endParaRPr lang="en-NZ"/>
          </a:p>
        </p:txBody>
      </p:sp>
    </p:spTree>
    <p:extLst>
      <p:ext uri="{BB962C8B-B14F-4D97-AF65-F5344CB8AC3E}">
        <p14:creationId xmlns:p14="http://schemas.microsoft.com/office/powerpoint/2010/main" val="1162751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3A345-5D26-464C-8A1D-89B1FDB8A47C}"/>
              </a:ext>
            </a:extLst>
          </p:cNvPr>
          <p:cNvSpPr>
            <a:spLocks noGrp="1"/>
          </p:cNvSpPr>
          <p:nvPr>
            <p:ph type="ctrTitle"/>
          </p:nvPr>
        </p:nvSpPr>
        <p:spPr/>
        <p:txBody>
          <a:bodyPr/>
          <a:lstStyle/>
          <a:p>
            <a:r>
              <a:rPr lang="en-NZ" dirty="0"/>
              <a:t>Session 8 :Ethical dilemmas and children’s rights</a:t>
            </a:r>
          </a:p>
        </p:txBody>
      </p:sp>
      <p:sp>
        <p:nvSpPr>
          <p:cNvPr id="3" name="Subtitle 2">
            <a:extLst>
              <a:ext uri="{FF2B5EF4-FFF2-40B4-BE49-F238E27FC236}">
                <a16:creationId xmlns:a16="http://schemas.microsoft.com/office/drawing/2014/main" id="{3EFEC803-354F-4C03-9CCA-E20BAE729CB5}"/>
              </a:ext>
            </a:extLst>
          </p:cNvPr>
          <p:cNvSpPr>
            <a:spLocks noGrp="1"/>
          </p:cNvSpPr>
          <p:nvPr>
            <p:ph type="subTitle" idx="1"/>
          </p:nvPr>
        </p:nvSpPr>
        <p:spPr/>
        <p:txBody>
          <a:bodyPr/>
          <a:lstStyle/>
          <a:p>
            <a:r>
              <a:rPr lang="en-NZ" dirty="0"/>
              <a:t>By Galina Stebletsova</a:t>
            </a:r>
          </a:p>
        </p:txBody>
      </p:sp>
    </p:spTree>
    <p:extLst>
      <p:ext uri="{BB962C8B-B14F-4D97-AF65-F5344CB8AC3E}">
        <p14:creationId xmlns:p14="http://schemas.microsoft.com/office/powerpoint/2010/main" val="2622344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luffy clouds in blue sky">
            <a:extLst>
              <a:ext uri="{FF2B5EF4-FFF2-40B4-BE49-F238E27FC236}">
                <a16:creationId xmlns:a16="http://schemas.microsoft.com/office/drawing/2014/main" id="{C87C729E-5807-49D5-88F9-BFE966EDDF2D}"/>
              </a:ext>
            </a:extLst>
          </p:cNvPr>
          <p:cNvPicPr>
            <a:picLocks noChangeAspect="1"/>
          </p:cNvPicPr>
          <p:nvPr/>
        </p:nvPicPr>
        <p:blipFill rotWithShape="1">
          <a:blip r:embed="rId2">
            <a:extLst>
              <a:ext uri="{28A0092B-C50C-407E-A947-70E740481C1C}">
                <a14:useLocalDpi xmlns:a14="http://schemas.microsoft.com/office/drawing/2010/main" val="0"/>
              </a:ext>
            </a:extLst>
          </a:blip>
          <a:srcRect l="268" r="22623" b="-2"/>
          <a:stretch/>
        </p:blipFill>
        <p:spPr>
          <a:xfrm>
            <a:off x="4683760" y="-1"/>
            <a:ext cx="750824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3750A2B-EFE9-4246-B30C-229DBA74FAAE}"/>
              </a:ext>
            </a:extLst>
          </p:cNvPr>
          <p:cNvSpPr>
            <a:spLocks noGrp="1"/>
          </p:cNvSpPr>
          <p:nvPr>
            <p:ph type="title"/>
          </p:nvPr>
        </p:nvSpPr>
        <p:spPr>
          <a:xfrm>
            <a:off x="677333" y="609600"/>
            <a:ext cx="3851123" cy="1320800"/>
          </a:xfrm>
        </p:spPr>
        <p:txBody>
          <a:bodyPr>
            <a:normAutofit/>
          </a:bodyPr>
          <a:lstStyle/>
          <a:p>
            <a:r>
              <a:rPr lang="en-NZ" dirty="0"/>
              <a:t>Karakia</a:t>
            </a:r>
          </a:p>
        </p:txBody>
      </p:sp>
      <p:sp>
        <p:nvSpPr>
          <p:cNvPr id="3" name="Content Placeholder 2">
            <a:extLst>
              <a:ext uri="{FF2B5EF4-FFF2-40B4-BE49-F238E27FC236}">
                <a16:creationId xmlns:a16="http://schemas.microsoft.com/office/drawing/2014/main" id="{F181D3C3-B2D8-488A-ADDC-662000154DE3}"/>
              </a:ext>
            </a:extLst>
          </p:cNvPr>
          <p:cNvSpPr>
            <a:spLocks noGrp="1"/>
          </p:cNvSpPr>
          <p:nvPr>
            <p:ph idx="1"/>
          </p:nvPr>
        </p:nvSpPr>
        <p:spPr>
          <a:xfrm>
            <a:off x="677334" y="2160589"/>
            <a:ext cx="3851122" cy="3880773"/>
          </a:xfrm>
        </p:spPr>
        <p:txBody>
          <a:bodyPr>
            <a:normAutofit/>
          </a:bodyPr>
          <a:lstStyle/>
          <a:p>
            <a:r>
              <a:rPr lang="en-US" sz="2000" b="1" dirty="0"/>
              <a:t>Ma </a:t>
            </a:r>
            <a:r>
              <a:rPr lang="en-US" sz="2000" b="1" dirty="0" err="1"/>
              <a:t>te</a:t>
            </a:r>
            <a:r>
              <a:rPr lang="en-US" sz="2000" b="1" dirty="0"/>
              <a:t> Rangatiratanga</a:t>
            </a:r>
          </a:p>
          <a:p>
            <a:r>
              <a:rPr lang="en-US" sz="2000" b="1" dirty="0" err="1"/>
              <a:t>Te</a:t>
            </a:r>
            <a:r>
              <a:rPr lang="en-US" sz="2000" b="1" dirty="0"/>
              <a:t> </a:t>
            </a:r>
            <a:r>
              <a:rPr lang="en-US" sz="2000" b="1" dirty="0" err="1"/>
              <a:t>Whakaritenga</a:t>
            </a:r>
            <a:endParaRPr lang="en-US" sz="2000" b="1" dirty="0"/>
          </a:p>
          <a:p>
            <a:r>
              <a:rPr lang="en-US" sz="2000" b="1" dirty="0" err="1"/>
              <a:t>Te</a:t>
            </a:r>
            <a:r>
              <a:rPr lang="en-US" sz="2000" b="1" dirty="0"/>
              <a:t> </a:t>
            </a:r>
            <a:r>
              <a:rPr lang="en-US" sz="2000" b="1" dirty="0" err="1"/>
              <a:t>Kaitiākitanga</a:t>
            </a:r>
            <a:endParaRPr lang="en-US" sz="2000" b="1" dirty="0"/>
          </a:p>
          <a:p>
            <a:r>
              <a:rPr lang="en-US" sz="2000" b="1" dirty="0" err="1"/>
              <a:t>Te</a:t>
            </a:r>
            <a:r>
              <a:rPr lang="en-US" sz="2000" b="1" dirty="0"/>
              <a:t> </a:t>
            </a:r>
            <a:r>
              <a:rPr lang="en-US" sz="2000" b="1" dirty="0" err="1"/>
              <a:t>Kōtahitanga</a:t>
            </a:r>
            <a:endParaRPr lang="en-US" sz="2000" b="1" dirty="0"/>
          </a:p>
          <a:p>
            <a:r>
              <a:rPr lang="en-US" sz="2000" b="1" dirty="0"/>
              <a:t>Me </a:t>
            </a:r>
            <a:r>
              <a:rPr lang="en-US" sz="2000" b="1" dirty="0" err="1"/>
              <a:t>Te</a:t>
            </a:r>
            <a:r>
              <a:rPr lang="en-US" sz="2000" b="1" dirty="0"/>
              <a:t> </a:t>
            </a:r>
            <a:r>
              <a:rPr lang="en-US" sz="2000" b="1" dirty="0" err="1"/>
              <a:t>Ngākau</a:t>
            </a:r>
            <a:r>
              <a:rPr lang="en-US" sz="2000" b="1" dirty="0"/>
              <a:t> </a:t>
            </a:r>
            <a:r>
              <a:rPr lang="en-US" sz="2000" b="1" dirty="0" err="1"/>
              <a:t>Māhaki</a:t>
            </a:r>
            <a:endParaRPr lang="en-US" sz="2000" b="1" dirty="0"/>
          </a:p>
          <a:p>
            <a:r>
              <a:rPr lang="en-US" sz="2000" b="1" dirty="0"/>
              <a:t>Ka tau </a:t>
            </a:r>
            <a:r>
              <a:rPr lang="en-US" sz="2000" b="1" dirty="0" err="1"/>
              <a:t>i</a:t>
            </a:r>
            <a:r>
              <a:rPr lang="en-US" sz="2000" b="1" dirty="0"/>
              <a:t> </a:t>
            </a:r>
            <a:r>
              <a:rPr lang="en-US" sz="2000" b="1" dirty="0" err="1"/>
              <a:t>raro</a:t>
            </a:r>
            <a:r>
              <a:rPr lang="en-US" sz="2000" b="1" dirty="0"/>
              <a:t> </a:t>
            </a:r>
            <a:r>
              <a:rPr lang="en-US" sz="2000" b="1" dirty="0" err="1"/>
              <a:t>i</a:t>
            </a:r>
            <a:r>
              <a:rPr lang="en-US" sz="2000" b="1" dirty="0"/>
              <a:t> </a:t>
            </a:r>
            <a:r>
              <a:rPr lang="en-US" sz="2000" b="1" dirty="0" err="1"/>
              <a:t>te</a:t>
            </a:r>
            <a:r>
              <a:rPr lang="en-US" sz="2000" b="1" dirty="0"/>
              <a:t> </a:t>
            </a:r>
            <a:r>
              <a:rPr lang="en-US" sz="2000" b="1" dirty="0" err="1"/>
              <a:t>whakaaro</a:t>
            </a:r>
            <a:r>
              <a:rPr lang="en-US" sz="2000" b="1" dirty="0"/>
              <a:t> </a:t>
            </a:r>
            <a:r>
              <a:rPr lang="en-US" sz="2000" b="1" dirty="0" err="1"/>
              <a:t>kōtahi</a:t>
            </a:r>
            <a:endParaRPr lang="en-US" sz="2000" b="1" dirty="0"/>
          </a:p>
          <a:p>
            <a:r>
              <a:rPr lang="en-US" sz="2000" b="1" dirty="0" err="1"/>
              <a:t>Hei</a:t>
            </a:r>
            <a:r>
              <a:rPr lang="en-US" sz="2000" b="1" dirty="0"/>
              <a:t> </a:t>
            </a:r>
            <a:r>
              <a:rPr lang="en-US" sz="2000" b="1" dirty="0" err="1"/>
              <a:t>ōranga</a:t>
            </a:r>
            <a:r>
              <a:rPr lang="en-US" sz="2000" b="1" dirty="0"/>
              <a:t> </a:t>
            </a:r>
            <a:r>
              <a:rPr lang="en-US" sz="2000" b="1" dirty="0" err="1"/>
              <a:t>mo</a:t>
            </a:r>
            <a:r>
              <a:rPr lang="en-US" sz="2000" b="1" dirty="0"/>
              <a:t> </a:t>
            </a:r>
            <a:r>
              <a:rPr lang="en-US" sz="2000" b="1" dirty="0" err="1"/>
              <a:t>tātou</a:t>
            </a:r>
            <a:r>
              <a:rPr lang="en-US" sz="2000" b="1" dirty="0"/>
              <a:t> </a:t>
            </a:r>
            <a:r>
              <a:rPr lang="en-US" sz="2000" b="1" dirty="0" err="1"/>
              <a:t>katoa</a:t>
            </a:r>
            <a:endParaRPr lang="en-US" sz="2000" b="1" dirty="0"/>
          </a:p>
          <a:p>
            <a:r>
              <a:rPr lang="en-US" sz="2000" b="1" dirty="0"/>
              <a:t> </a:t>
            </a:r>
            <a:r>
              <a:rPr lang="en-US" sz="2000" b="1" dirty="0" err="1"/>
              <a:t>Haumi</a:t>
            </a:r>
            <a:r>
              <a:rPr lang="en-US" sz="2000" b="1" dirty="0"/>
              <a:t> ē! Hui ē!  </a:t>
            </a:r>
            <a:r>
              <a:rPr lang="en-US" sz="2000" b="1" dirty="0" err="1"/>
              <a:t>Taiki</a:t>
            </a:r>
            <a:r>
              <a:rPr lang="en-US" sz="2000" b="1" dirty="0"/>
              <a:t> ē!</a:t>
            </a:r>
          </a:p>
          <a:p>
            <a:endParaRPr lang="en-NZ" dirty="0"/>
          </a:p>
        </p:txBody>
      </p:sp>
      <p:cxnSp>
        <p:nvCxnSpPr>
          <p:cNvPr id="39" name="Straight Connector 3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12148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42D5-B496-4199-AC7E-B57F1F6298E4}"/>
              </a:ext>
            </a:extLst>
          </p:cNvPr>
          <p:cNvSpPr>
            <a:spLocks noGrp="1"/>
          </p:cNvSpPr>
          <p:nvPr>
            <p:ph type="title"/>
          </p:nvPr>
        </p:nvSpPr>
        <p:spPr/>
        <p:txBody>
          <a:bodyPr/>
          <a:lstStyle/>
          <a:p>
            <a:endParaRPr lang="en-NZ" dirty="0"/>
          </a:p>
        </p:txBody>
      </p:sp>
      <p:pic>
        <p:nvPicPr>
          <p:cNvPr id="7" name="Picture 6" descr="Big wide tree">
            <a:extLst>
              <a:ext uri="{FF2B5EF4-FFF2-40B4-BE49-F238E27FC236}">
                <a16:creationId xmlns:a16="http://schemas.microsoft.com/office/drawing/2014/main" id="{74BE2DED-777A-4595-8463-CF664A8B1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0"/>
            <a:ext cx="10744200" cy="6858000"/>
          </a:xfrm>
          <a:prstGeom prst="rect">
            <a:avLst/>
          </a:prstGeom>
        </p:spPr>
      </p:pic>
      <p:sp>
        <p:nvSpPr>
          <p:cNvPr id="4" name="Content Placeholder 3">
            <a:extLst>
              <a:ext uri="{FF2B5EF4-FFF2-40B4-BE49-F238E27FC236}">
                <a16:creationId xmlns:a16="http://schemas.microsoft.com/office/drawing/2014/main" id="{421E716C-243D-4F32-BE2E-D928F01E6536}"/>
              </a:ext>
            </a:extLst>
          </p:cNvPr>
          <p:cNvSpPr>
            <a:spLocks noGrp="1"/>
          </p:cNvSpPr>
          <p:nvPr>
            <p:ph sz="half" idx="1"/>
          </p:nvPr>
        </p:nvSpPr>
        <p:spPr/>
        <p:txBody>
          <a:bodyPr/>
          <a:lstStyle/>
          <a:p>
            <a:r>
              <a:rPr lang="en-NZ" sz="3200" b="1" i="0" dirty="0">
                <a:solidFill>
                  <a:schemeClr val="accent2">
                    <a:lumMod val="50000"/>
                  </a:schemeClr>
                </a:solidFill>
                <a:effectLst/>
              </a:rPr>
              <a:t>E </a:t>
            </a:r>
            <a:r>
              <a:rPr lang="en-NZ" sz="3200" b="1" i="0" dirty="0" err="1">
                <a:solidFill>
                  <a:schemeClr val="accent2">
                    <a:lumMod val="50000"/>
                  </a:schemeClr>
                </a:solidFill>
                <a:effectLst/>
              </a:rPr>
              <a:t>tu</a:t>
            </a:r>
            <a:r>
              <a:rPr lang="en-NZ" sz="3200" b="1" i="0" dirty="0">
                <a:solidFill>
                  <a:schemeClr val="accent2">
                    <a:lumMod val="50000"/>
                  </a:schemeClr>
                </a:solidFill>
                <a:effectLst/>
              </a:rPr>
              <a:t> kahikatea</a:t>
            </a:r>
            <a:br>
              <a:rPr lang="en-NZ" sz="3200" b="1" dirty="0">
                <a:solidFill>
                  <a:schemeClr val="accent2">
                    <a:lumMod val="50000"/>
                  </a:schemeClr>
                </a:solidFill>
              </a:rPr>
            </a:br>
            <a:r>
              <a:rPr lang="en-NZ" sz="3200" b="1" i="0" dirty="0" err="1">
                <a:solidFill>
                  <a:schemeClr val="accent2">
                    <a:lumMod val="50000"/>
                  </a:schemeClr>
                </a:solidFill>
                <a:effectLst/>
              </a:rPr>
              <a:t>Hei</a:t>
            </a:r>
            <a:r>
              <a:rPr lang="en-NZ" sz="3200" b="1" i="0" dirty="0">
                <a:solidFill>
                  <a:schemeClr val="accent2">
                    <a:lumMod val="50000"/>
                  </a:schemeClr>
                </a:solidFill>
                <a:effectLst/>
              </a:rPr>
              <a:t> </a:t>
            </a:r>
            <a:r>
              <a:rPr lang="en-NZ" sz="3200" b="1" i="0" dirty="0" err="1">
                <a:solidFill>
                  <a:schemeClr val="accent2">
                    <a:lumMod val="50000"/>
                  </a:schemeClr>
                </a:solidFill>
                <a:effectLst/>
              </a:rPr>
              <a:t>whakapae</a:t>
            </a:r>
            <a:r>
              <a:rPr lang="en-NZ" sz="3200" b="1" i="0" dirty="0">
                <a:solidFill>
                  <a:schemeClr val="accent2">
                    <a:lumMod val="50000"/>
                  </a:schemeClr>
                </a:solidFill>
                <a:effectLst/>
              </a:rPr>
              <a:t> </a:t>
            </a:r>
            <a:r>
              <a:rPr lang="en-NZ" sz="3200" b="1" i="0" dirty="0" err="1">
                <a:solidFill>
                  <a:schemeClr val="accent2">
                    <a:lumMod val="50000"/>
                  </a:schemeClr>
                </a:solidFill>
                <a:effectLst/>
              </a:rPr>
              <a:t>ururoa</a:t>
            </a:r>
            <a:br>
              <a:rPr lang="en-NZ" sz="3200" b="1" dirty="0">
                <a:solidFill>
                  <a:schemeClr val="accent2">
                    <a:lumMod val="50000"/>
                  </a:schemeClr>
                </a:solidFill>
              </a:rPr>
            </a:br>
            <a:r>
              <a:rPr lang="en-NZ" sz="3200" b="1" i="0" dirty="0" err="1">
                <a:solidFill>
                  <a:schemeClr val="accent2">
                    <a:lumMod val="50000"/>
                  </a:schemeClr>
                </a:solidFill>
                <a:effectLst/>
              </a:rPr>
              <a:t>Awhi</a:t>
            </a:r>
            <a:r>
              <a:rPr lang="en-NZ" sz="3200" b="1" i="0" dirty="0">
                <a:solidFill>
                  <a:schemeClr val="accent2">
                    <a:lumMod val="50000"/>
                  </a:schemeClr>
                </a:solidFill>
                <a:effectLst/>
              </a:rPr>
              <a:t> </a:t>
            </a:r>
            <a:r>
              <a:rPr lang="en-NZ" sz="3200" b="1" i="0" dirty="0" err="1">
                <a:solidFill>
                  <a:schemeClr val="accent2">
                    <a:lumMod val="50000"/>
                  </a:schemeClr>
                </a:solidFill>
                <a:effectLst/>
              </a:rPr>
              <a:t>mai</a:t>
            </a:r>
            <a:r>
              <a:rPr lang="en-NZ" sz="3200" b="1" i="0" dirty="0">
                <a:solidFill>
                  <a:schemeClr val="accent2">
                    <a:lumMod val="50000"/>
                  </a:schemeClr>
                </a:solidFill>
                <a:effectLst/>
              </a:rPr>
              <a:t> </a:t>
            </a:r>
            <a:r>
              <a:rPr lang="en-NZ" sz="3200" b="1" i="0" dirty="0" err="1">
                <a:solidFill>
                  <a:schemeClr val="accent2">
                    <a:lumMod val="50000"/>
                  </a:schemeClr>
                </a:solidFill>
                <a:effectLst/>
              </a:rPr>
              <a:t>awhi</a:t>
            </a:r>
            <a:r>
              <a:rPr lang="en-NZ" sz="3200" b="1" i="0" dirty="0">
                <a:solidFill>
                  <a:schemeClr val="accent2">
                    <a:lumMod val="50000"/>
                  </a:schemeClr>
                </a:solidFill>
                <a:effectLst/>
              </a:rPr>
              <a:t> </a:t>
            </a:r>
            <a:r>
              <a:rPr lang="en-NZ" sz="3200" b="1" i="0" dirty="0" err="1">
                <a:solidFill>
                  <a:schemeClr val="accent2">
                    <a:lumMod val="50000"/>
                  </a:schemeClr>
                </a:solidFill>
                <a:effectLst/>
              </a:rPr>
              <a:t>atu</a:t>
            </a:r>
            <a:br>
              <a:rPr lang="en-NZ" sz="3200" b="1" dirty="0">
                <a:solidFill>
                  <a:schemeClr val="accent2">
                    <a:lumMod val="50000"/>
                  </a:schemeClr>
                </a:solidFill>
              </a:rPr>
            </a:br>
            <a:r>
              <a:rPr lang="en-NZ" sz="3200" b="1" i="0" dirty="0">
                <a:solidFill>
                  <a:schemeClr val="accent2">
                    <a:lumMod val="50000"/>
                  </a:schemeClr>
                </a:solidFill>
                <a:effectLst/>
              </a:rPr>
              <a:t>Tatou </a:t>
            </a:r>
            <a:r>
              <a:rPr lang="en-NZ" sz="3200" b="1" i="0" dirty="0" err="1">
                <a:solidFill>
                  <a:schemeClr val="accent2">
                    <a:lumMod val="50000"/>
                  </a:schemeClr>
                </a:solidFill>
                <a:effectLst/>
              </a:rPr>
              <a:t>tatou</a:t>
            </a:r>
            <a:r>
              <a:rPr lang="en-NZ" sz="3200" b="1" i="0" dirty="0">
                <a:solidFill>
                  <a:schemeClr val="accent2">
                    <a:lumMod val="50000"/>
                  </a:schemeClr>
                </a:solidFill>
                <a:effectLst/>
              </a:rPr>
              <a:t> e</a:t>
            </a:r>
            <a:endParaRPr lang="en-NZ" sz="3200" b="1" dirty="0">
              <a:solidFill>
                <a:schemeClr val="accent2">
                  <a:lumMod val="50000"/>
                </a:schemeClr>
              </a:solidFill>
            </a:endParaRPr>
          </a:p>
          <a:p>
            <a:endParaRPr lang="en-NZ" dirty="0"/>
          </a:p>
        </p:txBody>
      </p:sp>
      <p:sp>
        <p:nvSpPr>
          <p:cNvPr id="5" name="Content Placeholder 4">
            <a:extLst>
              <a:ext uri="{FF2B5EF4-FFF2-40B4-BE49-F238E27FC236}">
                <a16:creationId xmlns:a16="http://schemas.microsoft.com/office/drawing/2014/main" id="{F5EE84F5-E090-4E58-AFB0-9FBB902F4291}"/>
              </a:ext>
            </a:extLst>
          </p:cNvPr>
          <p:cNvSpPr>
            <a:spLocks noGrp="1"/>
          </p:cNvSpPr>
          <p:nvPr>
            <p:ph sz="half" idx="2"/>
          </p:nvPr>
        </p:nvSpPr>
        <p:spPr/>
        <p:txBody>
          <a:bodyPr/>
          <a:lstStyle/>
          <a:p>
            <a:r>
              <a:rPr lang="en-NZ" sz="2400" b="1" i="0" dirty="0">
                <a:solidFill>
                  <a:schemeClr val="bg1"/>
                </a:solidFill>
                <a:effectLst/>
                <a:latin typeface="+mj-lt"/>
              </a:rPr>
              <a:t>Stand like the kahikatea (tree)</a:t>
            </a:r>
            <a:br>
              <a:rPr lang="en-NZ" sz="2400" b="1" dirty="0">
                <a:solidFill>
                  <a:schemeClr val="bg1"/>
                </a:solidFill>
                <a:latin typeface="+mj-lt"/>
              </a:rPr>
            </a:br>
            <a:r>
              <a:rPr lang="en-NZ" sz="2400" b="1" i="0" dirty="0">
                <a:solidFill>
                  <a:schemeClr val="bg1"/>
                </a:solidFill>
                <a:effectLst/>
                <a:latin typeface="+mj-lt"/>
              </a:rPr>
              <a:t>To brave the storms</a:t>
            </a:r>
            <a:br>
              <a:rPr lang="en-NZ" sz="2400" b="1" dirty="0">
                <a:solidFill>
                  <a:schemeClr val="bg1"/>
                </a:solidFill>
                <a:latin typeface="+mj-lt"/>
              </a:rPr>
            </a:br>
            <a:r>
              <a:rPr lang="en-NZ" sz="2400" b="1" i="0" dirty="0">
                <a:solidFill>
                  <a:schemeClr val="bg1"/>
                </a:solidFill>
                <a:effectLst/>
                <a:latin typeface="+mj-lt"/>
              </a:rPr>
              <a:t>Embrace and receive</a:t>
            </a:r>
            <a:br>
              <a:rPr lang="en-NZ" sz="2400" b="1" dirty="0">
                <a:solidFill>
                  <a:schemeClr val="bg1"/>
                </a:solidFill>
                <a:latin typeface="+mj-lt"/>
              </a:rPr>
            </a:br>
            <a:r>
              <a:rPr lang="en-NZ" sz="2400" b="1" i="0" dirty="0">
                <a:solidFill>
                  <a:schemeClr val="bg1"/>
                </a:solidFill>
                <a:effectLst/>
                <a:latin typeface="+mj-lt"/>
              </a:rPr>
              <a:t>We are one together</a:t>
            </a:r>
            <a:endParaRPr lang="en-NZ" sz="2400" b="1" dirty="0">
              <a:solidFill>
                <a:schemeClr val="bg1"/>
              </a:solidFill>
              <a:latin typeface="+mj-lt"/>
            </a:endParaRPr>
          </a:p>
          <a:p>
            <a:endParaRPr lang="en-NZ" dirty="0"/>
          </a:p>
        </p:txBody>
      </p:sp>
    </p:spTree>
    <p:extLst>
      <p:ext uri="{BB962C8B-B14F-4D97-AF65-F5344CB8AC3E}">
        <p14:creationId xmlns:p14="http://schemas.microsoft.com/office/powerpoint/2010/main" val="657746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People working on ideas">
            <a:extLst>
              <a:ext uri="{FF2B5EF4-FFF2-40B4-BE49-F238E27FC236}">
                <a16:creationId xmlns:a16="http://schemas.microsoft.com/office/drawing/2014/main" id="{CC59E657-F8A7-4A9C-96D4-A1B38A865D5A}"/>
              </a:ext>
            </a:extLst>
          </p:cNvPr>
          <p:cNvPicPr>
            <a:picLocks noChangeAspect="1"/>
          </p:cNvPicPr>
          <p:nvPr/>
        </p:nvPicPr>
        <p:blipFill rotWithShape="1">
          <a:blip r:embed="rId2">
            <a:extLst>
              <a:ext uri="{28A0092B-C50C-407E-A947-70E740481C1C}">
                <a14:useLocalDpi xmlns:a14="http://schemas.microsoft.com/office/drawing/2010/main" val="0"/>
              </a:ext>
            </a:extLst>
          </a:blip>
          <a:srcRect l="8248" r="16090"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itle 4">
            <a:extLst>
              <a:ext uri="{FF2B5EF4-FFF2-40B4-BE49-F238E27FC236}">
                <a16:creationId xmlns:a16="http://schemas.microsoft.com/office/drawing/2014/main" id="{1DBC0ADA-E64E-41EA-97E0-58FEFA01B556}"/>
              </a:ext>
            </a:extLst>
          </p:cNvPr>
          <p:cNvSpPr>
            <a:spLocks noGrp="1"/>
          </p:cNvSpPr>
          <p:nvPr>
            <p:ph type="title"/>
          </p:nvPr>
        </p:nvSpPr>
        <p:spPr>
          <a:xfrm>
            <a:off x="677333" y="609600"/>
            <a:ext cx="3851123" cy="1320800"/>
          </a:xfrm>
        </p:spPr>
        <p:txBody>
          <a:bodyPr>
            <a:normAutofit/>
          </a:bodyPr>
          <a:lstStyle/>
          <a:p>
            <a:r>
              <a:rPr lang="en-NZ" b="1" dirty="0"/>
              <a:t>Assignment Two </a:t>
            </a:r>
            <a:r>
              <a:rPr lang="en-NZ" b="1" dirty="0" err="1"/>
              <a:t>patai</a:t>
            </a:r>
            <a:r>
              <a:rPr lang="en-NZ" b="1" dirty="0"/>
              <a:t>?</a:t>
            </a:r>
            <a:endParaRPr lang="en-NZ" b="1"/>
          </a:p>
        </p:txBody>
      </p:sp>
      <p:sp>
        <p:nvSpPr>
          <p:cNvPr id="6" name="Content Placeholder 5">
            <a:extLst>
              <a:ext uri="{FF2B5EF4-FFF2-40B4-BE49-F238E27FC236}">
                <a16:creationId xmlns:a16="http://schemas.microsoft.com/office/drawing/2014/main" id="{5C8647CF-3825-4E46-8292-AD92C5740CDF}"/>
              </a:ext>
            </a:extLst>
          </p:cNvPr>
          <p:cNvSpPr>
            <a:spLocks noGrp="1"/>
          </p:cNvSpPr>
          <p:nvPr>
            <p:ph idx="1"/>
          </p:nvPr>
        </p:nvSpPr>
        <p:spPr>
          <a:xfrm>
            <a:off x="677334" y="2160589"/>
            <a:ext cx="3851122" cy="3880773"/>
          </a:xfrm>
        </p:spPr>
        <p:txBody>
          <a:bodyPr>
            <a:normAutofit/>
          </a:bodyPr>
          <a:lstStyle/>
          <a:p>
            <a:endParaRPr lang="en-NZ" b="1"/>
          </a:p>
          <a:p>
            <a:endParaRPr lang="en-NZ" b="1"/>
          </a:p>
          <a:p>
            <a:r>
              <a:rPr lang="en-NZ" b="1"/>
              <a:t>Please have a look at Assignment Two Support Guidelines in Week 10 (Moodle page).</a:t>
            </a:r>
          </a:p>
        </p:txBody>
      </p:sp>
      <p:cxnSp>
        <p:nvCxnSpPr>
          <p:cNvPr id="13" name="Straight Connector 1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96937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Person sitting on surfboard on beach">
            <a:extLst>
              <a:ext uri="{FF2B5EF4-FFF2-40B4-BE49-F238E27FC236}">
                <a16:creationId xmlns:a16="http://schemas.microsoft.com/office/drawing/2014/main" id="{52291B76-A866-4AF9-A8F7-BC8FA1B80DF0}"/>
              </a:ext>
            </a:extLst>
          </p:cNvPr>
          <p:cNvPicPr>
            <a:picLocks noChangeAspect="1"/>
          </p:cNvPicPr>
          <p:nvPr/>
        </p:nvPicPr>
        <p:blipFill rotWithShape="1">
          <a:blip r:embed="rId2">
            <a:extLst>
              <a:ext uri="{28A0092B-C50C-407E-A947-70E740481C1C}">
                <a14:useLocalDpi xmlns:a14="http://schemas.microsoft.com/office/drawing/2010/main" val="0"/>
              </a:ext>
            </a:extLst>
          </a:blip>
          <a:srcRect l="22893" r="-2" b="-2"/>
          <a:stretch/>
        </p:blipFill>
        <p:spPr>
          <a:xfrm>
            <a:off x="5374640" y="-1"/>
            <a:ext cx="681736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itle 4">
            <a:extLst>
              <a:ext uri="{FF2B5EF4-FFF2-40B4-BE49-F238E27FC236}">
                <a16:creationId xmlns:a16="http://schemas.microsoft.com/office/drawing/2014/main" id="{01BE9BD6-1151-4EA7-AC65-B43F1E7E5FEE}"/>
              </a:ext>
            </a:extLst>
          </p:cNvPr>
          <p:cNvSpPr>
            <a:spLocks noGrp="1"/>
          </p:cNvSpPr>
          <p:nvPr>
            <p:ph type="title"/>
          </p:nvPr>
        </p:nvSpPr>
        <p:spPr>
          <a:xfrm>
            <a:off x="677333" y="609600"/>
            <a:ext cx="3851123" cy="1320800"/>
          </a:xfrm>
        </p:spPr>
        <p:txBody>
          <a:bodyPr>
            <a:normAutofit/>
          </a:bodyPr>
          <a:lstStyle/>
          <a:p>
            <a:r>
              <a:rPr lang="en-NZ" dirty="0"/>
              <a:t>Ethical dilemmas…</a:t>
            </a:r>
          </a:p>
        </p:txBody>
      </p:sp>
      <p:sp>
        <p:nvSpPr>
          <p:cNvPr id="6" name="Content Placeholder 5">
            <a:extLst>
              <a:ext uri="{FF2B5EF4-FFF2-40B4-BE49-F238E27FC236}">
                <a16:creationId xmlns:a16="http://schemas.microsoft.com/office/drawing/2014/main" id="{FCC2A89E-4BC5-45C3-B482-5341684210CE}"/>
              </a:ext>
            </a:extLst>
          </p:cNvPr>
          <p:cNvSpPr>
            <a:spLocks noGrp="1"/>
          </p:cNvSpPr>
          <p:nvPr>
            <p:ph idx="1"/>
          </p:nvPr>
        </p:nvSpPr>
        <p:spPr>
          <a:xfrm>
            <a:off x="677334" y="2160589"/>
            <a:ext cx="3851122" cy="3880773"/>
          </a:xfrm>
        </p:spPr>
        <p:txBody>
          <a:bodyPr>
            <a:normAutofit/>
          </a:bodyPr>
          <a:lstStyle/>
          <a:p>
            <a:pPr marL="0" indent="0">
              <a:buNone/>
            </a:pPr>
            <a:r>
              <a:rPr lang="en-NZ" sz="2000" b="1" dirty="0">
                <a:solidFill>
                  <a:schemeClr val="accent2">
                    <a:lumMod val="50000"/>
                  </a:schemeClr>
                </a:solidFill>
                <a:latin typeface="Trebuchet MS" pitchFamily="34" charset="0"/>
              </a:rPr>
              <a:t>“Dilemmas are by their nature difficult to resolve and involve both rational decisions and value judgements. Thinking ethically requires teachers to be able to clearly distinguish these two”</a:t>
            </a:r>
          </a:p>
          <a:p>
            <a:pPr marL="0" indent="0">
              <a:buNone/>
            </a:pPr>
            <a:r>
              <a:rPr lang="en-NZ" sz="2000" b="1" dirty="0">
                <a:solidFill>
                  <a:schemeClr val="accent2">
                    <a:lumMod val="50000"/>
                  </a:schemeClr>
                </a:solidFill>
                <a:latin typeface="Trebuchet MS" pitchFamily="34" charset="0"/>
              </a:rPr>
              <a:t>(http://ethics4teachers.massey.ac.nz)</a:t>
            </a:r>
          </a:p>
          <a:p>
            <a:endParaRPr lang="en-NZ" dirty="0"/>
          </a:p>
        </p:txBody>
      </p:sp>
      <p:cxnSp>
        <p:nvCxnSpPr>
          <p:cNvPr id="13" name="Straight Connector 1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22666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3C136F-6466-4F76-BF26-807370374116}"/>
              </a:ext>
            </a:extLst>
          </p:cNvPr>
          <p:cNvSpPr>
            <a:spLocks noGrp="1"/>
          </p:cNvSpPr>
          <p:nvPr>
            <p:ph type="title"/>
          </p:nvPr>
        </p:nvSpPr>
        <p:spPr/>
        <p:txBody>
          <a:bodyPr/>
          <a:lstStyle/>
          <a:p>
            <a:r>
              <a:rPr lang="en-NZ" dirty="0"/>
              <a:t>Consider the following scenario…</a:t>
            </a:r>
          </a:p>
        </p:txBody>
      </p:sp>
      <p:sp>
        <p:nvSpPr>
          <p:cNvPr id="6" name="Content Placeholder 5">
            <a:extLst>
              <a:ext uri="{FF2B5EF4-FFF2-40B4-BE49-F238E27FC236}">
                <a16:creationId xmlns:a16="http://schemas.microsoft.com/office/drawing/2014/main" id="{C31FEEEF-5B2A-4688-B533-EDDDBD6B93BF}"/>
              </a:ext>
            </a:extLst>
          </p:cNvPr>
          <p:cNvSpPr>
            <a:spLocks noGrp="1"/>
          </p:cNvSpPr>
          <p:nvPr>
            <p:ph idx="1"/>
          </p:nvPr>
        </p:nvSpPr>
        <p:spPr/>
        <p:txBody>
          <a:bodyPr/>
          <a:lstStyle/>
          <a:p>
            <a:pPr algn="ctr"/>
            <a:r>
              <a:rPr lang="en-NZ" sz="2000" b="1" i="1" dirty="0">
                <a:solidFill>
                  <a:schemeClr val="accent2">
                    <a:lumMod val="50000"/>
                  </a:schemeClr>
                </a:solidFill>
              </a:rPr>
              <a:t>A parent sends juice in a bottle with their toddler every day. The child asks for the bottle constantly. When you talk to the Mother about it, she says that the juice has vegetables in it and that is the only way she can get him to eat vegetables. Meanwhile, you are concerned about the child’s teeth and appetite. </a:t>
            </a:r>
          </a:p>
          <a:p>
            <a:pPr algn="ctr"/>
            <a:endParaRPr lang="en-NZ" sz="2000" b="1" dirty="0">
              <a:solidFill>
                <a:schemeClr val="accent2">
                  <a:lumMod val="50000"/>
                </a:schemeClr>
              </a:solidFill>
            </a:endParaRPr>
          </a:p>
          <a:p>
            <a:pPr algn="ctr"/>
            <a:r>
              <a:rPr lang="en-NZ" sz="2000" b="1" dirty="0">
                <a:solidFill>
                  <a:schemeClr val="accent2">
                    <a:lumMod val="50000"/>
                  </a:schemeClr>
                </a:solidFill>
              </a:rPr>
              <a:t>WHAT DO YOU DO? </a:t>
            </a:r>
          </a:p>
          <a:p>
            <a:pPr algn="ctr"/>
            <a:r>
              <a:rPr lang="en-NZ" sz="2000" b="1" dirty="0">
                <a:solidFill>
                  <a:schemeClr val="accent2">
                    <a:lumMod val="50000"/>
                  </a:schemeClr>
                </a:solidFill>
              </a:rPr>
              <a:t>What rights would you link this dilemma to?</a:t>
            </a:r>
          </a:p>
          <a:p>
            <a:pPr algn="ctr"/>
            <a:r>
              <a:rPr lang="en-NZ" sz="2000" b="1" dirty="0">
                <a:solidFill>
                  <a:schemeClr val="accent2">
                    <a:lumMod val="50000"/>
                  </a:schemeClr>
                </a:solidFill>
              </a:rPr>
              <a:t>What are the links to Our Code Our Standards?</a:t>
            </a:r>
          </a:p>
          <a:p>
            <a:pPr algn="ctr"/>
            <a:r>
              <a:rPr lang="en-NZ" sz="2000" b="1" dirty="0">
                <a:solidFill>
                  <a:schemeClr val="accent2">
                    <a:lumMod val="50000"/>
                  </a:schemeClr>
                </a:solidFill>
              </a:rPr>
              <a:t>What about other policy documents/literature?</a:t>
            </a:r>
          </a:p>
          <a:p>
            <a:endParaRPr lang="en-NZ" dirty="0"/>
          </a:p>
        </p:txBody>
      </p:sp>
    </p:spTree>
    <p:extLst>
      <p:ext uri="{BB962C8B-B14F-4D97-AF65-F5344CB8AC3E}">
        <p14:creationId xmlns:p14="http://schemas.microsoft.com/office/powerpoint/2010/main" val="860187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09DE4-7FC1-4E72-B839-C04662DD4EAC}"/>
              </a:ext>
            </a:extLst>
          </p:cNvPr>
          <p:cNvSpPr>
            <a:spLocks noGrp="1"/>
          </p:cNvSpPr>
          <p:nvPr>
            <p:ph type="title"/>
          </p:nvPr>
        </p:nvSpPr>
        <p:spPr/>
        <p:txBody>
          <a:bodyPr/>
          <a:lstStyle/>
          <a:p>
            <a:r>
              <a:rPr lang="en-NZ" dirty="0"/>
              <a:t>Consider the following scenario…</a:t>
            </a:r>
          </a:p>
        </p:txBody>
      </p:sp>
      <p:sp>
        <p:nvSpPr>
          <p:cNvPr id="3" name="Content Placeholder 2">
            <a:extLst>
              <a:ext uri="{FF2B5EF4-FFF2-40B4-BE49-F238E27FC236}">
                <a16:creationId xmlns:a16="http://schemas.microsoft.com/office/drawing/2014/main" id="{C9CB125F-3EF6-4A72-A94D-DC2E9A6DE2E1}"/>
              </a:ext>
            </a:extLst>
          </p:cNvPr>
          <p:cNvSpPr>
            <a:spLocks noGrp="1"/>
          </p:cNvSpPr>
          <p:nvPr>
            <p:ph idx="1"/>
          </p:nvPr>
        </p:nvSpPr>
        <p:spPr/>
        <p:txBody>
          <a:bodyPr>
            <a:normAutofit lnSpcReduction="10000"/>
          </a:bodyPr>
          <a:lstStyle/>
          <a:p>
            <a:pPr algn="ctr"/>
            <a:r>
              <a:rPr lang="en-NZ" sz="2000" b="1" i="1" dirty="0">
                <a:solidFill>
                  <a:schemeClr val="accent2">
                    <a:lumMod val="50000"/>
                  </a:schemeClr>
                </a:solidFill>
              </a:rPr>
              <a:t>Your friend has enrolled their child into the centre that you are working in.  The child is having issues settling into the centre and cries most of the day however when your friend comes to pick their child up the teachers tell her that her child is doing great.  </a:t>
            </a:r>
          </a:p>
          <a:p>
            <a:pPr algn="ctr"/>
            <a:r>
              <a:rPr lang="en-NZ" sz="2000" b="1" i="1" dirty="0">
                <a:solidFill>
                  <a:schemeClr val="accent2">
                    <a:lumMod val="50000"/>
                  </a:schemeClr>
                </a:solidFill>
              </a:rPr>
              <a:t>You are not the teacher in the room.  </a:t>
            </a:r>
          </a:p>
          <a:p>
            <a:pPr algn="ctr"/>
            <a:endParaRPr lang="en-NZ" sz="2000" b="1" i="1" dirty="0">
              <a:solidFill>
                <a:schemeClr val="accent2">
                  <a:lumMod val="50000"/>
                </a:schemeClr>
              </a:solidFill>
            </a:endParaRPr>
          </a:p>
          <a:p>
            <a:pPr algn="ctr"/>
            <a:r>
              <a:rPr lang="en-NZ" sz="2000" b="1" i="1" dirty="0">
                <a:solidFill>
                  <a:schemeClr val="accent2">
                    <a:lumMod val="50000"/>
                  </a:schemeClr>
                </a:solidFill>
              </a:rPr>
              <a:t>WHAT WOULD YOU DO? </a:t>
            </a:r>
          </a:p>
          <a:p>
            <a:pPr algn="ctr"/>
            <a:r>
              <a:rPr lang="en-NZ" sz="2000" b="1" i="1" dirty="0">
                <a:solidFill>
                  <a:schemeClr val="accent2">
                    <a:lumMod val="50000"/>
                  </a:schemeClr>
                </a:solidFill>
              </a:rPr>
              <a:t>What rights would you link this dilemma to?</a:t>
            </a:r>
          </a:p>
          <a:p>
            <a:pPr algn="ctr"/>
            <a:r>
              <a:rPr lang="en-NZ" sz="2000" b="1" i="1" dirty="0">
                <a:solidFill>
                  <a:schemeClr val="accent2">
                    <a:lumMod val="50000"/>
                  </a:schemeClr>
                </a:solidFill>
              </a:rPr>
              <a:t>What are the links to Our Code Our Standards?</a:t>
            </a:r>
          </a:p>
          <a:p>
            <a:pPr algn="ctr"/>
            <a:r>
              <a:rPr lang="en-NZ" sz="2000" b="1" i="1" dirty="0">
                <a:solidFill>
                  <a:schemeClr val="accent2">
                    <a:lumMod val="50000"/>
                  </a:schemeClr>
                </a:solidFill>
              </a:rPr>
              <a:t>What about other policy documents?</a:t>
            </a:r>
          </a:p>
          <a:p>
            <a:endParaRPr lang="en-NZ" dirty="0"/>
          </a:p>
        </p:txBody>
      </p:sp>
    </p:spTree>
    <p:extLst>
      <p:ext uri="{BB962C8B-B14F-4D97-AF65-F5344CB8AC3E}">
        <p14:creationId xmlns:p14="http://schemas.microsoft.com/office/powerpoint/2010/main" val="3420603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5DF8-397E-4697-A624-7C28DA974AB2}"/>
              </a:ext>
            </a:extLst>
          </p:cNvPr>
          <p:cNvSpPr>
            <a:spLocks noGrp="1"/>
          </p:cNvSpPr>
          <p:nvPr>
            <p:ph type="title"/>
          </p:nvPr>
        </p:nvSpPr>
        <p:spPr/>
        <p:txBody>
          <a:bodyPr/>
          <a:lstStyle/>
          <a:p>
            <a:r>
              <a:rPr lang="en-NZ" dirty="0"/>
              <a:t>Class korero</a:t>
            </a:r>
          </a:p>
        </p:txBody>
      </p:sp>
      <p:sp>
        <p:nvSpPr>
          <p:cNvPr id="3" name="Content Placeholder 2">
            <a:extLst>
              <a:ext uri="{FF2B5EF4-FFF2-40B4-BE49-F238E27FC236}">
                <a16:creationId xmlns:a16="http://schemas.microsoft.com/office/drawing/2014/main" id="{AD201C02-E695-48F7-90C8-3647F6CD908B}"/>
              </a:ext>
            </a:extLst>
          </p:cNvPr>
          <p:cNvSpPr>
            <a:spLocks noGrp="1"/>
          </p:cNvSpPr>
          <p:nvPr>
            <p:ph idx="1"/>
          </p:nvPr>
        </p:nvSpPr>
        <p:spPr/>
        <p:txBody>
          <a:bodyPr/>
          <a:lstStyle/>
          <a:p>
            <a:r>
              <a:rPr lang="en-NZ" sz="1800" dirty="0"/>
              <a:t>Read the article in Week 7 EDUC6006 Moodle page: </a:t>
            </a:r>
            <a:r>
              <a:rPr lang="en-NZ" sz="1800" dirty="0" err="1"/>
              <a:t>Trnka</a:t>
            </a:r>
            <a:r>
              <a:rPr lang="en-NZ" sz="1800" dirty="0"/>
              <a:t> et al. (2021). Negotiating risks and responsibilities during lockdown: ethical reasoning and effective experience in Aotearoa New Zealand. </a:t>
            </a:r>
          </a:p>
          <a:p>
            <a:endParaRPr lang="en-NZ" sz="1800" dirty="0"/>
          </a:p>
          <a:p>
            <a:r>
              <a:rPr lang="en-NZ" dirty="0"/>
              <a:t>Reference this article using APA 7</a:t>
            </a:r>
            <a:r>
              <a:rPr lang="en-NZ" baseline="30000" dirty="0"/>
              <a:t>th</a:t>
            </a:r>
            <a:r>
              <a:rPr lang="en-NZ" dirty="0"/>
              <a:t> format (see APA Quick Guide in Week 10 Moodle page)</a:t>
            </a:r>
            <a:endParaRPr lang="en-NZ" sz="1800" dirty="0"/>
          </a:p>
          <a:p>
            <a:endParaRPr lang="en-NZ" sz="1800" dirty="0"/>
          </a:p>
          <a:p>
            <a:r>
              <a:rPr lang="en-NZ" sz="1800" dirty="0"/>
              <a:t>Have you come across similar ethical dilemma recently?</a:t>
            </a:r>
          </a:p>
          <a:p>
            <a:endParaRPr lang="en-NZ" sz="1800" dirty="0"/>
          </a:p>
          <a:p>
            <a:r>
              <a:rPr lang="en-NZ" sz="1800" dirty="0"/>
              <a:t>What are the implications when discussing collective solutions?</a:t>
            </a:r>
          </a:p>
          <a:p>
            <a:endParaRPr lang="en-NZ" dirty="0"/>
          </a:p>
        </p:txBody>
      </p:sp>
    </p:spTree>
    <p:extLst>
      <p:ext uri="{BB962C8B-B14F-4D97-AF65-F5344CB8AC3E}">
        <p14:creationId xmlns:p14="http://schemas.microsoft.com/office/powerpoint/2010/main" val="939857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unset by the beach">
            <a:extLst>
              <a:ext uri="{FF2B5EF4-FFF2-40B4-BE49-F238E27FC236}">
                <a16:creationId xmlns:a16="http://schemas.microsoft.com/office/drawing/2014/main" id="{6493107F-7BEA-45FD-9104-7CC184AFB7C2}"/>
              </a:ext>
            </a:extLst>
          </p:cNvPr>
          <p:cNvPicPr>
            <a:picLocks noChangeAspect="1"/>
          </p:cNvPicPr>
          <p:nvPr/>
        </p:nvPicPr>
        <p:blipFill rotWithShape="1">
          <a:blip r:embed="rId2">
            <a:extLst>
              <a:ext uri="{28A0092B-C50C-407E-A947-70E740481C1C}">
                <a14:useLocalDpi xmlns:a14="http://schemas.microsoft.com/office/drawing/2010/main" val="0"/>
              </a:ext>
            </a:extLst>
          </a:blip>
          <a:srcRect l="17279" r="5613"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38FD9EE2-B403-4843-9497-0FB583B3B642}"/>
              </a:ext>
            </a:extLst>
          </p:cNvPr>
          <p:cNvSpPr>
            <a:spLocks noGrp="1"/>
          </p:cNvSpPr>
          <p:nvPr>
            <p:ph type="title"/>
          </p:nvPr>
        </p:nvSpPr>
        <p:spPr>
          <a:xfrm>
            <a:off x="677333" y="609600"/>
            <a:ext cx="3851123" cy="1320800"/>
          </a:xfrm>
        </p:spPr>
        <p:txBody>
          <a:bodyPr>
            <a:normAutofit/>
          </a:bodyPr>
          <a:lstStyle/>
          <a:p>
            <a:r>
              <a:rPr lang="en-NZ" dirty="0"/>
              <a:t>Karakia </a:t>
            </a:r>
            <a:r>
              <a:rPr lang="en-NZ" dirty="0" err="1"/>
              <a:t>whakamutunga</a:t>
            </a:r>
            <a:endParaRPr lang="en-NZ" dirty="0"/>
          </a:p>
        </p:txBody>
      </p:sp>
      <p:sp>
        <p:nvSpPr>
          <p:cNvPr id="3" name="Content Placeholder 2">
            <a:extLst>
              <a:ext uri="{FF2B5EF4-FFF2-40B4-BE49-F238E27FC236}">
                <a16:creationId xmlns:a16="http://schemas.microsoft.com/office/drawing/2014/main" id="{F14238F7-D507-4B2F-B1B3-DE3C1943C609}"/>
              </a:ext>
            </a:extLst>
          </p:cNvPr>
          <p:cNvSpPr>
            <a:spLocks noGrp="1"/>
          </p:cNvSpPr>
          <p:nvPr>
            <p:ph idx="1"/>
          </p:nvPr>
        </p:nvSpPr>
        <p:spPr>
          <a:xfrm>
            <a:off x="677334" y="2160589"/>
            <a:ext cx="3851122" cy="3880773"/>
          </a:xfrm>
        </p:spPr>
        <p:txBody>
          <a:bodyPr>
            <a:normAutofit/>
          </a:bodyPr>
          <a:lstStyle/>
          <a:p>
            <a:pPr marL="0" indent="0"/>
            <a:r>
              <a:rPr lang="en-US" sz="2400" b="1" dirty="0"/>
              <a:t>Kia tau </a:t>
            </a:r>
            <a:r>
              <a:rPr lang="en-US" sz="2400" b="1" dirty="0" err="1"/>
              <a:t>tō</a:t>
            </a:r>
            <a:r>
              <a:rPr lang="en-US" sz="2400" b="1" dirty="0"/>
              <a:t> </a:t>
            </a:r>
            <a:r>
              <a:rPr lang="en-US" sz="2400" b="1" dirty="0" err="1"/>
              <a:t>rangimārie</a:t>
            </a:r>
            <a:endParaRPr lang="en-US" sz="2400" b="1" dirty="0"/>
          </a:p>
          <a:p>
            <a:pPr marL="0" indent="0"/>
            <a:r>
              <a:rPr lang="en-US" sz="2400" b="1" dirty="0"/>
              <a:t>Ki </a:t>
            </a:r>
            <a:r>
              <a:rPr lang="en-US" sz="2400" b="1" dirty="0" err="1"/>
              <a:t>runga</a:t>
            </a:r>
            <a:r>
              <a:rPr lang="en-US" sz="2400" b="1" dirty="0"/>
              <a:t> I </a:t>
            </a:r>
            <a:r>
              <a:rPr lang="en-US" sz="2400" b="1" dirty="0" err="1"/>
              <a:t>ngā</a:t>
            </a:r>
            <a:r>
              <a:rPr lang="en-US" sz="2400" b="1" dirty="0"/>
              <a:t> iwi o </a:t>
            </a:r>
            <a:r>
              <a:rPr lang="en-US" sz="2400" b="1" dirty="0" err="1"/>
              <a:t>te</a:t>
            </a:r>
            <a:r>
              <a:rPr lang="en-US" sz="2400" b="1" dirty="0"/>
              <a:t> </a:t>
            </a:r>
            <a:r>
              <a:rPr lang="en-US" sz="2400" b="1" dirty="0" err="1"/>
              <a:t>ao</a:t>
            </a:r>
            <a:endParaRPr lang="en-US" sz="2400" b="1" dirty="0"/>
          </a:p>
          <a:p>
            <a:pPr marL="0" indent="0"/>
            <a:endParaRPr lang="en-US" sz="2400" b="1" dirty="0"/>
          </a:p>
          <a:p>
            <a:pPr marL="0" indent="0"/>
            <a:r>
              <a:rPr lang="en-US" sz="2400" b="1" dirty="0"/>
              <a:t>Let your peace reign</a:t>
            </a:r>
          </a:p>
          <a:p>
            <a:pPr marL="0" indent="0"/>
            <a:r>
              <a:rPr lang="en-US" sz="2400" b="1" dirty="0"/>
              <a:t>On all the people of the world</a:t>
            </a:r>
          </a:p>
          <a:p>
            <a:endParaRPr lang="en-NZ"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274462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13</TotalTime>
  <Words>444</Words>
  <Application>Microsoft Office PowerPoint</Application>
  <PresentationFormat>Widescreen</PresentationFormat>
  <Paragraphs>49</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Trebuchet MS</vt:lpstr>
      <vt:lpstr>Wingdings 3</vt:lpstr>
      <vt:lpstr>Facet</vt:lpstr>
      <vt:lpstr>Session 8 :Ethical dilemmas and children’s rights</vt:lpstr>
      <vt:lpstr>Karakia</vt:lpstr>
      <vt:lpstr>PowerPoint Presentation</vt:lpstr>
      <vt:lpstr>Assignment Two patai?</vt:lpstr>
      <vt:lpstr>Ethical dilemmas…</vt:lpstr>
      <vt:lpstr>Consider the following scenario…</vt:lpstr>
      <vt:lpstr>Consider the following scenario…</vt:lpstr>
      <vt:lpstr>Class korero</vt:lpstr>
      <vt:lpstr>Karakia whakamutunga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8 :Ethical dilemmas and children’s rights</dc:title>
  <dc:creator>Galina Stebletsova</dc:creator>
  <cp:lastModifiedBy>Galina Stebletsova</cp:lastModifiedBy>
  <cp:revision>2</cp:revision>
  <dcterms:created xsi:type="dcterms:W3CDTF">2022-05-08T23:06:55Z</dcterms:created>
  <dcterms:modified xsi:type="dcterms:W3CDTF">2022-05-08T23:20:33Z</dcterms:modified>
</cp:coreProperties>
</file>