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7"/>
  </p:notesMasterIdLst>
  <p:sldIdLst>
    <p:sldId id="256" r:id="rId2"/>
    <p:sldId id="731" r:id="rId3"/>
    <p:sldId id="268" r:id="rId4"/>
    <p:sldId id="477" r:id="rId5"/>
    <p:sldId id="283" r:id="rId6"/>
    <p:sldId id="309" r:id="rId7"/>
    <p:sldId id="284" r:id="rId8"/>
    <p:sldId id="282" r:id="rId9"/>
    <p:sldId id="732" r:id="rId10"/>
    <p:sldId id="304" r:id="rId11"/>
    <p:sldId id="286" r:id="rId12"/>
    <p:sldId id="350" r:id="rId13"/>
    <p:sldId id="351" r:id="rId14"/>
    <p:sldId id="352" r:id="rId15"/>
    <p:sldId id="308" r:id="rId16"/>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800000"/>
    <a:srgbClr val="FFFFC5"/>
    <a:srgbClr val="CCCCFF"/>
    <a:srgbClr val="0A0C14"/>
    <a:srgbClr val="333399"/>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46" autoAdjust="0"/>
    <p:restoredTop sz="90929"/>
  </p:normalViewPr>
  <p:slideViewPr>
    <p:cSldViewPr>
      <p:cViewPr varScale="1">
        <p:scale>
          <a:sx n="61" d="100"/>
          <a:sy n="61" d="100"/>
        </p:scale>
        <p:origin x="1464"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DF3854-2E1E-41D5-B66A-17E8C2FF39F7}"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n-NZ"/>
        </a:p>
      </dgm:t>
    </dgm:pt>
    <dgm:pt modelId="{59534B86-BF7D-418B-B24F-5F01AB83277D}">
      <dgm:prSet phldrT="[Text]"/>
      <dgm:spPr/>
      <dgm:t>
        <a:bodyPr/>
        <a:lstStyle/>
        <a:p>
          <a:r>
            <a:rPr lang="en-NZ" dirty="0"/>
            <a:t>Practical completion</a:t>
          </a:r>
        </a:p>
      </dgm:t>
    </dgm:pt>
    <dgm:pt modelId="{31232696-5FB6-49C0-A401-9D7202048E50}" type="parTrans" cxnId="{F49AE068-6697-40EA-B823-CAE5E0459907}">
      <dgm:prSet/>
      <dgm:spPr/>
      <dgm:t>
        <a:bodyPr/>
        <a:lstStyle/>
        <a:p>
          <a:endParaRPr lang="en-NZ"/>
        </a:p>
      </dgm:t>
    </dgm:pt>
    <dgm:pt modelId="{F2A4945B-0725-4192-874F-F25C2B2064AD}" type="sibTrans" cxnId="{F49AE068-6697-40EA-B823-CAE5E0459907}">
      <dgm:prSet/>
      <dgm:spPr/>
      <dgm:t>
        <a:bodyPr/>
        <a:lstStyle/>
        <a:p>
          <a:endParaRPr lang="en-NZ"/>
        </a:p>
      </dgm:t>
    </dgm:pt>
    <dgm:pt modelId="{EE7F0E7C-BD06-40DA-9A67-1053D4561866}">
      <dgm:prSet phldrT="[Text]"/>
      <dgm:spPr/>
      <dgm:t>
        <a:bodyPr/>
        <a:lstStyle/>
        <a:p>
          <a:r>
            <a:rPr lang="en-NZ" dirty="0"/>
            <a:t>Defects Notification Period</a:t>
          </a:r>
        </a:p>
      </dgm:t>
    </dgm:pt>
    <dgm:pt modelId="{6D606774-3D03-4E59-9FF9-EB3F9304C74C}" type="parTrans" cxnId="{C69DF63E-E6AA-4B0C-8FF9-D69E2A3E3CFE}">
      <dgm:prSet/>
      <dgm:spPr/>
      <dgm:t>
        <a:bodyPr/>
        <a:lstStyle/>
        <a:p>
          <a:endParaRPr lang="en-NZ"/>
        </a:p>
      </dgm:t>
    </dgm:pt>
    <dgm:pt modelId="{F10F994B-20B4-4014-9432-5AC37EB7974E}" type="sibTrans" cxnId="{C69DF63E-E6AA-4B0C-8FF9-D69E2A3E3CFE}">
      <dgm:prSet/>
      <dgm:spPr/>
      <dgm:t>
        <a:bodyPr/>
        <a:lstStyle/>
        <a:p>
          <a:endParaRPr lang="en-NZ"/>
        </a:p>
      </dgm:t>
    </dgm:pt>
    <dgm:pt modelId="{33BFE47C-D51E-451F-9ABD-958B570032F3}">
      <dgm:prSet phldrT="[Text]"/>
      <dgm:spPr/>
      <dgm:t>
        <a:bodyPr/>
        <a:lstStyle/>
        <a:p>
          <a:r>
            <a:rPr lang="en-NZ" dirty="0"/>
            <a:t>Final Completion</a:t>
          </a:r>
        </a:p>
      </dgm:t>
    </dgm:pt>
    <dgm:pt modelId="{3F9FEAF9-AF0E-43AF-8697-E989018DBA58}" type="parTrans" cxnId="{0454F4B5-1F1E-4E79-9A05-9F258456AFAE}">
      <dgm:prSet/>
      <dgm:spPr/>
      <dgm:t>
        <a:bodyPr/>
        <a:lstStyle/>
        <a:p>
          <a:endParaRPr lang="en-NZ"/>
        </a:p>
      </dgm:t>
    </dgm:pt>
    <dgm:pt modelId="{65E88823-88AF-4703-A274-3864132536C3}" type="sibTrans" cxnId="{0454F4B5-1F1E-4E79-9A05-9F258456AFAE}">
      <dgm:prSet/>
      <dgm:spPr/>
      <dgm:t>
        <a:bodyPr/>
        <a:lstStyle/>
        <a:p>
          <a:endParaRPr lang="en-NZ"/>
        </a:p>
      </dgm:t>
    </dgm:pt>
    <dgm:pt modelId="{7035C4BA-CF62-4445-96BF-B9193C940520}" type="pres">
      <dgm:prSet presAssocID="{46DF3854-2E1E-41D5-B66A-17E8C2FF39F7}" presName="Name0" presStyleCnt="0">
        <dgm:presLayoutVars>
          <dgm:dir/>
          <dgm:resizeHandles val="exact"/>
        </dgm:presLayoutVars>
      </dgm:prSet>
      <dgm:spPr/>
    </dgm:pt>
    <dgm:pt modelId="{9431912B-7BFB-422B-B461-2CAA92B79F8F}" type="pres">
      <dgm:prSet presAssocID="{46DF3854-2E1E-41D5-B66A-17E8C2FF39F7}" presName="arrow" presStyleLbl="bgShp" presStyleIdx="0" presStyleCnt="1"/>
      <dgm:spPr/>
    </dgm:pt>
    <dgm:pt modelId="{942057A5-084C-4354-90EA-8B67C96D6462}" type="pres">
      <dgm:prSet presAssocID="{46DF3854-2E1E-41D5-B66A-17E8C2FF39F7}" presName="points" presStyleCnt="0"/>
      <dgm:spPr/>
    </dgm:pt>
    <dgm:pt modelId="{E8D5B58F-BCA1-4D70-82C2-B3C003B1EF68}" type="pres">
      <dgm:prSet presAssocID="{59534B86-BF7D-418B-B24F-5F01AB83277D}" presName="compositeA" presStyleCnt="0"/>
      <dgm:spPr/>
    </dgm:pt>
    <dgm:pt modelId="{B6658C49-D387-4AE2-8592-FE350CB5F9FC}" type="pres">
      <dgm:prSet presAssocID="{59534B86-BF7D-418B-B24F-5F01AB83277D}" presName="textA" presStyleLbl="revTx" presStyleIdx="0" presStyleCnt="3">
        <dgm:presLayoutVars>
          <dgm:bulletEnabled val="1"/>
        </dgm:presLayoutVars>
      </dgm:prSet>
      <dgm:spPr/>
    </dgm:pt>
    <dgm:pt modelId="{B7F19587-52FC-47BA-94C8-52188B7F46D0}" type="pres">
      <dgm:prSet presAssocID="{59534B86-BF7D-418B-B24F-5F01AB83277D}" presName="circleA" presStyleLbl="node1" presStyleIdx="0" presStyleCnt="3"/>
      <dgm:spPr/>
    </dgm:pt>
    <dgm:pt modelId="{7ECBA1C5-6AB2-4F25-B5FB-8F9953AF6726}" type="pres">
      <dgm:prSet presAssocID="{59534B86-BF7D-418B-B24F-5F01AB83277D}" presName="spaceA" presStyleCnt="0"/>
      <dgm:spPr/>
    </dgm:pt>
    <dgm:pt modelId="{ABF1FDC9-C3FE-4440-B176-62BD2482B267}" type="pres">
      <dgm:prSet presAssocID="{F2A4945B-0725-4192-874F-F25C2B2064AD}" presName="space" presStyleCnt="0"/>
      <dgm:spPr/>
    </dgm:pt>
    <dgm:pt modelId="{4FBA4733-EF72-4145-885F-CB9AD3BC7559}" type="pres">
      <dgm:prSet presAssocID="{EE7F0E7C-BD06-40DA-9A67-1053D4561866}" presName="compositeB" presStyleCnt="0"/>
      <dgm:spPr/>
    </dgm:pt>
    <dgm:pt modelId="{8930D694-9D50-42C5-841C-B57738C7AE04}" type="pres">
      <dgm:prSet presAssocID="{EE7F0E7C-BD06-40DA-9A67-1053D4561866}" presName="textB" presStyleLbl="revTx" presStyleIdx="1" presStyleCnt="3">
        <dgm:presLayoutVars>
          <dgm:bulletEnabled val="1"/>
        </dgm:presLayoutVars>
      </dgm:prSet>
      <dgm:spPr/>
    </dgm:pt>
    <dgm:pt modelId="{6CC759CE-69D6-410A-BFD4-F7D794D7476D}" type="pres">
      <dgm:prSet presAssocID="{EE7F0E7C-BD06-40DA-9A67-1053D4561866}" presName="circleB" presStyleLbl="node1" presStyleIdx="1" presStyleCnt="3"/>
      <dgm:spPr/>
    </dgm:pt>
    <dgm:pt modelId="{50933E29-863B-433A-8828-D0314206B190}" type="pres">
      <dgm:prSet presAssocID="{EE7F0E7C-BD06-40DA-9A67-1053D4561866}" presName="spaceB" presStyleCnt="0"/>
      <dgm:spPr/>
    </dgm:pt>
    <dgm:pt modelId="{44A1B902-5415-45E9-A6CD-28CE9F7AFD10}" type="pres">
      <dgm:prSet presAssocID="{F10F994B-20B4-4014-9432-5AC37EB7974E}" presName="space" presStyleCnt="0"/>
      <dgm:spPr/>
    </dgm:pt>
    <dgm:pt modelId="{D4CA2A36-557C-4277-9647-347D2C00162E}" type="pres">
      <dgm:prSet presAssocID="{33BFE47C-D51E-451F-9ABD-958B570032F3}" presName="compositeA" presStyleCnt="0"/>
      <dgm:spPr/>
    </dgm:pt>
    <dgm:pt modelId="{BF25853E-3294-4D12-86CD-830335F6C5B9}" type="pres">
      <dgm:prSet presAssocID="{33BFE47C-D51E-451F-9ABD-958B570032F3}" presName="textA" presStyleLbl="revTx" presStyleIdx="2" presStyleCnt="3">
        <dgm:presLayoutVars>
          <dgm:bulletEnabled val="1"/>
        </dgm:presLayoutVars>
      </dgm:prSet>
      <dgm:spPr/>
    </dgm:pt>
    <dgm:pt modelId="{4340AA44-9ACC-4620-8B24-0927D08592C9}" type="pres">
      <dgm:prSet presAssocID="{33BFE47C-D51E-451F-9ABD-958B570032F3}" presName="circleA" presStyleLbl="node1" presStyleIdx="2" presStyleCnt="3"/>
      <dgm:spPr/>
    </dgm:pt>
    <dgm:pt modelId="{791E4100-512A-4F84-9038-B9565F5B5570}" type="pres">
      <dgm:prSet presAssocID="{33BFE47C-D51E-451F-9ABD-958B570032F3}" presName="spaceA" presStyleCnt="0"/>
      <dgm:spPr/>
    </dgm:pt>
  </dgm:ptLst>
  <dgm:cxnLst>
    <dgm:cxn modelId="{CAA01530-F33D-4CD3-8C3D-25A0BF898397}" type="presOf" srcId="{EE7F0E7C-BD06-40DA-9A67-1053D4561866}" destId="{8930D694-9D50-42C5-841C-B57738C7AE04}" srcOrd="0" destOrd="0" presId="urn:microsoft.com/office/officeart/2005/8/layout/hProcess11"/>
    <dgm:cxn modelId="{7E7B043C-034C-4E67-B9EE-25361441A7FA}" type="presOf" srcId="{46DF3854-2E1E-41D5-B66A-17E8C2FF39F7}" destId="{7035C4BA-CF62-4445-96BF-B9193C940520}" srcOrd="0" destOrd="0" presId="urn:microsoft.com/office/officeart/2005/8/layout/hProcess11"/>
    <dgm:cxn modelId="{C69DF63E-E6AA-4B0C-8FF9-D69E2A3E3CFE}" srcId="{46DF3854-2E1E-41D5-B66A-17E8C2FF39F7}" destId="{EE7F0E7C-BD06-40DA-9A67-1053D4561866}" srcOrd="1" destOrd="0" parTransId="{6D606774-3D03-4E59-9FF9-EB3F9304C74C}" sibTransId="{F10F994B-20B4-4014-9432-5AC37EB7974E}"/>
    <dgm:cxn modelId="{DD507246-D168-4A57-926F-86C4589CD201}" type="presOf" srcId="{59534B86-BF7D-418B-B24F-5F01AB83277D}" destId="{B6658C49-D387-4AE2-8592-FE350CB5F9FC}" srcOrd="0" destOrd="0" presId="urn:microsoft.com/office/officeart/2005/8/layout/hProcess11"/>
    <dgm:cxn modelId="{F49AE068-6697-40EA-B823-CAE5E0459907}" srcId="{46DF3854-2E1E-41D5-B66A-17E8C2FF39F7}" destId="{59534B86-BF7D-418B-B24F-5F01AB83277D}" srcOrd="0" destOrd="0" parTransId="{31232696-5FB6-49C0-A401-9D7202048E50}" sibTransId="{F2A4945B-0725-4192-874F-F25C2B2064AD}"/>
    <dgm:cxn modelId="{601761AD-E97D-4AE8-8143-F44E788687A9}" type="presOf" srcId="{33BFE47C-D51E-451F-9ABD-958B570032F3}" destId="{BF25853E-3294-4D12-86CD-830335F6C5B9}" srcOrd="0" destOrd="0" presId="urn:microsoft.com/office/officeart/2005/8/layout/hProcess11"/>
    <dgm:cxn modelId="{0454F4B5-1F1E-4E79-9A05-9F258456AFAE}" srcId="{46DF3854-2E1E-41D5-B66A-17E8C2FF39F7}" destId="{33BFE47C-D51E-451F-9ABD-958B570032F3}" srcOrd="2" destOrd="0" parTransId="{3F9FEAF9-AF0E-43AF-8697-E989018DBA58}" sibTransId="{65E88823-88AF-4703-A274-3864132536C3}"/>
    <dgm:cxn modelId="{3A9D5744-523D-4606-9D9E-F5C4B2D4DA93}" type="presParOf" srcId="{7035C4BA-CF62-4445-96BF-B9193C940520}" destId="{9431912B-7BFB-422B-B461-2CAA92B79F8F}" srcOrd="0" destOrd="0" presId="urn:microsoft.com/office/officeart/2005/8/layout/hProcess11"/>
    <dgm:cxn modelId="{A2C5144E-51A4-42CD-9BCC-7BC74C02E682}" type="presParOf" srcId="{7035C4BA-CF62-4445-96BF-B9193C940520}" destId="{942057A5-084C-4354-90EA-8B67C96D6462}" srcOrd="1" destOrd="0" presId="urn:microsoft.com/office/officeart/2005/8/layout/hProcess11"/>
    <dgm:cxn modelId="{01E7E4DE-7CB0-4ABD-8A6C-8493546E45A0}" type="presParOf" srcId="{942057A5-084C-4354-90EA-8B67C96D6462}" destId="{E8D5B58F-BCA1-4D70-82C2-B3C003B1EF68}" srcOrd="0" destOrd="0" presId="urn:microsoft.com/office/officeart/2005/8/layout/hProcess11"/>
    <dgm:cxn modelId="{96113085-AB94-4CE9-8F8C-98073269D171}" type="presParOf" srcId="{E8D5B58F-BCA1-4D70-82C2-B3C003B1EF68}" destId="{B6658C49-D387-4AE2-8592-FE350CB5F9FC}" srcOrd="0" destOrd="0" presId="urn:microsoft.com/office/officeart/2005/8/layout/hProcess11"/>
    <dgm:cxn modelId="{5388188B-FCEC-4C3F-9BE1-1238024D172F}" type="presParOf" srcId="{E8D5B58F-BCA1-4D70-82C2-B3C003B1EF68}" destId="{B7F19587-52FC-47BA-94C8-52188B7F46D0}" srcOrd="1" destOrd="0" presId="urn:microsoft.com/office/officeart/2005/8/layout/hProcess11"/>
    <dgm:cxn modelId="{1796F9BB-7A9A-4BB3-AAE2-0A512CFC0AD7}" type="presParOf" srcId="{E8D5B58F-BCA1-4D70-82C2-B3C003B1EF68}" destId="{7ECBA1C5-6AB2-4F25-B5FB-8F9953AF6726}" srcOrd="2" destOrd="0" presId="urn:microsoft.com/office/officeart/2005/8/layout/hProcess11"/>
    <dgm:cxn modelId="{E3A91615-A6BD-4F3A-9E3D-58B51D571469}" type="presParOf" srcId="{942057A5-084C-4354-90EA-8B67C96D6462}" destId="{ABF1FDC9-C3FE-4440-B176-62BD2482B267}" srcOrd="1" destOrd="0" presId="urn:microsoft.com/office/officeart/2005/8/layout/hProcess11"/>
    <dgm:cxn modelId="{F1DB81DF-DAE8-452D-B8FE-C0FFDDEDAA24}" type="presParOf" srcId="{942057A5-084C-4354-90EA-8B67C96D6462}" destId="{4FBA4733-EF72-4145-885F-CB9AD3BC7559}" srcOrd="2" destOrd="0" presId="urn:microsoft.com/office/officeart/2005/8/layout/hProcess11"/>
    <dgm:cxn modelId="{2F3FCD43-969F-4CE0-AC0A-0B76AF8A6388}" type="presParOf" srcId="{4FBA4733-EF72-4145-885F-CB9AD3BC7559}" destId="{8930D694-9D50-42C5-841C-B57738C7AE04}" srcOrd="0" destOrd="0" presId="urn:microsoft.com/office/officeart/2005/8/layout/hProcess11"/>
    <dgm:cxn modelId="{902706BF-CB77-4E19-A989-ECD47D1CA3FC}" type="presParOf" srcId="{4FBA4733-EF72-4145-885F-CB9AD3BC7559}" destId="{6CC759CE-69D6-410A-BFD4-F7D794D7476D}" srcOrd="1" destOrd="0" presId="urn:microsoft.com/office/officeart/2005/8/layout/hProcess11"/>
    <dgm:cxn modelId="{E6202A15-70DB-433A-9250-E93EC945BAD2}" type="presParOf" srcId="{4FBA4733-EF72-4145-885F-CB9AD3BC7559}" destId="{50933E29-863B-433A-8828-D0314206B190}" srcOrd="2" destOrd="0" presId="urn:microsoft.com/office/officeart/2005/8/layout/hProcess11"/>
    <dgm:cxn modelId="{73B1149B-51BE-4A96-AD75-BB2DCE4EA184}" type="presParOf" srcId="{942057A5-084C-4354-90EA-8B67C96D6462}" destId="{44A1B902-5415-45E9-A6CD-28CE9F7AFD10}" srcOrd="3" destOrd="0" presId="urn:microsoft.com/office/officeart/2005/8/layout/hProcess11"/>
    <dgm:cxn modelId="{6FB86D4B-77D8-4722-9AB3-521155C42838}" type="presParOf" srcId="{942057A5-084C-4354-90EA-8B67C96D6462}" destId="{D4CA2A36-557C-4277-9647-347D2C00162E}" srcOrd="4" destOrd="0" presId="urn:microsoft.com/office/officeart/2005/8/layout/hProcess11"/>
    <dgm:cxn modelId="{8E69819A-CAB3-407E-9723-3F24073EF03E}" type="presParOf" srcId="{D4CA2A36-557C-4277-9647-347D2C00162E}" destId="{BF25853E-3294-4D12-86CD-830335F6C5B9}" srcOrd="0" destOrd="0" presId="urn:microsoft.com/office/officeart/2005/8/layout/hProcess11"/>
    <dgm:cxn modelId="{2D5B2348-2E4A-4F90-9EA5-E9CC73A9F71F}" type="presParOf" srcId="{D4CA2A36-557C-4277-9647-347D2C00162E}" destId="{4340AA44-9ACC-4620-8B24-0927D08592C9}" srcOrd="1" destOrd="0" presId="urn:microsoft.com/office/officeart/2005/8/layout/hProcess11"/>
    <dgm:cxn modelId="{CFE4E78A-1E49-4561-A273-47F78E3B3DB2}" type="presParOf" srcId="{D4CA2A36-557C-4277-9647-347D2C00162E}" destId="{791E4100-512A-4F84-9038-B9565F5B5570}"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31912B-7BFB-422B-B461-2CAA92B79F8F}">
      <dsp:nvSpPr>
        <dsp:cNvPr id="0" name=""/>
        <dsp:cNvSpPr/>
      </dsp:nvSpPr>
      <dsp:spPr>
        <a:xfrm>
          <a:off x="0" y="1219199"/>
          <a:ext cx="6096000" cy="162560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6658C49-D387-4AE2-8592-FE350CB5F9FC}">
      <dsp:nvSpPr>
        <dsp:cNvPr id="0" name=""/>
        <dsp:cNvSpPr/>
      </dsp:nvSpPr>
      <dsp:spPr>
        <a:xfrm>
          <a:off x="2678" y="0"/>
          <a:ext cx="1768078"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163576" rIns="163576" bIns="163576" numCol="1" spcCol="1270" anchor="b" anchorCtr="0">
          <a:noAutofit/>
        </a:bodyPr>
        <a:lstStyle/>
        <a:p>
          <a:pPr marL="0" lvl="0" indent="0" algn="ctr" defTabSz="1022350">
            <a:lnSpc>
              <a:spcPct val="90000"/>
            </a:lnSpc>
            <a:spcBef>
              <a:spcPct val="0"/>
            </a:spcBef>
            <a:spcAft>
              <a:spcPct val="35000"/>
            </a:spcAft>
            <a:buNone/>
          </a:pPr>
          <a:r>
            <a:rPr lang="en-NZ" sz="2300" kern="1200" dirty="0"/>
            <a:t>Practical completion</a:t>
          </a:r>
        </a:p>
      </dsp:txBody>
      <dsp:txXfrm>
        <a:off x="2678" y="0"/>
        <a:ext cx="1768078" cy="1625600"/>
      </dsp:txXfrm>
    </dsp:sp>
    <dsp:sp modelId="{B7F19587-52FC-47BA-94C8-52188B7F46D0}">
      <dsp:nvSpPr>
        <dsp:cNvPr id="0" name=""/>
        <dsp:cNvSpPr/>
      </dsp:nvSpPr>
      <dsp:spPr>
        <a:xfrm>
          <a:off x="683517" y="1828800"/>
          <a:ext cx="406400" cy="40640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30D694-9D50-42C5-841C-B57738C7AE04}">
      <dsp:nvSpPr>
        <dsp:cNvPr id="0" name=""/>
        <dsp:cNvSpPr/>
      </dsp:nvSpPr>
      <dsp:spPr>
        <a:xfrm>
          <a:off x="1859160" y="2438399"/>
          <a:ext cx="1768078"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163576" rIns="163576" bIns="163576" numCol="1" spcCol="1270" anchor="t" anchorCtr="0">
          <a:noAutofit/>
        </a:bodyPr>
        <a:lstStyle/>
        <a:p>
          <a:pPr marL="0" lvl="0" indent="0" algn="ctr" defTabSz="1022350">
            <a:lnSpc>
              <a:spcPct val="90000"/>
            </a:lnSpc>
            <a:spcBef>
              <a:spcPct val="0"/>
            </a:spcBef>
            <a:spcAft>
              <a:spcPct val="35000"/>
            </a:spcAft>
            <a:buNone/>
          </a:pPr>
          <a:r>
            <a:rPr lang="en-NZ" sz="2300" kern="1200" dirty="0"/>
            <a:t>Defects Notification Period</a:t>
          </a:r>
        </a:p>
      </dsp:txBody>
      <dsp:txXfrm>
        <a:off x="1859160" y="2438399"/>
        <a:ext cx="1768078" cy="1625600"/>
      </dsp:txXfrm>
    </dsp:sp>
    <dsp:sp modelId="{6CC759CE-69D6-410A-BFD4-F7D794D7476D}">
      <dsp:nvSpPr>
        <dsp:cNvPr id="0" name=""/>
        <dsp:cNvSpPr/>
      </dsp:nvSpPr>
      <dsp:spPr>
        <a:xfrm>
          <a:off x="2540000" y="1828800"/>
          <a:ext cx="406400" cy="40640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25853E-3294-4D12-86CD-830335F6C5B9}">
      <dsp:nvSpPr>
        <dsp:cNvPr id="0" name=""/>
        <dsp:cNvSpPr/>
      </dsp:nvSpPr>
      <dsp:spPr>
        <a:xfrm>
          <a:off x="3715642" y="0"/>
          <a:ext cx="1768078"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163576" rIns="163576" bIns="163576" numCol="1" spcCol="1270" anchor="b" anchorCtr="0">
          <a:noAutofit/>
        </a:bodyPr>
        <a:lstStyle/>
        <a:p>
          <a:pPr marL="0" lvl="0" indent="0" algn="ctr" defTabSz="1022350">
            <a:lnSpc>
              <a:spcPct val="90000"/>
            </a:lnSpc>
            <a:spcBef>
              <a:spcPct val="0"/>
            </a:spcBef>
            <a:spcAft>
              <a:spcPct val="35000"/>
            </a:spcAft>
            <a:buNone/>
          </a:pPr>
          <a:r>
            <a:rPr lang="en-NZ" sz="2300" kern="1200" dirty="0"/>
            <a:t>Final Completion</a:t>
          </a:r>
        </a:p>
      </dsp:txBody>
      <dsp:txXfrm>
        <a:off x="3715642" y="0"/>
        <a:ext cx="1768078" cy="1625600"/>
      </dsp:txXfrm>
    </dsp:sp>
    <dsp:sp modelId="{4340AA44-9ACC-4620-8B24-0927D08592C9}">
      <dsp:nvSpPr>
        <dsp:cNvPr id="0" name=""/>
        <dsp:cNvSpPr/>
      </dsp:nvSpPr>
      <dsp:spPr>
        <a:xfrm>
          <a:off x="4396482" y="1828800"/>
          <a:ext cx="406400" cy="40640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B4DD91-89FF-4626-9A6D-7848BE714189}" type="datetimeFigureOut">
              <a:rPr lang="en-NZ" smtClean="0"/>
              <a:t>23/06/2022</a:t>
            </a:fld>
            <a:endParaRPr lang="en-NZ"/>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9D0254-6226-40C2-B4C0-72F7BF127BB1}" type="slidenum">
              <a:rPr lang="en-NZ" smtClean="0"/>
              <a:t>‹#›</a:t>
            </a:fld>
            <a:endParaRPr lang="en-NZ"/>
          </a:p>
        </p:txBody>
      </p:sp>
    </p:spTree>
    <p:extLst>
      <p:ext uri="{BB962C8B-B14F-4D97-AF65-F5344CB8AC3E}">
        <p14:creationId xmlns:p14="http://schemas.microsoft.com/office/powerpoint/2010/main" val="3933334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122" name="Rectangle 2" descr="Large confetti"/>
          <p:cNvSpPr>
            <a:spLocks noChangeArrowheads="1"/>
          </p:cNvSpPr>
          <p:nvPr/>
        </p:nvSpPr>
        <p:spPr bwMode="ltGray">
          <a:xfrm>
            <a:off x="484188" y="1549400"/>
            <a:ext cx="8158162" cy="1689100"/>
          </a:xfrm>
          <a:prstGeom prst="rect">
            <a:avLst/>
          </a:prstGeom>
          <a:pattFill prst="lgConfetti">
            <a:fgClr>
              <a:schemeClr val="accent2">
                <a:alpha val="50000"/>
              </a:schemeClr>
            </a:fgClr>
            <a:bgClr>
              <a:schemeClr val="folHlink"/>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p>
        </p:txBody>
      </p:sp>
      <p:sp>
        <p:nvSpPr>
          <p:cNvPr id="5123" name="AutoShape 3"/>
          <p:cNvSpPr>
            <a:spLocks noChangeArrowheads="1"/>
          </p:cNvSpPr>
          <p:nvPr/>
        </p:nvSpPr>
        <p:spPr bwMode="ltGray">
          <a:xfrm>
            <a:off x="228600" y="3206750"/>
            <a:ext cx="8686800" cy="77788"/>
          </a:xfrm>
          <a:prstGeom prst="roundRect">
            <a:avLst>
              <a:gd name="adj" fmla="val 50000"/>
            </a:avLst>
          </a:pr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p>
        </p:txBody>
      </p:sp>
      <p:sp>
        <p:nvSpPr>
          <p:cNvPr id="5124" name="AutoShape 4"/>
          <p:cNvSpPr>
            <a:spLocks noChangeArrowheads="1"/>
          </p:cNvSpPr>
          <p:nvPr/>
        </p:nvSpPr>
        <p:spPr bwMode="ltGray">
          <a:xfrm>
            <a:off x="228600" y="1482725"/>
            <a:ext cx="8686800" cy="77788"/>
          </a:xfrm>
          <a:prstGeom prst="roundRect">
            <a:avLst>
              <a:gd name="adj" fmla="val 50000"/>
            </a:avLst>
          </a:pr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p>
        </p:txBody>
      </p:sp>
      <p:sp>
        <p:nvSpPr>
          <p:cNvPr id="5125" name="AutoShape 5"/>
          <p:cNvSpPr>
            <a:spLocks noChangeArrowheads="1"/>
          </p:cNvSpPr>
          <p:nvPr/>
        </p:nvSpPr>
        <p:spPr bwMode="ltGray">
          <a:xfrm>
            <a:off x="8623300" y="1246188"/>
            <a:ext cx="77788" cy="2235200"/>
          </a:xfrm>
          <a:prstGeom prst="roundRect">
            <a:avLst>
              <a:gd name="adj" fmla="val 50000"/>
            </a:avLst>
          </a:pr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p>
        </p:txBody>
      </p:sp>
      <p:sp>
        <p:nvSpPr>
          <p:cNvPr id="5126" name="AutoShape 6"/>
          <p:cNvSpPr>
            <a:spLocks noChangeArrowheads="1"/>
          </p:cNvSpPr>
          <p:nvPr/>
        </p:nvSpPr>
        <p:spPr bwMode="ltGray">
          <a:xfrm>
            <a:off x="434975" y="1252538"/>
            <a:ext cx="77788" cy="2235200"/>
          </a:xfrm>
          <a:prstGeom prst="roundRect">
            <a:avLst>
              <a:gd name="adj" fmla="val 50000"/>
            </a:avLst>
          </a:pr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p>
        </p:txBody>
      </p:sp>
      <p:sp>
        <p:nvSpPr>
          <p:cNvPr id="5127" name="AutoShape 7"/>
          <p:cNvSpPr>
            <a:spLocks noChangeArrowheads="1"/>
          </p:cNvSpPr>
          <p:nvPr/>
        </p:nvSpPr>
        <p:spPr bwMode="ltGray">
          <a:xfrm>
            <a:off x="2830513" y="5783263"/>
            <a:ext cx="3481387" cy="77787"/>
          </a:xfrm>
          <a:prstGeom prst="roundRect">
            <a:avLst>
              <a:gd name="adj" fmla="val 50000"/>
            </a:avLst>
          </a:pr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p>
        </p:txBody>
      </p:sp>
      <p:sp>
        <p:nvSpPr>
          <p:cNvPr id="5128" name="Rectangle 8" descr="Large confetti"/>
          <p:cNvSpPr>
            <a:spLocks noChangeArrowheads="1"/>
          </p:cNvSpPr>
          <p:nvPr/>
        </p:nvSpPr>
        <p:spPr bwMode="ltGray">
          <a:xfrm>
            <a:off x="4095750" y="5734050"/>
            <a:ext cx="949325" cy="176213"/>
          </a:xfrm>
          <a:prstGeom prst="rect">
            <a:avLst/>
          </a:prstGeom>
          <a:pattFill prst="lgConfetti">
            <a:fgClr>
              <a:schemeClr val="accent2"/>
            </a:fgClr>
            <a:bgClr>
              <a:schemeClr val="folHlink"/>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p>
        </p:txBody>
      </p:sp>
      <p:sp>
        <p:nvSpPr>
          <p:cNvPr id="5129" name="Rectangle 9" descr="Large confetti"/>
          <p:cNvSpPr>
            <a:spLocks noGrp="1" noChangeArrowheads="1"/>
          </p:cNvSpPr>
          <p:nvPr>
            <p:ph type="ctrTitle"/>
          </p:nvPr>
        </p:nvSpPr>
        <p:spPr>
          <a:xfrm>
            <a:off x="685800" y="1752600"/>
            <a:ext cx="7772400" cy="1143000"/>
          </a:xfrm>
          <a:pattFill prst="lgConfetti">
            <a:fgClr>
              <a:schemeClr val="accent2"/>
            </a:fgClr>
            <a:bgClr>
              <a:schemeClr val="folHlink"/>
            </a:bgClr>
          </a:pattFill>
        </p:spPr>
        <p:txBody>
          <a:bodyPr anchor="ctr"/>
          <a:lstStyle>
            <a:lvl1pPr>
              <a:defRPr sz="1800" b="0"/>
            </a:lvl1pPr>
          </a:lstStyle>
          <a:p>
            <a:pPr lvl="0"/>
            <a:r>
              <a:rPr lang="en-US" altLang="en-US" noProof="0"/>
              <a:t>Click to edit Master title style</a:t>
            </a:r>
          </a:p>
        </p:txBody>
      </p:sp>
      <p:sp>
        <p:nvSpPr>
          <p:cNvPr id="5130" name="Rectangle 10"/>
          <p:cNvSpPr>
            <a:spLocks noGrp="1" noChangeArrowheads="1"/>
          </p:cNvSpPr>
          <p:nvPr>
            <p:ph type="subTitle" idx="1"/>
          </p:nvPr>
        </p:nvSpPr>
        <p:spPr>
          <a:xfrm>
            <a:off x="1371600" y="3746500"/>
            <a:ext cx="6400800" cy="977900"/>
          </a:xfrm>
        </p:spPr>
        <p:txBody>
          <a:bodyPr/>
          <a:lstStyle>
            <a:lvl1pPr marL="0" indent="0" algn="ctr">
              <a:buFontTx/>
              <a:buNone/>
              <a:defRPr>
                <a:solidFill>
                  <a:srgbClr val="333399"/>
                </a:solidFill>
              </a:defRPr>
            </a:lvl1pPr>
          </a:lstStyle>
          <a:p>
            <a:pPr lvl="0"/>
            <a:r>
              <a:rPr lang="en-US" altLang="en-US" noProof="0"/>
              <a:t>Click to edit Master subtitle style</a:t>
            </a:r>
          </a:p>
        </p:txBody>
      </p:sp>
      <p:sp>
        <p:nvSpPr>
          <p:cNvPr id="5131" name="Rectangle 11"/>
          <p:cNvSpPr>
            <a:spLocks noGrp="1" noChangeArrowheads="1"/>
          </p:cNvSpPr>
          <p:nvPr>
            <p:ph type="dt" sz="half" idx="2"/>
          </p:nvPr>
        </p:nvSpPr>
        <p:spPr/>
        <p:txBody>
          <a:bodyPr/>
          <a:lstStyle>
            <a:lvl1pPr>
              <a:defRPr/>
            </a:lvl1pPr>
          </a:lstStyle>
          <a:p>
            <a:endParaRPr lang="en-US" altLang="en-US"/>
          </a:p>
        </p:txBody>
      </p:sp>
      <p:sp>
        <p:nvSpPr>
          <p:cNvPr id="5132" name="Rectangle 12"/>
          <p:cNvSpPr>
            <a:spLocks noGrp="1" noChangeArrowheads="1"/>
          </p:cNvSpPr>
          <p:nvPr>
            <p:ph type="ftr" sz="quarter" idx="3"/>
          </p:nvPr>
        </p:nvSpPr>
        <p:spPr/>
        <p:txBody>
          <a:bodyPr/>
          <a:lstStyle>
            <a:lvl1pPr>
              <a:defRPr/>
            </a:lvl1pPr>
          </a:lstStyle>
          <a:p>
            <a:r>
              <a:rPr lang="en-US" altLang="en-US"/>
              <a:t>Aurora Chen</a:t>
            </a:r>
          </a:p>
        </p:txBody>
      </p:sp>
      <p:sp>
        <p:nvSpPr>
          <p:cNvPr id="5133" name="Rectangle 13"/>
          <p:cNvSpPr>
            <a:spLocks noGrp="1" noChangeArrowheads="1"/>
          </p:cNvSpPr>
          <p:nvPr>
            <p:ph type="sldNum" sz="quarter" idx="4"/>
          </p:nvPr>
        </p:nvSpPr>
        <p:spPr>
          <a:xfrm>
            <a:off x="6553200" y="6248400"/>
            <a:ext cx="1905000" cy="457200"/>
          </a:xfrm>
          <a:noFill/>
          <a:extLst>
            <a:ext uri="{909E8E84-426E-40DD-AFC4-6F175D3DCCD1}">
              <a14:hiddenFill xmlns:a14="http://schemas.microsoft.com/office/drawing/2010/main">
                <a:solidFill>
                  <a:schemeClr val="accent1"/>
                </a:solidFill>
              </a14:hiddenFill>
            </a:ext>
          </a:extLst>
        </p:spPr>
        <p:txBody>
          <a:bodyPr anchor="b" anchorCtr="0"/>
          <a:lstStyle>
            <a:lvl1pPr>
              <a:defRPr>
                <a:solidFill>
                  <a:schemeClr val="tx1"/>
                </a:solidFill>
              </a:defRPr>
            </a:lvl1pPr>
          </a:lstStyle>
          <a:p>
            <a:fld id="{838A1076-C1A2-4CEB-B38C-D7E4D1951331}"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Aurora Chen</a:t>
            </a:r>
          </a:p>
        </p:txBody>
      </p:sp>
      <p:sp>
        <p:nvSpPr>
          <p:cNvPr id="6" name="Slide Number Placeholder 5"/>
          <p:cNvSpPr>
            <a:spLocks noGrp="1"/>
          </p:cNvSpPr>
          <p:nvPr>
            <p:ph type="sldNum" sz="quarter" idx="12"/>
          </p:nvPr>
        </p:nvSpPr>
        <p:spPr/>
        <p:txBody>
          <a:bodyPr/>
          <a:lstStyle>
            <a:lvl1pPr>
              <a:defRPr/>
            </a:lvl1pPr>
          </a:lstStyle>
          <a:p>
            <a:fld id="{0325B3FE-3097-46DD-9AEA-B30BE3042348}" type="slidenum">
              <a:rPr lang="en-US" altLang="en-US"/>
              <a:pPr/>
              <a:t>‹#›</a:t>
            </a:fld>
            <a:endParaRPr lang="en-US" altLang="en-US"/>
          </a:p>
        </p:txBody>
      </p:sp>
    </p:spTree>
    <p:extLst>
      <p:ext uri="{BB962C8B-B14F-4D97-AF65-F5344CB8AC3E}">
        <p14:creationId xmlns:p14="http://schemas.microsoft.com/office/powerpoint/2010/main" val="2290812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0038" y="284163"/>
            <a:ext cx="2216150" cy="5811837"/>
          </a:xfrm>
        </p:spPr>
        <p:txBody>
          <a:bodyPr vert="eaVert"/>
          <a:lstStyle/>
          <a:p>
            <a:r>
              <a:rPr lang="en-US"/>
              <a:t>Click to edit Master title style</a:t>
            </a:r>
            <a:endParaRPr lang="en-NZ"/>
          </a:p>
        </p:txBody>
      </p:sp>
      <p:sp>
        <p:nvSpPr>
          <p:cNvPr id="3" name="Vertical Text Placeholder 2"/>
          <p:cNvSpPr>
            <a:spLocks noGrp="1"/>
          </p:cNvSpPr>
          <p:nvPr>
            <p:ph type="body" orient="vert" idx="1"/>
          </p:nvPr>
        </p:nvSpPr>
        <p:spPr>
          <a:xfrm>
            <a:off x="0" y="284163"/>
            <a:ext cx="6497638" cy="58118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Aurora Chen</a:t>
            </a:r>
          </a:p>
        </p:txBody>
      </p:sp>
      <p:sp>
        <p:nvSpPr>
          <p:cNvPr id="6" name="Slide Number Placeholder 5"/>
          <p:cNvSpPr>
            <a:spLocks noGrp="1"/>
          </p:cNvSpPr>
          <p:nvPr>
            <p:ph type="sldNum" sz="quarter" idx="12"/>
          </p:nvPr>
        </p:nvSpPr>
        <p:spPr/>
        <p:txBody>
          <a:bodyPr/>
          <a:lstStyle>
            <a:lvl1pPr>
              <a:defRPr/>
            </a:lvl1pPr>
          </a:lstStyle>
          <a:p>
            <a:fld id="{19965584-0DB4-4083-84FA-EC04EB95829D}" type="slidenum">
              <a:rPr lang="en-US" altLang="en-US"/>
              <a:pPr/>
              <a:t>‹#›</a:t>
            </a:fld>
            <a:endParaRPr lang="en-US" altLang="en-US"/>
          </a:p>
        </p:txBody>
      </p:sp>
    </p:spTree>
    <p:extLst>
      <p:ext uri="{BB962C8B-B14F-4D97-AF65-F5344CB8AC3E}">
        <p14:creationId xmlns:p14="http://schemas.microsoft.com/office/powerpoint/2010/main" val="1100088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Aurora Chen</a:t>
            </a:r>
          </a:p>
        </p:txBody>
      </p:sp>
      <p:sp>
        <p:nvSpPr>
          <p:cNvPr id="6" name="Slide Number Placeholder 5"/>
          <p:cNvSpPr>
            <a:spLocks noGrp="1"/>
          </p:cNvSpPr>
          <p:nvPr>
            <p:ph type="sldNum" sz="quarter" idx="12"/>
          </p:nvPr>
        </p:nvSpPr>
        <p:spPr/>
        <p:txBody>
          <a:bodyPr/>
          <a:lstStyle>
            <a:lvl1pPr>
              <a:defRPr/>
            </a:lvl1pPr>
          </a:lstStyle>
          <a:p>
            <a:fld id="{9D7455FA-33A9-4CBC-91C5-723941619EC8}" type="slidenum">
              <a:rPr lang="en-US" altLang="en-US"/>
              <a:pPr/>
              <a:t>‹#›</a:t>
            </a:fld>
            <a:endParaRPr lang="en-US" altLang="en-US"/>
          </a:p>
        </p:txBody>
      </p:sp>
    </p:spTree>
    <p:extLst>
      <p:ext uri="{BB962C8B-B14F-4D97-AF65-F5344CB8AC3E}">
        <p14:creationId xmlns:p14="http://schemas.microsoft.com/office/powerpoint/2010/main" val="1992705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a:t>Click to edit Master title style</a:t>
            </a:r>
            <a:endParaRPr lang="en-NZ"/>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Aurora Chen</a:t>
            </a:r>
          </a:p>
        </p:txBody>
      </p:sp>
      <p:sp>
        <p:nvSpPr>
          <p:cNvPr id="6" name="Slide Number Placeholder 5"/>
          <p:cNvSpPr>
            <a:spLocks noGrp="1"/>
          </p:cNvSpPr>
          <p:nvPr>
            <p:ph type="sldNum" sz="quarter" idx="12"/>
          </p:nvPr>
        </p:nvSpPr>
        <p:spPr/>
        <p:txBody>
          <a:bodyPr/>
          <a:lstStyle>
            <a:lvl1pPr>
              <a:defRPr/>
            </a:lvl1pPr>
          </a:lstStyle>
          <a:p>
            <a:fld id="{2E3A439B-379C-408A-A6DC-6DF1E0437D9C}" type="slidenum">
              <a:rPr lang="en-US" altLang="en-US"/>
              <a:pPr/>
              <a:t>‹#›</a:t>
            </a:fld>
            <a:endParaRPr lang="en-US" altLang="en-US"/>
          </a:p>
        </p:txBody>
      </p:sp>
    </p:spTree>
    <p:extLst>
      <p:ext uri="{BB962C8B-B14F-4D97-AF65-F5344CB8AC3E}">
        <p14:creationId xmlns:p14="http://schemas.microsoft.com/office/powerpoint/2010/main" val="2680182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sz="half" idx="1"/>
          </p:nvPr>
        </p:nvSpPr>
        <p:spPr>
          <a:xfrm>
            <a:off x="381000" y="1143000"/>
            <a:ext cx="40767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p:cNvSpPr>
            <a:spLocks noGrp="1"/>
          </p:cNvSpPr>
          <p:nvPr>
            <p:ph sz="half" idx="2"/>
          </p:nvPr>
        </p:nvSpPr>
        <p:spPr>
          <a:xfrm>
            <a:off x="4610100" y="1143000"/>
            <a:ext cx="40767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Aurora Chen</a:t>
            </a:r>
          </a:p>
        </p:txBody>
      </p:sp>
      <p:sp>
        <p:nvSpPr>
          <p:cNvPr id="7" name="Slide Number Placeholder 6"/>
          <p:cNvSpPr>
            <a:spLocks noGrp="1"/>
          </p:cNvSpPr>
          <p:nvPr>
            <p:ph type="sldNum" sz="quarter" idx="12"/>
          </p:nvPr>
        </p:nvSpPr>
        <p:spPr/>
        <p:txBody>
          <a:bodyPr/>
          <a:lstStyle>
            <a:lvl1pPr>
              <a:defRPr/>
            </a:lvl1pPr>
          </a:lstStyle>
          <a:p>
            <a:fld id="{BF02D681-7DB6-4F9D-8695-F695F2D32D2C}" type="slidenum">
              <a:rPr lang="en-US" altLang="en-US"/>
              <a:pPr/>
              <a:t>‹#›</a:t>
            </a:fld>
            <a:endParaRPr lang="en-US" altLang="en-US"/>
          </a:p>
        </p:txBody>
      </p:sp>
    </p:spTree>
    <p:extLst>
      <p:ext uri="{BB962C8B-B14F-4D97-AF65-F5344CB8AC3E}">
        <p14:creationId xmlns:p14="http://schemas.microsoft.com/office/powerpoint/2010/main" val="4167763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NZ"/>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Aurora Chen</a:t>
            </a:r>
          </a:p>
        </p:txBody>
      </p:sp>
      <p:sp>
        <p:nvSpPr>
          <p:cNvPr id="9" name="Slide Number Placeholder 8"/>
          <p:cNvSpPr>
            <a:spLocks noGrp="1"/>
          </p:cNvSpPr>
          <p:nvPr>
            <p:ph type="sldNum" sz="quarter" idx="12"/>
          </p:nvPr>
        </p:nvSpPr>
        <p:spPr/>
        <p:txBody>
          <a:bodyPr/>
          <a:lstStyle>
            <a:lvl1pPr>
              <a:defRPr/>
            </a:lvl1pPr>
          </a:lstStyle>
          <a:p>
            <a:fld id="{03488FA1-375A-41F0-9FA7-4B4521E964B6}" type="slidenum">
              <a:rPr lang="en-US" altLang="en-US"/>
              <a:pPr/>
              <a:t>‹#›</a:t>
            </a:fld>
            <a:endParaRPr lang="en-US" altLang="en-US"/>
          </a:p>
        </p:txBody>
      </p:sp>
    </p:spTree>
    <p:extLst>
      <p:ext uri="{BB962C8B-B14F-4D97-AF65-F5344CB8AC3E}">
        <p14:creationId xmlns:p14="http://schemas.microsoft.com/office/powerpoint/2010/main" val="1046482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Aurora Chen</a:t>
            </a:r>
          </a:p>
        </p:txBody>
      </p:sp>
      <p:sp>
        <p:nvSpPr>
          <p:cNvPr id="5" name="Slide Number Placeholder 4"/>
          <p:cNvSpPr>
            <a:spLocks noGrp="1"/>
          </p:cNvSpPr>
          <p:nvPr>
            <p:ph type="sldNum" sz="quarter" idx="12"/>
          </p:nvPr>
        </p:nvSpPr>
        <p:spPr/>
        <p:txBody>
          <a:bodyPr/>
          <a:lstStyle>
            <a:lvl1pPr>
              <a:defRPr/>
            </a:lvl1pPr>
          </a:lstStyle>
          <a:p>
            <a:fld id="{CCC3C8F0-9374-4B73-8AF6-7DA9E6469C85}" type="slidenum">
              <a:rPr lang="en-US" altLang="en-US"/>
              <a:pPr/>
              <a:t>‹#›</a:t>
            </a:fld>
            <a:endParaRPr lang="en-US" altLang="en-US"/>
          </a:p>
        </p:txBody>
      </p:sp>
    </p:spTree>
    <p:extLst>
      <p:ext uri="{BB962C8B-B14F-4D97-AF65-F5344CB8AC3E}">
        <p14:creationId xmlns:p14="http://schemas.microsoft.com/office/powerpoint/2010/main" val="1385156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r>
              <a:rPr lang="en-US" altLang="en-US"/>
              <a:t>Aurora Chen</a:t>
            </a:r>
          </a:p>
        </p:txBody>
      </p:sp>
      <p:sp>
        <p:nvSpPr>
          <p:cNvPr id="4" name="Slide Number Placeholder 3"/>
          <p:cNvSpPr>
            <a:spLocks noGrp="1"/>
          </p:cNvSpPr>
          <p:nvPr>
            <p:ph type="sldNum" sz="quarter" idx="12"/>
          </p:nvPr>
        </p:nvSpPr>
        <p:spPr/>
        <p:txBody>
          <a:bodyPr/>
          <a:lstStyle>
            <a:lvl1pPr>
              <a:defRPr/>
            </a:lvl1pPr>
          </a:lstStyle>
          <a:p>
            <a:fld id="{571DEA04-667A-4342-B00C-ABC37D74DCBD}" type="slidenum">
              <a:rPr lang="en-US" altLang="en-US"/>
              <a:pPr/>
              <a:t>‹#›</a:t>
            </a:fld>
            <a:endParaRPr lang="en-US" altLang="en-US"/>
          </a:p>
        </p:txBody>
      </p:sp>
    </p:spTree>
    <p:extLst>
      <p:ext uri="{BB962C8B-B14F-4D97-AF65-F5344CB8AC3E}">
        <p14:creationId xmlns:p14="http://schemas.microsoft.com/office/powerpoint/2010/main" val="2999271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endParaRPr lang="en-NZ"/>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Aurora Chen</a:t>
            </a:r>
          </a:p>
        </p:txBody>
      </p:sp>
      <p:sp>
        <p:nvSpPr>
          <p:cNvPr id="7" name="Slide Number Placeholder 6"/>
          <p:cNvSpPr>
            <a:spLocks noGrp="1"/>
          </p:cNvSpPr>
          <p:nvPr>
            <p:ph type="sldNum" sz="quarter" idx="12"/>
          </p:nvPr>
        </p:nvSpPr>
        <p:spPr/>
        <p:txBody>
          <a:bodyPr/>
          <a:lstStyle>
            <a:lvl1pPr>
              <a:defRPr/>
            </a:lvl1pPr>
          </a:lstStyle>
          <a:p>
            <a:fld id="{AFFFA23C-66C9-44DB-A775-918118800BE1}" type="slidenum">
              <a:rPr lang="en-US" altLang="en-US"/>
              <a:pPr/>
              <a:t>‹#›</a:t>
            </a:fld>
            <a:endParaRPr lang="en-US" altLang="en-US"/>
          </a:p>
        </p:txBody>
      </p:sp>
    </p:spTree>
    <p:extLst>
      <p:ext uri="{BB962C8B-B14F-4D97-AF65-F5344CB8AC3E}">
        <p14:creationId xmlns:p14="http://schemas.microsoft.com/office/powerpoint/2010/main" val="1767101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endParaRPr lang="en-NZ"/>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Aurora Chen</a:t>
            </a:r>
          </a:p>
        </p:txBody>
      </p:sp>
      <p:sp>
        <p:nvSpPr>
          <p:cNvPr id="7" name="Slide Number Placeholder 6"/>
          <p:cNvSpPr>
            <a:spLocks noGrp="1"/>
          </p:cNvSpPr>
          <p:nvPr>
            <p:ph type="sldNum" sz="quarter" idx="12"/>
          </p:nvPr>
        </p:nvSpPr>
        <p:spPr/>
        <p:txBody>
          <a:bodyPr/>
          <a:lstStyle>
            <a:lvl1pPr>
              <a:defRPr/>
            </a:lvl1pPr>
          </a:lstStyle>
          <a:p>
            <a:fld id="{48F38516-1B5F-482D-94C9-CA032A58CC24}" type="slidenum">
              <a:rPr lang="en-US" altLang="en-US"/>
              <a:pPr/>
              <a:t>‹#›</a:t>
            </a:fld>
            <a:endParaRPr lang="en-US" altLang="en-US"/>
          </a:p>
        </p:txBody>
      </p:sp>
    </p:spTree>
    <p:extLst>
      <p:ext uri="{BB962C8B-B14F-4D97-AF65-F5344CB8AC3E}">
        <p14:creationId xmlns:p14="http://schemas.microsoft.com/office/powerpoint/2010/main" val="3382444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descr="Large confetti"/>
          <p:cNvSpPr>
            <a:spLocks noGrp="1" noChangeArrowheads="1"/>
          </p:cNvSpPr>
          <p:nvPr>
            <p:ph type="title"/>
          </p:nvPr>
        </p:nvSpPr>
        <p:spPr bwMode="auto">
          <a:xfrm>
            <a:off x="0" y="284163"/>
            <a:ext cx="8866188" cy="630237"/>
          </a:xfrm>
          <a:prstGeom prst="rect">
            <a:avLst/>
          </a:prstGeom>
          <a:noFill/>
          <a:ln>
            <a:noFill/>
          </a:ln>
          <a:effectLst/>
          <a:extLst>
            <a:ext uri="{909E8E84-426E-40DD-AFC4-6F175D3DCCD1}">
              <a14:hiddenFill xmlns:a14="http://schemas.microsoft.com/office/drawing/2010/main">
                <a:pattFill prst="lgConfetti">
                  <a:fgClr>
                    <a:schemeClr val="accent2"/>
                  </a:fgClr>
                  <a:bgClr>
                    <a:schemeClr val="folHlink"/>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4099" name="Rectangle 3"/>
          <p:cNvSpPr>
            <a:spLocks noGrp="1" noChangeArrowheads="1"/>
          </p:cNvSpPr>
          <p:nvPr>
            <p:ph type="body" idx="1"/>
          </p:nvPr>
        </p:nvSpPr>
        <p:spPr bwMode="auto">
          <a:xfrm>
            <a:off x="381000" y="1143000"/>
            <a:ext cx="83058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lvl1pPr>
          </a:lstStyle>
          <a:p>
            <a:endParaRPr lang="en-US" altLang="en-US"/>
          </a:p>
        </p:txBody>
      </p:sp>
      <p:sp>
        <p:nvSpPr>
          <p:cNvPr id="4101"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lvl1pPr>
          </a:lstStyle>
          <a:p>
            <a:r>
              <a:rPr lang="en-US" altLang="en-US"/>
              <a:t>Aurora Chen</a:t>
            </a:r>
          </a:p>
        </p:txBody>
      </p:sp>
      <p:sp>
        <p:nvSpPr>
          <p:cNvPr id="4102" name="Rectangle 6"/>
          <p:cNvSpPr>
            <a:spLocks noChangeArrowheads="1"/>
          </p:cNvSpPr>
          <p:nvPr/>
        </p:nvSpPr>
        <p:spPr bwMode="auto">
          <a:xfrm>
            <a:off x="0" y="914400"/>
            <a:ext cx="8458200" cy="873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p>
        </p:txBody>
      </p:sp>
      <p:sp>
        <p:nvSpPr>
          <p:cNvPr id="4104" name="Rectangle 8"/>
          <p:cNvSpPr>
            <a:spLocks noChangeArrowheads="1"/>
          </p:cNvSpPr>
          <p:nvPr/>
        </p:nvSpPr>
        <p:spPr bwMode="auto">
          <a:xfrm>
            <a:off x="7067550" y="6629400"/>
            <a:ext cx="2076450" cy="7937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p>
        </p:txBody>
      </p:sp>
      <p:sp>
        <p:nvSpPr>
          <p:cNvPr id="4105" name="Rectangle 9" descr="Large confetti"/>
          <p:cNvSpPr>
            <a:spLocks noGrp="1" noChangeArrowheads="1"/>
          </p:cNvSpPr>
          <p:nvPr>
            <p:ph type="sldNum" sz="quarter" idx="4"/>
          </p:nvPr>
        </p:nvSpPr>
        <p:spPr bwMode="auto">
          <a:xfrm>
            <a:off x="8216900" y="6248400"/>
            <a:ext cx="533400" cy="609600"/>
          </a:xfrm>
          <a:prstGeom prst="rect">
            <a:avLst/>
          </a:prstGeom>
          <a:pattFill prst="lgConfetti">
            <a:fgClr>
              <a:schemeClr val="accent2"/>
            </a:fgClr>
            <a:bgClr>
              <a:schemeClr val="folHlink"/>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lvl1pPr algn="r">
              <a:defRPr sz="1400">
                <a:solidFill>
                  <a:schemeClr val="bg1"/>
                </a:solidFill>
              </a:defRPr>
            </a:lvl1pPr>
          </a:lstStyle>
          <a:p>
            <a:fld id="{116CA2CC-C10D-4464-95B5-D7443D52332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dt="0"/>
  <p:txStyles>
    <p:titleStyle>
      <a:lvl1pPr algn="ctr" rtl="0" fontAlgn="base">
        <a:spcBef>
          <a:spcPct val="0"/>
        </a:spcBef>
        <a:spcAft>
          <a:spcPct val="0"/>
        </a:spcAft>
        <a:defRPr sz="2800" b="1" kern="1200">
          <a:solidFill>
            <a:srgbClr val="800000"/>
          </a:solidFill>
          <a:latin typeface="+mj-lt"/>
          <a:ea typeface="+mj-ea"/>
          <a:cs typeface="+mj-cs"/>
        </a:defRPr>
      </a:lvl1pPr>
      <a:lvl2pPr algn="ctr" rtl="0" fontAlgn="base">
        <a:spcBef>
          <a:spcPct val="0"/>
        </a:spcBef>
        <a:spcAft>
          <a:spcPct val="0"/>
        </a:spcAft>
        <a:defRPr sz="2800" b="1">
          <a:solidFill>
            <a:srgbClr val="800000"/>
          </a:solidFill>
          <a:latin typeface="Times New Roman" panose="02020603050405020304" pitchFamily="18" charset="0"/>
          <a:cs typeface="Times New Roman" panose="02020603050405020304" pitchFamily="18" charset="0"/>
        </a:defRPr>
      </a:lvl2pPr>
      <a:lvl3pPr algn="ctr" rtl="0" fontAlgn="base">
        <a:spcBef>
          <a:spcPct val="0"/>
        </a:spcBef>
        <a:spcAft>
          <a:spcPct val="0"/>
        </a:spcAft>
        <a:defRPr sz="2800" b="1">
          <a:solidFill>
            <a:srgbClr val="800000"/>
          </a:solidFill>
          <a:latin typeface="Times New Roman" panose="02020603050405020304" pitchFamily="18" charset="0"/>
          <a:cs typeface="Times New Roman" panose="02020603050405020304" pitchFamily="18" charset="0"/>
        </a:defRPr>
      </a:lvl3pPr>
      <a:lvl4pPr algn="ctr" rtl="0" fontAlgn="base">
        <a:spcBef>
          <a:spcPct val="0"/>
        </a:spcBef>
        <a:spcAft>
          <a:spcPct val="0"/>
        </a:spcAft>
        <a:defRPr sz="2800" b="1">
          <a:solidFill>
            <a:srgbClr val="800000"/>
          </a:solidFill>
          <a:latin typeface="Times New Roman" panose="02020603050405020304" pitchFamily="18" charset="0"/>
          <a:cs typeface="Times New Roman" panose="02020603050405020304" pitchFamily="18" charset="0"/>
        </a:defRPr>
      </a:lvl4pPr>
      <a:lvl5pPr algn="ctr" rtl="0" fontAlgn="base">
        <a:spcBef>
          <a:spcPct val="0"/>
        </a:spcBef>
        <a:spcAft>
          <a:spcPct val="0"/>
        </a:spcAft>
        <a:defRPr sz="2800" b="1">
          <a:solidFill>
            <a:srgbClr val="800000"/>
          </a:solidFill>
          <a:latin typeface="Times New Roman" panose="02020603050405020304" pitchFamily="18" charset="0"/>
          <a:cs typeface="Times New Roman" panose="02020603050405020304" pitchFamily="18" charset="0"/>
        </a:defRPr>
      </a:lvl5pPr>
      <a:lvl6pPr marL="457200" algn="ctr" rtl="0" fontAlgn="base">
        <a:spcBef>
          <a:spcPct val="0"/>
        </a:spcBef>
        <a:spcAft>
          <a:spcPct val="0"/>
        </a:spcAft>
        <a:defRPr sz="2800" b="1">
          <a:solidFill>
            <a:srgbClr val="800000"/>
          </a:solidFill>
          <a:latin typeface="Times New Roman" panose="02020603050405020304" pitchFamily="18" charset="0"/>
          <a:cs typeface="Times New Roman" panose="02020603050405020304" pitchFamily="18" charset="0"/>
        </a:defRPr>
      </a:lvl6pPr>
      <a:lvl7pPr marL="914400" algn="ctr" rtl="0" fontAlgn="base">
        <a:spcBef>
          <a:spcPct val="0"/>
        </a:spcBef>
        <a:spcAft>
          <a:spcPct val="0"/>
        </a:spcAft>
        <a:defRPr sz="2800" b="1">
          <a:solidFill>
            <a:srgbClr val="800000"/>
          </a:solidFill>
          <a:latin typeface="Times New Roman" panose="02020603050405020304" pitchFamily="18" charset="0"/>
          <a:cs typeface="Times New Roman" panose="02020603050405020304" pitchFamily="18" charset="0"/>
        </a:defRPr>
      </a:lvl7pPr>
      <a:lvl8pPr marL="1371600" algn="ctr" rtl="0" fontAlgn="base">
        <a:spcBef>
          <a:spcPct val="0"/>
        </a:spcBef>
        <a:spcAft>
          <a:spcPct val="0"/>
        </a:spcAft>
        <a:defRPr sz="2800" b="1">
          <a:solidFill>
            <a:srgbClr val="800000"/>
          </a:solidFill>
          <a:latin typeface="Times New Roman" panose="02020603050405020304" pitchFamily="18" charset="0"/>
          <a:cs typeface="Times New Roman" panose="02020603050405020304" pitchFamily="18" charset="0"/>
        </a:defRPr>
      </a:lvl8pPr>
      <a:lvl9pPr marL="1828800" algn="ctr" rtl="0" fontAlgn="base">
        <a:spcBef>
          <a:spcPct val="0"/>
        </a:spcBef>
        <a:spcAft>
          <a:spcPct val="0"/>
        </a:spcAft>
        <a:defRPr sz="2800" b="1">
          <a:solidFill>
            <a:srgbClr val="800000"/>
          </a:solidFill>
          <a:latin typeface="Times New Roman" panose="02020603050405020304" pitchFamily="18" charset="0"/>
          <a:cs typeface="Times New Roman" panose="02020603050405020304" pitchFamily="18" charset="0"/>
        </a:defRPr>
      </a:lvl9pPr>
    </p:titleStyle>
    <p:bodyStyle>
      <a:lvl1pPr marL="342900" indent="-342900" algn="l" rtl="0" fontAlgn="base">
        <a:spcBef>
          <a:spcPct val="20000"/>
        </a:spcBef>
        <a:spcAft>
          <a:spcPct val="0"/>
        </a:spcAft>
        <a:buSzPct val="85000"/>
        <a:buBlip>
          <a:blip r:embed="rId13"/>
        </a:buBlip>
        <a:defRPr sz="2200" b="1" kern="1200">
          <a:solidFill>
            <a:srgbClr val="000066"/>
          </a:solidFill>
          <a:latin typeface="+mn-lt"/>
          <a:ea typeface="+mn-ea"/>
          <a:cs typeface="+mn-cs"/>
        </a:defRPr>
      </a:lvl1pPr>
      <a:lvl2pPr marL="742950" indent="-285750" algn="l" rtl="0" fontAlgn="base">
        <a:spcBef>
          <a:spcPct val="20000"/>
        </a:spcBef>
        <a:spcAft>
          <a:spcPct val="0"/>
        </a:spcAft>
        <a:buClr>
          <a:schemeClr val="bg2"/>
        </a:buClr>
        <a:buSzPct val="70000"/>
        <a:buFont typeface="Wingdings" panose="05000000000000000000" pitchFamily="2" charset="2"/>
        <a:buChar char="n"/>
        <a:defRPr sz="2200" b="1" kern="1200">
          <a:solidFill>
            <a:srgbClr val="000066"/>
          </a:solidFill>
          <a:latin typeface="+mn-lt"/>
          <a:ea typeface="+mn-ea"/>
          <a:cs typeface="+mn-cs"/>
        </a:defRPr>
      </a:lvl2pPr>
      <a:lvl3pPr marL="1143000" indent="-228600" algn="l" rtl="0" fontAlgn="base">
        <a:spcBef>
          <a:spcPct val="20000"/>
        </a:spcBef>
        <a:spcAft>
          <a:spcPct val="0"/>
        </a:spcAft>
        <a:buSzPct val="70000"/>
        <a:buFont typeface="Wingdings" panose="05000000000000000000" pitchFamily="2" charset="2"/>
        <a:buChar char="n"/>
        <a:defRPr sz="2200" b="1" kern="1200">
          <a:solidFill>
            <a:srgbClr val="000066"/>
          </a:solidFill>
          <a:latin typeface="+mn-lt"/>
          <a:ea typeface="+mn-ea"/>
          <a:cs typeface="+mn-cs"/>
        </a:defRPr>
      </a:lvl3pPr>
      <a:lvl4pPr marL="1600200" indent="-228600" algn="l" rtl="0" fontAlgn="base">
        <a:spcBef>
          <a:spcPct val="20000"/>
        </a:spcBef>
        <a:spcAft>
          <a:spcPct val="0"/>
        </a:spcAft>
        <a:buSzPct val="70000"/>
        <a:buFont typeface="Wingdings" panose="05000000000000000000" pitchFamily="2" charset="2"/>
        <a:buChar char="n"/>
        <a:defRPr sz="2200" b="1" kern="1200">
          <a:solidFill>
            <a:srgbClr val="000066"/>
          </a:solidFill>
          <a:latin typeface="+mn-lt"/>
          <a:ea typeface="+mn-ea"/>
          <a:cs typeface="+mn-cs"/>
        </a:defRPr>
      </a:lvl4pPr>
      <a:lvl5pPr marL="2057400" indent="-228600" algn="l" rtl="0" fontAlgn="base">
        <a:spcBef>
          <a:spcPct val="20000"/>
        </a:spcBef>
        <a:spcAft>
          <a:spcPct val="0"/>
        </a:spcAft>
        <a:buChar char="•"/>
        <a:defRPr sz="2200" b="1" kern="1200">
          <a:solidFill>
            <a:srgbClr val="0000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050" name="Rectangle 2" descr="Large confetti"/>
          <p:cNvSpPr>
            <a:spLocks noGrp="1" noChangeArrowheads="1"/>
          </p:cNvSpPr>
          <p:nvPr>
            <p:ph type="ctrTitle"/>
          </p:nvPr>
        </p:nvSpPr>
        <p:spPr>
          <a:solidFill>
            <a:schemeClr val="accent1">
              <a:lumMod val="20000"/>
              <a:lumOff val="80000"/>
            </a:schemeClr>
          </a:solidFill>
        </p:spPr>
        <p:txBody>
          <a:bodyPr/>
          <a:lstStyle/>
          <a:p>
            <a:r>
              <a:rPr lang="en-US" altLang="en-US" sz="2800" dirty="0"/>
              <a:t>CIBC6041 Contract Administration</a:t>
            </a:r>
            <a:endParaRPr lang="en-GB" altLang="en-US" sz="2800" dirty="0"/>
          </a:p>
        </p:txBody>
      </p:sp>
      <p:sp>
        <p:nvSpPr>
          <p:cNvPr id="2051" name="Rectangle 3"/>
          <p:cNvSpPr>
            <a:spLocks noGrp="1" noChangeArrowheads="1"/>
          </p:cNvSpPr>
          <p:nvPr>
            <p:ph type="subTitle" idx="1"/>
          </p:nvPr>
        </p:nvSpPr>
        <p:spPr>
          <a:xfrm>
            <a:off x="1371600" y="3933056"/>
            <a:ext cx="6400800" cy="977900"/>
          </a:xfrm>
        </p:spPr>
        <p:txBody>
          <a:bodyPr/>
          <a:lstStyle/>
          <a:p>
            <a:r>
              <a:rPr lang="en-US" altLang="en-US" sz="2400" dirty="0">
                <a:solidFill>
                  <a:schemeClr val="accent5">
                    <a:lumMod val="25000"/>
                  </a:schemeClr>
                </a:solidFill>
              </a:rPr>
              <a:t>Project Completion  Process – Defects Notification Period And Final Completion</a:t>
            </a:r>
            <a:endParaRPr lang="en-US" altLang="en-US" dirty="0">
              <a:solidFill>
                <a:schemeClr val="accent5">
                  <a:lumMod val="25000"/>
                </a:schemeClr>
              </a:solidFill>
            </a:endParaRPr>
          </a:p>
        </p:txBody>
      </p:sp>
      <p:sp>
        <p:nvSpPr>
          <p:cNvPr id="2" name="Footer Placeholder 1">
            <a:extLst>
              <a:ext uri="{FF2B5EF4-FFF2-40B4-BE49-F238E27FC236}">
                <a16:creationId xmlns:a16="http://schemas.microsoft.com/office/drawing/2014/main" id="{10C0F9C2-988D-458F-942E-12FCCF8F6500}"/>
              </a:ext>
            </a:extLst>
          </p:cNvPr>
          <p:cNvSpPr>
            <a:spLocks noGrp="1"/>
          </p:cNvSpPr>
          <p:nvPr>
            <p:ph type="ftr" sz="quarter" idx="3"/>
          </p:nvPr>
        </p:nvSpPr>
        <p:spPr/>
        <p:txBody>
          <a:bodyPr/>
          <a:lstStyle/>
          <a:p>
            <a:r>
              <a:rPr lang="en-US" altLang="en-US"/>
              <a:t>Aurora Chen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2" descr="Large confetti"/>
          <p:cNvSpPr>
            <a:spLocks noGrp="1" noChangeArrowheads="1"/>
          </p:cNvSpPr>
          <p:nvPr>
            <p:ph type="title"/>
          </p:nvPr>
        </p:nvSpPr>
        <p:spPr/>
        <p:txBody>
          <a:bodyPr/>
          <a:lstStyle/>
          <a:p>
            <a:r>
              <a:rPr lang="en-US" altLang="en-US" dirty="0"/>
              <a:t>Final Completion</a:t>
            </a:r>
            <a:endParaRPr lang="en-GB" altLang="en-US" dirty="0"/>
          </a:p>
        </p:txBody>
      </p:sp>
      <p:sp>
        <p:nvSpPr>
          <p:cNvPr id="3075" name="Rectangle 3"/>
          <p:cNvSpPr>
            <a:spLocks noGrp="1" noChangeArrowheads="1"/>
          </p:cNvSpPr>
          <p:nvPr>
            <p:ph type="body" idx="1"/>
          </p:nvPr>
        </p:nvSpPr>
        <p:spPr>
          <a:solidFill>
            <a:srgbClr val="FFFFFF"/>
          </a:solidFill>
        </p:spPr>
        <p:txBody>
          <a:bodyPr/>
          <a:lstStyle/>
          <a:p>
            <a:pPr>
              <a:buFont typeface="Arial" panose="020B0604020202020204" pitchFamily="34" charset="0"/>
              <a:buChar char="•"/>
            </a:pPr>
            <a:r>
              <a:rPr lang="en-NZ" altLang="en-US" sz="2800" b="0" dirty="0">
                <a:solidFill>
                  <a:schemeClr val="accent6">
                    <a:lumMod val="90000"/>
                    <a:lumOff val="10000"/>
                  </a:schemeClr>
                </a:solidFill>
              </a:rPr>
              <a:t>The Engineer shall issue to the Principal and to the Contractor a Final Completion Certificate for the Contract Works or any Separable Portion when in respect of the Contract Works or that Separable Portion:</a:t>
            </a:r>
          </a:p>
          <a:p>
            <a:pPr lvl="1">
              <a:buFont typeface="Wingdings" panose="05000000000000000000" pitchFamily="2" charset="2"/>
              <a:buChar char="Ø"/>
            </a:pPr>
            <a:r>
              <a:rPr lang="en-NZ" altLang="en-US" sz="2800" b="0" dirty="0">
                <a:solidFill>
                  <a:schemeClr val="accent6">
                    <a:lumMod val="90000"/>
                    <a:lumOff val="10000"/>
                  </a:schemeClr>
                </a:solidFill>
              </a:rPr>
              <a:t>The Defects Notification Period has expired; and</a:t>
            </a:r>
          </a:p>
          <a:p>
            <a:pPr lvl="1">
              <a:buFont typeface="Wingdings" panose="05000000000000000000" pitchFamily="2" charset="2"/>
              <a:buChar char="Ø"/>
            </a:pPr>
            <a:r>
              <a:rPr lang="en-NZ" altLang="en-US" sz="2800" b="0" dirty="0">
                <a:solidFill>
                  <a:schemeClr val="accent6">
                    <a:lumMod val="90000"/>
                    <a:lumOff val="10000"/>
                  </a:schemeClr>
                </a:solidFill>
              </a:rPr>
              <a:t>The Contractor has remedied all minor omissions and defects and all defects notified by the Engineer.</a:t>
            </a:r>
          </a:p>
          <a:p>
            <a:pPr marL="0" indent="0">
              <a:buNone/>
            </a:pPr>
            <a:endParaRPr lang="en-US" altLang="en-US" sz="2800" b="0" dirty="0">
              <a:solidFill>
                <a:schemeClr val="accent6">
                  <a:lumMod val="90000"/>
                  <a:lumOff val="10000"/>
                </a:schemeClr>
              </a:solidFill>
            </a:endParaRPr>
          </a:p>
          <a:p>
            <a:pPr marL="0" indent="0" algn="r">
              <a:buNone/>
            </a:pPr>
            <a:r>
              <a:rPr lang="en-US" altLang="en-US" sz="2800" b="0" dirty="0">
                <a:solidFill>
                  <a:schemeClr val="accent6">
                    <a:lumMod val="90000"/>
                    <a:lumOff val="10000"/>
                  </a:schemeClr>
                </a:solidFill>
              </a:rPr>
              <a:t>---(NZS3910 S11.3.1)</a:t>
            </a:r>
          </a:p>
        </p:txBody>
      </p:sp>
      <p:sp>
        <p:nvSpPr>
          <p:cNvPr id="2" name="Footer Placeholder 1">
            <a:extLst>
              <a:ext uri="{FF2B5EF4-FFF2-40B4-BE49-F238E27FC236}">
                <a16:creationId xmlns:a16="http://schemas.microsoft.com/office/drawing/2014/main" id="{1C9F2654-CBFB-4EAD-95FA-C4F54900C6B1}"/>
              </a:ext>
            </a:extLst>
          </p:cNvPr>
          <p:cNvSpPr>
            <a:spLocks noGrp="1"/>
          </p:cNvSpPr>
          <p:nvPr>
            <p:ph type="ftr" sz="quarter" idx="11"/>
          </p:nvPr>
        </p:nvSpPr>
        <p:spPr/>
        <p:txBody>
          <a:bodyPr/>
          <a:lstStyle/>
          <a:p>
            <a:r>
              <a:rPr lang="en-US" altLang="en-US"/>
              <a:t>Aurora Chen</a:t>
            </a:r>
          </a:p>
        </p:txBody>
      </p:sp>
    </p:spTree>
    <p:extLst>
      <p:ext uri="{BB962C8B-B14F-4D97-AF65-F5344CB8AC3E}">
        <p14:creationId xmlns:p14="http://schemas.microsoft.com/office/powerpoint/2010/main" val="1181529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2" descr="Large confetti"/>
          <p:cNvSpPr>
            <a:spLocks noGrp="1" noChangeArrowheads="1"/>
          </p:cNvSpPr>
          <p:nvPr>
            <p:ph type="title"/>
          </p:nvPr>
        </p:nvSpPr>
        <p:spPr/>
        <p:txBody>
          <a:bodyPr/>
          <a:lstStyle/>
          <a:p>
            <a:r>
              <a:rPr lang="en-US" altLang="en-US" dirty="0"/>
              <a:t>Final Completion</a:t>
            </a:r>
            <a:endParaRPr lang="en-GB" altLang="en-US" dirty="0"/>
          </a:p>
        </p:txBody>
      </p:sp>
      <p:sp>
        <p:nvSpPr>
          <p:cNvPr id="3075" name="Rectangle 3"/>
          <p:cNvSpPr>
            <a:spLocks noGrp="1" noChangeArrowheads="1"/>
          </p:cNvSpPr>
          <p:nvPr>
            <p:ph type="body" idx="1"/>
          </p:nvPr>
        </p:nvSpPr>
        <p:spPr/>
        <p:txBody>
          <a:bodyPr/>
          <a:lstStyle/>
          <a:p>
            <a:pPr marL="0" indent="0">
              <a:buNone/>
            </a:pPr>
            <a:r>
              <a:rPr lang="en-NZ" altLang="en-US" sz="2800" u="sng" dirty="0">
                <a:solidFill>
                  <a:schemeClr val="accent6">
                    <a:lumMod val="90000"/>
                    <a:lumOff val="10000"/>
                  </a:schemeClr>
                </a:solidFill>
              </a:rPr>
              <a:t>After issue of Final Completion Certificate: </a:t>
            </a:r>
          </a:p>
          <a:p>
            <a:pPr>
              <a:buFont typeface="Arial" panose="020B0604020202020204" pitchFamily="34" charset="0"/>
              <a:buChar char="•"/>
            </a:pPr>
            <a:r>
              <a:rPr lang="en-NZ" altLang="en-US" sz="2800" b="0" dirty="0">
                <a:solidFill>
                  <a:schemeClr val="accent6">
                    <a:lumMod val="90000"/>
                    <a:lumOff val="10000"/>
                  </a:schemeClr>
                </a:solidFill>
              </a:rPr>
              <a:t>All outstanding payments are agreed and made.</a:t>
            </a:r>
          </a:p>
          <a:p>
            <a:pPr marL="0" indent="0">
              <a:buNone/>
            </a:pPr>
            <a:endParaRPr lang="en-NZ" altLang="en-US" sz="2800" b="0" dirty="0">
              <a:solidFill>
                <a:schemeClr val="accent6">
                  <a:lumMod val="90000"/>
                  <a:lumOff val="10000"/>
                </a:schemeClr>
              </a:solidFill>
            </a:endParaRPr>
          </a:p>
          <a:p>
            <a:pPr>
              <a:buFont typeface="Arial" panose="020B0604020202020204" pitchFamily="34" charset="0"/>
              <a:buChar char="•"/>
            </a:pPr>
            <a:r>
              <a:rPr lang="en-NZ" altLang="en-US" sz="2800" b="0" dirty="0">
                <a:solidFill>
                  <a:schemeClr val="accent6">
                    <a:lumMod val="90000"/>
                    <a:lumOff val="10000"/>
                  </a:schemeClr>
                </a:solidFill>
              </a:rPr>
              <a:t>Any retentions balance is released </a:t>
            </a:r>
          </a:p>
          <a:p>
            <a:pPr>
              <a:buFont typeface="Arial" panose="020B0604020202020204" pitchFamily="34" charset="0"/>
              <a:buChar char="•"/>
            </a:pPr>
            <a:endParaRPr lang="en-NZ" altLang="en-US" sz="2800" b="0" dirty="0">
              <a:solidFill>
                <a:schemeClr val="accent6">
                  <a:lumMod val="90000"/>
                  <a:lumOff val="10000"/>
                </a:schemeClr>
              </a:solidFill>
            </a:endParaRPr>
          </a:p>
          <a:p>
            <a:pPr>
              <a:buFont typeface="Arial" panose="020B0604020202020204" pitchFamily="34" charset="0"/>
              <a:buChar char="•"/>
            </a:pPr>
            <a:r>
              <a:rPr lang="en-NZ" altLang="en-US" sz="2800" b="0" dirty="0">
                <a:solidFill>
                  <a:schemeClr val="accent6">
                    <a:lumMod val="90000"/>
                    <a:lumOff val="10000"/>
                  </a:schemeClr>
                </a:solidFill>
              </a:rPr>
              <a:t>In spite of the issue of the Final Completion Certificate, the Contractor shall remain liable for the fulfilment of any obligation of the Contractor under the Contract which then remains unperformed or not properly performed.</a:t>
            </a:r>
            <a:endParaRPr lang="en-US" altLang="en-US" sz="2800" b="0" dirty="0">
              <a:solidFill>
                <a:schemeClr val="accent6">
                  <a:lumMod val="90000"/>
                  <a:lumOff val="10000"/>
                </a:schemeClr>
              </a:solidFill>
            </a:endParaRPr>
          </a:p>
        </p:txBody>
      </p:sp>
      <p:sp>
        <p:nvSpPr>
          <p:cNvPr id="2" name="Footer Placeholder 1">
            <a:extLst>
              <a:ext uri="{FF2B5EF4-FFF2-40B4-BE49-F238E27FC236}">
                <a16:creationId xmlns:a16="http://schemas.microsoft.com/office/drawing/2014/main" id="{E20A2107-9C00-4482-988D-7D0D11BEB539}"/>
              </a:ext>
            </a:extLst>
          </p:cNvPr>
          <p:cNvSpPr>
            <a:spLocks noGrp="1"/>
          </p:cNvSpPr>
          <p:nvPr>
            <p:ph type="ftr" sz="quarter" idx="11"/>
          </p:nvPr>
        </p:nvSpPr>
        <p:spPr/>
        <p:txBody>
          <a:bodyPr/>
          <a:lstStyle/>
          <a:p>
            <a:r>
              <a:rPr lang="en-US" altLang="en-US"/>
              <a:t>Aurora Chen</a:t>
            </a:r>
          </a:p>
        </p:txBody>
      </p:sp>
    </p:spTree>
    <p:extLst>
      <p:ext uri="{BB962C8B-B14F-4D97-AF65-F5344CB8AC3E}">
        <p14:creationId xmlns:p14="http://schemas.microsoft.com/office/powerpoint/2010/main" val="1509938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Effect transition="in" filter="fade">
                                      <p:cBhvr>
                                        <p:cTn id="7" dur="1000"/>
                                        <p:tgtEl>
                                          <p:spTgt spid="3075">
                                            <p:txEl>
                                              <p:pRg st="1" end="1"/>
                                            </p:txEl>
                                          </p:spTgt>
                                        </p:tgtEl>
                                      </p:cBhvr>
                                    </p:animEffect>
                                    <p:anim calcmode="lin" valueType="num">
                                      <p:cBhvr>
                                        <p:cTn id="8" dur="10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07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075">
                                            <p:txEl>
                                              <p:pRg st="3" end="3"/>
                                            </p:txEl>
                                          </p:spTgt>
                                        </p:tgtEl>
                                        <p:attrNameLst>
                                          <p:attrName>style.visibility</p:attrName>
                                        </p:attrNameLst>
                                      </p:cBhvr>
                                      <p:to>
                                        <p:strVal val="visible"/>
                                      </p:to>
                                    </p:set>
                                    <p:animEffect transition="in" filter="fade">
                                      <p:cBhvr>
                                        <p:cTn id="14" dur="1000"/>
                                        <p:tgtEl>
                                          <p:spTgt spid="3075">
                                            <p:txEl>
                                              <p:pRg st="3" end="3"/>
                                            </p:txEl>
                                          </p:spTgt>
                                        </p:tgtEl>
                                      </p:cBhvr>
                                    </p:animEffect>
                                    <p:anim calcmode="lin" valueType="num">
                                      <p:cBhvr>
                                        <p:cTn id="15" dur="1000" fill="hold"/>
                                        <p:tgtEl>
                                          <p:spTgt spid="3075">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07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075">
                                            <p:txEl>
                                              <p:pRg st="5" end="5"/>
                                            </p:txEl>
                                          </p:spTgt>
                                        </p:tgtEl>
                                        <p:attrNameLst>
                                          <p:attrName>style.visibility</p:attrName>
                                        </p:attrNameLst>
                                      </p:cBhvr>
                                      <p:to>
                                        <p:strVal val="visible"/>
                                      </p:to>
                                    </p:set>
                                    <p:animEffect transition="in" filter="fade">
                                      <p:cBhvr>
                                        <p:cTn id="21" dur="1000"/>
                                        <p:tgtEl>
                                          <p:spTgt spid="3075">
                                            <p:txEl>
                                              <p:pRg st="5" end="5"/>
                                            </p:txEl>
                                          </p:spTgt>
                                        </p:tgtEl>
                                      </p:cBhvr>
                                    </p:animEffect>
                                    <p:anim calcmode="lin" valueType="num">
                                      <p:cBhvr>
                                        <p:cTn id="22" dur="1000" fill="hold"/>
                                        <p:tgtEl>
                                          <p:spTgt spid="3075">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07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55576" y="3429000"/>
            <a:ext cx="7200800" cy="766167"/>
          </a:xfrm>
        </p:spPr>
        <p:txBody>
          <a:bodyPr/>
          <a:lstStyle/>
          <a:p>
            <a:pPr algn="ctr"/>
            <a:r>
              <a:rPr lang="en-NZ" dirty="0"/>
              <a:t>Patent Defects and Latent Defects</a:t>
            </a:r>
          </a:p>
        </p:txBody>
      </p:sp>
      <p:sp>
        <p:nvSpPr>
          <p:cNvPr id="3" name="Footer Placeholder 2">
            <a:extLst>
              <a:ext uri="{FF2B5EF4-FFF2-40B4-BE49-F238E27FC236}">
                <a16:creationId xmlns:a16="http://schemas.microsoft.com/office/drawing/2014/main" id="{5DE7E194-C60E-4430-9F17-FAFD1AFDE1B4}"/>
              </a:ext>
            </a:extLst>
          </p:cNvPr>
          <p:cNvSpPr>
            <a:spLocks noGrp="1"/>
          </p:cNvSpPr>
          <p:nvPr>
            <p:ph type="ftr" sz="quarter" idx="11"/>
          </p:nvPr>
        </p:nvSpPr>
        <p:spPr/>
        <p:txBody>
          <a:bodyPr/>
          <a:lstStyle/>
          <a:p>
            <a:r>
              <a:rPr lang="en-US" altLang="en-US"/>
              <a:t>Aurora Chen</a:t>
            </a:r>
          </a:p>
        </p:txBody>
      </p:sp>
    </p:spTree>
    <p:extLst>
      <p:ext uri="{BB962C8B-B14F-4D97-AF65-F5344CB8AC3E}">
        <p14:creationId xmlns:p14="http://schemas.microsoft.com/office/powerpoint/2010/main" val="2599958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2" descr="Large confetti"/>
          <p:cNvSpPr>
            <a:spLocks noGrp="1" noChangeArrowheads="1"/>
          </p:cNvSpPr>
          <p:nvPr>
            <p:ph type="title"/>
          </p:nvPr>
        </p:nvSpPr>
        <p:spPr>
          <a:xfrm>
            <a:off x="100806" y="188640"/>
            <a:ext cx="8866188" cy="630237"/>
          </a:xfrm>
        </p:spPr>
        <p:txBody>
          <a:bodyPr/>
          <a:lstStyle/>
          <a:p>
            <a:r>
              <a:rPr lang="en-GB" altLang="en-US"/>
              <a:t>Definitions </a:t>
            </a:r>
            <a:endParaRPr lang="en-GB" altLang="en-US" dirty="0"/>
          </a:p>
        </p:txBody>
      </p:sp>
      <p:sp>
        <p:nvSpPr>
          <p:cNvPr id="3075" name="Rectangle 3"/>
          <p:cNvSpPr>
            <a:spLocks noGrp="1" noChangeArrowheads="1"/>
          </p:cNvSpPr>
          <p:nvPr>
            <p:ph type="body" idx="1"/>
          </p:nvPr>
        </p:nvSpPr>
        <p:spPr/>
        <p:txBody>
          <a:bodyPr/>
          <a:lstStyle/>
          <a:p>
            <a:pPr marL="0" indent="0">
              <a:buNone/>
            </a:pPr>
            <a:r>
              <a:rPr lang="en-NZ" altLang="en-US" sz="2800" u="sng" dirty="0">
                <a:solidFill>
                  <a:schemeClr val="accent6">
                    <a:lumMod val="90000"/>
                    <a:lumOff val="10000"/>
                  </a:schemeClr>
                </a:solidFill>
              </a:rPr>
              <a:t>Patent defects </a:t>
            </a:r>
            <a:r>
              <a:rPr lang="en-NZ" altLang="en-US" sz="2800" b="0" dirty="0">
                <a:solidFill>
                  <a:schemeClr val="accent6">
                    <a:lumMod val="90000"/>
                    <a:lumOff val="10000"/>
                  </a:schemeClr>
                </a:solidFill>
              </a:rPr>
              <a:t>are those which can be discovered by reasonable inspection. At the date of </a:t>
            </a:r>
            <a:r>
              <a:rPr lang="en-NZ" altLang="en-US" sz="2800" b="0" u="sng" dirty="0">
                <a:solidFill>
                  <a:schemeClr val="accent6">
                    <a:lumMod val="90000"/>
                    <a:lumOff val="10000"/>
                  </a:schemeClr>
                </a:solidFill>
              </a:rPr>
              <a:t>practical completion </a:t>
            </a:r>
            <a:r>
              <a:rPr lang="en-NZ" altLang="en-US" sz="2800" b="0" dirty="0">
                <a:solidFill>
                  <a:schemeClr val="accent6">
                    <a:lumMod val="90000"/>
                    <a:lumOff val="10000"/>
                  </a:schemeClr>
                </a:solidFill>
              </a:rPr>
              <a:t>the work should be complete and free from patent defects</a:t>
            </a:r>
          </a:p>
          <a:p>
            <a:pPr marL="0" indent="0">
              <a:buNone/>
            </a:pPr>
            <a:endParaRPr lang="en-NZ" altLang="en-US" sz="2800" b="0" dirty="0">
              <a:solidFill>
                <a:schemeClr val="accent6">
                  <a:lumMod val="90000"/>
                  <a:lumOff val="10000"/>
                </a:schemeClr>
              </a:solidFill>
            </a:endParaRPr>
          </a:p>
          <a:p>
            <a:pPr marL="0" indent="0">
              <a:buNone/>
            </a:pPr>
            <a:r>
              <a:rPr lang="en-NZ" altLang="en-US" sz="2800" u="sng" dirty="0">
                <a:solidFill>
                  <a:schemeClr val="accent6">
                    <a:lumMod val="90000"/>
                    <a:lumOff val="10000"/>
                  </a:schemeClr>
                </a:solidFill>
              </a:rPr>
              <a:t>Latent defects </a:t>
            </a:r>
            <a:r>
              <a:rPr lang="en-NZ" altLang="en-US" sz="2800" b="0" dirty="0">
                <a:solidFill>
                  <a:schemeClr val="accent6">
                    <a:lumMod val="90000"/>
                    <a:lumOff val="10000"/>
                  </a:schemeClr>
                </a:solidFill>
              </a:rPr>
              <a:t>are those which cannot be discovered by reasonable inspection, which can be concealed for many years.</a:t>
            </a:r>
          </a:p>
        </p:txBody>
      </p:sp>
      <p:sp>
        <p:nvSpPr>
          <p:cNvPr id="2" name="Footer Placeholder 1">
            <a:extLst>
              <a:ext uri="{FF2B5EF4-FFF2-40B4-BE49-F238E27FC236}">
                <a16:creationId xmlns:a16="http://schemas.microsoft.com/office/drawing/2014/main" id="{6182D20C-E755-482B-9388-DE885EBDE392}"/>
              </a:ext>
            </a:extLst>
          </p:cNvPr>
          <p:cNvSpPr>
            <a:spLocks noGrp="1"/>
          </p:cNvSpPr>
          <p:nvPr>
            <p:ph type="ftr" sz="quarter" idx="11"/>
          </p:nvPr>
        </p:nvSpPr>
        <p:spPr/>
        <p:txBody>
          <a:bodyPr/>
          <a:lstStyle/>
          <a:p>
            <a:r>
              <a:rPr lang="en-US" altLang="en-US"/>
              <a:t>Aurora Chen</a:t>
            </a:r>
          </a:p>
        </p:txBody>
      </p:sp>
    </p:spTree>
    <p:extLst>
      <p:ext uri="{BB962C8B-B14F-4D97-AF65-F5344CB8AC3E}">
        <p14:creationId xmlns:p14="http://schemas.microsoft.com/office/powerpoint/2010/main" val="4178347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5" name="Content Placeholder 2"/>
          <p:cNvSpPr>
            <a:spLocks noGrp="1"/>
          </p:cNvSpPr>
          <p:nvPr>
            <p:ph idx="1"/>
          </p:nvPr>
        </p:nvSpPr>
        <p:spPr/>
        <p:txBody>
          <a:bodyPr/>
          <a:lstStyle/>
          <a:p>
            <a:pPr eaLnBrk="1" hangingPunct="1"/>
            <a:endParaRPr lang="en-NZ" altLang="en-US" sz="2100" dirty="0"/>
          </a:p>
          <a:p>
            <a:pPr eaLnBrk="1" hangingPunct="1"/>
            <a:endParaRPr lang="en-NZ" altLang="en-US" sz="2100" dirty="0"/>
          </a:p>
          <a:p>
            <a:pPr eaLnBrk="1" hangingPunct="1"/>
            <a:endParaRPr lang="en-NZ" altLang="en-US" sz="2100" dirty="0"/>
          </a:p>
          <a:p>
            <a:pPr eaLnBrk="1" hangingPunct="1"/>
            <a:endParaRPr lang="en-NZ" altLang="en-US" sz="2100" dirty="0"/>
          </a:p>
          <a:p>
            <a:pPr eaLnBrk="1" hangingPunct="1"/>
            <a:endParaRPr lang="en-NZ" altLang="en-US" sz="2100" dirty="0"/>
          </a:p>
          <a:p>
            <a:pPr eaLnBrk="1" hangingPunct="1"/>
            <a:endParaRPr lang="en-NZ" altLang="en-US" sz="2100" dirty="0"/>
          </a:p>
        </p:txBody>
      </p:sp>
      <p:grpSp>
        <p:nvGrpSpPr>
          <p:cNvPr id="18" name="Group 17">
            <a:extLst>
              <a:ext uri="{FF2B5EF4-FFF2-40B4-BE49-F238E27FC236}">
                <a16:creationId xmlns:a16="http://schemas.microsoft.com/office/drawing/2014/main" id="{C0CD1FF9-4B81-4AD9-B0C4-3DE900A0A5BF}"/>
              </a:ext>
            </a:extLst>
          </p:cNvPr>
          <p:cNvGrpSpPr/>
          <p:nvPr/>
        </p:nvGrpSpPr>
        <p:grpSpPr>
          <a:xfrm>
            <a:off x="927765" y="1268759"/>
            <a:ext cx="2492108" cy="1444500"/>
            <a:chOff x="983270" y="1785815"/>
            <a:chExt cx="2808301" cy="1444500"/>
          </a:xfrm>
        </p:grpSpPr>
        <p:cxnSp>
          <p:nvCxnSpPr>
            <p:cNvPr id="3" name="Straight Arrow Connector 2"/>
            <p:cNvCxnSpPr>
              <a:cxnSpLocks/>
            </p:cNvCxnSpPr>
            <p:nvPr/>
          </p:nvCxnSpPr>
          <p:spPr>
            <a:xfrm>
              <a:off x="1265833" y="3230315"/>
              <a:ext cx="2514079" cy="0"/>
            </a:xfrm>
            <a:prstGeom prst="straightConnector1">
              <a:avLst/>
            </a:prstGeom>
            <a:ln w="69850">
              <a:solidFill>
                <a:schemeClr val="accent5">
                  <a:lumMod val="25000"/>
                </a:schemeClr>
              </a:solidFill>
              <a:tailEnd type="triangle"/>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983270" y="1785815"/>
              <a:ext cx="2808301" cy="1200329"/>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NZ" sz="1800" b="0" i="0" u="none" strike="noStrike" kern="1200" cap="none" spc="0" normalizeH="0" baseline="0" noProof="0" dirty="0">
                  <a:ln>
                    <a:noFill/>
                  </a:ln>
                  <a:solidFill>
                    <a:srgbClr val="00264C"/>
                  </a:solidFill>
                  <a:effectLst/>
                  <a:uLnTx/>
                  <a:uFillTx/>
                  <a:latin typeface="Times New Roman" panose="02020603050405020304" pitchFamily="18" charset="0"/>
                  <a:ea typeface="+mn-ea"/>
                  <a:cs typeface="Times New Roman" panose="02020603050405020304" pitchFamily="18" charset="0"/>
                </a:rPr>
                <a:t>At the date of practical completion the work should be complete and free from patent defect.</a:t>
              </a:r>
            </a:p>
          </p:txBody>
        </p:sp>
      </p:grpSp>
      <p:cxnSp>
        <p:nvCxnSpPr>
          <p:cNvPr id="7" name="Straight Arrow Connector 6"/>
          <p:cNvCxnSpPr>
            <a:cxnSpLocks/>
          </p:cNvCxnSpPr>
          <p:nvPr/>
        </p:nvCxnSpPr>
        <p:spPr>
          <a:xfrm>
            <a:off x="1105747" y="3140968"/>
            <a:ext cx="2314125" cy="0"/>
          </a:xfrm>
          <a:prstGeom prst="straightConnector1">
            <a:avLst/>
          </a:prstGeom>
          <a:ln w="69850">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718250" y="3331498"/>
            <a:ext cx="2103120" cy="646331"/>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NZ" sz="1800" b="0" i="0" u="none" strike="noStrike" kern="1200" cap="none" spc="0" normalizeH="0" baseline="0" noProof="0" dirty="0">
                <a:ln>
                  <a:noFill/>
                </a:ln>
                <a:solidFill>
                  <a:srgbClr val="00264C"/>
                </a:solidFill>
                <a:effectLst/>
                <a:uLnTx/>
                <a:uFillTx/>
                <a:latin typeface="Times New Roman" panose="02020603050405020304" pitchFamily="18" charset="0"/>
                <a:ea typeface="+mn-ea"/>
                <a:cs typeface="Times New Roman" panose="02020603050405020304" pitchFamily="18" charset="0"/>
              </a:rPr>
              <a:t>Defects Notification Period</a:t>
            </a:r>
          </a:p>
        </p:txBody>
      </p:sp>
      <p:cxnSp>
        <p:nvCxnSpPr>
          <p:cNvPr id="9" name="Straight Arrow Connector 8"/>
          <p:cNvCxnSpPr>
            <a:cxnSpLocks/>
          </p:cNvCxnSpPr>
          <p:nvPr/>
        </p:nvCxnSpPr>
        <p:spPr>
          <a:xfrm>
            <a:off x="3707904" y="3182820"/>
            <a:ext cx="2088232" cy="0"/>
          </a:xfrm>
          <a:prstGeom prst="straightConnector1">
            <a:avLst/>
          </a:prstGeom>
          <a:ln w="69850">
            <a:solidFill>
              <a:srgbClr val="92D050"/>
            </a:solidFill>
            <a:tailEnd type="triangle"/>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43" name="Group 42">
            <a:extLst>
              <a:ext uri="{FF2B5EF4-FFF2-40B4-BE49-F238E27FC236}">
                <a16:creationId xmlns:a16="http://schemas.microsoft.com/office/drawing/2014/main" id="{0191D810-929D-4B06-9415-4E0848A82660}"/>
              </a:ext>
            </a:extLst>
          </p:cNvPr>
          <p:cNvGrpSpPr/>
          <p:nvPr/>
        </p:nvGrpSpPr>
        <p:grpSpPr>
          <a:xfrm>
            <a:off x="2328806" y="2279611"/>
            <a:ext cx="1834854" cy="3483063"/>
            <a:chOff x="2328806" y="2279611"/>
            <a:chExt cx="1834854" cy="3483063"/>
          </a:xfrm>
        </p:grpSpPr>
        <p:cxnSp>
          <p:nvCxnSpPr>
            <p:cNvPr id="11" name="Straight Connector 10"/>
            <p:cNvCxnSpPr/>
            <p:nvPr/>
          </p:nvCxnSpPr>
          <p:spPr>
            <a:xfrm>
              <a:off x="3563888" y="2279611"/>
              <a:ext cx="0" cy="1740038"/>
            </a:xfrm>
            <a:prstGeom prst="line">
              <a:avLst/>
            </a:prstGeom>
            <a:ln w="85725">
              <a:solidFill>
                <a:srgbClr val="FFC000"/>
              </a:solidFill>
              <a:prstDash val="dash"/>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0F8146D7-CB8F-46D8-9970-F812080011D9}"/>
                </a:ext>
              </a:extLst>
            </p:cNvPr>
            <p:cNvGrpSpPr/>
            <p:nvPr/>
          </p:nvGrpSpPr>
          <p:grpSpPr>
            <a:xfrm>
              <a:off x="2328806" y="4019649"/>
              <a:ext cx="1834854" cy="1743025"/>
              <a:chOff x="2651370" y="3976922"/>
              <a:chExt cx="1834854" cy="1743025"/>
            </a:xfrm>
          </p:grpSpPr>
          <p:cxnSp>
            <p:nvCxnSpPr>
              <p:cNvPr id="13" name="Straight Arrow Connector 12"/>
              <p:cNvCxnSpPr/>
              <p:nvPr/>
            </p:nvCxnSpPr>
            <p:spPr>
              <a:xfrm flipV="1">
                <a:off x="3897630" y="3976922"/>
                <a:ext cx="0" cy="521092"/>
              </a:xfrm>
              <a:prstGeom prst="straightConnector1">
                <a:avLst/>
              </a:prstGeom>
              <a:ln w="444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651370" y="4519618"/>
                <a:ext cx="1834854" cy="1200329"/>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NZ" sz="1800" b="0" i="0" u="none" strike="noStrike" kern="1200" cap="none" spc="0" normalizeH="0" baseline="0" noProof="0" dirty="0">
                    <a:ln>
                      <a:noFill/>
                    </a:ln>
                    <a:solidFill>
                      <a:srgbClr val="00264C"/>
                    </a:solidFill>
                    <a:effectLst/>
                    <a:uLnTx/>
                    <a:uFillTx/>
                    <a:latin typeface="Times New Roman" panose="02020603050405020304" pitchFamily="18" charset="0"/>
                    <a:ea typeface="+mn-ea"/>
                    <a:cs typeface="Times New Roman" panose="02020603050405020304" pitchFamily="18" charset="0"/>
                  </a:rPr>
                  <a:t>Date of issuing Practical Completion Certificate</a:t>
                </a:r>
              </a:p>
            </p:txBody>
          </p:sp>
        </p:grpSp>
      </p:grpSp>
      <p:grpSp>
        <p:nvGrpSpPr>
          <p:cNvPr id="20" name="Group 19">
            <a:extLst>
              <a:ext uri="{FF2B5EF4-FFF2-40B4-BE49-F238E27FC236}">
                <a16:creationId xmlns:a16="http://schemas.microsoft.com/office/drawing/2014/main" id="{24521722-EA33-4056-87EA-2324FE64D2FF}"/>
              </a:ext>
            </a:extLst>
          </p:cNvPr>
          <p:cNvGrpSpPr/>
          <p:nvPr/>
        </p:nvGrpSpPr>
        <p:grpSpPr>
          <a:xfrm>
            <a:off x="1105747" y="5852290"/>
            <a:ext cx="8058874" cy="856649"/>
            <a:chOff x="1130381" y="5589240"/>
            <a:chExt cx="7834107" cy="856649"/>
          </a:xfrm>
        </p:grpSpPr>
        <p:sp>
          <p:nvSpPr>
            <p:cNvPr id="17" name="TextBox 16"/>
            <p:cNvSpPr txBox="1"/>
            <p:nvPr/>
          </p:nvSpPr>
          <p:spPr>
            <a:xfrm>
              <a:off x="2148362" y="5799558"/>
              <a:ext cx="6816126" cy="646331"/>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NZ" sz="1800" b="0" i="0" u="none" strike="noStrike" kern="1200" cap="none" spc="0" normalizeH="0" baseline="0" noProof="0" dirty="0">
                  <a:ln>
                    <a:noFill/>
                  </a:ln>
                  <a:solidFill>
                    <a:srgbClr val="00264C"/>
                  </a:solidFill>
                  <a:effectLst/>
                  <a:uLnTx/>
                  <a:uFillTx/>
                  <a:latin typeface="Times New Roman" panose="02020603050405020304" pitchFamily="18" charset="0"/>
                  <a:ea typeface="+mn-ea"/>
                  <a:cs typeface="Times New Roman" panose="02020603050405020304" pitchFamily="18" charset="0"/>
                </a:rPr>
                <a:t>Latent defect has been concealed in the works and may not become apparent for many years.</a:t>
              </a:r>
            </a:p>
          </p:txBody>
        </p:sp>
        <p:cxnSp>
          <p:nvCxnSpPr>
            <p:cNvPr id="19" name="Straight Arrow Connector 18">
              <a:extLst>
                <a:ext uri="{FF2B5EF4-FFF2-40B4-BE49-F238E27FC236}">
                  <a16:creationId xmlns:a16="http://schemas.microsoft.com/office/drawing/2014/main" id="{242D2650-C4AD-4E70-8C8B-2A7909B684DE}"/>
                </a:ext>
              </a:extLst>
            </p:cNvPr>
            <p:cNvCxnSpPr>
              <a:cxnSpLocks/>
            </p:cNvCxnSpPr>
            <p:nvPr/>
          </p:nvCxnSpPr>
          <p:spPr>
            <a:xfrm>
              <a:off x="1130381" y="5589240"/>
              <a:ext cx="7834107" cy="0"/>
            </a:xfrm>
            <a:prstGeom prst="straightConnector1">
              <a:avLst/>
            </a:prstGeom>
            <a:ln w="69850">
              <a:solidFill>
                <a:schemeClr val="accent1">
                  <a:lumMod val="75000"/>
                </a:schemeClr>
              </a:solidFill>
              <a:tailEnd type="triangle"/>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4" name="Group 43">
            <a:extLst>
              <a:ext uri="{FF2B5EF4-FFF2-40B4-BE49-F238E27FC236}">
                <a16:creationId xmlns:a16="http://schemas.microsoft.com/office/drawing/2014/main" id="{5D69AD67-FA31-4427-97F8-01FBA53C8B61}"/>
              </a:ext>
            </a:extLst>
          </p:cNvPr>
          <p:cNvGrpSpPr/>
          <p:nvPr/>
        </p:nvGrpSpPr>
        <p:grpSpPr>
          <a:xfrm>
            <a:off x="4741032" y="2369799"/>
            <a:ext cx="1601614" cy="3423484"/>
            <a:chOff x="4741032" y="2369799"/>
            <a:chExt cx="1601614" cy="3423484"/>
          </a:xfrm>
        </p:grpSpPr>
        <p:cxnSp>
          <p:nvCxnSpPr>
            <p:cNvPr id="25" name="Straight Connector 24">
              <a:extLst>
                <a:ext uri="{FF2B5EF4-FFF2-40B4-BE49-F238E27FC236}">
                  <a16:creationId xmlns:a16="http://schemas.microsoft.com/office/drawing/2014/main" id="{8A33E6CF-893B-4622-940D-3AD731A4CCA8}"/>
                </a:ext>
              </a:extLst>
            </p:cNvPr>
            <p:cNvCxnSpPr/>
            <p:nvPr/>
          </p:nvCxnSpPr>
          <p:spPr>
            <a:xfrm>
              <a:off x="5940152" y="2369799"/>
              <a:ext cx="0" cy="1740038"/>
            </a:xfrm>
            <a:prstGeom prst="line">
              <a:avLst/>
            </a:prstGeom>
            <a:ln w="85725">
              <a:solidFill>
                <a:srgbClr val="FFC000"/>
              </a:solidFill>
              <a:prstDash val="dash"/>
            </a:ln>
          </p:spPr>
          <p:style>
            <a:lnRef idx="1">
              <a:schemeClr val="accent1"/>
            </a:lnRef>
            <a:fillRef idx="0">
              <a:schemeClr val="accent1"/>
            </a:fillRef>
            <a:effectRef idx="0">
              <a:schemeClr val="accent1"/>
            </a:effectRef>
            <a:fontRef idx="minor">
              <a:schemeClr val="tx1"/>
            </a:fontRef>
          </p:style>
        </p:cxnSp>
        <p:grpSp>
          <p:nvGrpSpPr>
            <p:cNvPr id="26" name="Group 25">
              <a:extLst>
                <a:ext uri="{FF2B5EF4-FFF2-40B4-BE49-F238E27FC236}">
                  <a16:creationId xmlns:a16="http://schemas.microsoft.com/office/drawing/2014/main" id="{C9A0EF75-141F-4E71-A335-604E06996761}"/>
                </a:ext>
              </a:extLst>
            </p:cNvPr>
            <p:cNvGrpSpPr/>
            <p:nvPr/>
          </p:nvGrpSpPr>
          <p:grpSpPr>
            <a:xfrm>
              <a:off x="4741032" y="4007033"/>
              <a:ext cx="1601614" cy="1786250"/>
              <a:chOff x="2686313" y="3976922"/>
              <a:chExt cx="1601614" cy="1786250"/>
            </a:xfrm>
          </p:grpSpPr>
          <p:cxnSp>
            <p:nvCxnSpPr>
              <p:cNvPr id="27" name="Straight Arrow Connector 26">
                <a:extLst>
                  <a:ext uri="{FF2B5EF4-FFF2-40B4-BE49-F238E27FC236}">
                    <a16:creationId xmlns:a16="http://schemas.microsoft.com/office/drawing/2014/main" id="{AE61ABA1-6A10-4A3D-98F7-6769CF1E3671}"/>
                  </a:ext>
                </a:extLst>
              </p:cNvPr>
              <p:cNvCxnSpPr/>
              <p:nvPr/>
            </p:nvCxnSpPr>
            <p:spPr>
              <a:xfrm flipV="1">
                <a:off x="3897630" y="3976922"/>
                <a:ext cx="0" cy="521092"/>
              </a:xfrm>
              <a:prstGeom prst="straightConnector1">
                <a:avLst/>
              </a:prstGeom>
              <a:ln w="444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C6CFCB5F-CC4F-4B8E-A4B6-2E42D292A7FB}"/>
                  </a:ext>
                </a:extLst>
              </p:cNvPr>
              <p:cNvSpPr txBox="1"/>
              <p:nvPr/>
            </p:nvSpPr>
            <p:spPr>
              <a:xfrm>
                <a:off x="2686313" y="4562843"/>
                <a:ext cx="1601614" cy="1200329"/>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NZ" sz="1800" b="0" i="0" u="none" strike="noStrike" kern="1200" cap="none" spc="0" normalizeH="0" baseline="0" noProof="0" dirty="0">
                    <a:ln>
                      <a:noFill/>
                    </a:ln>
                    <a:solidFill>
                      <a:srgbClr val="00264C"/>
                    </a:solidFill>
                    <a:effectLst/>
                    <a:uLnTx/>
                    <a:uFillTx/>
                    <a:latin typeface="Times New Roman" panose="02020603050405020304" pitchFamily="18" charset="0"/>
                    <a:ea typeface="+mn-ea"/>
                    <a:cs typeface="Times New Roman" panose="02020603050405020304" pitchFamily="18" charset="0"/>
                  </a:rPr>
                  <a:t>Date of issuing Final Completion Certificate</a:t>
                </a:r>
              </a:p>
            </p:txBody>
          </p:sp>
        </p:grpSp>
      </p:grpSp>
      <p:cxnSp>
        <p:nvCxnSpPr>
          <p:cNvPr id="29" name="Straight Arrow Connector 28">
            <a:extLst>
              <a:ext uri="{FF2B5EF4-FFF2-40B4-BE49-F238E27FC236}">
                <a16:creationId xmlns:a16="http://schemas.microsoft.com/office/drawing/2014/main" id="{C3193CC3-4170-4C45-9C3D-7CB1B74F0296}"/>
              </a:ext>
            </a:extLst>
          </p:cNvPr>
          <p:cNvCxnSpPr>
            <a:cxnSpLocks/>
          </p:cNvCxnSpPr>
          <p:nvPr/>
        </p:nvCxnSpPr>
        <p:spPr>
          <a:xfrm>
            <a:off x="5940152" y="3209907"/>
            <a:ext cx="1762195" cy="0"/>
          </a:xfrm>
          <a:prstGeom prst="straightConnector1">
            <a:avLst/>
          </a:prstGeom>
          <a:ln w="69850">
            <a:solidFill>
              <a:srgbClr val="92D050"/>
            </a:solidFill>
            <a:tailEnd type="triangle"/>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45" name="Group 44">
            <a:extLst>
              <a:ext uri="{FF2B5EF4-FFF2-40B4-BE49-F238E27FC236}">
                <a16:creationId xmlns:a16="http://schemas.microsoft.com/office/drawing/2014/main" id="{E856B0E1-62DB-4E79-A17E-753E44B51B72}"/>
              </a:ext>
            </a:extLst>
          </p:cNvPr>
          <p:cNvGrpSpPr/>
          <p:nvPr/>
        </p:nvGrpSpPr>
        <p:grpSpPr>
          <a:xfrm>
            <a:off x="6680508" y="2339667"/>
            <a:ext cx="2139959" cy="3482304"/>
            <a:chOff x="6680508" y="2339667"/>
            <a:chExt cx="2139959" cy="3482304"/>
          </a:xfrm>
        </p:grpSpPr>
        <p:cxnSp>
          <p:nvCxnSpPr>
            <p:cNvPr id="31" name="Straight Connector 30">
              <a:extLst>
                <a:ext uri="{FF2B5EF4-FFF2-40B4-BE49-F238E27FC236}">
                  <a16:creationId xmlns:a16="http://schemas.microsoft.com/office/drawing/2014/main" id="{A001FF02-2B4B-4ADF-B229-6E8F38ED151C}"/>
                </a:ext>
              </a:extLst>
            </p:cNvPr>
            <p:cNvCxnSpPr/>
            <p:nvPr/>
          </p:nvCxnSpPr>
          <p:spPr>
            <a:xfrm>
              <a:off x="7884368" y="2339667"/>
              <a:ext cx="0" cy="1740038"/>
            </a:xfrm>
            <a:prstGeom prst="line">
              <a:avLst/>
            </a:prstGeom>
            <a:ln w="85725">
              <a:solidFill>
                <a:srgbClr val="FFC000"/>
              </a:solidFill>
              <a:prstDash val="dash"/>
            </a:ln>
          </p:spPr>
          <p:style>
            <a:lnRef idx="1">
              <a:schemeClr val="accent1"/>
            </a:lnRef>
            <a:fillRef idx="0">
              <a:schemeClr val="accent1"/>
            </a:fillRef>
            <a:effectRef idx="0">
              <a:schemeClr val="accent1"/>
            </a:effectRef>
            <a:fontRef idx="minor">
              <a:schemeClr val="tx1"/>
            </a:fontRef>
          </p:style>
        </p:cxnSp>
        <p:grpSp>
          <p:nvGrpSpPr>
            <p:cNvPr id="32" name="Group 31">
              <a:extLst>
                <a:ext uri="{FF2B5EF4-FFF2-40B4-BE49-F238E27FC236}">
                  <a16:creationId xmlns:a16="http://schemas.microsoft.com/office/drawing/2014/main" id="{CBC100D1-C647-4BE7-99BC-23A8217CD714}"/>
                </a:ext>
              </a:extLst>
            </p:cNvPr>
            <p:cNvGrpSpPr/>
            <p:nvPr/>
          </p:nvGrpSpPr>
          <p:grpSpPr>
            <a:xfrm>
              <a:off x="6680508" y="4007033"/>
              <a:ext cx="2139959" cy="1814938"/>
              <a:chOff x="2664869" y="3976922"/>
              <a:chExt cx="2139959" cy="1814938"/>
            </a:xfrm>
          </p:grpSpPr>
          <p:cxnSp>
            <p:nvCxnSpPr>
              <p:cNvPr id="33" name="Straight Arrow Connector 32">
                <a:extLst>
                  <a:ext uri="{FF2B5EF4-FFF2-40B4-BE49-F238E27FC236}">
                    <a16:creationId xmlns:a16="http://schemas.microsoft.com/office/drawing/2014/main" id="{F546ECC7-DF7B-4376-9430-5BBF6AC29E16}"/>
                  </a:ext>
                </a:extLst>
              </p:cNvPr>
              <p:cNvCxnSpPr/>
              <p:nvPr/>
            </p:nvCxnSpPr>
            <p:spPr>
              <a:xfrm flipV="1">
                <a:off x="3897630" y="3976922"/>
                <a:ext cx="0" cy="521092"/>
              </a:xfrm>
              <a:prstGeom prst="straightConnector1">
                <a:avLst/>
              </a:prstGeom>
              <a:ln w="444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CBB61EB4-F3A0-44CB-8A8A-1A74C80525E0}"/>
                  </a:ext>
                </a:extLst>
              </p:cNvPr>
              <p:cNvSpPr txBox="1"/>
              <p:nvPr/>
            </p:nvSpPr>
            <p:spPr>
              <a:xfrm>
                <a:off x="2664869" y="4591531"/>
                <a:ext cx="2139959" cy="1200329"/>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NZ" sz="1800" b="0" i="0" u="none" strike="noStrike" kern="1200" cap="none" spc="0" normalizeH="0" baseline="0" noProof="0" dirty="0">
                    <a:ln>
                      <a:noFill/>
                    </a:ln>
                    <a:solidFill>
                      <a:srgbClr val="00264C"/>
                    </a:solidFill>
                    <a:effectLst/>
                    <a:uLnTx/>
                    <a:uFillTx/>
                    <a:latin typeface="Times New Roman" panose="02020603050405020304" pitchFamily="18" charset="0"/>
                    <a:ea typeface="+mn-ea"/>
                    <a:cs typeface="Times New Roman" panose="02020603050405020304" pitchFamily="18" charset="0"/>
                  </a:rPr>
                  <a:t>10 years after the date of issuing code Compliance Certificate</a:t>
                </a:r>
              </a:p>
            </p:txBody>
          </p:sp>
        </p:grpSp>
      </p:grpSp>
      <p:sp>
        <p:nvSpPr>
          <p:cNvPr id="39" name="Rectangle 2" descr="Large confetti">
            <a:extLst>
              <a:ext uri="{FF2B5EF4-FFF2-40B4-BE49-F238E27FC236}">
                <a16:creationId xmlns:a16="http://schemas.microsoft.com/office/drawing/2014/main" id="{AB85A39D-0407-482D-8B8F-9F59D7CDF7E6}"/>
              </a:ext>
            </a:extLst>
          </p:cNvPr>
          <p:cNvSpPr>
            <a:spLocks noGrp="1" noChangeArrowheads="1"/>
          </p:cNvSpPr>
          <p:nvPr>
            <p:ph type="title"/>
          </p:nvPr>
        </p:nvSpPr>
        <p:spPr>
          <a:xfrm>
            <a:off x="100806" y="188640"/>
            <a:ext cx="8866188" cy="630237"/>
          </a:xfrm>
        </p:spPr>
        <p:txBody>
          <a:bodyPr/>
          <a:lstStyle/>
          <a:p>
            <a:r>
              <a:rPr lang="en-GB" altLang="en-US" dirty="0"/>
              <a:t>Patent and Latent Defects</a:t>
            </a:r>
          </a:p>
        </p:txBody>
      </p:sp>
      <p:grpSp>
        <p:nvGrpSpPr>
          <p:cNvPr id="41" name="Group 40">
            <a:extLst>
              <a:ext uri="{FF2B5EF4-FFF2-40B4-BE49-F238E27FC236}">
                <a16:creationId xmlns:a16="http://schemas.microsoft.com/office/drawing/2014/main" id="{B6D9FCF2-6314-45BA-8927-2EC14CAD2145}"/>
              </a:ext>
            </a:extLst>
          </p:cNvPr>
          <p:cNvGrpSpPr/>
          <p:nvPr/>
        </p:nvGrpSpPr>
        <p:grpSpPr>
          <a:xfrm>
            <a:off x="3087879" y="1496129"/>
            <a:ext cx="4853432" cy="1407960"/>
            <a:chOff x="3575066" y="1305299"/>
            <a:chExt cx="4338203" cy="1407960"/>
          </a:xfrm>
        </p:grpSpPr>
        <p:cxnSp>
          <p:nvCxnSpPr>
            <p:cNvPr id="40" name="Straight Arrow Connector 39">
              <a:extLst>
                <a:ext uri="{FF2B5EF4-FFF2-40B4-BE49-F238E27FC236}">
                  <a16:creationId xmlns:a16="http://schemas.microsoft.com/office/drawing/2014/main" id="{7D28D32D-2D09-4297-9DF7-2D35EFE1C3F7}"/>
                </a:ext>
              </a:extLst>
            </p:cNvPr>
            <p:cNvCxnSpPr/>
            <p:nvPr/>
          </p:nvCxnSpPr>
          <p:spPr bwMode="auto">
            <a:xfrm>
              <a:off x="3575066" y="2713259"/>
              <a:ext cx="4338203" cy="0"/>
            </a:xfrm>
            <a:prstGeom prst="straightConnector1">
              <a:avLst/>
            </a:prstGeom>
            <a:solidFill>
              <a:schemeClr val="accent1"/>
            </a:solidFill>
            <a:ln w="6032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TextBox 41">
              <a:extLst>
                <a:ext uri="{FF2B5EF4-FFF2-40B4-BE49-F238E27FC236}">
                  <a16:creationId xmlns:a16="http://schemas.microsoft.com/office/drawing/2014/main" id="{1BEB63E0-0213-48B0-BD5A-B4BF36087FD5}"/>
                </a:ext>
              </a:extLst>
            </p:cNvPr>
            <p:cNvSpPr txBox="1"/>
            <p:nvPr/>
          </p:nvSpPr>
          <p:spPr>
            <a:xfrm>
              <a:off x="4741032" y="1305299"/>
              <a:ext cx="2492108" cy="1200329"/>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NZ" sz="1800" b="0" i="0" u="none" strike="noStrike" kern="1200" cap="none" spc="0" normalizeH="0" baseline="0" noProof="0" dirty="0">
                  <a:ln>
                    <a:noFill/>
                  </a:ln>
                  <a:solidFill>
                    <a:srgbClr val="00264C"/>
                  </a:solidFill>
                  <a:effectLst/>
                  <a:uLnTx/>
                  <a:uFillTx/>
                  <a:latin typeface="Times New Roman" panose="02020603050405020304" pitchFamily="18" charset="0"/>
                  <a:ea typeface="+mn-ea"/>
                  <a:cs typeface="Times New Roman" panose="02020603050405020304" pitchFamily="18" charset="0"/>
                </a:rPr>
                <a:t>10 years remedial period of latent defects. (Building Act 2004 S393)</a:t>
              </a:r>
            </a:p>
          </p:txBody>
        </p:sp>
      </p:grpSp>
    </p:spTree>
    <p:extLst>
      <p:ext uri="{BB962C8B-B14F-4D97-AF65-F5344CB8AC3E}">
        <p14:creationId xmlns:p14="http://schemas.microsoft.com/office/powerpoint/2010/main" val="17066622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3"/>
                                        </p:tgtEl>
                                        <p:attrNameLst>
                                          <p:attrName>style.visibility</p:attrName>
                                        </p:attrNameLst>
                                      </p:cBhvr>
                                      <p:to>
                                        <p:strVal val="visible"/>
                                      </p:to>
                                    </p:set>
                                    <p:animEffect transition="in" filter="fade">
                                      <p:cBhvr>
                                        <p:cTn id="14" dur="1000"/>
                                        <p:tgtEl>
                                          <p:spTgt spid="43"/>
                                        </p:tgtEl>
                                      </p:cBhvr>
                                    </p:animEffect>
                                    <p:anim calcmode="lin" valueType="num">
                                      <p:cBhvr>
                                        <p:cTn id="15" dur="1000" fill="hold"/>
                                        <p:tgtEl>
                                          <p:spTgt spid="43"/>
                                        </p:tgtEl>
                                        <p:attrNameLst>
                                          <p:attrName>ppt_x</p:attrName>
                                        </p:attrNameLst>
                                      </p:cBhvr>
                                      <p:tavLst>
                                        <p:tav tm="0">
                                          <p:val>
                                            <p:strVal val="#ppt_x"/>
                                          </p:val>
                                        </p:tav>
                                        <p:tav tm="100000">
                                          <p:val>
                                            <p:strVal val="#ppt_x"/>
                                          </p:val>
                                        </p:tav>
                                      </p:tavLst>
                                    </p:anim>
                                    <p:anim calcmode="lin" valueType="num">
                                      <p:cBhvr>
                                        <p:cTn id="16"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fade">
                                      <p:cBhvr>
                                        <p:cTn id="21" dur="1000"/>
                                        <p:tgtEl>
                                          <p:spTgt spid="20"/>
                                        </p:tgtEl>
                                      </p:cBhvr>
                                    </p:animEffect>
                                    <p:anim calcmode="lin" valueType="num">
                                      <p:cBhvr>
                                        <p:cTn id="22" dur="1000" fill="hold"/>
                                        <p:tgtEl>
                                          <p:spTgt spid="20"/>
                                        </p:tgtEl>
                                        <p:attrNameLst>
                                          <p:attrName>ppt_x</p:attrName>
                                        </p:attrNameLst>
                                      </p:cBhvr>
                                      <p:tavLst>
                                        <p:tav tm="0">
                                          <p:val>
                                            <p:strVal val="#ppt_x"/>
                                          </p:val>
                                        </p:tav>
                                        <p:tav tm="100000">
                                          <p:val>
                                            <p:strVal val="#ppt_x"/>
                                          </p:val>
                                        </p:tav>
                                      </p:tavLst>
                                    </p:anim>
                                    <p:anim calcmode="lin" valueType="num">
                                      <p:cBhvr>
                                        <p:cTn id="23"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nodePh="1">
                                  <p:stCondLst>
                                    <p:cond delay="0"/>
                                  </p:stCondLst>
                                  <p:endCondLst>
                                    <p:cond evt="begin" delay="0">
                                      <p:tn val="33"/>
                                    </p:cond>
                                  </p:endCondLst>
                                  <p:childTnLst>
                                    <p:set>
                                      <p:cBhvr>
                                        <p:cTn id="34" dur="1" fill="hold">
                                          <p:stCondLst>
                                            <p:cond delay="0"/>
                                          </p:stCondLst>
                                        </p:cTn>
                                        <p:tgtEl>
                                          <p:spTgt spid="38915">
                                            <p:txEl>
                                              <p:pRg st="0" end="0"/>
                                            </p:txEl>
                                          </p:spTgt>
                                        </p:tgtEl>
                                        <p:attrNameLst>
                                          <p:attrName>style.visibility</p:attrName>
                                        </p:attrNameLst>
                                      </p:cBhvr>
                                      <p:to>
                                        <p:strVal val="visible"/>
                                      </p:to>
                                    </p:set>
                                    <p:animEffect transition="in" filter="barn(inVertical)">
                                      <p:cBhvr>
                                        <p:cTn id="35" dur="500"/>
                                        <p:tgtEl>
                                          <p:spTgt spid="38915">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44"/>
                                        </p:tgtEl>
                                        <p:attrNameLst>
                                          <p:attrName>style.visibility</p:attrName>
                                        </p:attrNameLst>
                                      </p:cBhvr>
                                      <p:to>
                                        <p:strVal val="visible"/>
                                      </p:to>
                                    </p:set>
                                    <p:animEffect transition="in" filter="fade">
                                      <p:cBhvr>
                                        <p:cTn id="40" dur="1000"/>
                                        <p:tgtEl>
                                          <p:spTgt spid="44"/>
                                        </p:tgtEl>
                                      </p:cBhvr>
                                    </p:animEffect>
                                    <p:anim calcmode="lin" valueType="num">
                                      <p:cBhvr>
                                        <p:cTn id="41" dur="1000" fill="hold"/>
                                        <p:tgtEl>
                                          <p:spTgt spid="44"/>
                                        </p:tgtEl>
                                        <p:attrNameLst>
                                          <p:attrName>ppt_x</p:attrName>
                                        </p:attrNameLst>
                                      </p:cBhvr>
                                      <p:tavLst>
                                        <p:tav tm="0">
                                          <p:val>
                                            <p:strVal val="#ppt_x"/>
                                          </p:val>
                                        </p:tav>
                                        <p:tav tm="100000">
                                          <p:val>
                                            <p:strVal val="#ppt_x"/>
                                          </p:val>
                                        </p:tav>
                                      </p:tavLst>
                                    </p:anim>
                                    <p:anim calcmode="lin" valueType="num">
                                      <p:cBhvr>
                                        <p:cTn id="42"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45"/>
                                        </p:tgtEl>
                                        <p:attrNameLst>
                                          <p:attrName>style.visibility</p:attrName>
                                        </p:attrNameLst>
                                      </p:cBhvr>
                                      <p:to>
                                        <p:strVal val="visible"/>
                                      </p:to>
                                    </p:set>
                                    <p:animEffect transition="in" filter="fade">
                                      <p:cBhvr>
                                        <p:cTn id="47" dur="1000"/>
                                        <p:tgtEl>
                                          <p:spTgt spid="45"/>
                                        </p:tgtEl>
                                      </p:cBhvr>
                                    </p:animEffect>
                                    <p:anim calcmode="lin" valueType="num">
                                      <p:cBhvr>
                                        <p:cTn id="48" dur="1000" fill="hold"/>
                                        <p:tgtEl>
                                          <p:spTgt spid="45"/>
                                        </p:tgtEl>
                                        <p:attrNameLst>
                                          <p:attrName>ppt_x</p:attrName>
                                        </p:attrNameLst>
                                      </p:cBhvr>
                                      <p:tavLst>
                                        <p:tav tm="0">
                                          <p:val>
                                            <p:strVal val="#ppt_x"/>
                                          </p:val>
                                        </p:tav>
                                        <p:tav tm="100000">
                                          <p:val>
                                            <p:strVal val="#ppt_x"/>
                                          </p:val>
                                        </p:tav>
                                      </p:tavLst>
                                    </p:anim>
                                    <p:anim calcmode="lin" valueType="num">
                                      <p:cBhvr>
                                        <p:cTn id="49"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41"/>
                                        </p:tgtEl>
                                        <p:attrNameLst>
                                          <p:attrName>style.visibility</p:attrName>
                                        </p:attrNameLst>
                                      </p:cBhvr>
                                      <p:to>
                                        <p:strVal val="visible"/>
                                      </p:to>
                                    </p:set>
                                    <p:animEffect transition="in" filter="fade">
                                      <p:cBhvr>
                                        <p:cTn id="54" dur="1000"/>
                                        <p:tgtEl>
                                          <p:spTgt spid="41"/>
                                        </p:tgtEl>
                                      </p:cBhvr>
                                    </p:animEffect>
                                    <p:anim calcmode="lin" valueType="num">
                                      <p:cBhvr>
                                        <p:cTn id="55" dur="1000" fill="hold"/>
                                        <p:tgtEl>
                                          <p:spTgt spid="41"/>
                                        </p:tgtEl>
                                        <p:attrNameLst>
                                          <p:attrName>ppt_x</p:attrName>
                                        </p:attrNameLst>
                                      </p:cBhvr>
                                      <p:tavLst>
                                        <p:tav tm="0">
                                          <p:val>
                                            <p:strVal val="#ppt_x"/>
                                          </p:val>
                                        </p:tav>
                                        <p:tav tm="100000">
                                          <p:val>
                                            <p:strVal val="#ppt_x"/>
                                          </p:val>
                                        </p:tav>
                                      </p:tavLst>
                                    </p:anim>
                                    <p:anim calcmode="lin" valueType="num">
                                      <p:cBhvr>
                                        <p:cTn id="56"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050" name="Rectangle 2" descr="Large confetti"/>
          <p:cNvSpPr>
            <a:spLocks noGrp="1" noChangeArrowheads="1"/>
          </p:cNvSpPr>
          <p:nvPr>
            <p:ph type="ctrTitle"/>
          </p:nvPr>
        </p:nvSpPr>
        <p:spPr>
          <a:pattFill prst="pct20">
            <a:fgClr>
              <a:schemeClr val="accent1"/>
            </a:fgClr>
            <a:bgClr>
              <a:schemeClr val="bg1"/>
            </a:bgClr>
          </a:pattFill>
        </p:spPr>
        <p:txBody>
          <a:bodyPr/>
          <a:lstStyle/>
          <a:p>
            <a:r>
              <a:rPr lang="en-US" altLang="en-US" sz="2800" dirty="0"/>
              <a:t>THE END</a:t>
            </a:r>
            <a:endParaRPr lang="en-GB" altLang="en-US" sz="2800" dirty="0"/>
          </a:p>
        </p:txBody>
      </p:sp>
      <p:sp>
        <p:nvSpPr>
          <p:cNvPr id="2" name="Footer Placeholder 1">
            <a:extLst>
              <a:ext uri="{FF2B5EF4-FFF2-40B4-BE49-F238E27FC236}">
                <a16:creationId xmlns:a16="http://schemas.microsoft.com/office/drawing/2014/main" id="{61E6E9F2-4612-4CE6-BFBF-E4F2DD6BE2BF}"/>
              </a:ext>
            </a:extLst>
          </p:cNvPr>
          <p:cNvSpPr>
            <a:spLocks noGrp="1"/>
          </p:cNvSpPr>
          <p:nvPr>
            <p:ph type="ftr" sz="quarter" idx="3"/>
          </p:nvPr>
        </p:nvSpPr>
        <p:spPr/>
        <p:txBody>
          <a:bodyPr/>
          <a:lstStyle/>
          <a:p>
            <a:r>
              <a:rPr lang="en-US" altLang="en-US"/>
              <a:t>Aurora Chen</a:t>
            </a:r>
          </a:p>
        </p:txBody>
      </p:sp>
    </p:spTree>
    <p:extLst>
      <p:ext uri="{BB962C8B-B14F-4D97-AF65-F5344CB8AC3E}">
        <p14:creationId xmlns:p14="http://schemas.microsoft.com/office/powerpoint/2010/main" val="2918248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2" descr="Large confetti"/>
          <p:cNvSpPr>
            <a:spLocks noGrp="1" noChangeArrowheads="1"/>
          </p:cNvSpPr>
          <p:nvPr>
            <p:ph type="title"/>
          </p:nvPr>
        </p:nvSpPr>
        <p:spPr>
          <a:xfrm>
            <a:off x="100806" y="188640"/>
            <a:ext cx="8866188" cy="630237"/>
          </a:xfrm>
        </p:spPr>
        <p:txBody>
          <a:bodyPr/>
          <a:lstStyle/>
          <a:p>
            <a:r>
              <a:rPr lang="en-GB" altLang="en-US" dirty="0"/>
              <a:t>List of Topics </a:t>
            </a:r>
          </a:p>
        </p:txBody>
      </p:sp>
      <p:sp>
        <p:nvSpPr>
          <p:cNvPr id="3075" name="Rectangle 3"/>
          <p:cNvSpPr>
            <a:spLocks noGrp="1" noChangeArrowheads="1"/>
          </p:cNvSpPr>
          <p:nvPr>
            <p:ph type="body" idx="1"/>
          </p:nvPr>
        </p:nvSpPr>
        <p:spPr/>
        <p:txBody>
          <a:bodyPr/>
          <a:lstStyle/>
          <a:p>
            <a:pPr marL="0" indent="0">
              <a:buNone/>
            </a:pPr>
            <a:r>
              <a:rPr lang="en-US" altLang="en-US" sz="2800" b="0" u="sng" dirty="0">
                <a:solidFill>
                  <a:schemeClr val="accent6">
                    <a:lumMod val="90000"/>
                    <a:lumOff val="10000"/>
                  </a:schemeClr>
                </a:solidFill>
              </a:rPr>
              <a:t>Project completion process:</a:t>
            </a:r>
          </a:p>
          <a:p>
            <a:pPr>
              <a:buFont typeface="Arial" panose="020B0604020202020204" pitchFamily="34" charset="0"/>
              <a:buChar char="•"/>
            </a:pPr>
            <a:r>
              <a:rPr lang="en-US" altLang="en-US" sz="2400" b="0" dirty="0">
                <a:solidFill>
                  <a:schemeClr val="accent6">
                    <a:lumMod val="90000"/>
                    <a:lumOff val="10000"/>
                  </a:schemeClr>
                </a:solidFill>
              </a:rPr>
              <a:t>Defects notification period</a:t>
            </a:r>
          </a:p>
          <a:p>
            <a:pPr>
              <a:buFont typeface="Arial" panose="020B0604020202020204" pitchFamily="34" charset="0"/>
              <a:buChar char="•"/>
            </a:pPr>
            <a:r>
              <a:rPr lang="en-US" altLang="en-US" sz="2400" b="0" dirty="0">
                <a:solidFill>
                  <a:schemeClr val="accent6">
                    <a:lumMod val="90000"/>
                    <a:lumOff val="10000"/>
                  </a:schemeClr>
                </a:solidFill>
              </a:rPr>
              <a:t>Final completion </a:t>
            </a:r>
          </a:p>
          <a:p>
            <a:pPr>
              <a:buFont typeface="Arial" panose="020B0604020202020204" pitchFamily="34" charset="0"/>
              <a:buChar char="•"/>
            </a:pPr>
            <a:endParaRPr lang="en-US" altLang="en-US" sz="2400" b="0" dirty="0">
              <a:solidFill>
                <a:schemeClr val="accent6">
                  <a:lumMod val="90000"/>
                  <a:lumOff val="10000"/>
                </a:schemeClr>
              </a:solidFill>
            </a:endParaRPr>
          </a:p>
          <a:p>
            <a:pPr marL="0" indent="0">
              <a:buNone/>
            </a:pPr>
            <a:endParaRPr lang="en-US" altLang="en-US" sz="2400" b="0" dirty="0">
              <a:solidFill>
                <a:schemeClr val="accent6">
                  <a:lumMod val="90000"/>
                  <a:lumOff val="10000"/>
                </a:schemeClr>
              </a:solidFill>
            </a:endParaRPr>
          </a:p>
          <a:p>
            <a:pPr marL="0" indent="0">
              <a:buNone/>
            </a:pPr>
            <a:endParaRPr lang="en-US" altLang="en-US" sz="2400" b="0" dirty="0">
              <a:solidFill>
                <a:schemeClr val="accent6">
                  <a:lumMod val="90000"/>
                  <a:lumOff val="10000"/>
                </a:schemeClr>
              </a:solidFill>
            </a:endParaRPr>
          </a:p>
        </p:txBody>
      </p:sp>
      <p:sp>
        <p:nvSpPr>
          <p:cNvPr id="2" name="Footer Placeholder 1">
            <a:extLst>
              <a:ext uri="{FF2B5EF4-FFF2-40B4-BE49-F238E27FC236}">
                <a16:creationId xmlns:a16="http://schemas.microsoft.com/office/drawing/2014/main" id="{46BBB058-CD01-469F-9D07-1E9C981EA123}"/>
              </a:ext>
            </a:extLst>
          </p:cNvPr>
          <p:cNvSpPr>
            <a:spLocks noGrp="1"/>
          </p:cNvSpPr>
          <p:nvPr>
            <p:ph type="ftr" sz="quarter" idx="11"/>
          </p:nvPr>
        </p:nvSpPr>
        <p:spPr/>
        <p:txBody>
          <a:bodyPr/>
          <a:lstStyle/>
          <a:p>
            <a:r>
              <a:rPr lang="en-US" altLang="en-US"/>
              <a:t>Aurora Chen</a:t>
            </a:r>
          </a:p>
        </p:txBody>
      </p:sp>
    </p:spTree>
    <p:extLst>
      <p:ext uri="{BB962C8B-B14F-4D97-AF65-F5344CB8AC3E}">
        <p14:creationId xmlns:p14="http://schemas.microsoft.com/office/powerpoint/2010/main" val="937311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2" descr="Large confetti"/>
          <p:cNvSpPr>
            <a:spLocks noGrp="1" noChangeArrowheads="1"/>
          </p:cNvSpPr>
          <p:nvPr>
            <p:ph type="title"/>
          </p:nvPr>
        </p:nvSpPr>
        <p:spPr/>
        <p:txBody>
          <a:bodyPr/>
          <a:lstStyle/>
          <a:p>
            <a:r>
              <a:rPr lang="en-US" altLang="en-US" dirty="0"/>
              <a:t>Project Completion</a:t>
            </a:r>
            <a:endParaRPr lang="en-GB" altLang="en-US" dirty="0"/>
          </a:p>
        </p:txBody>
      </p:sp>
      <p:graphicFrame>
        <p:nvGraphicFramePr>
          <p:cNvPr id="2" name="Diagram 1"/>
          <p:cNvGraphicFramePr/>
          <p:nvPr>
            <p:extLst>
              <p:ext uri="{D42A27DB-BD31-4B8C-83A1-F6EECF244321}">
                <p14:modId xmlns:p14="http://schemas.microsoft.com/office/powerpoint/2010/main" val="435743565"/>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a:extLst>
              <a:ext uri="{FF2B5EF4-FFF2-40B4-BE49-F238E27FC236}">
                <a16:creationId xmlns:a16="http://schemas.microsoft.com/office/drawing/2014/main" id="{EA9CCDD1-FFEF-4F61-8C58-3C8F337A1DD0}"/>
              </a:ext>
            </a:extLst>
          </p:cNvPr>
          <p:cNvSpPr>
            <a:spLocks noGrp="1"/>
          </p:cNvSpPr>
          <p:nvPr>
            <p:ph type="ftr" sz="quarter" idx="11"/>
          </p:nvPr>
        </p:nvSpPr>
        <p:spPr/>
        <p:txBody>
          <a:bodyPr/>
          <a:lstStyle/>
          <a:p>
            <a:r>
              <a:rPr lang="en-US" altLang="en-US"/>
              <a:t>Aurora Chen</a:t>
            </a:r>
          </a:p>
        </p:txBody>
      </p:sp>
    </p:spTree>
    <p:extLst>
      <p:ext uri="{BB962C8B-B14F-4D97-AF65-F5344CB8AC3E}">
        <p14:creationId xmlns:p14="http://schemas.microsoft.com/office/powerpoint/2010/main" val="1741363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55576" y="3429000"/>
            <a:ext cx="7200800" cy="766167"/>
          </a:xfrm>
        </p:spPr>
        <p:txBody>
          <a:bodyPr/>
          <a:lstStyle/>
          <a:p>
            <a:pPr algn="ctr"/>
            <a:r>
              <a:rPr lang="en-NZ" dirty="0"/>
              <a:t>Defects Notification Period</a:t>
            </a:r>
          </a:p>
        </p:txBody>
      </p:sp>
      <p:sp>
        <p:nvSpPr>
          <p:cNvPr id="3" name="Footer Placeholder 2">
            <a:extLst>
              <a:ext uri="{FF2B5EF4-FFF2-40B4-BE49-F238E27FC236}">
                <a16:creationId xmlns:a16="http://schemas.microsoft.com/office/drawing/2014/main" id="{1D1A67A9-140E-4C09-A7E2-2D4BE679648C}"/>
              </a:ext>
            </a:extLst>
          </p:cNvPr>
          <p:cNvSpPr>
            <a:spLocks noGrp="1"/>
          </p:cNvSpPr>
          <p:nvPr>
            <p:ph type="ftr" sz="quarter" idx="11"/>
          </p:nvPr>
        </p:nvSpPr>
        <p:spPr/>
        <p:txBody>
          <a:bodyPr/>
          <a:lstStyle/>
          <a:p>
            <a:r>
              <a:rPr lang="en-US" altLang="en-US"/>
              <a:t>Aurora Chen</a:t>
            </a:r>
          </a:p>
        </p:txBody>
      </p:sp>
    </p:spTree>
    <p:extLst>
      <p:ext uri="{BB962C8B-B14F-4D97-AF65-F5344CB8AC3E}">
        <p14:creationId xmlns:p14="http://schemas.microsoft.com/office/powerpoint/2010/main" val="419788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2" descr="Large confetti"/>
          <p:cNvSpPr>
            <a:spLocks noGrp="1" noChangeArrowheads="1"/>
          </p:cNvSpPr>
          <p:nvPr>
            <p:ph type="title"/>
          </p:nvPr>
        </p:nvSpPr>
        <p:spPr/>
        <p:txBody>
          <a:bodyPr/>
          <a:lstStyle/>
          <a:p>
            <a:r>
              <a:rPr lang="en-US" altLang="en-US" dirty="0"/>
              <a:t>Defects Notification Period </a:t>
            </a:r>
            <a:endParaRPr lang="en-GB" altLang="en-US" dirty="0"/>
          </a:p>
        </p:txBody>
      </p:sp>
      <p:grpSp>
        <p:nvGrpSpPr>
          <p:cNvPr id="4" name="Group 3"/>
          <p:cNvGrpSpPr/>
          <p:nvPr/>
        </p:nvGrpSpPr>
        <p:grpSpPr>
          <a:xfrm>
            <a:off x="2705688" y="1196752"/>
            <a:ext cx="3454811" cy="3159175"/>
            <a:chOff x="4177190" y="1773381"/>
            <a:chExt cx="3454811" cy="3159175"/>
          </a:xfrm>
        </p:grpSpPr>
        <p:sp>
          <p:nvSpPr>
            <p:cNvPr id="5" name="TextBox 4"/>
            <p:cNvSpPr txBox="1"/>
            <p:nvPr/>
          </p:nvSpPr>
          <p:spPr>
            <a:xfrm>
              <a:off x="4177190" y="1773381"/>
              <a:ext cx="3454811" cy="830997"/>
            </a:xfrm>
            <a:prstGeom prst="rect">
              <a:avLst/>
            </a:prstGeom>
            <a:noFill/>
            <a:ln>
              <a:solidFill>
                <a:srgbClr val="002060"/>
              </a:solidFill>
            </a:ln>
          </p:spPr>
          <p:txBody>
            <a:bodyPr wrap="square" rtlCol="0">
              <a:spAutoFit/>
            </a:bodyPr>
            <a:lstStyle/>
            <a:p>
              <a:pPr algn="ctr"/>
              <a:r>
                <a:rPr lang="en-NZ" dirty="0">
                  <a:solidFill>
                    <a:srgbClr val="00264C"/>
                  </a:solidFill>
                </a:rPr>
                <a:t>Contractor starts work</a:t>
              </a:r>
            </a:p>
            <a:p>
              <a:pPr algn="ctr"/>
              <a:endParaRPr lang="en-NZ" dirty="0">
                <a:solidFill>
                  <a:srgbClr val="00264C"/>
                </a:solidFill>
              </a:endParaRPr>
            </a:p>
          </p:txBody>
        </p:sp>
        <p:sp>
          <p:nvSpPr>
            <p:cNvPr id="6" name="TextBox 5"/>
            <p:cNvSpPr txBox="1"/>
            <p:nvPr/>
          </p:nvSpPr>
          <p:spPr>
            <a:xfrm>
              <a:off x="4177190" y="4101559"/>
              <a:ext cx="3454811" cy="830997"/>
            </a:xfrm>
            <a:prstGeom prst="rect">
              <a:avLst/>
            </a:prstGeom>
            <a:noFill/>
            <a:ln>
              <a:solidFill>
                <a:srgbClr val="002060"/>
              </a:solidFill>
            </a:ln>
          </p:spPr>
          <p:txBody>
            <a:bodyPr wrap="square" rtlCol="0">
              <a:spAutoFit/>
            </a:bodyPr>
            <a:lstStyle/>
            <a:p>
              <a:pPr algn="ctr"/>
              <a:r>
                <a:rPr lang="en-NZ" dirty="0">
                  <a:solidFill>
                    <a:srgbClr val="00264C"/>
                  </a:solidFill>
                </a:rPr>
                <a:t>Practical </a:t>
              </a:r>
            </a:p>
            <a:p>
              <a:pPr algn="ctr"/>
              <a:r>
                <a:rPr lang="en-NZ" dirty="0">
                  <a:solidFill>
                    <a:srgbClr val="00264C"/>
                  </a:solidFill>
                </a:rPr>
                <a:t>Completion</a:t>
              </a:r>
            </a:p>
          </p:txBody>
        </p:sp>
        <p:sp>
          <p:nvSpPr>
            <p:cNvPr id="7" name="TextBox 6"/>
            <p:cNvSpPr txBox="1"/>
            <p:nvPr/>
          </p:nvSpPr>
          <p:spPr>
            <a:xfrm>
              <a:off x="4963382" y="2409677"/>
              <a:ext cx="1292662" cy="1876110"/>
            </a:xfrm>
            <a:prstGeom prst="rect">
              <a:avLst/>
            </a:prstGeom>
            <a:noFill/>
          </p:spPr>
          <p:txBody>
            <a:bodyPr vert="eaVert" wrap="square" rtlCol="0">
              <a:spAutoFit/>
            </a:bodyPr>
            <a:lstStyle/>
            <a:p>
              <a:pPr algn="ctr"/>
              <a:r>
                <a:rPr lang="en-NZ" dirty="0">
                  <a:solidFill>
                    <a:srgbClr val="00264C"/>
                  </a:solidFill>
                </a:rPr>
                <a:t>Actual Contract Period</a:t>
              </a:r>
            </a:p>
          </p:txBody>
        </p:sp>
      </p:grpSp>
      <p:cxnSp>
        <p:nvCxnSpPr>
          <p:cNvPr id="3" name="Straight Arrow Connector 2"/>
          <p:cNvCxnSpPr/>
          <p:nvPr/>
        </p:nvCxnSpPr>
        <p:spPr bwMode="auto">
          <a:xfrm flipH="1">
            <a:off x="4274591" y="2027749"/>
            <a:ext cx="9377" cy="1486708"/>
          </a:xfrm>
          <a:prstGeom prst="straightConnector1">
            <a:avLst/>
          </a:prstGeom>
          <a:solidFill>
            <a:schemeClr val="accent1"/>
          </a:solidFill>
          <a:ln w="50800" cap="flat" cmpd="sng" algn="ctr">
            <a:solidFill>
              <a:schemeClr val="tx1">
                <a:lumMod val="75000"/>
                <a:lumOff val="2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Arrow Connector 11"/>
          <p:cNvCxnSpPr/>
          <p:nvPr/>
        </p:nvCxnSpPr>
        <p:spPr bwMode="auto">
          <a:xfrm>
            <a:off x="4255898" y="4345454"/>
            <a:ext cx="18693" cy="1171778"/>
          </a:xfrm>
          <a:prstGeom prst="straightConnector1">
            <a:avLst/>
          </a:prstGeom>
          <a:solidFill>
            <a:schemeClr val="accent1"/>
          </a:solidFill>
          <a:ln w="50800" cap="flat" cmpd="sng" algn="ctr">
            <a:solidFill>
              <a:schemeClr val="tx1">
                <a:lumMod val="75000"/>
                <a:lumOff val="2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TextBox 13"/>
          <p:cNvSpPr txBox="1"/>
          <p:nvPr/>
        </p:nvSpPr>
        <p:spPr>
          <a:xfrm>
            <a:off x="2710802" y="5517232"/>
            <a:ext cx="3454811" cy="830997"/>
          </a:xfrm>
          <a:prstGeom prst="rect">
            <a:avLst/>
          </a:prstGeom>
          <a:noFill/>
          <a:ln>
            <a:solidFill>
              <a:srgbClr val="002060"/>
            </a:solidFill>
          </a:ln>
        </p:spPr>
        <p:txBody>
          <a:bodyPr wrap="square" rtlCol="0">
            <a:spAutoFit/>
          </a:bodyPr>
          <a:lstStyle/>
          <a:p>
            <a:pPr algn="ctr"/>
            <a:r>
              <a:rPr lang="en-NZ" dirty="0">
                <a:solidFill>
                  <a:srgbClr val="00264C"/>
                </a:solidFill>
              </a:rPr>
              <a:t>Final </a:t>
            </a:r>
          </a:p>
          <a:p>
            <a:pPr algn="ctr"/>
            <a:r>
              <a:rPr lang="en-NZ" dirty="0">
                <a:solidFill>
                  <a:srgbClr val="00264C"/>
                </a:solidFill>
              </a:rPr>
              <a:t>Completion</a:t>
            </a:r>
          </a:p>
        </p:txBody>
      </p:sp>
      <p:sp>
        <p:nvSpPr>
          <p:cNvPr id="11" name="TextBox 10"/>
          <p:cNvSpPr txBox="1"/>
          <p:nvPr/>
        </p:nvSpPr>
        <p:spPr>
          <a:xfrm>
            <a:off x="4304959" y="4549534"/>
            <a:ext cx="2803203" cy="830997"/>
          </a:xfrm>
          <a:prstGeom prst="rect">
            <a:avLst/>
          </a:prstGeom>
          <a:noFill/>
          <a:ln>
            <a:solidFill>
              <a:srgbClr val="0070C0"/>
            </a:solidFill>
          </a:ln>
        </p:spPr>
        <p:txBody>
          <a:bodyPr wrap="square" rtlCol="0">
            <a:spAutoFit/>
          </a:bodyPr>
          <a:lstStyle/>
          <a:p>
            <a:r>
              <a:rPr lang="en-NZ" dirty="0">
                <a:solidFill>
                  <a:srgbClr val="C00000"/>
                </a:solidFill>
              </a:rPr>
              <a:t>Defects Notification Period</a:t>
            </a:r>
          </a:p>
        </p:txBody>
      </p:sp>
      <p:sp>
        <p:nvSpPr>
          <p:cNvPr id="2" name="Footer Placeholder 1">
            <a:extLst>
              <a:ext uri="{FF2B5EF4-FFF2-40B4-BE49-F238E27FC236}">
                <a16:creationId xmlns:a16="http://schemas.microsoft.com/office/drawing/2014/main" id="{927D2F86-1355-4B8E-852A-2770375EBD3D}"/>
              </a:ext>
            </a:extLst>
          </p:cNvPr>
          <p:cNvSpPr>
            <a:spLocks noGrp="1"/>
          </p:cNvSpPr>
          <p:nvPr>
            <p:ph type="ftr" sz="quarter" idx="11"/>
          </p:nvPr>
        </p:nvSpPr>
        <p:spPr/>
        <p:txBody>
          <a:bodyPr/>
          <a:lstStyle/>
          <a:p>
            <a:r>
              <a:rPr lang="en-US" altLang="en-US"/>
              <a:t>Aurora Chen</a:t>
            </a:r>
          </a:p>
        </p:txBody>
      </p:sp>
    </p:spTree>
    <p:extLst>
      <p:ext uri="{BB962C8B-B14F-4D97-AF65-F5344CB8AC3E}">
        <p14:creationId xmlns:p14="http://schemas.microsoft.com/office/powerpoint/2010/main" val="2333124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2" descr="Large confetti"/>
          <p:cNvSpPr>
            <a:spLocks noGrp="1" noChangeArrowheads="1"/>
          </p:cNvSpPr>
          <p:nvPr>
            <p:ph type="title"/>
          </p:nvPr>
        </p:nvSpPr>
        <p:spPr/>
        <p:txBody>
          <a:bodyPr/>
          <a:lstStyle/>
          <a:p>
            <a:r>
              <a:rPr lang="en-US" altLang="en-US" dirty="0"/>
              <a:t>Defects Notification Period </a:t>
            </a:r>
            <a:endParaRPr lang="en-GB" altLang="en-US" dirty="0"/>
          </a:p>
        </p:txBody>
      </p:sp>
      <p:sp>
        <p:nvSpPr>
          <p:cNvPr id="3075" name="Rectangle 3"/>
          <p:cNvSpPr>
            <a:spLocks noGrp="1" noChangeArrowheads="1"/>
          </p:cNvSpPr>
          <p:nvPr>
            <p:ph type="body" idx="1"/>
          </p:nvPr>
        </p:nvSpPr>
        <p:spPr/>
        <p:txBody>
          <a:bodyPr/>
          <a:lstStyle/>
          <a:p>
            <a:pPr>
              <a:buFont typeface="Arial" panose="020B0604020202020204" pitchFamily="34" charset="0"/>
              <a:buChar char="•"/>
            </a:pPr>
            <a:r>
              <a:rPr lang="en-NZ" altLang="en-US" sz="2800" b="0" dirty="0">
                <a:solidFill>
                  <a:schemeClr val="accent6">
                    <a:lumMod val="90000"/>
                    <a:lumOff val="10000"/>
                  </a:schemeClr>
                </a:solidFill>
              </a:rPr>
              <a:t>The defects notification period is the period the contractors is liable for the latent defects.</a:t>
            </a:r>
          </a:p>
          <a:p>
            <a:pPr>
              <a:buFont typeface="Arial" panose="020B0604020202020204" pitchFamily="34" charset="0"/>
              <a:buChar char="•"/>
            </a:pPr>
            <a:endParaRPr lang="en-NZ" altLang="en-US" sz="2800" b="0" dirty="0">
              <a:solidFill>
                <a:schemeClr val="accent6">
                  <a:lumMod val="90000"/>
                  <a:lumOff val="10000"/>
                </a:schemeClr>
              </a:solidFill>
            </a:endParaRPr>
          </a:p>
          <a:p>
            <a:pPr lvl="1">
              <a:buFont typeface="Wingdings" panose="05000000000000000000" pitchFamily="2" charset="2"/>
              <a:buChar char="Ø"/>
            </a:pPr>
            <a:r>
              <a:rPr lang="en-NZ" altLang="en-US" sz="2800" b="0" dirty="0">
                <a:solidFill>
                  <a:schemeClr val="accent6">
                    <a:lumMod val="90000"/>
                    <a:lumOff val="10000"/>
                  </a:schemeClr>
                </a:solidFill>
              </a:rPr>
              <a:t>Patent defects are those which can be discovered by reasonable inspection.</a:t>
            </a:r>
          </a:p>
          <a:p>
            <a:pPr lvl="1">
              <a:buFont typeface="Wingdings" panose="05000000000000000000" pitchFamily="2" charset="2"/>
              <a:buChar char="Ø"/>
            </a:pPr>
            <a:r>
              <a:rPr lang="en-NZ" altLang="en-US" sz="2800" b="0" dirty="0">
                <a:solidFill>
                  <a:schemeClr val="accent6">
                    <a:lumMod val="90000"/>
                    <a:lumOff val="10000"/>
                  </a:schemeClr>
                </a:solidFill>
              </a:rPr>
              <a:t>Latent defects are those which cannot be discovered by reasonable inspection; for example, problems with foundations which may not become apparent for several years after completion when settlement causes cracking in the building.</a:t>
            </a:r>
          </a:p>
          <a:p>
            <a:pPr>
              <a:buFont typeface="Arial" panose="020B0604020202020204" pitchFamily="34" charset="0"/>
              <a:buChar char="•"/>
            </a:pPr>
            <a:endParaRPr lang="en-US" altLang="en-US" sz="2800" b="0" dirty="0">
              <a:solidFill>
                <a:schemeClr val="accent6">
                  <a:lumMod val="90000"/>
                  <a:lumOff val="10000"/>
                </a:schemeClr>
              </a:solidFill>
            </a:endParaRPr>
          </a:p>
        </p:txBody>
      </p:sp>
      <p:sp>
        <p:nvSpPr>
          <p:cNvPr id="2" name="Footer Placeholder 1">
            <a:extLst>
              <a:ext uri="{FF2B5EF4-FFF2-40B4-BE49-F238E27FC236}">
                <a16:creationId xmlns:a16="http://schemas.microsoft.com/office/drawing/2014/main" id="{117C1024-858F-4193-9503-E7274BA655CD}"/>
              </a:ext>
            </a:extLst>
          </p:cNvPr>
          <p:cNvSpPr>
            <a:spLocks noGrp="1"/>
          </p:cNvSpPr>
          <p:nvPr>
            <p:ph type="ftr" sz="quarter" idx="11"/>
          </p:nvPr>
        </p:nvSpPr>
        <p:spPr/>
        <p:txBody>
          <a:bodyPr/>
          <a:lstStyle/>
          <a:p>
            <a:r>
              <a:rPr lang="en-US" altLang="en-US"/>
              <a:t>Aurora Chen</a:t>
            </a:r>
          </a:p>
        </p:txBody>
      </p:sp>
    </p:spTree>
    <p:extLst>
      <p:ext uri="{BB962C8B-B14F-4D97-AF65-F5344CB8AC3E}">
        <p14:creationId xmlns:p14="http://schemas.microsoft.com/office/powerpoint/2010/main" val="176972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1000"/>
                                        <p:tgtEl>
                                          <p:spTgt spid="3075">
                                            <p:txEl>
                                              <p:pRg st="0" end="0"/>
                                            </p:txEl>
                                          </p:spTgt>
                                        </p:tgtEl>
                                      </p:cBhvr>
                                    </p:animEffect>
                                    <p:anim calcmode="lin" valueType="num">
                                      <p:cBhvr>
                                        <p:cTn id="8" dur="1000" fill="hold"/>
                                        <p:tgtEl>
                                          <p:spTgt spid="307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07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075">
                                            <p:txEl>
                                              <p:pRg st="2" end="2"/>
                                            </p:txEl>
                                          </p:spTgt>
                                        </p:tgtEl>
                                        <p:attrNameLst>
                                          <p:attrName>style.visibility</p:attrName>
                                        </p:attrNameLst>
                                      </p:cBhvr>
                                      <p:to>
                                        <p:strVal val="visible"/>
                                      </p:to>
                                    </p:set>
                                    <p:animEffect transition="in" filter="fade">
                                      <p:cBhvr>
                                        <p:cTn id="14" dur="1000"/>
                                        <p:tgtEl>
                                          <p:spTgt spid="3075">
                                            <p:txEl>
                                              <p:pRg st="2" end="2"/>
                                            </p:txEl>
                                          </p:spTgt>
                                        </p:tgtEl>
                                      </p:cBhvr>
                                    </p:animEffect>
                                    <p:anim calcmode="lin" valueType="num">
                                      <p:cBhvr>
                                        <p:cTn id="15" dur="10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07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075">
                                            <p:txEl>
                                              <p:pRg st="3" end="3"/>
                                            </p:txEl>
                                          </p:spTgt>
                                        </p:tgtEl>
                                        <p:attrNameLst>
                                          <p:attrName>style.visibility</p:attrName>
                                        </p:attrNameLst>
                                      </p:cBhvr>
                                      <p:to>
                                        <p:strVal val="visible"/>
                                      </p:to>
                                    </p:set>
                                    <p:animEffect transition="in" filter="fade">
                                      <p:cBhvr>
                                        <p:cTn id="21" dur="1000"/>
                                        <p:tgtEl>
                                          <p:spTgt spid="3075">
                                            <p:txEl>
                                              <p:pRg st="3" end="3"/>
                                            </p:txEl>
                                          </p:spTgt>
                                        </p:tgtEl>
                                      </p:cBhvr>
                                    </p:animEffect>
                                    <p:anim calcmode="lin" valueType="num">
                                      <p:cBhvr>
                                        <p:cTn id="22" dur="1000" fill="hold"/>
                                        <p:tgtEl>
                                          <p:spTgt spid="307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07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2" descr="Large confetti"/>
          <p:cNvSpPr>
            <a:spLocks noGrp="1" noChangeArrowheads="1"/>
          </p:cNvSpPr>
          <p:nvPr>
            <p:ph type="title"/>
          </p:nvPr>
        </p:nvSpPr>
        <p:spPr/>
        <p:txBody>
          <a:bodyPr/>
          <a:lstStyle/>
          <a:p>
            <a:r>
              <a:rPr lang="en-US" altLang="en-US" dirty="0"/>
              <a:t>Defects Notification Period </a:t>
            </a:r>
            <a:endParaRPr lang="en-GB" altLang="en-US" dirty="0"/>
          </a:p>
        </p:txBody>
      </p:sp>
      <p:sp>
        <p:nvSpPr>
          <p:cNvPr id="3075" name="Rectangle 3"/>
          <p:cNvSpPr>
            <a:spLocks noGrp="1" noChangeArrowheads="1"/>
          </p:cNvSpPr>
          <p:nvPr>
            <p:ph type="body" idx="1"/>
          </p:nvPr>
        </p:nvSpPr>
        <p:spPr/>
        <p:txBody>
          <a:bodyPr/>
          <a:lstStyle/>
          <a:p>
            <a:pPr>
              <a:buFont typeface="Arial" panose="020B0604020202020204" pitchFamily="34" charset="0"/>
              <a:buChar char="•"/>
            </a:pPr>
            <a:r>
              <a:rPr lang="en-NZ" altLang="en-US" sz="2800" b="0" dirty="0">
                <a:solidFill>
                  <a:schemeClr val="accent6">
                    <a:lumMod val="90000"/>
                    <a:lumOff val="10000"/>
                  </a:schemeClr>
                </a:solidFill>
              </a:rPr>
              <a:t>The Defects Notification Period shall be </a:t>
            </a:r>
            <a:r>
              <a:rPr lang="en-NZ" altLang="en-US" sz="2800" b="0" i="1" u="sng" dirty="0">
                <a:solidFill>
                  <a:srgbClr val="800000"/>
                </a:solidFill>
              </a:rPr>
              <a:t>3 Months, </a:t>
            </a:r>
            <a:r>
              <a:rPr lang="en-NZ" altLang="en-US" sz="2800" b="0" dirty="0">
                <a:solidFill>
                  <a:schemeClr val="accent6">
                    <a:lumMod val="90000"/>
                    <a:lumOff val="10000"/>
                  </a:schemeClr>
                </a:solidFill>
              </a:rPr>
              <a:t>Unless some other period is stated in the Special Conditions of Contract (NZS3910, clause 11.2.1)</a:t>
            </a:r>
          </a:p>
          <a:p>
            <a:pPr marL="0" indent="0">
              <a:buNone/>
            </a:pPr>
            <a:endParaRPr lang="en-NZ" altLang="en-US" sz="2800" b="0" dirty="0">
              <a:solidFill>
                <a:schemeClr val="accent6">
                  <a:lumMod val="90000"/>
                  <a:lumOff val="10000"/>
                </a:schemeClr>
              </a:solidFill>
            </a:endParaRPr>
          </a:p>
          <a:p>
            <a:pPr>
              <a:buFont typeface="Arial" panose="020B0604020202020204" pitchFamily="34" charset="0"/>
              <a:buChar char="•"/>
            </a:pPr>
            <a:r>
              <a:rPr lang="en-NZ" altLang="en-US" sz="2800" b="0" dirty="0">
                <a:solidFill>
                  <a:schemeClr val="accent6">
                    <a:lumMod val="90000"/>
                    <a:lumOff val="10000"/>
                  </a:schemeClr>
                </a:solidFill>
              </a:rPr>
              <a:t>Beside 3 Months Defect Notification Period, a 12 Months period is typically used, when service installations include an air conditioning system which has to be balanced in both summer and winter conditions.</a:t>
            </a:r>
          </a:p>
          <a:p>
            <a:pPr>
              <a:buFont typeface="Arial" panose="020B0604020202020204" pitchFamily="34" charset="0"/>
              <a:buChar char="•"/>
            </a:pPr>
            <a:endParaRPr lang="en-US" altLang="en-US" sz="2800" b="0" dirty="0">
              <a:solidFill>
                <a:schemeClr val="accent6">
                  <a:lumMod val="90000"/>
                  <a:lumOff val="10000"/>
                </a:schemeClr>
              </a:solidFill>
            </a:endParaRPr>
          </a:p>
        </p:txBody>
      </p:sp>
      <p:sp>
        <p:nvSpPr>
          <p:cNvPr id="2" name="Footer Placeholder 1">
            <a:extLst>
              <a:ext uri="{FF2B5EF4-FFF2-40B4-BE49-F238E27FC236}">
                <a16:creationId xmlns:a16="http://schemas.microsoft.com/office/drawing/2014/main" id="{A9F6BA9D-01EF-45E9-9557-96E96D5C9538}"/>
              </a:ext>
            </a:extLst>
          </p:cNvPr>
          <p:cNvSpPr>
            <a:spLocks noGrp="1"/>
          </p:cNvSpPr>
          <p:nvPr>
            <p:ph type="ftr" sz="quarter" idx="11"/>
          </p:nvPr>
        </p:nvSpPr>
        <p:spPr/>
        <p:txBody>
          <a:bodyPr/>
          <a:lstStyle/>
          <a:p>
            <a:r>
              <a:rPr lang="en-US" altLang="en-US"/>
              <a:t>Aurora Chen</a:t>
            </a:r>
          </a:p>
        </p:txBody>
      </p:sp>
    </p:spTree>
    <p:extLst>
      <p:ext uri="{BB962C8B-B14F-4D97-AF65-F5344CB8AC3E}">
        <p14:creationId xmlns:p14="http://schemas.microsoft.com/office/powerpoint/2010/main" val="1639164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1000"/>
                                        <p:tgtEl>
                                          <p:spTgt spid="3075">
                                            <p:txEl>
                                              <p:pRg st="0" end="0"/>
                                            </p:txEl>
                                          </p:spTgt>
                                        </p:tgtEl>
                                      </p:cBhvr>
                                    </p:animEffect>
                                    <p:anim calcmode="lin" valueType="num">
                                      <p:cBhvr>
                                        <p:cTn id="8" dur="1000" fill="hold"/>
                                        <p:tgtEl>
                                          <p:spTgt spid="307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07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075">
                                            <p:txEl>
                                              <p:pRg st="2" end="2"/>
                                            </p:txEl>
                                          </p:spTgt>
                                        </p:tgtEl>
                                        <p:attrNameLst>
                                          <p:attrName>style.visibility</p:attrName>
                                        </p:attrNameLst>
                                      </p:cBhvr>
                                      <p:to>
                                        <p:strVal val="visible"/>
                                      </p:to>
                                    </p:set>
                                    <p:animEffect transition="in" filter="fade">
                                      <p:cBhvr>
                                        <p:cTn id="14" dur="1000"/>
                                        <p:tgtEl>
                                          <p:spTgt spid="3075">
                                            <p:txEl>
                                              <p:pRg st="2" end="2"/>
                                            </p:txEl>
                                          </p:spTgt>
                                        </p:tgtEl>
                                      </p:cBhvr>
                                    </p:animEffect>
                                    <p:anim calcmode="lin" valueType="num">
                                      <p:cBhvr>
                                        <p:cTn id="15" dur="10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07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2" descr="Large confetti"/>
          <p:cNvSpPr>
            <a:spLocks noGrp="1" noChangeArrowheads="1"/>
          </p:cNvSpPr>
          <p:nvPr>
            <p:ph type="title"/>
          </p:nvPr>
        </p:nvSpPr>
        <p:spPr/>
        <p:txBody>
          <a:bodyPr/>
          <a:lstStyle/>
          <a:p>
            <a:r>
              <a:rPr lang="en-US" altLang="en-US" dirty="0"/>
              <a:t>Defects Notification Period </a:t>
            </a:r>
            <a:endParaRPr lang="en-GB" altLang="en-US" dirty="0"/>
          </a:p>
        </p:txBody>
      </p:sp>
      <p:sp>
        <p:nvSpPr>
          <p:cNvPr id="3075" name="Rectangle 3"/>
          <p:cNvSpPr>
            <a:spLocks noGrp="1" noChangeArrowheads="1"/>
          </p:cNvSpPr>
          <p:nvPr>
            <p:ph type="body" idx="1"/>
          </p:nvPr>
        </p:nvSpPr>
        <p:spPr/>
        <p:txBody>
          <a:bodyPr/>
          <a:lstStyle/>
          <a:p>
            <a:pPr>
              <a:buFont typeface="Arial" panose="020B0604020202020204" pitchFamily="34" charset="0"/>
              <a:buChar char="•"/>
            </a:pPr>
            <a:r>
              <a:rPr lang="en-NZ" altLang="en-US" sz="2800" b="0" dirty="0">
                <a:solidFill>
                  <a:schemeClr val="accent6">
                    <a:lumMod val="90000"/>
                    <a:lumOff val="10000"/>
                  </a:schemeClr>
                </a:solidFill>
              </a:rPr>
              <a:t>The Contractor shall remedy any such defects within 5 Working Days of receipt of the Engineer’s notice (NZS3910, clause 11.2.2)</a:t>
            </a:r>
          </a:p>
          <a:p>
            <a:pPr marL="0" indent="0">
              <a:buNone/>
            </a:pPr>
            <a:endParaRPr lang="en-NZ" altLang="en-US" sz="2800" b="0" dirty="0">
              <a:solidFill>
                <a:schemeClr val="accent6">
                  <a:lumMod val="90000"/>
                  <a:lumOff val="10000"/>
                </a:schemeClr>
              </a:solidFill>
            </a:endParaRPr>
          </a:p>
          <a:p>
            <a:pPr>
              <a:buFont typeface="Arial" panose="020B0604020202020204" pitchFamily="34" charset="0"/>
              <a:buChar char="•"/>
            </a:pPr>
            <a:r>
              <a:rPr lang="en-NZ" altLang="en-US" sz="2800" b="0" dirty="0">
                <a:solidFill>
                  <a:schemeClr val="accent6">
                    <a:lumMod val="90000"/>
                    <a:lumOff val="10000"/>
                  </a:schemeClr>
                </a:solidFill>
              </a:rPr>
              <a:t>If the Contractor does not remedy the defects, the Engineer may arrange others to do the work at the Contractor’s Cost (NZS3910, clause 11.2.3)</a:t>
            </a:r>
          </a:p>
          <a:p>
            <a:pPr>
              <a:buFont typeface="Arial" panose="020B0604020202020204" pitchFamily="34" charset="0"/>
              <a:buChar char="•"/>
            </a:pPr>
            <a:endParaRPr lang="en-US" altLang="en-US" sz="2800" b="0" dirty="0">
              <a:solidFill>
                <a:schemeClr val="accent6">
                  <a:lumMod val="90000"/>
                  <a:lumOff val="10000"/>
                </a:schemeClr>
              </a:solidFill>
            </a:endParaRPr>
          </a:p>
        </p:txBody>
      </p:sp>
      <p:sp>
        <p:nvSpPr>
          <p:cNvPr id="2" name="Footer Placeholder 1">
            <a:extLst>
              <a:ext uri="{FF2B5EF4-FFF2-40B4-BE49-F238E27FC236}">
                <a16:creationId xmlns:a16="http://schemas.microsoft.com/office/drawing/2014/main" id="{A9334372-7448-409F-83FD-D24BC893246D}"/>
              </a:ext>
            </a:extLst>
          </p:cNvPr>
          <p:cNvSpPr>
            <a:spLocks noGrp="1"/>
          </p:cNvSpPr>
          <p:nvPr>
            <p:ph type="ftr" sz="quarter" idx="11"/>
          </p:nvPr>
        </p:nvSpPr>
        <p:spPr/>
        <p:txBody>
          <a:bodyPr/>
          <a:lstStyle/>
          <a:p>
            <a:r>
              <a:rPr lang="en-US" altLang="en-US"/>
              <a:t>Aurora Chen</a:t>
            </a:r>
          </a:p>
        </p:txBody>
      </p:sp>
    </p:spTree>
    <p:extLst>
      <p:ext uri="{BB962C8B-B14F-4D97-AF65-F5344CB8AC3E}">
        <p14:creationId xmlns:p14="http://schemas.microsoft.com/office/powerpoint/2010/main" val="4217508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1000"/>
                                        <p:tgtEl>
                                          <p:spTgt spid="3075">
                                            <p:txEl>
                                              <p:pRg st="0" end="0"/>
                                            </p:txEl>
                                          </p:spTgt>
                                        </p:tgtEl>
                                      </p:cBhvr>
                                    </p:animEffect>
                                    <p:anim calcmode="lin" valueType="num">
                                      <p:cBhvr>
                                        <p:cTn id="8" dur="1000" fill="hold"/>
                                        <p:tgtEl>
                                          <p:spTgt spid="307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07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075">
                                            <p:txEl>
                                              <p:pRg st="2" end="2"/>
                                            </p:txEl>
                                          </p:spTgt>
                                        </p:tgtEl>
                                        <p:attrNameLst>
                                          <p:attrName>style.visibility</p:attrName>
                                        </p:attrNameLst>
                                      </p:cBhvr>
                                      <p:to>
                                        <p:strVal val="visible"/>
                                      </p:to>
                                    </p:set>
                                    <p:animEffect transition="in" filter="fade">
                                      <p:cBhvr>
                                        <p:cTn id="14" dur="1000"/>
                                        <p:tgtEl>
                                          <p:spTgt spid="3075">
                                            <p:txEl>
                                              <p:pRg st="2" end="2"/>
                                            </p:txEl>
                                          </p:spTgt>
                                        </p:tgtEl>
                                      </p:cBhvr>
                                    </p:animEffect>
                                    <p:anim calcmode="lin" valueType="num">
                                      <p:cBhvr>
                                        <p:cTn id="15" dur="10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07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99592" y="2924944"/>
            <a:ext cx="7200800" cy="766167"/>
          </a:xfrm>
        </p:spPr>
        <p:txBody>
          <a:bodyPr/>
          <a:lstStyle/>
          <a:p>
            <a:pPr algn="ctr"/>
            <a:r>
              <a:rPr lang="en-NZ" dirty="0"/>
              <a:t>Final Completion</a:t>
            </a:r>
          </a:p>
        </p:txBody>
      </p:sp>
      <p:sp>
        <p:nvSpPr>
          <p:cNvPr id="3" name="Footer Placeholder 2">
            <a:extLst>
              <a:ext uri="{FF2B5EF4-FFF2-40B4-BE49-F238E27FC236}">
                <a16:creationId xmlns:a16="http://schemas.microsoft.com/office/drawing/2014/main" id="{4E1EDB62-56EA-4F74-BEAE-010011E07A2E}"/>
              </a:ext>
            </a:extLst>
          </p:cNvPr>
          <p:cNvSpPr>
            <a:spLocks noGrp="1"/>
          </p:cNvSpPr>
          <p:nvPr>
            <p:ph type="ftr" sz="quarter" idx="11"/>
          </p:nvPr>
        </p:nvSpPr>
        <p:spPr/>
        <p:txBody>
          <a:bodyPr/>
          <a:lstStyle/>
          <a:p>
            <a:r>
              <a:rPr lang="en-US" altLang="en-US"/>
              <a:t>Aurora Chen</a:t>
            </a:r>
          </a:p>
        </p:txBody>
      </p:sp>
    </p:spTree>
    <p:extLst>
      <p:ext uri="{BB962C8B-B14F-4D97-AF65-F5344CB8AC3E}">
        <p14:creationId xmlns:p14="http://schemas.microsoft.com/office/powerpoint/2010/main" val="694565031"/>
      </p:ext>
    </p:extLst>
  </p:cSld>
  <p:clrMapOvr>
    <a:masterClrMapping/>
  </p:clrMapOvr>
</p:sld>
</file>

<file path=ppt/theme/theme1.xml><?xml version="1.0" encoding="utf-8"?>
<a:theme xmlns:a="http://schemas.openxmlformats.org/drawingml/2006/main" name="Ricepaper">
  <a:themeElements>
    <a:clrScheme name="Ricepaper 2">
      <a:dk1>
        <a:srgbClr val="00264C"/>
      </a:dk1>
      <a:lt1>
        <a:srgbClr val="FFFFE9"/>
      </a:lt1>
      <a:dk2>
        <a:srgbClr val="333333"/>
      </a:dk2>
      <a:lt2>
        <a:srgbClr val="333333"/>
      </a:lt2>
      <a:accent1>
        <a:srgbClr val="78C0B2"/>
      </a:accent1>
      <a:accent2>
        <a:srgbClr val="262D4C"/>
      </a:accent2>
      <a:accent3>
        <a:srgbClr val="FFFFF2"/>
      </a:accent3>
      <a:accent4>
        <a:srgbClr val="001F40"/>
      </a:accent4>
      <a:accent5>
        <a:srgbClr val="BEDCD5"/>
      </a:accent5>
      <a:accent6>
        <a:srgbClr val="212844"/>
      </a:accent6>
      <a:hlink>
        <a:srgbClr val="598BBD"/>
      </a:hlink>
      <a:folHlink>
        <a:srgbClr val="4D4D4D"/>
      </a:folHlink>
    </a:clrScheme>
    <a:fontScheme name="Ricepaper">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defRPr>
        </a:defPPr>
      </a:lstStyle>
    </a:lnDef>
  </a:objectDefaults>
  <a:extraClrSchemeLst>
    <a:extraClrScheme>
      <a:clrScheme name="Ricepaper 1">
        <a:dk1>
          <a:srgbClr val="9D9475"/>
        </a:dk1>
        <a:lt1>
          <a:srgbClr val="333333"/>
        </a:lt1>
        <a:dk2>
          <a:srgbClr val="333300"/>
        </a:dk2>
        <a:lt2>
          <a:srgbClr val="333333"/>
        </a:lt2>
        <a:accent1>
          <a:srgbClr val="B3C39F"/>
        </a:accent1>
        <a:accent2>
          <a:srgbClr val="DCD9CE"/>
        </a:accent2>
        <a:accent3>
          <a:srgbClr val="ADADAA"/>
        </a:accent3>
        <a:accent4>
          <a:srgbClr val="2A2A2A"/>
        </a:accent4>
        <a:accent5>
          <a:srgbClr val="D6DECD"/>
        </a:accent5>
        <a:accent6>
          <a:srgbClr val="C7C4BA"/>
        </a:accent6>
        <a:hlink>
          <a:srgbClr val="CC9900"/>
        </a:hlink>
        <a:folHlink>
          <a:srgbClr val="ADA68B"/>
        </a:folHlink>
      </a:clrScheme>
      <a:clrMap bg1="dk2" tx1="lt1" bg2="dk1" tx2="lt2" accent1="accent1" accent2="accent2" accent3="accent3" accent4="accent4" accent5="accent5" accent6="accent6" hlink="hlink" folHlink="folHlink"/>
    </a:extraClrScheme>
    <a:extraClrScheme>
      <a:clrScheme name="Ricepaper 2">
        <a:dk1>
          <a:srgbClr val="00264C"/>
        </a:dk1>
        <a:lt1>
          <a:srgbClr val="FFFFE9"/>
        </a:lt1>
        <a:dk2>
          <a:srgbClr val="333333"/>
        </a:dk2>
        <a:lt2>
          <a:srgbClr val="333333"/>
        </a:lt2>
        <a:accent1>
          <a:srgbClr val="78C0B2"/>
        </a:accent1>
        <a:accent2>
          <a:srgbClr val="262D4C"/>
        </a:accent2>
        <a:accent3>
          <a:srgbClr val="FFFFF2"/>
        </a:accent3>
        <a:accent4>
          <a:srgbClr val="001F40"/>
        </a:accent4>
        <a:accent5>
          <a:srgbClr val="BEDCD5"/>
        </a:accent5>
        <a:accent6>
          <a:srgbClr val="212844"/>
        </a:accent6>
        <a:hlink>
          <a:srgbClr val="598BBD"/>
        </a:hlink>
        <a:folHlink>
          <a:srgbClr val="4D4D4D"/>
        </a:folHlink>
      </a:clrScheme>
      <a:clrMap bg1="lt1" tx1="dk1" bg2="lt2" tx2="dk2" accent1="accent1" accent2="accent2" accent3="accent3" accent4="accent4" accent5="accent5" accent6="accent6" hlink="hlink" folHlink="folHlink"/>
    </a:extraClrScheme>
    <a:extraClrScheme>
      <a:clrScheme name="Ricepaper 3">
        <a:dk1>
          <a:srgbClr val="000000"/>
        </a:dk1>
        <a:lt1>
          <a:srgbClr val="F8F8F8"/>
        </a:lt1>
        <a:dk2>
          <a:srgbClr val="333333"/>
        </a:dk2>
        <a:lt2>
          <a:srgbClr val="5F5F5F"/>
        </a:lt2>
        <a:accent1>
          <a:srgbClr val="DDDDDD"/>
        </a:accent1>
        <a:accent2>
          <a:srgbClr val="808080"/>
        </a:accent2>
        <a:accent3>
          <a:srgbClr val="FBFBFB"/>
        </a:accent3>
        <a:accent4>
          <a:srgbClr val="000000"/>
        </a:accent4>
        <a:accent5>
          <a:srgbClr val="EBEBEB"/>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Ricepaper 4">
        <a:dk1>
          <a:srgbClr val="00264C"/>
        </a:dk1>
        <a:lt1>
          <a:srgbClr val="FFFFFF"/>
        </a:lt1>
        <a:dk2>
          <a:srgbClr val="333333"/>
        </a:dk2>
        <a:lt2>
          <a:srgbClr val="2E697E"/>
        </a:lt2>
        <a:accent1>
          <a:srgbClr val="BAC8AA"/>
        </a:accent1>
        <a:accent2>
          <a:srgbClr val="6E9883"/>
        </a:accent2>
        <a:accent3>
          <a:srgbClr val="FFFFFF"/>
        </a:accent3>
        <a:accent4>
          <a:srgbClr val="001F40"/>
        </a:accent4>
        <a:accent5>
          <a:srgbClr val="D9E0D2"/>
        </a:accent5>
        <a:accent6>
          <a:srgbClr val="638976"/>
        </a:accent6>
        <a:hlink>
          <a:srgbClr val="CC9900"/>
        </a:hlink>
        <a:folHlink>
          <a:srgbClr val="7DAECF"/>
        </a:folHlink>
      </a:clrScheme>
      <a:clrMap bg1="lt1" tx1="dk1" bg2="lt2" tx2="dk2" accent1="accent1" accent2="accent2" accent3="accent3" accent4="accent4" accent5="accent5" accent6="accent6" hlink="hlink" folHlink="folHlink"/>
    </a:extraClrScheme>
    <a:extraClrScheme>
      <a:clrScheme name="Ricepaper 5">
        <a:dk1>
          <a:srgbClr val="20374E"/>
        </a:dk1>
        <a:lt1>
          <a:srgbClr val="DCE4D2"/>
        </a:lt1>
        <a:dk2>
          <a:srgbClr val="333333"/>
        </a:dk2>
        <a:lt2>
          <a:srgbClr val="524C46"/>
        </a:lt2>
        <a:accent1>
          <a:srgbClr val="C9C491"/>
        </a:accent1>
        <a:accent2>
          <a:srgbClr val="8A776A"/>
        </a:accent2>
        <a:accent3>
          <a:srgbClr val="EBEFE5"/>
        </a:accent3>
        <a:accent4>
          <a:srgbClr val="1A2D41"/>
        </a:accent4>
        <a:accent5>
          <a:srgbClr val="E1DEC7"/>
        </a:accent5>
        <a:accent6>
          <a:srgbClr val="7D6B5F"/>
        </a:accent6>
        <a:hlink>
          <a:srgbClr val="67895F"/>
        </a:hlink>
        <a:folHlink>
          <a:srgbClr val="4D4D4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Designs\Ricepaper.pot</Template>
  <TotalTime>9986</TotalTime>
  <Words>527</Words>
  <Application>Microsoft Office PowerPoint</Application>
  <PresentationFormat>On-screen Show (4:3)</PresentationFormat>
  <Paragraphs>79</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Times New Roman</vt:lpstr>
      <vt:lpstr>Wingdings</vt:lpstr>
      <vt:lpstr>Ricepaper</vt:lpstr>
      <vt:lpstr>CIBC6041 Contract Administration</vt:lpstr>
      <vt:lpstr>List of Topics </vt:lpstr>
      <vt:lpstr>Project Completion</vt:lpstr>
      <vt:lpstr>Defects Notification Period</vt:lpstr>
      <vt:lpstr>Defects Notification Period </vt:lpstr>
      <vt:lpstr>Defects Notification Period </vt:lpstr>
      <vt:lpstr>Defects Notification Period </vt:lpstr>
      <vt:lpstr>Defects Notification Period </vt:lpstr>
      <vt:lpstr>Final Completion</vt:lpstr>
      <vt:lpstr>Final Completion</vt:lpstr>
      <vt:lpstr>Final Completion</vt:lpstr>
      <vt:lpstr>Patent Defects and Latent Defects</vt:lpstr>
      <vt:lpstr>Definitions </vt:lpstr>
      <vt:lpstr>Patent and Latent Defects</vt:lpstr>
      <vt:lpstr>THE END</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Communication Management</dc:title>
  <dc:creator>Thanasis</dc:creator>
  <cp:lastModifiedBy>Aurora Chen</cp:lastModifiedBy>
  <cp:revision>252</cp:revision>
  <dcterms:created xsi:type="dcterms:W3CDTF">2005-10-05T15:00:40Z</dcterms:created>
  <dcterms:modified xsi:type="dcterms:W3CDTF">2022-06-23T03:04:16Z</dcterms:modified>
</cp:coreProperties>
</file>