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7556500" cy="106934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8" y="-64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1AB3E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1AB3E0"/>
                </a:solidFill>
                <a:latin typeface="Arial"/>
                <a:cs typeface="Arial"/>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554436" y="7520305"/>
            <a:ext cx="0" cy="127635"/>
          </a:xfrm>
          <a:custGeom>
            <a:avLst/>
            <a:gdLst/>
            <a:ahLst/>
            <a:cxnLst/>
            <a:rect l="l" t="t" r="r" b="b"/>
            <a:pathLst>
              <a:path h="127634">
                <a:moveTo>
                  <a:pt x="0" y="0"/>
                </a:moveTo>
                <a:lnTo>
                  <a:pt x="0" y="127266"/>
                </a:lnTo>
              </a:path>
            </a:pathLst>
          </a:custGeom>
          <a:ln w="5321">
            <a:solidFill>
              <a:srgbClr val="1AB3E0"/>
            </a:solidFill>
          </a:ln>
        </p:spPr>
        <p:txBody>
          <a:bodyPr wrap="square" lIns="0" tIns="0" rIns="0" bIns="0" rtlCol="0"/>
          <a:lstStyle/>
          <a:p>
            <a:endParaRPr/>
          </a:p>
        </p:txBody>
      </p:sp>
      <p:sp>
        <p:nvSpPr>
          <p:cNvPr id="17" name="bk object 17"/>
          <p:cNvSpPr/>
          <p:nvPr/>
        </p:nvSpPr>
        <p:spPr>
          <a:xfrm>
            <a:off x="1130414" y="7520305"/>
            <a:ext cx="6421755" cy="127635"/>
          </a:xfrm>
          <a:custGeom>
            <a:avLst/>
            <a:gdLst/>
            <a:ahLst/>
            <a:cxnLst/>
            <a:rect l="l" t="t" r="r" b="b"/>
            <a:pathLst>
              <a:path w="6421755" h="127634">
                <a:moveTo>
                  <a:pt x="0" y="127266"/>
                </a:moveTo>
                <a:lnTo>
                  <a:pt x="6421361" y="127266"/>
                </a:lnTo>
                <a:lnTo>
                  <a:pt x="6421361" y="0"/>
                </a:lnTo>
                <a:lnTo>
                  <a:pt x="0" y="0"/>
                </a:lnTo>
                <a:lnTo>
                  <a:pt x="0" y="127266"/>
                </a:lnTo>
                <a:close/>
              </a:path>
            </a:pathLst>
          </a:custGeom>
          <a:solidFill>
            <a:srgbClr val="1AB3E0"/>
          </a:solidFill>
        </p:spPr>
        <p:txBody>
          <a:bodyPr wrap="square" lIns="0" tIns="0" rIns="0" bIns="0" rtlCol="0"/>
          <a:lstStyle/>
          <a:p>
            <a:endParaRPr/>
          </a:p>
        </p:txBody>
      </p:sp>
      <p:sp>
        <p:nvSpPr>
          <p:cNvPr id="18" name="bk object 18"/>
          <p:cNvSpPr/>
          <p:nvPr/>
        </p:nvSpPr>
        <p:spPr>
          <a:xfrm>
            <a:off x="355" y="7520305"/>
            <a:ext cx="1003300" cy="127635"/>
          </a:xfrm>
          <a:custGeom>
            <a:avLst/>
            <a:gdLst/>
            <a:ahLst/>
            <a:cxnLst/>
            <a:rect l="l" t="t" r="r" b="b"/>
            <a:pathLst>
              <a:path w="1003300" h="127634">
                <a:moveTo>
                  <a:pt x="0" y="127266"/>
                </a:moveTo>
                <a:lnTo>
                  <a:pt x="1002791" y="127266"/>
                </a:lnTo>
                <a:lnTo>
                  <a:pt x="1002791" y="0"/>
                </a:lnTo>
                <a:lnTo>
                  <a:pt x="0" y="0"/>
                </a:lnTo>
                <a:lnTo>
                  <a:pt x="0" y="127266"/>
                </a:lnTo>
                <a:close/>
              </a:path>
            </a:pathLst>
          </a:custGeom>
          <a:solidFill>
            <a:srgbClr val="1AB3E0"/>
          </a:solidFill>
        </p:spPr>
        <p:txBody>
          <a:bodyPr wrap="square" lIns="0" tIns="0" rIns="0" bIns="0" rtlCol="0"/>
          <a:lstStyle/>
          <a:p>
            <a:endParaRPr/>
          </a:p>
        </p:txBody>
      </p:sp>
      <p:sp>
        <p:nvSpPr>
          <p:cNvPr id="19" name="bk object 19"/>
          <p:cNvSpPr/>
          <p:nvPr/>
        </p:nvSpPr>
        <p:spPr>
          <a:xfrm>
            <a:off x="1704185" y="8264780"/>
            <a:ext cx="4413503" cy="1146047"/>
          </a:xfrm>
          <a:prstGeom prst="rect">
            <a:avLst/>
          </a:prstGeom>
          <a:blipFill>
            <a:blip r:embed="rId2" cstate="print"/>
            <a:stretch>
              <a:fillRect/>
            </a:stretch>
          </a:blipFill>
        </p:spPr>
        <p:txBody>
          <a:bodyPr wrap="square" lIns="0" tIns="0" rIns="0" bIns="0" rtlCol="0"/>
          <a:lstStyle/>
          <a:p>
            <a:endParaRPr/>
          </a:p>
        </p:txBody>
      </p:sp>
      <p:sp>
        <p:nvSpPr>
          <p:cNvPr id="20" name="bk object 20"/>
          <p:cNvSpPr/>
          <p:nvPr/>
        </p:nvSpPr>
        <p:spPr>
          <a:xfrm>
            <a:off x="1003147" y="12"/>
            <a:ext cx="127635" cy="10690225"/>
          </a:xfrm>
          <a:custGeom>
            <a:avLst/>
            <a:gdLst/>
            <a:ahLst/>
            <a:cxnLst/>
            <a:rect l="l" t="t" r="r" b="b"/>
            <a:pathLst>
              <a:path w="127634" h="10690225">
                <a:moveTo>
                  <a:pt x="0" y="10690225"/>
                </a:moveTo>
                <a:lnTo>
                  <a:pt x="127266" y="10690225"/>
                </a:lnTo>
                <a:lnTo>
                  <a:pt x="127266" y="0"/>
                </a:lnTo>
                <a:lnTo>
                  <a:pt x="0" y="0"/>
                </a:lnTo>
                <a:lnTo>
                  <a:pt x="0" y="10690225"/>
                </a:lnTo>
                <a:close/>
              </a:path>
            </a:pathLst>
          </a:custGeom>
          <a:solidFill>
            <a:srgbClr val="1AB3E0"/>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400" b="1" i="0">
                <a:solidFill>
                  <a:srgbClr val="1AB3E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886813" y="784476"/>
            <a:ext cx="5789223" cy="391159"/>
          </a:xfrm>
          <a:prstGeom prst="rect">
            <a:avLst/>
          </a:prstGeom>
        </p:spPr>
        <p:txBody>
          <a:bodyPr wrap="square" lIns="0" tIns="0" rIns="0" bIns="0">
            <a:spAutoFit/>
          </a:bodyPr>
          <a:lstStyle>
            <a:lvl1pPr>
              <a:defRPr sz="2400" b="1" i="0">
                <a:solidFill>
                  <a:srgbClr val="1AB3E0"/>
                </a:solidFill>
                <a:latin typeface="Arial"/>
                <a:cs typeface="Arial"/>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10/27/2021</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www.nziqs.co.nz/About/Contact" TargetMode="External"/><Relationship Id="rId7" Type="http://schemas.openxmlformats.org/officeDocument/2006/relationships/image" Target="../media/image4.png"/><Relationship Id="rId2" Type="http://schemas.openxmlformats.org/officeDocument/2006/relationships/hyperlink" Target="mailto:office@nziqs.co.nz" TargetMode="External"/><Relationship Id="rId1" Type="http://schemas.openxmlformats.org/officeDocument/2006/relationships/slideLayout" Target="../slideLayouts/slideLayout5.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hyperlink" Target="http://www.nziqs.co.nz/" TargetMode="External"/><Relationship Id="rId9"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62707" y="2184304"/>
            <a:ext cx="4179570" cy="1062355"/>
          </a:xfrm>
          <a:prstGeom prst="rect">
            <a:avLst/>
          </a:prstGeom>
        </p:spPr>
        <p:txBody>
          <a:bodyPr vert="horz" wrap="square" lIns="0" tIns="130810" rIns="0" bIns="0" rtlCol="0">
            <a:spAutoFit/>
          </a:bodyPr>
          <a:lstStyle/>
          <a:p>
            <a:pPr marL="12700">
              <a:lnSpc>
                <a:spcPct val="100000"/>
              </a:lnSpc>
              <a:spcBef>
                <a:spcPts val="1030"/>
              </a:spcBef>
            </a:pPr>
            <a:r>
              <a:rPr sz="3600" spc="-15" dirty="0"/>
              <a:t>Elemental</a:t>
            </a:r>
            <a:r>
              <a:rPr sz="3600" spc="-70" dirty="0"/>
              <a:t> </a:t>
            </a:r>
            <a:r>
              <a:rPr sz="3600" spc="-5" dirty="0"/>
              <a:t>Analysis</a:t>
            </a:r>
            <a:endParaRPr sz="3600"/>
          </a:p>
          <a:p>
            <a:pPr marL="12700">
              <a:lnSpc>
                <a:spcPct val="100000"/>
              </a:lnSpc>
              <a:spcBef>
                <a:spcPts val="509"/>
              </a:spcBef>
            </a:pPr>
            <a:r>
              <a:rPr sz="2000" spc="-5" dirty="0"/>
              <a:t>of </a:t>
            </a:r>
            <a:r>
              <a:rPr sz="2000" spc="-20" dirty="0"/>
              <a:t>Costs </a:t>
            </a:r>
            <a:r>
              <a:rPr sz="2000" spc="-5" dirty="0"/>
              <a:t>of </a:t>
            </a:r>
            <a:r>
              <a:rPr sz="2000" spc="-10" dirty="0"/>
              <a:t>Building</a:t>
            </a:r>
            <a:r>
              <a:rPr sz="2000" spc="25" dirty="0"/>
              <a:t> </a:t>
            </a:r>
            <a:r>
              <a:rPr sz="2000" spc="-10" dirty="0"/>
              <a:t>Projects</a:t>
            </a:r>
            <a:endParaRPr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10</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893671" y="300811"/>
            <a:ext cx="2124075" cy="319405"/>
          </a:xfrm>
          <a:prstGeom prst="rect">
            <a:avLst/>
          </a:prstGeom>
        </p:spPr>
        <p:txBody>
          <a:bodyPr vert="horz" wrap="square" lIns="0" tIns="23495" rIns="0" bIns="0" rtlCol="0">
            <a:spAutoFit/>
          </a:bodyPr>
          <a:lstStyle/>
          <a:p>
            <a:pPr marL="1270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Form and Extent of Elements: E2</a:t>
            </a:r>
            <a:r>
              <a:rPr sz="800" spc="15" dirty="0">
                <a:latin typeface="Arial"/>
                <a:cs typeface="Arial"/>
              </a:rPr>
              <a:t> </a:t>
            </a:r>
            <a:r>
              <a:rPr sz="800" spc="-5" dirty="0">
                <a:latin typeface="Arial"/>
                <a:cs typeface="Arial"/>
              </a:rPr>
              <a:t>Substructure</a:t>
            </a:r>
            <a:endParaRPr sz="800">
              <a:latin typeface="Arial"/>
              <a:cs typeface="Arial"/>
            </a:endParaRPr>
          </a:p>
        </p:txBody>
      </p:sp>
      <p:sp>
        <p:nvSpPr>
          <p:cNvPr id="5" name="object 5"/>
          <p:cNvSpPr txBox="1"/>
          <p:nvPr/>
        </p:nvSpPr>
        <p:spPr>
          <a:xfrm>
            <a:off x="912721" y="127977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a:t>
            </a:r>
            <a:r>
              <a:rPr sz="900" dirty="0">
                <a:latin typeface="Arial"/>
                <a:cs typeface="Arial"/>
              </a:rPr>
              <a:t>7</a:t>
            </a:r>
            <a:endParaRPr sz="900">
              <a:latin typeface="Arial"/>
              <a:cs typeface="Arial"/>
            </a:endParaRPr>
          </a:p>
        </p:txBody>
      </p:sp>
      <p:sp>
        <p:nvSpPr>
          <p:cNvPr id="6" name="object 6"/>
          <p:cNvSpPr txBox="1"/>
          <p:nvPr/>
        </p:nvSpPr>
        <p:spPr>
          <a:xfrm>
            <a:off x="1452217" y="1279776"/>
            <a:ext cx="2390775" cy="442595"/>
          </a:xfrm>
          <a:prstGeom prst="rect">
            <a:avLst/>
          </a:prstGeom>
        </p:spPr>
        <p:txBody>
          <a:bodyPr vert="horz" wrap="square" lIns="0" tIns="9525" rIns="0" bIns="0" rtlCol="0">
            <a:spAutoFit/>
          </a:bodyPr>
          <a:lstStyle/>
          <a:p>
            <a:pPr marL="12700" marR="5080">
              <a:lnSpc>
                <a:spcPct val="102000"/>
              </a:lnSpc>
              <a:spcBef>
                <a:spcPts val="75"/>
              </a:spcBef>
            </a:pPr>
            <a:r>
              <a:rPr sz="900" spc="-5" dirty="0">
                <a:latin typeface="Arial"/>
                <a:cs typeface="Arial"/>
              </a:rPr>
              <a:t>Suspended concrete floor slabs, including  reinforcement, formwork, propping and topping  as appropriate</a:t>
            </a:r>
            <a:endParaRPr sz="900">
              <a:latin typeface="Arial"/>
              <a:cs typeface="Arial"/>
            </a:endParaRPr>
          </a:p>
        </p:txBody>
      </p:sp>
      <p:sp>
        <p:nvSpPr>
          <p:cNvPr id="7" name="object 7"/>
          <p:cNvSpPr txBox="1"/>
          <p:nvPr/>
        </p:nvSpPr>
        <p:spPr>
          <a:xfrm>
            <a:off x="4221363" y="1279776"/>
            <a:ext cx="207391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of floor slab in m2 </a:t>
            </a:r>
            <a:r>
              <a:rPr sz="900" spc="-10" dirty="0">
                <a:latin typeface="Arial"/>
                <a:cs typeface="Arial"/>
              </a:rPr>
              <a:t>stating</a:t>
            </a:r>
            <a:r>
              <a:rPr sz="900" spc="-15" dirty="0">
                <a:latin typeface="Arial"/>
                <a:cs typeface="Arial"/>
              </a:rPr>
              <a:t> </a:t>
            </a:r>
            <a:r>
              <a:rPr sz="900" spc="-5" dirty="0">
                <a:latin typeface="Arial"/>
                <a:cs typeface="Arial"/>
              </a:rPr>
              <a:t>thickness</a:t>
            </a:r>
            <a:endParaRPr sz="900">
              <a:latin typeface="Arial"/>
              <a:cs typeface="Arial"/>
            </a:endParaRPr>
          </a:p>
        </p:txBody>
      </p:sp>
      <p:sp>
        <p:nvSpPr>
          <p:cNvPr id="8" name="object 8"/>
          <p:cNvSpPr txBox="1"/>
          <p:nvPr/>
        </p:nvSpPr>
        <p:spPr>
          <a:xfrm>
            <a:off x="912721" y="185127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a:t>
            </a:r>
            <a:r>
              <a:rPr sz="900" dirty="0">
                <a:latin typeface="Arial"/>
                <a:cs typeface="Arial"/>
              </a:rPr>
              <a:t>8</a:t>
            </a:r>
            <a:endParaRPr sz="900">
              <a:latin typeface="Arial"/>
              <a:cs typeface="Arial"/>
            </a:endParaRPr>
          </a:p>
        </p:txBody>
      </p:sp>
      <p:sp>
        <p:nvSpPr>
          <p:cNvPr id="9" name="object 9"/>
          <p:cNvSpPr txBox="1"/>
          <p:nvPr/>
        </p:nvSpPr>
        <p:spPr>
          <a:xfrm>
            <a:off x="1451871" y="1851276"/>
            <a:ext cx="2365375" cy="442595"/>
          </a:xfrm>
          <a:prstGeom prst="rect">
            <a:avLst/>
          </a:prstGeom>
        </p:spPr>
        <p:txBody>
          <a:bodyPr vert="horz" wrap="square" lIns="0" tIns="9525" rIns="0" bIns="0" rtlCol="0">
            <a:spAutoFit/>
          </a:bodyPr>
          <a:lstStyle/>
          <a:p>
            <a:pPr marL="12700" marR="5080" indent="-635">
              <a:lnSpc>
                <a:spcPct val="102000"/>
              </a:lnSpc>
              <a:spcBef>
                <a:spcPts val="75"/>
              </a:spcBef>
            </a:pPr>
            <a:r>
              <a:rPr sz="900" spc="-5" dirty="0">
                <a:latin typeface="Arial"/>
                <a:cs typeface="Arial"/>
              </a:rPr>
              <a:t>Underslab service ducts, including excavation,  concrete, formwork, reinforcement and duct  covers</a:t>
            </a:r>
            <a:endParaRPr sz="900">
              <a:latin typeface="Arial"/>
              <a:cs typeface="Arial"/>
            </a:endParaRPr>
          </a:p>
        </p:txBody>
      </p:sp>
      <p:sp>
        <p:nvSpPr>
          <p:cNvPr id="10" name="object 10"/>
          <p:cNvSpPr txBox="1"/>
          <p:nvPr/>
        </p:nvSpPr>
        <p:spPr>
          <a:xfrm>
            <a:off x="4221363" y="1851276"/>
            <a:ext cx="2096770"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Length of duct in metres </a:t>
            </a:r>
            <a:r>
              <a:rPr sz="900" spc="-10" dirty="0">
                <a:latin typeface="Arial"/>
                <a:cs typeface="Arial"/>
              </a:rPr>
              <a:t>stating </a:t>
            </a:r>
            <a:r>
              <a:rPr sz="900" spc="-5" dirty="0">
                <a:latin typeface="Arial"/>
                <a:cs typeface="Arial"/>
              </a:rPr>
              <a:t>sectional  dimensions</a:t>
            </a:r>
            <a:endParaRPr sz="900">
              <a:latin typeface="Arial"/>
              <a:cs typeface="Arial"/>
            </a:endParaRPr>
          </a:p>
        </p:txBody>
      </p:sp>
      <p:sp>
        <p:nvSpPr>
          <p:cNvPr id="11" name="object 11"/>
          <p:cNvSpPr txBox="1"/>
          <p:nvPr/>
        </p:nvSpPr>
        <p:spPr>
          <a:xfrm>
            <a:off x="912721" y="242277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.09</a:t>
            </a:r>
            <a:endParaRPr sz="900">
              <a:latin typeface="Arial"/>
              <a:cs typeface="Arial"/>
            </a:endParaRPr>
          </a:p>
        </p:txBody>
      </p:sp>
      <p:sp>
        <p:nvSpPr>
          <p:cNvPr id="12" name="object 12"/>
          <p:cNvSpPr txBox="1"/>
          <p:nvPr/>
        </p:nvSpPr>
        <p:spPr>
          <a:xfrm>
            <a:off x="1452217" y="2422776"/>
            <a:ext cx="2223770" cy="302895"/>
          </a:xfrm>
          <a:prstGeom prst="rect">
            <a:avLst/>
          </a:prstGeom>
        </p:spPr>
        <p:txBody>
          <a:bodyPr vert="horz" wrap="square" lIns="0" tIns="9525" rIns="0" bIns="0" rtlCol="0">
            <a:spAutoFit/>
          </a:bodyPr>
          <a:lstStyle/>
          <a:p>
            <a:pPr marL="12700" marR="5080">
              <a:lnSpc>
                <a:spcPct val="102200"/>
              </a:lnSpc>
              <a:spcBef>
                <a:spcPts val="75"/>
              </a:spcBef>
            </a:pPr>
            <a:r>
              <a:rPr sz="900" spc="-10" dirty="0">
                <a:latin typeface="Arial"/>
                <a:cs typeface="Arial"/>
              </a:rPr>
              <a:t>Lift </a:t>
            </a:r>
            <a:r>
              <a:rPr sz="900" spc="-5" dirty="0">
                <a:latin typeface="Arial"/>
                <a:cs typeface="Arial"/>
              </a:rPr>
              <a:t>and escalator </a:t>
            </a:r>
            <a:r>
              <a:rPr sz="900" spc="-10" dirty="0">
                <a:latin typeface="Arial"/>
                <a:cs typeface="Arial"/>
              </a:rPr>
              <a:t>pits, </a:t>
            </a:r>
            <a:r>
              <a:rPr sz="900" spc="-5" dirty="0">
                <a:latin typeface="Arial"/>
                <a:cs typeface="Arial"/>
              </a:rPr>
              <a:t>including excavation,  concrete, formwork and</a:t>
            </a:r>
            <a:r>
              <a:rPr sz="900" spc="-10" dirty="0">
                <a:latin typeface="Arial"/>
                <a:cs typeface="Arial"/>
              </a:rPr>
              <a:t> </a:t>
            </a:r>
            <a:r>
              <a:rPr sz="900" spc="-5" dirty="0">
                <a:latin typeface="Arial"/>
                <a:cs typeface="Arial"/>
              </a:rPr>
              <a:t>reinforcement</a:t>
            </a:r>
            <a:endParaRPr sz="900">
              <a:latin typeface="Arial"/>
              <a:cs typeface="Arial"/>
            </a:endParaRPr>
          </a:p>
        </p:txBody>
      </p:sp>
      <p:sp>
        <p:nvSpPr>
          <p:cNvPr id="13" name="object 13"/>
          <p:cNvSpPr txBox="1"/>
          <p:nvPr/>
        </p:nvSpPr>
        <p:spPr>
          <a:xfrm>
            <a:off x="4221363" y="2422776"/>
            <a:ext cx="189293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Enumerated </a:t>
            </a:r>
            <a:r>
              <a:rPr sz="900" spc="-10" dirty="0">
                <a:latin typeface="Arial"/>
                <a:cs typeface="Arial"/>
              </a:rPr>
              <a:t>stating </a:t>
            </a:r>
            <a:r>
              <a:rPr sz="900" spc="-5" dirty="0">
                <a:latin typeface="Arial"/>
                <a:cs typeface="Arial"/>
              </a:rPr>
              <a:t>number of </a:t>
            </a:r>
            <a:r>
              <a:rPr sz="900" spc="-10" dirty="0">
                <a:latin typeface="Arial"/>
                <a:cs typeface="Arial"/>
              </a:rPr>
              <a:t>lifts </a:t>
            </a:r>
            <a:r>
              <a:rPr sz="900" dirty="0">
                <a:latin typeface="Arial"/>
                <a:cs typeface="Arial"/>
              </a:rPr>
              <a:t>or  </a:t>
            </a:r>
            <a:r>
              <a:rPr sz="900" spc="-5" dirty="0">
                <a:latin typeface="Arial"/>
                <a:cs typeface="Arial"/>
              </a:rPr>
              <a:t>escalators</a:t>
            </a:r>
            <a:endParaRPr sz="900">
              <a:latin typeface="Arial"/>
              <a:cs typeface="Arial"/>
            </a:endParaRPr>
          </a:p>
        </p:txBody>
      </p:sp>
      <p:sp>
        <p:nvSpPr>
          <p:cNvPr id="14" name="object 14"/>
          <p:cNvSpPr txBox="1"/>
          <p:nvPr/>
        </p:nvSpPr>
        <p:spPr>
          <a:xfrm>
            <a:off x="912721" y="2854830"/>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.10</a:t>
            </a:r>
            <a:endParaRPr sz="900">
              <a:latin typeface="Arial"/>
              <a:cs typeface="Arial"/>
            </a:endParaRPr>
          </a:p>
        </p:txBody>
      </p:sp>
      <p:sp>
        <p:nvSpPr>
          <p:cNvPr id="15" name="object 15"/>
          <p:cNvSpPr txBox="1"/>
          <p:nvPr/>
        </p:nvSpPr>
        <p:spPr>
          <a:xfrm>
            <a:off x="1452251" y="2854830"/>
            <a:ext cx="1464945" cy="162560"/>
          </a:xfrm>
          <a:prstGeom prst="rect">
            <a:avLst/>
          </a:prstGeom>
        </p:spPr>
        <p:txBody>
          <a:bodyPr vert="horz" wrap="square" lIns="0" tIns="12700" rIns="0" bIns="0" rtlCol="0">
            <a:spAutoFit/>
          </a:bodyPr>
          <a:lstStyle/>
          <a:p>
            <a:pPr marL="12700">
              <a:lnSpc>
                <a:spcPct val="100000"/>
              </a:lnSpc>
              <a:spcBef>
                <a:spcPts val="100"/>
              </a:spcBef>
            </a:pPr>
            <a:r>
              <a:rPr sz="900" spc="-20" dirty="0">
                <a:latin typeface="Arial"/>
                <a:cs typeface="Arial"/>
              </a:rPr>
              <a:t>Tanking, </a:t>
            </a:r>
            <a:r>
              <a:rPr sz="900" spc="-5" dirty="0">
                <a:latin typeface="Arial"/>
                <a:cs typeface="Arial"/>
              </a:rPr>
              <a:t>including</a:t>
            </a:r>
            <a:r>
              <a:rPr sz="900" spc="-25" dirty="0">
                <a:latin typeface="Arial"/>
                <a:cs typeface="Arial"/>
              </a:rPr>
              <a:t> </a:t>
            </a:r>
            <a:r>
              <a:rPr sz="900" spc="-5" dirty="0">
                <a:latin typeface="Arial"/>
                <a:cs typeface="Arial"/>
              </a:rPr>
              <a:t>protection</a:t>
            </a:r>
            <a:endParaRPr sz="900">
              <a:latin typeface="Arial"/>
              <a:cs typeface="Arial"/>
            </a:endParaRPr>
          </a:p>
        </p:txBody>
      </p:sp>
      <p:sp>
        <p:nvSpPr>
          <p:cNvPr id="16" name="object 16"/>
          <p:cNvSpPr txBox="1"/>
          <p:nvPr/>
        </p:nvSpPr>
        <p:spPr>
          <a:xfrm>
            <a:off x="4220334" y="2854830"/>
            <a:ext cx="1905635" cy="302260"/>
          </a:xfrm>
          <a:prstGeom prst="rect">
            <a:avLst/>
          </a:prstGeom>
        </p:spPr>
        <p:txBody>
          <a:bodyPr vert="horz" wrap="square" lIns="0" tIns="10160" rIns="0" bIns="0" rtlCol="0">
            <a:spAutoFit/>
          </a:bodyPr>
          <a:lstStyle/>
          <a:p>
            <a:pPr marL="13335" marR="5080" indent="-1270">
              <a:lnSpc>
                <a:spcPct val="101699"/>
              </a:lnSpc>
              <a:spcBef>
                <a:spcPts val="80"/>
              </a:spcBef>
            </a:pPr>
            <a:r>
              <a:rPr sz="900" spc="-5" dirty="0">
                <a:latin typeface="Arial"/>
                <a:cs typeface="Arial"/>
              </a:rPr>
              <a:t>Area of tanking in m2 stating whether  horizontal, sloping or</a:t>
            </a:r>
            <a:r>
              <a:rPr sz="900" spc="-20" dirty="0">
                <a:latin typeface="Arial"/>
                <a:cs typeface="Arial"/>
              </a:rPr>
              <a:t> </a:t>
            </a:r>
            <a:r>
              <a:rPr sz="900" spc="-5" dirty="0">
                <a:latin typeface="Arial"/>
                <a:cs typeface="Arial"/>
              </a:rPr>
              <a:t>vertical</a:t>
            </a:r>
            <a:endParaRPr sz="900">
              <a:latin typeface="Arial"/>
              <a:cs typeface="Arial"/>
            </a:endParaRPr>
          </a:p>
        </p:txBody>
      </p:sp>
      <p:sp>
        <p:nvSpPr>
          <p:cNvPr id="17" name="object 17"/>
          <p:cNvSpPr txBox="1"/>
          <p:nvPr/>
        </p:nvSpPr>
        <p:spPr>
          <a:xfrm>
            <a:off x="912721" y="3286884"/>
            <a:ext cx="23939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a:t>
            </a:r>
            <a:r>
              <a:rPr sz="900" spc="-70" dirty="0">
                <a:latin typeface="Arial"/>
                <a:cs typeface="Arial"/>
              </a:rPr>
              <a:t>1</a:t>
            </a:r>
            <a:r>
              <a:rPr sz="900" dirty="0">
                <a:latin typeface="Arial"/>
                <a:cs typeface="Arial"/>
              </a:rPr>
              <a:t>1</a:t>
            </a:r>
            <a:endParaRPr sz="900">
              <a:latin typeface="Arial"/>
              <a:cs typeface="Arial"/>
            </a:endParaRPr>
          </a:p>
        </p:txBody>
      </p:sp>
      <p:sp>
        <p:nvSpPr>
          <p:cNvPr id="18" name="object 18"/>
          <p:cNvSpPr txBox="1"/>
          <p:nvPr/>
        </p:nvSpPr>
        <p:spPr>
          <a:xfrm>
            <a:off x="1452148" y="3286884"/>
            <a:ext cx="2245995" cy="441959"/>
          </a:xfrm>
          <a:prstGeom prst="rect">
            <a:avLst/>
          </a:prstGeom>
        </p:spPr>
        <p:txBody>
          <a:bodyPr vert="horz" wrap="square" lIns="0" tIns="10160" rIns="0" bIns="0" rtlCol="0">
            <a:spAutoFit/>
          </a:bodyPr>
          <a:lstStyle/>
          <a:p>
            <a:pPr marL="12700" marR="5080" indent="-635" algn="just">
              <a:lnSpc>
                <a:spcPct val="101699"/>
              </a:lnSpc>
              <a:spcBef>
                <a:spcPts val="80"/>
              </a:spcBef>
            </a:pPr>
            <a:r>
              <a:rPr sz="900" spc="-10" dirty="0">
                <a:latin typeface="Arial"/>
                <a:cs typeface="Arial"/>
              </a:rPr>
              <a:t>Timber </a:t>
            </a:r>
            <a:r>
              <a:rPr sz="900" spc="-5" dirty="0">
                <a:latin typeface="Arial"/>
                <a:cs typeface="Arial"/>
              </a:rPr>
              <a:t>floor construction, including flooring,  framing, foundation blocks, membranes and  insulation</a:t>
            </a:r>
            <a:endParaRPr sz="900">
              <a:latin typeface="Arial"/>
              <a:cs typeface="Arial"/>
            </a:endParaRPr>
          </a:p>
        </p:txBody>
      </p:sp>
      <p:sp>
        <p:nvSpPr>
          <p:cNvPr id="19" name="object 19"/>
          <p:cNvSpPr txBox="1"/>
          <p:nvPr/>
        </p:nvSpPr>
        <p:spPr>
          <a:xfrm>
            <a:off x="4221363" y="3286884"/>
            <a:ext cx="130556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of timber floor in</a:t>
            </a:r>
            <a:r>
              <a:rPr sz="900" spc="-65" dirty="0">
                <a:latin typeface="Arial"/>
                <a:cs typeface="Arial"/>
              </a:rPr>
              <a:t> </a:t>
            </a:r>
            <a:r>
              <a:rPr sz="900" spc="-5" dirty="0">
                <a:latin typeface="Arial"/>
                <a:cs typeface="Arial"/>
              </a:rPr>
              <a:t>m2</a:t>
            </a:r>
            <a:endParaRPr sz="900">
              <a:latin typeface="Arial"/>
              <a:cs typeface="Arial"/>
            </a:endParaRPr>
          </a:p>
        </p:txBody>
      </p:sp>
      <p:sp>
        <p:nvSpPr>
          <p:cNvPr id="20" name="object 20"/>
          <p:cNvSpPr txBox="1"/>
          <p:nvPr/>
        </p:nvSpPr>
        <p:spPr>
          <a:xfrm>
            <a:off x="912721" y="3858384"/>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.12</a:t>
            </a:r>
            <a:endParaRPr sz="900">
              <a:latin typeface="Arial"/>
              <a:cs typeface="Arial"/>
            </a:endParaRPr>
          </a:p>
        </p:txBody>
      </p:sp>
      <p:sp>
        <p:nvSpPr>
          <p:cNvPr id="21" name="object 21"/>
          <p:cNvSpPr txBox="1"/>
          <p:nvPr/>
        </p:nvSpPr>
        <p:spPr>
          <a:xfrm>
            <a:off x="1452285" y="3858384"/>
            <a:ext cx="174371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Bulk filling around basement</a:t>
            </a:r>
            <a:r>
              <a:rPr sz="900" spc="-55" dirty="0">
                <a:latin typeface="Arial"/>
                <a:cs typeface="Arial"/>
              </a:rPr>
              <a:t> </a:t>
            </a:r>
            <a:r>
              <a:rPr sz="900" spc="-5" dirty="0">
                <a:latin typeface="Arial"/>
                <a:cs typeface="Arial"/>
              </a:rPr>
              <a:t>walls</a:t>
            </a:r>
            <a:endParaRPr sz="900">
              <a:latin typeface="Arial"/>
              <a:cs typeface="Arial"/>
            </a:endParaRPr>
          </a:p>
        </p:txBody>
      </p:sp>
      <p:sp>
        <p:nvSpPr>
          <p:cNvPr id="22" name="object 22"/>
          <p:cNvSpPr txBox="1"/>
          <p:nvPr/>
        </p:nvSpPr>
        <p:spPr>
          <a:xfrm>
            <a:off x="4220677" y="3858384"/>
            <a:ext cx="1135380" cy="162560"/>
          </a:xfrm>
          <a:prstGeom prst="rect">
            <a:avLst/>
          </a:prstGeom>
        </p:spPr>
        <p:txBody>
          <a:bodyPr vert="horz" wrap="square" lIns="0" tIns="12700" rIns="0" bIns="0" rtlCol="0">
            <a:spAutoFit/>
          </a:bodyPr>
          <a:lstStyle/>
          <a:p>
            <a:pPr marL="12700">
              <a:lnSpc>
                <a:spcPct val="100000"/>
              </a:lnSpc>
              <a:spcBef>
                <a:spcPts val="100"/>
              </a:spcBef>
            </a:pPr>
            <a:r>
              <a:rPr sz="900" spc="-15" dirty="0">
                <a:latin typeface="Arial"/>
                <a:cs typeface="Arial"/>
              </a:rPr>
              <a:t>Volume </a:t>
            </a:r>
            <a:r>
              <a:rPr sz="900" spc="-5" dirty="0">
                <a:latin typeface="Arial"/>
                <a:cs typeface="Arial"/>
              </a:rPr>
              <a:t>of filling </a:t>
            </a:r>
            <a:r>
              <a:rPr sz="900" dirty="0">
                <a:latin typeface="Arial"/>
                <a:cs typeface="Arial"/>
              </a:rPr>
              <a:t>in</a:t>
            </a:r>
            <a:r>
              <a:rPr sz="900" spc="-55" dirty="0">
                <a:latin typeface="Arial"/>
                <a:cs typeface="Arial"/>
              </a:rPr>
              <a:t> </a:t>
            </a:r>
            <a:r>
              <a:rPr sz="900" spc="-5" dirty="0">
                <a:latin typeface="Arial"/>
                <a:cs typeface="Arial"/>
              </a:rPr>
              <a:t>m3</a:t>
            </a:r>
            <a:endParaRPr sz="900">
              <a:latin typeface="Arial"/>
              <a:cs typeface="Arial"/>
            </a:endParaRPr>
          </a:p>
        </p:txBody>
      </p:sp>
      <p:sp>
        <p:nvSpPr>
          <p:cNvPr id="23" name="object 23"/>
          <p:cNvSpPr txBox="1"/>
          <p:nvPr/>
        </p:nvSpPr>
        <p:spPr>
          <a:xfrm>
            <a:off x="912721" y="4150192"/>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.13</a:t>
            </a:r>
            <a:endParaRPr sz="900">
              <a:latin typeface="Arial"/>
              <a:cs typeface="Arial"/>
            </a:endParaRPr>
          </a:p>
        </p:txBody>
      </p:sp>
      <p:sp>
        <p:nvSpPr>
          <p:cNvPr id="24" name="object 24"/>
          <p:cNvSpPr txBox="1"/>
          <p:nvPr/>
        </p:nvSpPr>
        <p:spPr>
          <a:xfrm>
            <a:off x="1452171" y="4150192"/>
            <a:ext cx="153860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Permanent ground</a:t>
            </a:r>
            <a:r>
              <a:rPr sz="900" spc="-40" dirty="0">
                <a:latin typeface="Arial"/>
                <a:cs typeface="Arial"/>
              </a:rPr>
              <a:t> </a:t>
            </a:r>
            <a:r>
              <a:rPr sz="900" spc="-10" dirty="0">
                <a:latin typeface="Arial"/>
                <a:cs typeface="Arial"/>
              </a:rPr>
              <a:t>retainment</a:t>
            </a:r>
            <a:endParaRPr sz="900">
              <a:latin typeface="Arial"/>
              <a:cs typeface="Arial"/>
            </a:endParaRPr>
          </a:p>
        </p:txBody>
      </p:sp>
      <p:sp>
        <p:nvSpPr>
          <p:cNvPr id="25" name="object 25"/>
          <p:cNvSpPr txBox="1"/>
          <p:nvPr/>
        </p:nvSpPr>
        <p:spPr>
          <a:xfrm>
            <a:off x="4220562" y="4150192"/>
            <a:ext cx="139255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of face retained in</a:t>
            </a:r>
            <a:r>
              <a:rPr sz="900" spc="-70" dirty="0">
                <a:latin typeface="Arial"/>
                <a:cs typeface="Arial"/>
              </a:rPr>
              <a:t> </a:t>
            </a:r>
            <a:r>
              <a:rPr sz="900" spc="-5" dirty="0">
                <a:latin typeface="Arial"/>
                <a:cs typeface="Arial"/>
              </a:rPr>
              <a:t>m2</a:t>
            </a:r>
            <a:endParaRPr sz="900">
              <a:latin typeface="Arial"/>
              <a:cs typeface="Arial"/>
            </a:endParaRPr>
          </a:p>
        </p:txBody>
      </p:sp>
      <p:sp>
        <p:nvSpPr>
          <p:cNvPr id="26" name="object 26"/>
          <p:cNvSpPr txBox="1"/>
          <p:nvPr/>
        </p:nvSpPr>
        <p:spPr>
          <a:xfrm>
            <a:off x="912721" y="946020"/>
            <a:ext cx="520065"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Element</a:t>
            </a:r>
            <a:endParaRPr sz="1000">
              <a:latin typeface="Arial"/>
              <a:cs typeface="Arial"/>
            </a:endParaRPr>
          </a:p>
        </p:txBody>
      </p:sp>
      <p:sp>
        <p:nvSpPr>
          <p:cNvPr id="27" name="object 27"/>
          <p:cNvSpPr txBox="1"/>
          <p:nvPr/>
        </p:nvSpPr>
        <p:spPr>
          <a:xfrm>
            <a:off x="4221245" y="946020"/>
            <a:ext cx="801370"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Element</a:t>
            </a:r>
            <a:r>
              <a:rPr sz="1000" b="1" spc="-50" dirty="0">
                <a:latin typeface="Arial"/>
                <a:cs typeface="Arial"/>
              </a:rPr>
              <a:t> </a:t>
            </a:r>
            <a:r>
              <a:rPr sz="1000" b="1" spc="-5" dirty="0">
                <a:latin typeface="Arial"/>
                <a:cs typeface="Arial"/>
              </a:rPr>
              <a:t>Unit</a:t>
            </a:r>
            <a:endParaRPr sz="1000">
              <a:latin typeface="Arial"/>
              <a:cs typeface="Arial"/>
            </a:endParaRPr>
          </a:p>
        </p:txBody>
      </p:sp>
      <p:sp>
        <p:nvSpPr>
          <p:cNvPr id="28" name="object 28"/>
          <p:cNvSpPr/>
          <p:nvPr/>
        </p:nvSpPr>
        <p:spPr>
          <a:xfrm>
            <a:off x="899515" y="1229233"/>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11</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79770" cy="2999105"/>
          </a:xfrm>
          <a:prstGeom prst="rect">
            <a:avLst/>
          </a:prstGeom>
        </p:spPr>
        <p:txBody>
          <a:bodyPr vert="horz" wrap="square" lIns="0" tIns="23495" rIns="0" bIns="0" rtlCol="0">
            <a:spAutoFit/>
          </a:bodyPr>
          <a:lstStyle/>
          <a:p>
            <a:pPr marR="5080" algn="r">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R="6350" algn="r">
              <a:lnSpc>
                <a:spcPct val="100000"/>
              </a:lnSpc>
              <a:spcBef>
                <a:spcPts val="65"/>
              </a:spcBef>
            </a:pPr>
            <a:r>
              <a:rPr sz="800" dirty="0">
                <a:latin typeface="Arial"/>
                <a:cs typeface="Arial"/>
              </a:rPr>
              <a:t>Form </a:t>
            </a:r>
            <a:r>
              <a:rPr sz="800" spc="-5" dirty="0">
                <a:latin typeface="Arial"/>
                <a:cs typeface="Arial"/>
              </a:rPr>
              <a:t>and Extent of Elements: E3</a:t>
            </a:r>
            <a:r>
              <a:rPr sz="800" spc="25" dirty="0">
                <a:latin typeface="Arial"/>
                <a:cs typeface="Arial"/>
              </a:rPr>
              <a:t> </a:t>
            </a:r>
            <a:r>
              <a:rPr sz="800" spc="-5" dirty="0">
                <a:latin typeface="Arial"/>
                <a:cs typeface="Arial"/>
              </a:rPr>
              <a:t>Frame</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2450" algn="l"/>
              </a:tabLst>
            </a:pPr>
            <a:r>
              <a:rPr sz="1400" spc="-5" dirty="0">
                <a:latin typeface="Arial"/>
                <a:cs typeface="Arial"/>
              </a:rPr>
              <a:t>E3	Frame</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All load bearing column and beam framework above lowest floor</a:t>
            </a:r>
            <a:r>
              <a:rPr sz="900" spc="5" dirty="0">
                <a:latin typeface="Arial"/>
                <a:cs typeface="Arial"/>
              </a:rPr>
              <a:t> </a:t>
            </a:r>
            <a:r>
              <a:rPr sz="900" spc="-5" dirty="0">
                <a:latin typeface="Arial"/>
                <a:cs typeface="Arial"/>
              </a:rPr>
              <a:t>finish</a:t>
            </a:r>
            <a:endParaRPr sz="900">
              <a:latin typeface="Arial"/>
              <a:cs typeface="Arial"/>
            </a:endParaRPr>
          </a:p>
          <a:p>
            <a:pPr marL="193040" indent="-180975">
              <a:lnSpc>
                <a:spcPct val="100000"/>
              </a:lnSpc>
              <a:spcBef>
                <a:spcPts val="25"/>
              </a:spcBef>
              <a:buChar char="•"/>
              <a:tabLst>
                <a:tab pos="193040" algn="l"/>
                <a:tab pos="193675" algn="l"/>
              </a:tabLst>
            </a:pPr>
            <a:r>
              <a:rPr sz="900" spc="-5" dirty="0">
                <a:latin typeface="Arial"/>
                <a:cs typeface="Arial"/>
              </a:rPr>
              <a:t>Major roof framing members such as </a:t>
            </a:r>
            <a:r>
              <a:rPr sz="900" spc="-10" dirty="0">
                <a:latin typeface="Arial"/>
                <a:cs typeface="Arial"/>
              </a:rPr>
              <a:t>rafters, </a:t>
            </a:r>
            <a:r>
              <a:rPr sz="900" spc="-5" dirty="0">
                <a:latin typeface="Arial"/>
                <a:cs typeface="Arial"/>
              </a:rPr>
              <a:t>joists,</a:t>
            </a:r>
            <a:r>
              <a:rPr sz="900" spc="15" dirty="0">
                <a:latin typeface="Arial"/>
                <a:cs typeface="Arial"/>
              </a:rPr>
              <a:t> </a:t>
            </a:r>
            <a:r>
              <a:rPr sz="900" spc="-5" dirty="0">
                <a:latin typeface="Arial"/>
                <a:cs typeface="Arial"/>
              </a:rPr>
              <a:t>etc.</a:t>
            </a:r>
            <a:endParaRPr sz="900">
              <a:latin typeface="Arial"/>
              <a:cs typeface="Arial"/>
            </a:endParaRPr>
          </a:p>
          <a:p>
            <a:pPr marL="12700">
              <a:lnSpc>
                <a:spcPct val="100000"/>
              </a:lnSpc>
              <a:spcBef>
                <a:spcPts val="650"/>
              </a:spcBef>
            </a:pPr>
            <a:r>
              <a:rPr sz="1100" b="1" spc="-5" dirty="0">
                <a:latin typeface="Arial"/>
                <a:cs typeface="Arial"/>
              </a:rPr>
              <a:t>Exclusions</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All profiled finishes. </a:t>
            </a:r>
            <a:r>
              <a:rPr sz="900" i="1" spc="-5" dirty="0">
                <a:latin typeface="Arial"/>
                <a:cs typeface="Arial"/>
              </a:rPr>
              <a:t>See “E13 </a:t>
            </a:r>
            <a:r>
              <a:rPr sz="900" i="1" spc="-10" dirty="0">
                <a:latin typeface="Arial"/>
                <a:cs typeface="Arial"/>
              </a:rPr>
              <a:t>Wall </a:t>
            </a:r>
            <a:r>
              <a:rPr sz="900" i="1" spc="-5" dirty="0">
                <a:latin typeface="Arial"/>
                <a:cs typeface="Arial"/>
              </a:rPr>
              <a:t>Finishes”, page 22. See “E14 Ceiling Finishes”, page</a:t>
            </a:r>
            <a:r>
              <a:rPr sz="900" i="1" spc="50" dirty="0">
                <a:latin typeface="Arial"/>
                <a:cs typeface="Arial"/>
              </a:rPr>
              <a:t> </a:t>
            </a:r>
            <a:r>
              <a:rPr sz="900" i="1" spc="-5" dirty="0">
                <a:latin typeface="Arial"/>
                <a:cs typeface="Arial"/>
              </a:rPr>
              <a:t>23.</a:t>
            </a:r>
            <a:endParaRPr sz="900">
              <a:latin typeface="Arial"/>
              <a:cs typeface="Arial"/>
            </a:endParaRPr>
          </a:p>
          <a:p>
            <a:pPr marL="193040" indent="-180975">
              <a:lnSpc>
                <a:spcPct val="100000"/>
              </a:lnSpc>
              <a:spcBef>
                <a:spcPts val="25"/>
              </a:spcBef>
              <a:buChar char="•"/>
              <a:tabLst>
                <a:tab pos="193040" algn="l"/>
                <a:tab pos="193675" algn="l"/>
              </a:tabLst>
            </a:pPr>
            <a:r>
              <a:rPr sz="900" spc="-5" dirty="0">
                <a:latin typeface="Arial"/>
                <a:cs typeface="Arial"/>
              </a:rPr>
              <a:t>All applied finishes. </a:t>
            </a:r>
            <a:r>
              <a:rPr sz="900" i="1" spc="-5" dirty="0">
                <a:latin typeface="Arial"/>
                <a:cs typeface="Arial"/>
              </a:rPr>
              <a:t>See “E13 </a:t>
            </a:r>
            <a:r>
              <a:rPr sz="900" i="1" spc="-10" dirty="0">
                <a:latin typeface="Arial"/>
                <a:cs typeface="Arial"/>
              </a:rPr>
              <a:t>Wall </a:t>
            </a:r>
            <a:r>
              <a:rPr sz="900" i="1" spc="-5" dirty="0">
                <a:latin typeface="Arial"/>
                <a:cs typeface="Arial"/>
              </a:rPr>
              <a:t>Finishes”, page 22. See “E14 Ceiling Finishes”, page</a:t>
            </a:r>
            <a:r>
              <a:rPr sz="900" i="1" spc="60" dirty="0">
                <a:latin typeface="Arial"/>
                <a:cs typeface="Arial"/>
              </a:rPr>
              <a:t> </a:t>
            </a:r>
            <a:r>
              <a:rPr sz="900" i="1" spc="-5" dirty="0">
                <a:latin typeface="Arial"/>
                <a:cs typeface="Arial"/>
              </a:rPr>
              <a:t>23.</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5"/>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tabLst>
                <a:tab pos="577850" algn="l"/>
                <a:tab pos="3347085" algn="l"/>
              </a:tabLst>
            </a:pPr>
            <a:r>
              <a:rPr sz="900" dirty="0">
                <a:latin typeface="Arial"/>
                <a:cs typeface="Arial"/>
              </a:rPr>
              <a:t>3	</a:t>
            </a:r>
            <a:r>
              <a:rPr sz="900" spc="-5" dirty="0">
                <a:latin typeface="Arial"/>
                <a:cs typeface="Arial"/>
              </a:rPr>
              <a:t>Frame	Gross floor area </a:t>
            </a:r>
            <a:r>
              <a:rPr sz="900" dirty="0">
                <a:latin typeface="Arial"/>
                <a:cs typeface="Arial"/>
              </a:rPr>
              <a:t>in</a:t>
            </a:r>
            <a:r>
              <a:rPr sz="900" spc="-5" dirty="0">
                <a:latin typeface="Arial"/>
                <a:cs typeface="Arial"/>
              </a:rPr>
              <a:t> m2</a:t>
            </a:r>
            <a:endParaRPr sz="900">
              <a:latin typeface="Arial"/>
              <a:cs typeface="Arial"/>
            </a:endParaRPr>
          </a:p>
          <a:p>
            <a:pPr>
              <a:lnSpc>
                <a:spcPct val="100000"/>
              </a:lnSpc>
              <a:spcBef>
                <a:spcPts val="4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 Unit</a:t>
            </a:r>
            <a:endParaRPr sz="1000">
              <a:latin typeface="Arial"/>
              <a:cs typeface="Arial"/>
            </a:endParaRPr>
          </a:p>
        </p:txBody>
      </p:sp>
      <p:sp>
        <p:nvSpPr>
          <p:cNvPr id="7" name="object 7"/>
          <p:cNvSpPr txBox="1"/>
          <p:nvPr/>
        </p:nvSpPr>
        <p:spPr>
          <a:xfrm>
            <a:off x="912721" y="3456048"/>
            <a:ext cx="24701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.01</a:t>
            </a:r>
            <a:endParaRPr sz="900">
              <a:latin typeface="Arial"/>
              <a:cs typeface="Arial"/>
            </a:endParaRPr>
          </a:p>
        </p:txBody>
      </p:sp>
      <p:sp>
        <p:nvSpPr>
          <p:cNvPr id="8" name="object 8"/>
          <p:cNvSpPr txBox="1"/>
          <p:nvPr/>
        </p:nvSpPr>
        <p:spPr>
          <a:xfrm>
            <a:off x="1452125" y="3456048"/>
            <a:ext cx="2216785" cy="302260"/>
          </a:xfrm>
          <a:prstGeom prst="rect">
            <a:avLst/>
          </a:prstGeom>
        </p:spPr>
        <p:txBody>
          <a:bodyPr vert="horz" wrap="square" lIns="0" tIns="10160" rIns="0" bIns="0" rtlCol="0">
            <a:spAutoFit/>
          </a:bodyPr>
          <a:lstStyle/>
          <a:p>
            <a:pPr marL="12700" marR="5080" indent="-635">
              <a:lnSpc>
                <a:spcPct val="101699"/>
              </a:lnSpc>
              <a:spcBef>
                <a:spcPts val="80"/>
              </a:spcBef>
            </a:pPr>
            <a:r>
              <a:rPr sz="900" spc="-5" dirty="0">
                <a:latin typeface="Arial"/>
                <a:cs typeface="Arial"/>
              </a:rPr>
              <a:t>Concrete columns, including reinforcement,  formwork and fairface finish</a:t>
            </a:r>
            <a:endParaRPr sz="900">
              <a:latin typeface="Arial"/>
              <a:cs typeface="Arial"/>
            </a:endParaRPr>
          </a:p>
        </p:txBody>
      </p:sp>
      <p:sp>
        <p:nvSpPr>
          <p:cNvPr id="9" name="object 9"/>
          <p:cNvSpPr txBox="1"/>
          <p:nvPr/>
        </p:nvSpPr>
        <p:spPr>
          <a:xfrm>
            <a:off x="4221363" y="3456048"/>
            <a:ext cx="229933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Length of member in metres </a:t>
            </a:r>
            <a:r>
              <a:rPr sz="900" spc="-10" dirty="0">
                <a:latin typeface="Arial"/>
                <a:cs typeface="Arial"/>
              </a:rPr>
              <a:t>stating </a:t>
            </a:r>
            <a:r>
              <a:rPr sz="900" spc="-5" dirty="0">
                <a:latin typeface="Arial"/>
                <a:cs typeface="Arial"/>
              </a:rPr>
              <a:t>sectional  dimensions</a:t>
            </a:r>
            <a:endParaRPr sz="900">
              <a:latin typeface="Arial"/>
              <a:cs typeface="Arial"/>
            </a:endParaRPr>
          </a:p>
        </p:txBody>
      </p:sp>
      <p:sp>
        <p:nvSpPr>
          <p:cNvPr id="10" name="object 10"/>
          <p:cNvSpPr txBox="1"/>
          <p:nvPr/>
        </p:nvSpPr>
        <p:spPr>
          <a:xfrm>
            <a:off x="912721" y="3888102"/>
            <a:ext cx="24701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.02</a:t>
            </a:r>
            <a:endParaRPr sz="900">
              <a:latin typeface="Arial"/>
              <a:cs typeface="Arial"/>
            </a:endParaRPr>
          </a:p>
        </p:txBody>
      </p:sp>
      <p:sp>
        <p:nvSpPr>
          <p:cNvPr id="11" name="object 11"/>
          <p:cNvSpPr txBox="1"/>
          <p:nvPr/>
        </p:nvSpPr>
        <p:spPr>
          <a:xfrm>
            <a:off x="1452125" y="3888102"/>
            <a:ext cx="2135505" cy="302260"/>
          </a:xfrm>
          <a:prstGeom prst="rect">
            <a:avLst/>
          </a:prstGeom>
        </p:spPr>
        <p:txBody>
          <a:bodyPr vert="horz" wrap="square" lIns="0" tIns="10160" rIns="0" bIns="0" rtlCol="0">
            <a:spAutoFit/>
          </a:bodyPr>
          <a:lstStyle/>
          <a:p>
            <a:pPr marL="12700" marR="5080" indent="-635">
              <a:lnSpc>
                <a:spcPct val="101699"/>
              </a:lnSpc>
              <a:spcBef>
                <a:spcPts val="80"/>
              </a:spcBef>
            </a:pPr>
            <a:r>
              <a:rPr sz="900" spc="-5" dirty="0">
                <a:latin typeface="Arial"/>
                <a:cs typeface="Arial"/>
              </a:rPr>
              <a:t>Concrete beams, including reinforcement,  formwork and fairface finish</a:t>
            </a:r>
            <a:endParaRPr sz="900">
              <a:latin typeface="Arial"/>
              <a:cs typeface="Arial"/>
            </a:endParaRPr>
          </a:p>
        </p:txBody>
      </p:sp>
      <p:sp>
        <p:nvSpPr>
          <p:cNvPr id="12" name="object 12"/>
          <p:cNvSpPr txBox="1"/>
          <p:nvPr/>
        </p:nvSpPr>
        <p:spPr>
          <a:xfrm>
            <a:off x="4221363" y="3888102"/>
            <a:ext cx="229933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Length of member in metres </a:t>
            </a:r>
            <a:r>
              <a:rPr sz="900" spc="-10" dirty="0">
                <a:latin typeface="Arial"/>
                <a:cs typeface="Arial"/>
              </a:rPr>
              <a:t>stating </a:t>
            </a:r>
            <a:r>
              <a:rPr sz="900" spc="-5" dirty="0">
                <a:latin typeface="Arial"/>
                <a:cs typeface="Arial"/>
              </a:rPr>
              <a:t>sectional  dimensions</a:t>
            </a:r>
            <a:endParaRPr sz="900">
              <a:latin typeface="Arial"/>
              <a:cs typeface="Arial"/>
            </a:endParaRPr>
          </a:p>
        </p:txBody>
      </p:sp>
      <p:sp>
        <p:nvSpPr>
          <p:cNvPr id="13" name="object 13"/>
          <p:cNvSpPr txBox="1"/>
          <p:nvPr/>
        </p:nvSpPr>
        <p:spPr>
          <a:xfrm>
            <a:off x="912721" y="431935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.03</a:t>
            </a:r>
            <a:endParaRPr sz="900">
              <a:latin typeface="Arial"/>
              <a:cs typeface="Arial"/>
            </a:endParaRPr>
          </a:p>
        </p:txBody>
      </p:sp>
      <p:sp>
        <p:nvSpPr>
          <p:cNvPr id="14" name="object 14"/>
          <p:cNvSpPr txBox="1"/>
          <p:nvPr/>
        </p:nvSpPr>
        <p:spPr>
          <a:xfrm>
            <a:off x="1452217" y="4319356"/>
            <a:ext cx="2081530" cy="442595"/>
          </a:xfrm>
          <a:prstGeom prst="rect">
            <a:avLst/>
          </a:prstGeom>
        </p:spPr>
        <p:txBody>
          <a:bodyPr vert="horz" wrap="square" lIns="0" tIns="9525" rIns="0" bIns="0" rtlCol="0">
            <a:spAutoFit/>
          </a:bodyPr>
          <a:lstStyle/>
          <a:p>
            <a:pPr marL="12700" marR="5080">
              <a:lnSpc>
                <a:spcPct val="102000"/>
              </a:lnSpc>
              <a:spcBef>
                <a:spcPts val="75"/>
              </a:spcBef>
            </a:pPr>
            <a:r>
              <a:rPr sz="900" spc="-5" dirty="0">
                <a:latin typeface="Arial"/>
                <a:cs typeface="Arial"/>
              </a:rPr>
              <a:t>Precast concrete columns, including  reinforcement, </a:t>
            </a:r>
            <a:r>
              <a:rPr sz="900" dirty="0">
                <a:latin typeface="Arial"/>
                <a:cs typeface="Arial"/>
              </a:rPr>
              <a:t>formwork, </a:t>
            </a:r>
            <a:r>
              <a:rPr sz="900" spc="-5" dirty="0">
                <a:latin typeface="Arial"/>
                <a:cs typeface="Arial"/>
              </a:rPr>
              <a:t>concrete </a:t>
            </a:r>
            <a:r>
              <a:rPr sz="900" dirty="0">
                <a:latin typeface="Arial"/>
                <a:cs typeface="Arial"/>
              </a:rPr>
              <a:t>filling,  </a:t>
            </a:r>
            <a:r>
              <a:rPr sz="900" spc="-5" dirty="0">
                <a:latin typeface="Arial"/>
                <a:cs typeface="Arial"/>
              </a:rPr>
              <a:t>grouting,</a:t>
            </a:r>
            <a:r>
              <a:rPr sz="900" spc="-15" dirty="0">
                <a:latin typeface="Arial"/>
                <a:cs typeface="Arial"/>
              </a:rPr>
              <a:t> </a:t>
            </a:r>
            <a:r>
              <a:rPr sz="900" spc="-5" dirty="0">
                <a:latin typeface="Arial"/>
                <a:cs typeface="Arial"/>
              </a:rPr>
              <a:t>etc.</a:t>
            </a:r>
            <a:endParaRPr sz="900">
              <a:latin typeface="Arial"/>
              <a:cs typeface="Arial"/>
            </a:endParaRPr>
          </a:p>
        </p:txBody>
      </p:sp>
      <p:sp>
        <p:nvSpPr>
          <p:cNvPr id="15" name="object 15"/>
          <p:cNvSpPr txBox="1"/>
          <p:nvPr/>
        </p:nvSpPr>
        <p:spPr>
          <a:xfrm>
            <a:off x="4221363" y="4319356"/>
            <a:ext cx="229933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Length of member in metres </a:t>
            </a:r>
            <a:r>
              <a:rPr sz="900" spc="-10" dirty="0">
                <a:latin typeface="Arial"/>
                <a:cs typeface="Arial"/>
              </a:rPr>
              <a:t>stating </a:t>
            </a:r>
            <a:r>
              <a:rPr sz="900" spc="-5" dirty="0">
                <a:latin typeface="Arial"/>
                <a:cs typeface="Arial"/>
              </a:rPr>
              <a:t>sectional  dimensions</a:t>
            </a:r>
            <a:endParaRPr sz="900">
              <a:latin typeface="Arial"/>
              <a:cs typeface="Arial"/>
            </a:endParaRPr>
          </a:p>
        </p:txBody>
      </p:sp>
      <p:sp>
        <p:nvSpPr>
          <p:cNvPr id="16" name="object 16"/>
          <p:cNvSpPr txBox="1"/>
          <p:nvPr/>
        </p:nvSpPr>
        <p:spPr>
          <a:xfrm>
            <a:off x="912721" y="489085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.04</a:t>
            </a:r>
            <a:endParaRPr sz="900">
              <a:latin typeface="Arial"/>
              <a:cs typeface="Arial"/>
            </a:endParaRPr>
          </a:p>
        </p:txBody>
      </p:sp>
      <p:sp>
        <p:nvSpPr>
          <p:cNvPr id="17" name="object 17"/>
          <p:cNvSpPr txBox="1"/>
          <p:nvPr/>
        </p:nvSpPr>
        <p:spPr>
          <a:xfrm>
            <a:off x="1452217" y="4890856"/>
            <a:ext cx="2081530" cy="442595"/>
          </a:xfrm>
          <a:prstGeom prst="rect">
            <a:avLst/>
          </a:prstGeom>
        </p:spPr>
        <p:txBody>
          <a:bodyPr vert="horz" wrap="square" lIns="0" tIns="9525" rIns="0" bIns="0" rtlCol="0">
            <a:spAutoFit/>
          </a:bodyPr>
          <a:lstStyle/>
          <a:p>
            <a:pPr marL="12700" marR="5080">
              <a:lnSpc>
                <a:spcPct val="102000"/>
              </a:lnSpc>
              <a:spcBef>
                <a:spcPts val="75"/>
              </a:spcBef>
            </a:pPr>
            <a:r>
              <a:rPr sz="900" spc="-5" dirty="0">
                <a:latin typeface="Arial"/>
                <a:cs typeface="Arial"/>
              </a:rPr>
              <a:t>Precast concrete beams, including  reinforcement, </a:t>
            </a:r>
            <a:r>
              <a:rPr sz="900" dirty="0">
                <a:latin typeface="Arial"/>
                <a:cs typeface="Arial"/>
              </a:rPr>
              <a:t>formwork, </a:t>
            </a:r>
            <a:r>
              <a:rPr sz="900" spc="-5" dirty="0">
                <a:latin typeface="Arial"/>
                <a:cs typeface="Arial"/>
              </a:rPr>
              <a:t>concrete </a:t>
            </a:r>
            <a:r>
              <a:rPr sz="900" dirty="0">
                <a:latin typeface="Arial"/>
                <a:cs typeface="Arial"/>
              </a:rPr>
              <a:t>filling,  </a:t>
            </a:r>
            <a:r>
              <a:rPr sz="900" spc="-5" dirty="0">
                <a:latin typeface="Arial"/>
                <a:cs typeface="Arial"/>
              </a:rPr>
              <a:t>grouting,</a:t>
            </a:r>
            <a:r>
              <a:rPr sz="900" spc="-15" dirty="0">
                <a:latin typeface="Arial"/>
                <a:cs typeface="Arial"/>
              </a:rPr>
              <a:t> </a:t>
            </a:r>
            <a:r>
              <a:rPr sz="900" spc="-5" dirty="0">
                <a:latin typeface="Arial"/>
                <a:cs typeface="Arial"/>
              </a:rPr>
              <a:t>etc.</a:t>
            </a:r>
            <a:endParaRPr sz="900">
              <a:latin typeface="Arial"/>
              <a:cs typeface="Arial"/>
            </a:endParaRPr>
          </a:p>
        </p:txBody>
      </p:sp>
      <p:sp>
        <p:nvSpPr>
          <p:cNvPr id="18" name="object 18"/>
          <p:cNvSpPr txBox="1"/>
          <p:nvPr/>
        </p:nvSpPr>
        <p:spPr>
          <a:xfrm>
            <a:off x="4221363" y="4890856"/>
            <a:ext cx="229933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Length of member in metres </a:t>
            </a:r>
            <a:r>
              <a:rPr sz="900" spc="-10" dirty="0">
                <a:latin typeface="Arial"/>
                <a:cs typeface="Arial"/>
              </a:rPr>
              <a:t>stating </a:t>
            </a:r>
            <a:r>
              <a:rPr sz="900" spc="-5" dirty="0">
                <a:latin typeface="Arial"/>
                <a:cs typeface="Arial"/>
              </a:rPr>
              <a:t>sectional  dimensions</a:t>
            </a:r>
            <a:endParaRPr sz="900">
              <a:latin typeface="Arial"/>
              <a:cs typeface="Arial"/>
            </a:endParaRPr>
          </a:p>
        </p:txBody>
      </p:sp>
      <p:sp>
        <p:nvSpPr>
          <p:cNvPr id="19" name="object 19"/>
          <p:cNvSpPr txBox="1"/>
          <p:nvPr/>
        </p:nvSpPr>
        <p:spPr>
          <a:xfrm>
            <a:off x="912721" y="546315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.05</a:t>
            </a:r>
            <a:endParaRPr sz="900">
              <a:latin typeface="Arial"/>
              <a:cs typeface="Arial"/>
            </a:endParaRPr>
          </a:p>
        </p:txBody>
      </p:sp>
      <p:sp>
        <p:nvSpPr>
          <p:cNvPr id="20" name="object 20"/>
          <p:cNvSpPr txBox="1"/>
          <p:nvPr/>
        </p:nvSpPr>
        <p:spPr>
          <a:xfrm>
            <a:off x="1452297" y="5463156"/>
            <a:ext cx="1357630"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Structural </a:t>
            </a:r>
            <a:r>
              <a:rPr sz="900" spc="-5" dirty="0">
                <a:latin typeface="Arial"/>
                <a:cs typeface="Arial"/>
              </a:rPr>
              <a:t>steel </a:t>
            </a:r>
            <a:r>
              <a:rPr sz="900" dirty="0">
                <a:latin typeface="Arial"/>
                <a:cs typeface="Arial"/>
              </a:rPr>
              <a:t>in</a:t>
            </a:r>
            <a:r>
              <a:rPr sz="900" spc="-55" dirty="0">
                <a:latin typeface="Arial"/>
                <a:cs typeface="Arial"/>
              </a:rPr>
              <a:t> </a:t>
            </a:r>
            <a:r>
              <a:rPr sz="900" spc="-5" dirty="0">
                <a:latin typeface="Arial"/>
                <a:cs typeface="Arial"/>
              </a:rPr>
              <a:t>columns</a:t>
            </a:r>
            <a:endParaRPr sz="900">
              <a:latin typeface="Arial"/>
              <a:cs typeface="Arial"/>
            </a:endParaRPr>
          </a:p>
        </p:txBody>
      </p:sp>
      <p:sp>
        <p:nvSpPr>
          <p:cNvPr id="21" name="object 21"/>
          <p:cNvSpPr txBox="1"/>
          <p:nvPr/>
        </p:nvSpPr>
        <p:spPr>
          <a:xfrm>
            <a:off x="4220105" y="5463156"/>
            <a:ext cx="179451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Weight of steel in</a:t>
            </a:r>
            <a:r>
              <a:rPr sz="900" spc="-50" dirty="0">
                <a:latin typeface="Arial"/>
                <a:cs typeface="Arial"/>
              </a:rPr>
              <a:t> </a:t>
            </a:r>
            <a:r>
              <a:rPr sz="900" spc="-5" dirty="0">
                <a:latin typeface="Arial"/>
                <a:cs typeface="Arial"/>
              </a:rPr>
              <a:t>tonnes/kilograms</a:t>
            </a:r>
            <a:endParaRPr sz="900">
              <a:latin typeface="Arial"/>
              <a:cs typeface="Arial"/>
            </a:endParaRPr>
          </a:p>
        </p:txBody>
      </p:sp>
      <p:sp>
        <p:nvSpPr>
          <p:cNvPr id="22" name="object 22"/>
          <p:cNvSpPr txBox="1"/>
          <p:nvPr/>
        </p:nvSpPr>
        <p:spPr>
          <a:xfrm>
            <a:off x="912721" y="5754964"/>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.06</a:t>
            </a:r>
            <a:endParaRPr sz="900">
              <a:latin typeface="Arial"/>
              <a:cs typeface="Arial"/>
            </a:endParaRPr>
          </a:p>
        </p:txBody>
      </p:sp>
      <p:sp>
        <p:nvSpPr>
          <p:cNvPr id="23" name="object 23"/>
          <p:cNvSpPr txBox="1"/>
          <p:nvPr/>
        </p:nvSpPr>
        <p:spPr>
          <a:xfrm>
            <a:off x="1452285" y="5754964"/>
            <a:ext cx="1274445"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Structural </a:t>
            </a:r>
            <a:r>
              <a:rPr sz="900" spc="-5" dirty="0">
                <a:latin typeface="Arial"/>
                <a:cs typeface="Arial"/>
              </a:rPr>
              <a:t>steel </a:t>
            </a:r>
            <a:r>
              <a:rPr sz="900" dirty="0">
                <a:latin typeface="Arial"/>
                <a:cs typeface="Arial"/>
              </a:rPr>
              <a:t>in</a:t>
            </a:r>
            <a:r>
              <a:rPr sz="900" spc="-65" dirty="0">
                <a:latin typeface="Arial"/>
                <a:cs typeface="Arial"/>
              </a:rPr>
              <a:t> </a:t>
            </a:r>
            <a:r>
              <a:rPr sz="900" spc="-5" dirty="0">
                <a:latin typeface="Arial"/>
                <a:cs typeface="Arial"/>
              </a:rPr>
              <a:t>beams</a:t>
            </a:r>
            <a:endParaRPr sz="900">
              <a:latin typeface="Arial"/>
              <a:cs typeface="Arial"/>
            </a:endParaRPr>
          </a:p>
        </p:txBody>
      </p:sp>
      <p:sp>
        <p:nvSpPr>
          <p:cNvPr id="24" name="object 24"/>
          <p:cNvSpPr txBox="1"/>
          <p:nvPr/>
        </p:nvSpPr>
        <p:spPr>
          <a:xfrm>
            <a:off x="4220220" y="5754964"/>
            <a:ext cx="179451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Weight of steel in</a:t>
            </a:r>
            <a:r>
              <a:rPr sz="900" spc="-50" dirty="0">
                <a:latin typeface="Arial"/>
                <a:cs typeface="Arial"/>
              </a:rPr>
              <a:t> </a:t>
            </a:r>
            <a:r>
              <a:rPr sz="900" spc="-5" dirty="0">
                <a:latin typeface="Arial"/>
                <a:cs typeface="Arial"/>
              </a:rPr>
              <a:t>tonnes/kilograms</a:t>
            </a:r>
            <a:endParaRPr sz="900">
              <a:latin typeface="Arial"/>
              <a:cs typeface="Arial"/>
            </a:endParaRPr>
          </a:p>
        </p:txBody>
      </p:sp>
      <p:sp>
        <p:nvSpPr>
          <p:cNvPr id="25" name="object 25"/>
          <p:cNvSpPr txBox="1"/>
          <p:nvPr/>
        </p:nvSpPr>
        <p:spPr>
          <a:xfrm>
            <a:off x="912721" y="6046772"/>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.07</a:t>
            </a:r>
            <a:endParaRPr sz="900">
              <a:latin typeface="Arial"/>
              <a:cs typeface="Arial"/>
            </a:endParaRPr>
          </a:p>
        </p:txBody>
      </p:sp>
      <p:sp>
        <p:nvSpPr>
          <p:cNvPr id="26" name="object 26"/>
          <p:cNvSpPr txBox="1"/>
          <p:nvPr/>
        </p:nvSpPr>
        <p:spPr>
          <a:xfrm>
            <a:off x="1452274" y="6046772"/>
            <a:ext cx="2026920"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Timber posts </a:t>
            </a:r>
            <a:r>
              <a:rPr sz="900" spc="-5" dirty="0">
                <a:latin typeface="Arial"/>
                <a:cs typeface="Arial"/>
              </a:rPr>
              <a:t>and associated </a:t>
            </a:r>
            <a:r>
              <a:rPr sz="900" spc="-10" dirty="0">
                <a:latin typeface="Arial"/>
                <a:cs typeface="Arial"/>
              </a:rPr>
              <a:t>metalwork</a:t>
            </a:r>
            <a:endParaRPr sz="900">
              <a:latin typeface="Arial"/>
              <a:cs typeface="Arial"/>
            </a:endParaRPr>
          </a:p>
        </p:txBody>
      </p:sp>
      <p:sp>
        <p:nvSpPr>
          <p:cNvPr id="27" name="object 27"/>
          <p:cNvSpPr txBox="1"/>
          <p:nvPr/>
        </p:nvSpPr>
        <p:spPr>
          <a:xfrm>
            <a:off x="4221363" y="6046772"/>
            <a:ext cx="235648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Length </a:t>
            </a:r>
            <a:r>
              <a:rPr sz="900" dirty="0">
                <a:latin typeface="Arial"/>
                <a:cs typeface="Arial"/>
              </a:rPr>
              <a:t>of </a:t>
            </a:r>
            <a:r>
              <a:rPr sz="900" spc="-5" dirty="0">
                <a:latin typeface="Arial"/>
                <a:cs typeface="Arial"/>
              </a:rPr>
              <a:t>members in metres stating sectional  dimensions</a:t>
            </a:r>
            <a:endParaRPr sz="900">
              <a:latin typeface="Arial"/>
              <a:cs typeface="Arial"/>
            </a:endParaRPr>
          </a:p>
        </p:txBody>
      </p:sp>
      <p:sp>
        <p:nvSpPr>
          <p:cNvPr id="28" name="object 28"/>
          <p:cNvSpPr txBox="1"/>
          <p:nvPr/>
        </p:nvSpPr>
        <p:spPr>
          <a:xfrm>
            <a:off x="912721" y="647882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.08</a:t>
            </a:r>
            <a:endParaRPr sz="900">
              <a:latin typeface="Arial"/>
              <a:cs typeface="Arial"/>
            </a:endParaRPr>
          </a:p>
        </p:txBody>
      </p:sp>
      <p:sp>
        <p:nvSpPr>
          <p:cNvPr id="29" name="object 29"/>
          <p:cNvSpPr txBox="1"/>
          <p:nvPr/>
        </p:nvSpPr>
        <p:spPr>
          <a:xfrm>
            <a:off x="1452285" y="6478826"/>
            <a:ext cx="2098675"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Timber </a:t>
            </a:r>
            <a:r>
              <a:rPr sz="900" spc="-5" dirty="0">
                <a:latin typeface="Arial"/>
                <a:cs typeface="Arial"/>
              </a:rPr>
              <a:t>beams and associated</a:t>
            </a:r>
            <a:r>
              <a:rPr sz="900" spc="-55" dirty="0">
                <a:latin typeface="Arial"/>
                <a:cs typeface="Arial"/>
              </a:rPr>
              <a:t> </a:t>
            </a:r>
            <a:r>
              <a:rPr sz="900" spc="-5" dirty="0">
                <a:latin typeface="Arial"/>
                <a:cs typeface="Arial"/>
              </a:rPr>
              <a:t>metalwork</a:t>
            </a:r>
            <a:endParaRPr sz="900">
              <a:latin typeface="Arial"/>
              <a:cs typeface="Arial"/>
            </a:endParaRPr>
          </a:p>
        </p:txBody>
      </p:sp>
      <p:sp>
        <p:nvSpPr>
          <p:cNvPr id="30" name="object 30"/>
          <p:cNvSpPr txBox="1"/>
          <p:nvPr/>
        </p:nvSpPr>
        <p:spPr>
          <a:xfrm>
            <a:off x="4220562" y="6478826"/>
            <a:ext cx="2356485" cy="302260"/>
          </a:xfrm>
          <a:prstGeom prst="rect">
            <a:avLst/>
          </a:prstGeom>
        </p:spPr>
        <p:txBody>
          <a:bodyPr vert="horz" wrap="square" lIns="0" tIns="10160" rIns="0" bIns="0" rtlCol="0">
            <a:spAutoFit/>
          </a:bodyPr>
          <a:lstStyle/>
          <a:p>
            <a:pPr marL="13335" marR="5080" indent="-1270">
              <a:lnSpc>
                <a:spcPct val="101699"/>
              </a:lnSpc>
              <a:spcBef>
                <a:spcPts val="80"/>
              </a:spcBef>
            </a:pPr>
            <a:r>
              <a:rPr sz="900" spc="-5" dirty="0">
                <a:latin typeface="Arial"/>
                <a:cs typeface="Arial"/>
              </a:rPr>
              <a:t>Length </a:t>
            </a:r>
            <a:r>
              <a:rPr sz="900" dirty="0">
                <a:latin typeface="Arial"/>
                <a:cs typeface="Arial"/>
              </a:rPr>
              <a:t>of </a:t>
            </a:r>
            <a:r>
              <a:rPr sz="900" spc="-5" dirty="0">
                <a:latin typeface="Arial"/>
                <a:cs typeface="Arial"/>
              </a:rPr>
              <a:t>members in metres stating sectional  dimensions</a:t>
            </a:r>
            <a:endParaRPr sz="900">
              <a:latin typeface="Arial"/>
              <a:cs typeface="Arial"/>
            </a:endParaRPr>
          </a:p>
        </p:txBody>
      </p:sp>
      <p:sp>
        <p:nvSpPr>
          <p:cNvPr id="31" name="object 31"/>
          <p:cNvSpPr txBox="1"/>
          <p:nvPr/>
        </p:nvSpPr>
        <p:spPr>
          <a:xfrm>
            <a:off x="912606" y="6910880"/>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.09</a:t>
            </a:r>
            <a:endParaRPr sz="900">
              <a:latin typeface="Arial"/>
              <a:cs typeface="Arial"/>
            </a:endParaRPr>
          </a:p>
        </p:txBody>
      </p:sp>
      <p:sp>
        <p:nvSpPr>
          <p:cNvPr id="32" name="object 32"/>
          <p:cNvSpPr txBox="1"/>
          <p:nvPr/>
        </p:nvSpPr>
        <p:spPr>
          <a:xfrm>
            <a:off x="1452137" y="6910880"/>
            <a:ext cx="2421255"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Timber </a:t>
            </a:r>
            <a:r>
              <a:rPr sz="900" spc="-5" dirty="0">
                <a:latin typeface="Arial"/>
                <a:cs typeface="Arial"/>
              </a:rPr>
              <a:t>portal frames and associated</a:t>
            </a:r>
            <a:r>
              <a:rPr sz="900" spc="-20" dirty="0">
                <a:latin typeface="Arial"/>
                <a:cs typeface="Arial"/>
              </a:rPr>
              <a:t> </a:t>
            </a:r>
            <a:r>
              <a:rPr sz="900" spc="-10" dirty="0">
                <a:latin typeface="Arial"/>
                <a:cs typeface="Arial"/>
              </a:rPr>
              <a:t>metalwork</a:t>
            </a:r>
            <a:endParaRPr sz="900">
              <a:latin typeface="Arial"/>
              <a:cs typeface="Arial"/>
            </a:endParaRPr>
          </a:p>
        </p:txBody>
      </p:sp>
      <p:sp>
        <p:nvSpPr>
          <p:cNvPr id="33" name="object 33"/>
          <p:cNvSpPr txBox="1"/>
          <p:nvPr/>
        </p:nvSpPr>
        <p:spPr>
          <a:xfrm>
            <a:off x="4220366" y="6910880"/>
            <a:ext cx="156908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stating </a:t>
            </a:r>
            <a:r>
              <a:rPr sz="900" spc="-10" dirty="0">
                <a:latin typeface="Arial"/>
                <a:cs typeface="Arial"/>
              </a:rPr>
              <a:t>span </a:t>
            </a:r>
            <a:r>
              <a:rPr sz="900" spc="-5" dirty="0">
                <a:latin typeface="Arial"/>
                <a:cs typeface="Arial"/>
              </a:rPr>
              <a:t>and</a:t>
            </a:r>
            <a:r>
              <a:rPr sz="900" spc="-55" dirty="0">
                <a:latin typeface="Arial"/>
                <a:cs typeface="Arial"/>
              </a:rPr>
              <a:t> </a:t>
            </a:r>
            <a:r>
              <a:rPr sz="900" spc="-5" dirty="0">
                <a:latin typeface="Arial"/>
                <a:cs typeface="Arial"/>
              </a:rPr>
              <a:t>pitch</a:t>
            </a:r>
            <a:endParaRPr sz="900">
              <a:latin typeface="Arial"/>
              <a:cs typeface="Arial"/>
            </a:endParaRPr>
          </a:p>
        </p:txBody>
      </p:sp>
      <p:sp>
        <p:nvSpPr>
          <p:cNvPr id="34" name="object 34"/>
          <p:cNvSpPr txBox="1"/>
          <p:nvPr/>
        </p:nvSpPr>
        <p:spPr>
          <a:xfrm>
            <a:off x="912606" y="7202688"/>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.10</a:t>
            </a:r>
            <a:endParaRPr sz="900">
              <a:latin typeface="Arial"/>
              <a:cs typeface="Arial"/>
            </a:endParaRPr>
          </a:p>
        </p:txBody>
      </p:sp>
      <p:sp>
        <p:nvSpPr>
          <p:cNvPr id="35" name="object 35"/>
          <p:cNvSpPr txBox="1"/>
          <p:nvPr/>
        </p:nvSpPr>
        <p:spPr>
          <a:xfrm>
            <a:off x="1452137" y="7202688"/>
            <a:ext cx="2325370" cy="162560"/>
          </a:xfrm>
          <a:prstGeom prst="rect">
            <a:avLst/>
          </a:prstGeom>
        </p:spPr>
        <p:txBody>
          <a:bodyPr vert="horz" wrap="square" lIns="0" tIns="12700" rIns="0" bIns="0" rtlCol="0">
            <a:spAutoFit/>
          </a:bodyPr>
          <a:lstStyle/>
          <a:p>
            <a:pPr marL="12700">
              <a:lnSpc>
                <a:spcPct val="100000"/>
              </a:lnSpc>
              <a:spcBef>
                <a:spcPts val="100"/>
              </a:spcBef>
            </a:pPr>
            <a:r>
              <a:rPr sz="900" spc="-15" dirty="0">
                <a:latin typeface="Arial"/>
                <a:cs typeface="Arial"/>
              </a:rPr>
              <a:t>Steel </a:t>
            </a:r>
            <a:r>
              <a:rPr sz="900" spc="-5" dirty="0">
                <a:latin typeface="Arial"/>
                <a:cs typeface="Arial"/>
              </a:rPr>
              <a:t>portal frames and associated</a:t>
            </a:r>
            <a:r>
              <a:rPr sz="900" dirty="0">
                <a:latin typeface="Arial"/>
                <a:cs typeface="Arial"/>
              </a:rPr>
              <a:t> </a:t>
            </a:r>
            <a:r>
              <a:rPr sz="900" spc="-10" dirty="0">
                <a:latin typeface="Arial"/>
                <a:cs typeface="Arial"/>
              </a:rPr>
              <a:t>metalwork</a:t>
            </a:r>
            <a:endParaRPr sz="900">
              <a:latin typeface="Arial"/>
              <a:cs typeface="Arial"/>
            </a:endParaRPr>
          </a:p>
        </p:txBody>
      </p:sp>
      <p:sp>
        <p:nvSpPr>
          <p:cNvPr id="36" name="object 36"/>
          <p:cNvSpPr txBox="1"/>
          <p:nvPr/>
        </p:nvSpPr>
        <p:spPr>
          <a:xfrm>
            <a:off x="4220619" y="7202688"/>
            <a:ext cx="15684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stating </a:t>
            </a:r>
            <a:r>
              <a:rPr sz="900" spc="-10" dirty="0">
                <a:latin typeface="Arial"/>
                <a:cs typeface="Arial"/>
              </a:rPr>
              <a:t>span </a:t>
            </a:r>
            <a:r>
              <a:rPr sz="900" spc="-5" dirty="0">
                <a:latin typeface="Arial"/>
                <a:cs typeface="Arial"/>
              </a:rPr>
              <a:t>and</a:t>
            </a:r>
            <a:r>
              <a:rPr sz="900" spc="-60" dirty="0">
                <a:latin typeface="Arial"/>
                <a:cs typeface="Arial"/>
              </a:rPr>
              <a:t> </a:t>
            </a:r>
            <a:r>
              <a:rPr sz="900" spc="-5" dirty="0">
                <a:latin typeface="Arial"/>
                <a:cs typeface="Arial"/>
              </a:rPr>
              <a:t>pitch</a:t>
            </a:r>
            <a:endParaRPr sz="900">
              <a:latin typeface="Arial"/>
              <a:cs typeface="Arial"/>
            </a:endParaRPr>
          </a:p>
        </p:txBody>
      </p:sp>
      <p:sp>
        <p:nvSpPr>
          <p:cNvPr id="37" name="object 37"/>
          <p:cNvSpPr txBox="1"/>
          <p:nvPr/>
        </p:nvSpPr>
        <p:spPr>
          <a:xfrm>
            <a:off x="912606" y="7494496"/>
            <a:ext cx="23939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a:t>
            </a:r>
            <a:r>
              <a:rPr sz="900" spc="-70" dirty="0">
                <a:latin typeface="Arial"/>
                <a:cs typeface="Arial"/>
              </a:rPr>
              <a:t>1</a:t>
            </a:r>
            <a:r>
              <a:rPr sz="900" dirty="0">
                <a:latin typeface="Arial"/>
                <a:cs typeface="Arial"/>
              </a:rPr>
              <a:t>1</a:t>
            </a:r>
            <a:endParaRPr sz="900">
              <a:latin typeface="Arial"/>
              <a:cs typeface="Arial"/>
            </a:endParaRPr>
          </a:p>
        </p:txBody>
      </p:sp>
      <p:sp>
        <p:nvSpPr>
          <p:cNvPr id="38" name="object 38"/>
          <p:cNvSpPr txBox="1"/>
          <p:nvPr/>
        </p:nvSpPr>
        <p:spPr>
          <a:xfrm>
            <a:off x="1452125" y="7494496"/>
            <a:ext cx="775970"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Timber</a:t>
            </a:r>
            <a:r>
              <a:rPr sz="900" spc="-65" dirty="0">
                <a:latin typeface="Arial"/>
                <a:cs typeface="Arial"/>
              </a:rPr>
              <a:t> </a:t>
            </a:r>
            <a:r>
              <a:rPr sz="900" spc="-5" dirty="0">
                <a:latin typeface="Arial"/>
                <a:cs typeface="Arial"/>
              </a:rPr>
              <a:t>trusses</a:t>
            </a:r>
            <a:endParaRPr sz="900">
              <a:latin typeface="Arial"/>
              <a:cs typeface="Arial"/>
            </a:endParaRPr>
          </a:p>
        </p:txBody>
      </p:sp>
      <p:sp>
        <p:nvSpPr>
          <p:cNvPr id="39" name="object 39"/>
          <p:cNvSpPr txBox="1"/>
          <p:nvPr/>
        </p:nvSpPr>
        <p:spPr>
          <a:xfrm>
            <a:off x="4220677" y="7494496"/>
            <a:ext cx="157099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a:t>
            </a:r>
            <a:r>
              <a:rPr sz="900" spc="-10" dirty="0">
                <a:latin typeface="Arial"/>
                <a:cs typeface="Arial"/>
              </a:rPr>
              <a:t>stating span </a:t>
            </a:r>
            <a:r>
              <a:rPr sz="900" spc="-5" dirty="0">
                <a:latin typeface="Arial"/>
                <a:cs typeface="Arial"/>
              </a:rPr>
              <a:t>and</a:t>
            </a:r>
            <a:r>
              <a:rPr sz="900" spc="-20" dirty="0">
                <a:latin typeface="Arial"/>
                <a:cs typeface="Arial"/>
              </a:rPr>
              <a:t> </a:t>
            </a:r>
            <a:r>
              <a:rPr sz="900" spc="-5" dirty="0">
                <a:latin typeface="Arial"/>
                <a:cs typeface="Arial"/>
              </a:rPr>
              <a:t>pitch</a:t>
            </a:r>
            <a:endParaRPr sz="900">
              <a:latin typeface="Arial"/>
              <a:cs typeface="Arial"/>
            </a:endParaRPr>
          </a:p>
        </p:txBody>
      </p:sp>
      <p:sp>
        <p:nvSpPr>
          <p:cNvPr id="40" name="object 40"/>
          <p:cNvSpPr txBox="1"/>
          <p:nvPr/>
        </p:nvSpPr>
        <p:spPr>
          <a:xfrm>
            <a:off x="912606" y="7787104"/>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.12</a:t>
            </a:r>
            <a:endParaRPr sz="900">
              <a:latin typeface="Arial"/>
              <a:cs typeface="Arial"/>
            </a:endParaRPr>
          </a:p>
        </p:txBody>
      </p:sp>
      <p:sp>
        <p:nvSpPr>
          <p:cNvPr id="41" name="object 41"/>
          <p:cNvSpPr txBox="1"/>
          <p:nvPr/>
        </p:nvSpPr>
        <p:spPr>
          <a:xfrm>
            <a:off x="1452102" y="7787104"/>
            <a:ext cx="680085" cy="162560"/>
          </a:xfrm>
          <a:prstGeom prst="rect">
            <a:avLst/>
          </a:prstGeom>
        </p:spPr>
        <p:txBody>
          <a:bodyPr vert="horz" wrap="square" lIns="0" tIns="12700" rIns="0" bIns="0" rtlCol="0">
            <a:spAutoFit/>
          </a:bodyPr>
          <a:lstStyle/>
          <a:p>
            <a:pPr marL="12700">
              <a:lnSpc>
                <a:spcPct val="100000"/>
              </a:lnSpc>
              <a:spcBef>
                <a:spcPts val="100"/>
              </a:spcBef>
            </a:pPr>
            <a:r>
              <a:rPr sz="900" spc="-15" dirty="0">
                <a:latin typeface="Arial"/>
                <a:cs typeface="Arial"/>
              </a:rPr>
              <a:t>Steel</a:t>
            </a:r>
            <a:r>
              <a:rPr sz="900" spc="-50" dirty="0">
                <a:latin typeface="Arial"/>
                <a:cs typeface="Arial"/>
              </a:rPr>
              <a:t> </a:t>
            </a:r>
            <a:r>
              <a:rPr sz="900" spc="-5" dirty="0">
                <a:latin typeface="Arial"/>
                <a:cs typeface="Arial"/>
              </a:rPr>
              <a:t>trusses</a:t>
            </a:r>
            <a:endParaRPr sz="900">
              <a:latin typeface="Arial"/>
              <a:cs typeface="Arial"/>
            </a:endParaRPr>
          </a:p>
        </p:txBody>
      </p:sp>
      <p:sp>
        <p:nvSpPr>
          <p:cNvPr id="42" name="object 42"/>
          <p:cNvSpPr txBox="1"/>
          <p:nvPr/>
        </p:nvSpPr>
        <p:spPr>
          <a:xfrm>
            <a:off x="4221020" y="7787104"/>
            <a:ext cx="2159635" cy="302260"/>
          </a:xfrm>
          <a:prstGeom prst="rect">
            <a:avLst/>
          </a:prstGeom>
        </p:spPr>
        <p:txBody>
          <a:bodyPr vert="horz" wrap="square" lIns="0" tIns="10160" rIns="0" bIns="0" rtlCol="0">
            <a:spAutoFit/>
          </a:bodyPr>
          <a:lstStyle/>
          <a:p>
            <a:pPr marL="12700" marR="5080" indent="-635">
              <a:lnSpc>
                <a:spcPct val="101699"/>
              </a:lnSpc>
              <a:spcBef>
                <a:spcPts val="80"/>
              </a:spcBef>
            </a:pPr>
            <a:r>
              <a:rPr sz="900" spc="-10" dirty="0">
                <a:latin typeface="Arial"/>
                <a:cs typeface="Arial"/>
              </a:rPr>
              <a:t>Weight </a:t>
            </a:r>
            <a:r>
              <a:rPr sz="900" spc="-5" dirty="0">
                <a:latin typeface="Arial"/>
                <a:cs typeface="Arial"/>
              </a:rPr>
              <a:t>of steel in tonnes/kilograms </a:t>
            </a:r>
            <a:r>
              <a:rPr sz="900" spc="-10" dirty="0">
                <a:latin typeface="Arial"/>
                <a:cs typeface="Arial"/>
              </a:rPr>
              <a:t>stating  span</a:t>
            </a:r>
            <a:endParaRPr sz="900">
              <a:latin typeface="Arial"/>
              <a:cs typeface="Arial"/>
            </a:endParaRPr>
          </a:p>
        </p:txBody>
      </p:sp>
      <p:sp>
        <p:nvSpPr>
          <p:cNvPr id="43" name="object 43"/>
          <p:cNvSpPr txBox="1"/>
          <p:nvPr/>
        </p:nvSpPr>
        <p:spPr>
          <a:xfrm>
            <a:off x="912492" y="8218358"/>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.13</a:t>
            </a:r>
            <a:endParaRPr sz="900">
              <a:latin typeface="Arial"/>
              <a:cs typeface="Arial"/>
            </a:endParaRPr>
          </a:p>
        </p:txBody>
      </p:sp>
      <p:sp>
        <p:nvSpPr>
          <p:cNvPr id="44" name="object 44"/>
          <p:cNvSpPr txBox="1"/>
          <p:nvPr/>
        </p:nvSpPr>
        <p:spPr>
          <a:xfrm>
            <a:off x="1451977" y="8218358"/>
            <a:ext cx="1774189"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Reinforced brick masonry</a:t>
            </a:r>
            <a:r>
              <a:rPr sz="900" spc="-55" dirty="0">
                <a:latin typeface="Arial"/>
                <a:cs typeface="Arial"/>
              </a:rPr>
              <a:t> </a:t>
            </a:r>
            <a:r>
              <a:rPr sz="900" spc="-5" dirty="0">
                <a:latin typeface="Arial"/>
                <a:cs typeface="Arial"/>
              </a:rPr>
              <a:t>columns</a:t>
            </a:r>
            <a:endParaRPr sz="900">
              <a:latin typeface="Arial"/>
              <a:cs typeface="Arial"/>
            </a:endParaRPr>
          </a:p>
        </p:txBody>
      </p:sp>
      <p:sp>
        <p:nvSpPr>
          <p:cNvPr id="45" name="object 45"/>
          <p:cNvSpPr txBox="1"/>
          <p:nvPr/>
        </p:nvSpPr>
        <p:spPr>
          <a:xfrm>
            <a:off x="4220448" y="8218358"/>
            <a:ext cx="2307590" cy="302895"/>
          </a:xfrm>
          <a:prstGeom prst="rect">
            <a:avLst/>
          </a:prstGeom>
        </p:spPr>
        <p:txBody>
          <a:bodyPr vert="horz" wrap="square" lIns="0" tIns="9525" rIns="0" bIns="0" rtlCol="0">
            <a:spAutoFit/>
          </a:bodyPr>
          <a:lstStyle/>
          <a:p>
            <a:pPr marL="13335" marR="5080" indent="-1270">
              <a:lnSpc>
                <a:spcPct val="102299"/>
              </a:lnSpc>
              <a:spcBef>
                <a:spcPts val="75"/>
              </a:spcBef>
            </a:pPr>
            <a:r>
              <a:rPr sz="900" spc="-5" dirty="0">
                <a:latin typeface="Arial"/>
                <a:cs typeface="Arial"/>
              </a:rPr>
              <a:t>Length of columns </a:t>
            </a:r>
            <a:r>
              <a:rPr sz="900" dirty="0">
                <a:latin typeface="Arial"/>
                <a:cs typeface="Arial"/>
              </a:rPr>
              <a:t>in </a:t>
            </a:r>
            <a:r>
              <a:rPr sz="900" spc="-5" dirty="0">
                <a:latin typeface="Arial"/>
                <a:cs typeface="Arial"/>
              </a:rPr>
              <a:t>metres stating sectional  dimensions</a:t>
            </a:r>
            <a:endParaRPr sz="900">
              <a:latin typeface="Arial"/>
              <a:cs typeface="Arial"/>
            </a:endParaRPr>
          </a:p>
        </p:txBody>
      </p:sp>
      <p:sp>
        <p:nvSpPr>
          <p:cNvPr id="46" name="object 46"/>
          <p:cNvSpPr txBox="1"/>
          <p:nvPr/>
        </p:nvSpPr>
        <p:spPr>
          <a:xfrm>
            <a:off x="912492" y="8650412"/>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.14</a:t>
            </a:r>
            <a:endParaRPr sz="900">
              <a:latin typeface="Arial"/>
              <a:cs typeface="Arial"/>
            </a:endParaRPr>
          </a:p>
        </p:txBody>
      </p:sp>
      <p:sp>
        <p:nvSpPr>
          <p:cNvPr id="47" name="object 47"/>
          <p:cNvSpPr txBox="1"/>
          <p:nvPr/>
        </p:nvSpPr>
        <p:spPr>
          <a:xfrm>
            <a:off x="1451977" y="8650412"/>
            <a:ext cx="197167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Reinforced concrete masonry</a:t>
            </a:r>
            <a:r>
              <a:rPr sz="900" spc="-45" dirty="0">
                <a:latin typeface="Arial"/>
                <a:cs typeface="Arial"/>
              </a:rPr>
              <a:t> </a:t>
            </a:r>
            <a:r>
              <a:rPr sz="900" spc="-5" dirty="0">
                <a:latin typeface="Arial"/>
                <a:cs typeface="Arial"/>
              </a:rPr>
              <a:t>columns</a:t>
            </a:r>
            <a:endParaRPr sz="900">
              <a:latin typeface="Arial"/>
              <a:cs typeface="Arial"/>
            </a:endParaRPr>
          </a:p>
        </p:txBody>
      </p:sp>
      <p:sp>
        <p:nvSpPr>
          <p:cNvPr id="48" name="object 48"/>
          <p:cNvSpPr txBox="1"/>
          <p:nvPr/>
        </p:nvSpPr>
        <p:spPr>
          <a:xfrm>
            <a:off x="4220220" y="8650412"/>
            <a:ext cx="2307590" cy="302260"/>
          </a:xfrm>
          <a:prstGeom prst="rect">
            <a:avLst/>
          </a:prstGeom>
        </p:spPr>
        <p:txBody>
          <a:bodyPr vert="horz" wrap="square" lIns="0" tIns="10160" rIns="0" bIns="0" rtlCol="0">
            <a:spAutoFit/>
          </a:bodyPr>
          <a:lstStyle/>
          <a:p>
            <a:pPr marL="13335" marR="5080" indent="-1270">
              <a:lnSpc>
                <a:spcPct val="101699"/>
              </a:lnSpc>
              <a:spcBef>
                <a:spcPts val="80"/>
              </a:spcBef>
            </a:pPr>
            <a:r>
              <a:rPr sz="900" spc="-5" dirty="0">
                <a:latin typeface="Arial"/>
                <a:cs typeface="Arial"/>
              </a:rPr>
              <a:t>Length of columns </a:t>
            </a:r>
            <a:r>
              <a:rPr sz="900" dirty="0">
                <a:latin typeface="Arial"/>
                <a:cs typeface="Arial"/>
              </a:rPr>
              <a:t>in </a:t>
            </a:r>
            <a:r>
              <a:rPr sz="900" spc="-5" dirty="0">
                <a:latin typeface="Arial"/>
                <a:cs typeface="Arial"/>
              </a:rPr>
              <a:t>metres stating sectional  dimensions</a:t>
            </a:r>
            <a:endParaRPr sz="900">
              <a:latin typeface="Arial"/>
              <a:cs typeface="Arial"/>
            </a:endParaRPr>
          </a:p>
        </p:txBody>
      </p:sp>
      <p:sp>
        <p:nvSpPr>
          <p:cNvPr id="49" name="object 49"/>
          <p:cNvSpPr txBox="1"/>
          <p:nvPr/>
        </p:nvSpPr>
        <p:spPr>
          <a:xfrm>
            <a:off x="912492" y="9082465"/>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.15</a:t>
            </a:r>
            <a:endParaRPr sz="900">
              <a:latin typeface="Arial"/>
              <a:cs typeface="Arial"/>
            </a:endParaRPr>
          </a:p>
        </p:txBody>
      </p:sp>
      <p:sp>
        <p:nvSpPr>
          <p:cNvPr id="50" name="object 50"/>
          <p:cNvSpPr txBox="1"/>
          <p:nvPr/>
        </p:nvSpPr>
        <p:spPr>
          <a:xfrm>
            <a:off x="1452045" y="9082465"/>
            <a:ext cx="188912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Reinforced concrete masonry</a:t>
            </a:r>
            <a:r>
              <a:rPr sz="900" spc="-50" dirty="0">
                <a:latin typeface="Arial"/>
                <a:cs typeface="Arial"/>
              </a:rPr>
              <a:t> </a:t>
            </a:r>
            <a:r>
              <a:rPr sz="900" spc="-5" dirty="0">
                <a:latin typeface="Arial"/>
                <a:cs typeface="Arial"/>
              </a:rPr>
              <a:t>beams</a:t>
            </a:r>
            <a:endParaRPr sz="900">
              <a:latin typeface="Arial"/>
              <a:cs typeface="Arial"/>
            </a:endParaRPr>
          </a:p>
        </p:txBody>
      </p:sp>
      <p:sp>
        <p:nvSpPr>
          <p:cNvPr id="51" name="object 51"/>
          <p:cNvSpPr txBox="1"/>
          <p:nvPr/>
        </p:nvSpPr>
        <p:spPr>
          <a:xfrm>
            <a:off x="4220334" y="9082465"/>
            <a:ext cx="2225040" cy="302260"/>
          </a:xfrm>
          <a:prstGeom prst="rect">
            <a:avLst/>
          </a:prstGeom>
        </p:spPr>
        <p:txBody>
          <a:bodyPr vert="horz" wrap="square" lIns="0" tIns="10160" rIns="0" bIns="0" rtlCol="0">
            <a:spAutoFit/>
          </a:bodyPr>
          <a:lstStyle/>
          <a:p>
            <a:pPr marL="13335" marR="5080" indent="-1270">
              <a:lnSpc>
                <a:spcPct val="101699"/>
              </a:lnSpc>
              <a:spcBef>
                <a:spcPts val="80"/>
              </a:spcBef>
            </a:pPr>
            <a:r>
              <a:rPr sz="900" spc="-5" dirty="0">
                <a:latin typeface="Arial"/>
                <a:cs typeface="Arial"/>
              </a:rPr>
              <a:t>Length of beams </a:t>
            </a:r>
            <a:r>
              <a:rPr sz="900" dirty="0">
                <a:latin typeface="Arial"/>
                <a:cs typeface="Arial"/>
              </a:rPr>
              <a:t>in </a:t>
            </a:r>
            <a:r>
              <a:rPr sz="900" spc="-5" dirty="0">
                <a:latin typeface="Arial"/>
                <a:cs typeface="Arial"/>
              </a:rPr>
              <a:t>metres stating sectional  dimensions</a:t>
            </a:r>
            <a:endParaRPr sz="900">
              <a:latin typeface="Arial"/>
              <a:cs typeface="Arial"/>
            </a:endParaRPr>
          </a:p>
        </p:txBody>
      </p:sp>
      <p:sp>
        <p:nvSpPr>
          <p:cNvPr id="52" name="object 52"/>
          <p:cNvSpPr/>
          <p:nvPr/>
        </p:nvSpPr>
        <p:spPr>
          <a:xfrm>
            <a:off x="899515" y="2782951"/>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
        <p:nvSpPr>
          <p:cNvPr id="53" name="object 53"/>
          <p:cNvSpPr/>
          <p:nvPr/>
        </p:nvSpPr>
        <p:spPr>
          <a:xfrm>
            <a:off x="899515" y="3405505"/>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12</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893671" y="300811"/>
            <a:ext cx="1842135" cy="319405"/>
          </a:xfrm>
          <a:prstGeom prst="rect">
            <a:avLst/>
          </a:prstGeom>
        </p:spPr>
        <p:txBody>
          <a:bodyPr vert="horz" wrap="square" lIns="0" tIns="23495" rIns="0" bIns="0" rtlCol="0">
            <a:spAutoFit/>
          </a:bodyPr>
          <a:lstStyle/>
          <a:p>
            <a:pPr marL="12700">
              <a:lnSpc>
                <a:spcPct val="100000"/>
              </a:lnSpc>
              <a:spcBef>
                <a:spcPts val="185"/>
              </a:spcBef>
            </a:pPr>
            <a:r>
              <a:rPr sz="1000" b="1" spc="-5" dirty="0">
                <a:solidFill>
                  <a:srgbClr val="1AB3E0"/>
                </a:solidFill>
                <a:latin typeface="Arial"/>
                <a:cs typeface="Arial"/>
              </a:rPr>
              <a:t>NZIQS Elemental Analysis</a:t>
            </a:r>
            <a:endParaRPr sz="1000">
              <a:latin typeface="Arial"/>
              <a:cs typeface="Arial"/>
            </a:endParaRPr>
          </a:p>
          <a:p>
            <a:pPr marL="12700">
              <a:lnSpc>
                <a:spcPct val="100000"/>
              </a:lnSpc>
              <a:spcBef>
                <a:spcPts val="65"/>
              </a:spcBef>
            </a:pPr>
            <a:r>
              <a:rPr sz="800" spc="-5" dirty="0">
                <a:latin typeface="Arial"/>
                <a:cs typeface="Arial"/>
              </a:rPr>
              <a:t>Form and Extent of Elements: E3 </a:t>
            </a:r>
            <a:r>
              <a:rPr sz="800" spc="-10" dirty="0">
                <a:latin typeface="Arial"/>
                <a:cs typeface="Arial"/>
              </a:rPr>
              <a:t>Frame</a:t>
            </a:r>
            <a:endParaRPr sz="800">
              <a:latin typeface="Arial"/>
              <a:cs typeface="Arial"/>
            </a:endParaRPr>
          </a:p>
        </p:txBody>
      </p:sp>
      <p:sp>
        <p:nvSpPr>
          <p:cNvPr id="5" name="object 5"/>
          <p:cNvSpPr txBox="1"/>
          <p:nvPr/>
        </p:nvSpPr>
        <p:spPr>
          <a:xfrm>
            <a:off x="912721" y="127977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.1</a:t>
            </a:r>
            <a:r>
              <a:rPr sz="900" dirty="0">
                <a:latin typeface="Arial"/>
                <a:cs typeface="Arial"/>
              </a:rPr>
              <a:t>6</a:t>
            </a:r>
            <a:endParaRPr sz="900">
              <a:latin typeface="Arial"/>
              <a:cs typeface="Arial"/>
            </a:endParaRPr>
          </a:p>
        </p:txBody>
      </p:sp>
      <p:sp>
        <p:nvSpPr>
          <p:cNvPr id="6" name="object 6"/>
          <p:cNvSpPr txBox="1"/>
          <p:nvPr/>
        </p:nvSpPr>
        <p:spPr>
          <a:xfrm>
            <a:off x="1451940" y="1279776"/>
            <a:ext cx="1436370"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Timber </a:t>
            </a:r>
            <a:r>
              <a:rPr sz="900" spc="-5" dirty="0">
                <a:latin typeface="Arial"/>
                <a:cs typeface="Arial"/>
              </a:rPr>
              <a:t>roof frame</a:t>
            </a:r>
            <a:r>
              <a:rPr sz="900" spc="-30" dirty="0">
                <a:latin typeface="Arial"/>
                <a:cs typeface="Arial"/>
              </a:rPr>
              <a:t> </a:t>
            </a:r>
            <a:r>
              <a:rPr sz="900" spc="-5" dirty="0">
                <a:latin typeface="Arial"/>
                <a:cs typeface="Arial"/>
              </a:rPr>
              <a:t>members</a:t>
            </a:r>
            <a:endParaRPr sz="900">
              <a:latin typeface="Arial"/>
              <a:cs typeface="Arial"/>
            </a:endParaRPr>
          </a:p>
        </p:txBody>
      </p:sp>
      <p:sp>
        <p:nvSpPr>
          <p:cNvPr id="7" name="object 7"/>
          <p:cNvSpPr txBox="1"/>
          <p:nvPr/>
        </p:nvSpPr>
        <p:spPr>
          <a:xfrm>
            <a:off x="4221248" y="1279776"/>
            <a:ext cx="2357120"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Horizontal area of roof supported in m2 </a:t>
            </a:r>
            <a:r>
              <a:rPr sz="900" spc="-10" dirty="0">
                <a:latin typeface="Arial"/>
                <a:cs typeface="Arial"/>
              </a:rPr>
              <a:t>stating  </a:t>
            </a:r>
            <a:r>
              <a:rPr sz="900" spc="-5" dirty="0">
                <a:latin typeface="Arial"/>
                <a:cs typeface="Arial"/>
              </a:rPr>
              <a:t>pitch</a:t>
            </a:r>
            <a:endParaRPr sz="900">
              <a:latin typeface="Arial"/>
              <a:cs typeface="Arial"/>
            </a:endParaRPr>
          </a:p>
        </p:txBody>
      </p:sp>
      <p:sp>
        <p:nvSpPr>
          <p:cNvPr id="8" name="object 8"/>
          <p:cNvSpPr txBox="1"/>
          <p:nvPr/>
        </p:nvSpPr>
        <p:spPr>
          <a:xfrm>
            <a:off x="912606" y="1711830"/>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.17</a:t>
            </a:r>
            <a:endParaRPr sz="900">
              <a:latin typeface="Arial"/>
              <a:cs typeface="Arial"/>
            </a:endParaRPr>
          </a:p>
        </p:txBody>
      </p:sp>
      <p:sp>
        <p:nvSpPr>
          <p:cNvPr id="9" name="object 9"/>
          <p:cNvSpPr txBox="1"/>
          <p:nvPr/>
        </p:nvSpPr>
        <p:spPr>
          <a:xfrm>
            <a:off x="1452137" y="1711830"/>
            <a:ext cx="1337945" cy="162560"/>
          </a:xfrm>
          <a:prstGeom prst="rect">
            <a:avLst/>
          </a:prstGeom>
        </p:spPr>
        <p:txBody>
          <a:bodyPr vert="horz" wrap="square" lIns="0" tIns="12700" rIns="0" bIns="0" rtlCol="0">
            <a:spAutoFit/>
          </a:bodyPr>
          <a:lstStyle/>
          <a:p>
            <a:pPr marL="12700">
              <a:lnSpc>
                <a:spcPct val="100000"/>
              </a:lnSpc>
              <a:spcBef>
                <a:spcPts val="100"/>
              </a:spcBef>
            </a:pPr>
            <a:r>
              <a:rPr sz="900" spc="-15" dirty="0">
                <a:latin typeface="Arial"/>
                <a:cs typeface="Arial"/>
              </a:rPr>
              <a:t>Steel </a:t>
            </a:r>
            <a:r>
              <a:rPr sz="900" spc="-5" dirty="0">
                <a:latin typeface="Arial"/>
                <a:cs typeface="Arial"/>
              </a:rPr>
              <a:t>roof frame</a:t>
            </a:r>
            <a:r>
              <a:rPr sz="900" spc="-45" dirty="0">
                <a:latin typeface="Arial"/>
                <a:cs typeface="Arial"/>
              </a:rPr>
              <a:t> </a:t>
            </a:r>
            <a:r>
              <a:rPr sz="900" spc="-5" dirty="0">
                <a:latin typeface="Arial"/>
                <a:cs typeface="Arial"/>
              </a:rPr>
              <a:t>members</a:t>
            </a:r>
            <a:endParaRPr sz="900">
              <a:latin typeface="Arial"/>
              <a:cs typeface="Arial"/>
            </a:endParaRPr>
          </a:p>
        </p:txBody>
      </p:sp>
      <p:sp>
        <p:nvSpPr>
          <p:cNvPr id="10" name="object 10"/>
          <p:cNvSpPr txBox="1"/>
          <p:nvPr/>
        </p:nvSpPr>
        <p:spPr>
          <a:xfrm>
            <a:off x="4220220" y="1711830"/>
            <a:ext cx="2287270" cy="442595"/>
          </a:xfrm>
          <a:prstGeom prst="rect">
            <a:avLst/>
          </a:prstGeom>
        </p:spPr>
        <p:txBody>
          <a:bodyPr vert="horz" wrap="square" lIns="0" tIns="9525" rIns="0" bIns="0" rtlCol="0">
            <a:spAutoFit/>
          </a:bodyPr>
          <a:lstStyle/>
          <a:p>
            <a:pPr marL="13335" marR="5080" indent="-1270">
              <a:lnSpc>
                <a:spcPct val="102000"/>
              </a:lnSpc>
              <a:spcBef>
                <a:spcPts val="75"/>
              </a:spcBef>
            </a:pPr>
            <a:r>
              <a:rPr sz="900" spc="-10" dirty="0">
                <a:latin typeface="Arial"/>
                <a:cs typeface="Arial"/>
              </a:rPr>
              <a:t>Weight </a:t>
            </a:r>
            <a:r>
              <a:rPr sz="900" spc="-5" dirty="0">
                <a:latin typeface="Arial"/>
                <a:cs typeface="Arial"/>
              </a:rPr>
              <a:t>of steel in tonnes/kilograms </a:t>
            </a:r>
            <a:r>
              <a:rPr sz="900" spc="-10" dirty="0">
                <a:latin typeface="Arial"/>
                <a:cs typeface="Arial"/>
              </a:rPr>
              <a:t>stating  </a:t>
            </a:r>
            <a:r>
              <a:rPr sz="900" spc="-5" dirty="0">
                <a:latin typeface="Arial"/>
                <a:cs typeface="Arial"/>
              </a:rPr>
              <a:t>pitch and horizontal area of roof supported in  </a:t>
            </a:r>
            <a:r>
              <a:rPr sz="900" dirty="0">
                <a:latin typeface="Arial"/>
                <a:cs typeface="Arial"/>
              </a:rPr>
              <a:t>m2</a:t>
            </a:r>
            <a:endParaRPr sz="900">
              <a:latin typeface="Arial"/>
              <a:cs typeface="Arial"/>
            </a:endParaRPr>
          </a:p>
        </p:txBody>
      </p:sp>
      <p:sp>
        <p:nvSpPr>
          <p:cNvPr id="11" name="object 11"/>
          <p:cNvSpPr txBox="1"/>
          <p:nvPr/>
        </p:nvSpPr>
        <p:spPr>
          <a:xfrm>
            <a:off x="912492" y="2283330"/>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3</a:t>
            </a:r>
            <a:r>
              <a:rPr sz="900" spc="-5" dirty="0">
                <a:latin typeface="Arial"/>
                <a:cs typeface="Arial"/>
              </a:rPr>
              <a:t>.18</a:t>
            </a:r>
            <a:endParaRPr sz="900">
              <a:latin typeface="Arial"/>
              <a:cs typeface="Arial"/>
            </a:endParaRPr>
          </a:p>
        </p:txBody>
      </p:sp>
      <p:sp>
        <p:nvSpPr>
          <p:cNvPr id="12" name="object 12"/>
          <p:cNvSpPr txBox="1"/>
          <p:nvPr/>
        </p:nvSpPr>
        <p:spPr>
          <a:xfrm>
            <a:off x="1452034" y="2283330"/>
            <a:ext cx="186436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Fireproofing of steel frame</a:t>
            </a:r>
            <a:r>
              <a:rPr sz="900" spc="-50" dirty="0">
                <a:latin typeface="Arial"/>
                <a:cs typeface="Arial"/>
              </a:rPr>
              <a:t> </a:t>
            </a:r>
            <a:r>
              <a:rPr sz="900" spc="-5" dirty="0">
                <a:latin typeface="Arial"/>
                <a:cs typeface="Arial"/>
              </a:rPr>
              <a:t>members</a:t>
            </a:r>
            <a:endParaRPr sz="900">
              <a:latin typeface="Arial"/>
              <a:cs typeface="Arial"/>
            </a:endParaRPr>
          </a:p>
        </p:txBody>
      </p:sp>
      <p:sp>
        <p:nvSpPr>
          <p:cNvPr id="13" name="object 13"/>
          <p:cNvSpPr txBox="1"/>
          <p:nvPr/>
        </p:nvSpPr>
        <p:spPr>
          <a:xfrm>
            <a:off x="4220905" y="2283330"/>
            <a:ext cx="1014094"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covered </a:t>
            </a:r>
            <a:r>
              <a:rPr sz="900" dirty="0">
                <a:latin typeface="Arial"/>
                <a:cs typeface="Arial"/>
              </a:rPr>
              <a:t>in</a:t>
            </a:r>
            <a:r>
              <a:rPr sz="900" spc="-80" dirty="0">
                <a:latin typeface="Arial"/>
                <a:cs typeface="Arial"/>
              </a:rPr>
              <a:t> </a:t>
            </a:r>
            <a:r>
              <a:rPr sz="900" spc="-5" dirty="0">
                <a:latin typeface="Arial"/>
                <a:cs typeface="Arial"/>
              </a:rPr>
              <a:t>m2</a:t>
            </a:r>
            <a:endParaRPr sz="900">
              <a:latin typeface="Arial"/>
              <a:cs typeface="Arial"/>
            </a:endParaRPr>
          </a:p>
        </p:txBody>
      </p:sp>
      <p:sp>
        <p:nvSpPr>
          <p:cNvPr id="14" name="object 14"/>
          <p:cNvSpPr txBox="1"/>
          <p:nvPr/>
        </p:nvSpPr>
        <p:spPr>
          <a:xfrm>
            <a:off x="912721" y="946020"/>
            <a:ext cx="520065"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Element</a:t>
            </a:r>
            <a:endParaRPr sz="1000">
              <a:latin typeface="Arial"/>
              <a:cs typeface="Arial"/>
            </a:endParaRPr>
          </a:p>
        </p:txBody>
      </p:sp>
      <p:sp>
        <p:nvSpPr>
          <p:cNvPr id="15" name="object 15"/>
          <p:cNvSpPr txBox="1"/>
          <p:nvPr/>
        </p:nvSpPr>
        <p:spPr>
          <a:xfrm>
            <a:off x="4221245" y="946020"/>
            <a:ext cx="801370"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Element</a:t>
            </a:r>
            <a:r>
              <a:rPr sz="1000" b="1" spc="-50" dirty="0">
                <a:latin typeface="Arial"/>
                <a:cs typeface="Arial"/>
              </a:rPr>
              <a:t> </a:t>
            </a:r>
            <a:r>
              <a:rPr sz="1000" b="1" spc="-5" dirty="0">
                <a:latin typeface="Arial"/>
                <a:cs typeface="Arial"/>
              </a:rPr>
              <a:t>Unit</a:t>
            </a:r>
            <a:endParaRPr sz="1000">
              <a:latin typeface="Arial"/>
              <a:cs typeface="Arial"/>
            </a:endParaRPr>
          </a:p>
        </p:txBody>
      </p:sp>
      <p:sp>
        <p:nvSpPr>
          <p:cNvPr id="16" name="object 16"/>
          <p:cNvSpPr/>
          <p:nvPr/>
        </p:nvSpPr>
        <p:spPr>
          <a:xfrm>
            <a:off x="899515" y="1229233"/>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13</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80405" cy="2999105"/>
          </a:xfrm>
          <a:prstGeom prst="rect">
            <a:avLst/>
          </a:prstGeom>
        </p:spPr>
        <p:txBody>
          <a:bodyPr vert="horz" wrap="square" lIns="0" tIns="23495" rIns="0" bIns="0" rtlCol="0">
            <a:spAutoFit/>
          </a:bodyPr>
          <a:lstStyle/>
          <a:p>
            <a:pPr marR="5715" algn="r">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3531235">
              <a:lnSpc>
                <a:spcPct val="100000"/>
              </a:lnSpc>
              <a:spcBef>
                <a:spcPts val="65"/>
              </a:spcBef>
            </a:pPr>
            <a:r>
              <a:rPr sz="800" dirty="0">
                <a:latin typeface="Arial"/>
                <a:cs typeface="Arial"/>
              </a:rPr>
              <a:t>Form </a:t>
            </a:r>
            <a:r>
              <a:rPr sz="800" spc="-5" dirty="0">
                <a:latin typeface="Arial"/>
                <a:cs typeface="Arial"/>
              </a:rPr>
              <a:t>and Extent of Elements: E4 Structural</a:t>
            </a:r>
            <a:r>
              <a:rPr sz="800" spc="70" dirty="0">
                <a:latin typeface="Arial"/>
                <a:cs typeface="Arial"/>
              </a:rPr>
              <a:t> </a:t>
            </a:r>
            <a:r>
              <a:rPr sz="800" spc="-5" dirty="0">
                <a:latin typeface="Arial"/>
                <a:cs typeface="Arial"/>
              </a:rPr>
              <a:t>Walls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3085" algn="l"/>
              </a:tabLst>
            </a:pPr>
            <a:r>
              <a:rPr sz="1400" spc="-5" dirty="0">
                <a:latin typeface="Arial"/>
                <a:cs typeface="Arial"/>
              </a:rPr>
              <a:t>E4	</a:t>
            </a:r>
            <a:r>
              <a:rPr sz="1400" spc="-10" dirty="0">
                <a:latin typeface="Arial"/>
                <a:cs typeface="Arial"/>
              </a:rPr>
              <a:t>Structural</a:t>
            </a:r>
            <a:r>
              <a:rPr sz="1400" spc="-5" dirty="0">
                <a:latin typeface="Arial"/>
                <a:cs typeface="Arial"/>
              </a:rPr>
              <a:t> </a:t>
            </a:r>
            <a:r>
              <a:rPr sz="1400" spc="-15" dirty="0">
                <a:latin typeface="Arial"/>
                <a:cs typeface="Arial"/>
              </a:rPr>
              <a:t>Walls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Load bearing and diaphragm walls together with integral</a:t>
            </a:r>
            <a:r>
              <a:rPr sz="900" spc="-10" dirty="0">
                <a:latin typeface="Arial"/>
                <a:cs typeface="Arial"/>
              </a:rPr>
              <a:t> </a:t>
            </a:r>
            <a:r>
              <a:rPr sz="900" spc="-5" dirty="0">
                <a:latin typeface="Arial"/>
                <a:cs typeface="Arial"/>
              </a:rPr>
              <a:t>columns.</a:t>
            </a:r>
            <a:endParaRPr sz="900">
              <a:latin typeface="Arial"/>
              <a:cs typeface="Arial"/>
            </a:endParaRPr>
          </a:p>
          <a:p>
            <a:pPr marL="12700">
              <a:lnSpc>
                <a:spcPct val="100000"/>
              </a:lnSpc>
              <a:spcBef>
                <a:spcPts val="660"/>
              </a:spcBef>
            </a:pPr>
            <a:r>
              <a:rPr sz="1100" b="1" spc="-5" dirty="0">
                <a:latin typeface="Arial"/>
                <a:cs typeface="Arial"/>
              </a:rPr>
              <a:t>Exclusions</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Non structural spandrel panels. </a:t>
            </a:r>
            <a:r>
              <a:rPr sz="900" i="1" spc="-5" dirty="0">
                <a:latin typeface="Arial"/>
                <a:cs typeface="Arial"/>
              </a:rPr>
              <a:t>See “E7 Exterior </a:t>
            </a:r>
            <a:r>
              <a:rPr sz="900" i="1" spc="-10" dirty="0">
                <a:latin typeface="Arial"/>
                <a:cs typeface="Arial"/>
              </a:rPr>
              <a:t>Walls </a:t>
            </a:r>
            <a:r>
              <a:rPr sz="900" i="1" spc="-5" dirty="0">
                <a:latin typeface="Arial"/>
                <a:cs typeface="Arial"/>
              </a:rPr>
              <a:t>and Exterior Finish”, </a:t>
            </a:r>
            <a:r>
              <a:rPr sz="900" i="1" spc="-10" dirty="0">
                <a:latin typeface="Arial"/>
                <a:cs typeface="Arial"/>
              </a:rPr>
              <a:t>page</a:t>
            </a:r>
            <a:r>
              <a:rPr sz="900" i="1" spc="5" dirty="0">
                <a:latin typeface="Arial"/>
                <a:cs typeface="Arial"/>
              </a:rPr>
              <a:t> </a:t>
            </a:r>
            <a:r>
              <a:rPr sz="900" i="1" spc="-5" dirty="0">
                <a:latin typeface="Arial"/>
                <a:cs typeface="Arial"/>
              </a:rPr>
              <a:t>16.</a:t>
            </a:r>
            <a:endParaRPr sz="900">
              <a:latin typeface="Arial"/>
              <a:cs typeface="Arial"/>
            </a:endParaRPr>
          </a:p>
          <a:p>
            <a:pPr marL="193040" indent="-180975">
              <a:lnSpc>
                <a:spcPct val="100000"/>
              </a:lnSpc>
              <a:spcBef>
                <a:spcPts val="15"/>
              </a:spcBef>
              <a:buChar char="•"/>
              <a:tabLst>
                <a:tab pos="193040" algn="l"/>
                <a:tab pos="193675" algn="l"/>
              </a:tabLst>
            </a:pPr>
            <a:r>
              <a:rPr sz="900" spc="-5" dirty="0">
                <a:latin typeface="Arial"/>
                <a:cs typeface="Arial"/>
              </a:rPr>
              <a:t>Linings and applied finishes or treatments. </a:t>
            </a:r>
            <a:r>
              <a:rPr sz="900" i="1" spc="-5" dirty="0">
                <a:latin typeface="Arial"/>
                <a:cs typeface="Arial"/>
              </a:rPr>
              <a:t>See “E13 </a:t>
            </a:r>
            <a:r>
              <a:rPr sz="900" i="1" spc="-10" dirty="0">
                <a:latin typeface="Arial"/>
                <a:cs typeface="Arial"/>
              </a:rPr>
              <a:t>Wall </a:t>
            </a:r>
            <a:r>
              <a:rPr sz="900" i="1" spc="-5" dirty="0">
                <a:latin typeface="Arial"/>
                <a:cs typeface="Arial"/>
              </a:rPr>
              <a:t>Finishes”, </a:t>
            </a:r>
            <a:r>
              <a:rPr sz="900" i="1" spc="-10" dirty="0">
                <a:latin typeface="Arial"/>
                <a:cs typeface="Arial"/>
              </a:rPr>
              <a:t>page</a:t>
            </a:r>
            <a:r>
              <a:rPr sz="900" i="1" spc="10" dirty="0">
                <a:latin typeface="Arial"/>
                <a:cs typeface="Arial"/>
              </a:rPr>
              <a:t> </a:t>
            </a:r>
            <a:r>
              <a:rPr sz="900" i="1" spc="-5" dirty="0">
                <a:latin typeface="Arial"/>
                <a:cs typeface="Arial"/>
              </a:rPr>
              <a:t>22.</a:t>
            </a:r>
            <a:endParaRPr sz="900">
              <a:latin typeface="Arial"/>
              <a:cs typeface="Arial"/>
            </a:endParaRPr>
          </a:p>
          <a:p>
            <a:pPr marL="193040" indent="-180975">
              <a:lnSpc>
                <a:spcPct val="100000"/>
              </a:lnSpc>
              <a:spcBef>
                <a:spcPts val="25"/>
              </a:spcBef>
              <a:buChar char="•"/>
              <a:tabLst>
                <a:tab pos="193040" algn="l"/>
                <a:tab pos="193675" algn="l"/>
              </a:tabLst>
            </a:pPr>
            <a:r>
              <a:rPr sz="900" spc="-5" dirty="0">
                <a:latin typeface="Arial"/>
                <a:cs typeface="Arial"/>
              </a:rPr>
              <a:t>Profiled finish. </a:t>
            </a:r>
            <a:r>
              <a:rPr sz="900" i="1" spc="-5" dirty="0">
                <a:latin typeface="Arial"/>
                <a:cs typeface="Arial"/>
              </a:rPr>
              <a:t>See “E13 </a:t>
            </a:r>
            <a:r>
              <a:rPr sz="900" i="1" spc="-10" dirty="0">
                <a:latin typeface="Arial"/>
                <a:cs typeface="Arial"/>
              </a:rPr>
              <a:t>Wall </a:t>
            </a:r>
            <a:r>
              <a:rPr sz="900" i="1" spc="-5" dirty="0">
                <a:latin typeface="Arial"/>
                <a:cs typeface="Arial"/>
              </a:rPr>
              <a:t>Finishes”, </a:t>
            </a:r>
            <a:r>
              <a:rPr sz="900" i="1" spc="-10" dirty="0">
                <a:latin typeface="Arial"/>
                <a:cs typeface="Arial"/>
              </a:rPr>
              <a:t>page</a:t>
            </a:r>
            <a:r>
              <a:rPr sz="900" i="1" dirty="0">
                <a:latin typeface="Arial"/>
                <a:cs typeface="Arial"/>
              </a:rPr>
              <a:t> </a:t>
            </a:r>
            <a:r>
              <a:rPr sz="900" i="1" spc="-5" dirty="0">
                <a:latin typeface="Arial"/>
                <a:cs typeface="Arial"/>
              </a:rPr>
              <a:t>22.</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5"/>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tabLst>
                <a:tab pos="577850" algn="l"/>
                <a:tab pos="3347085" algn="l"/>
              </a:tabLst>
            </a:pPr>
            <a:r>
              <a:rPr sz="900" dirty="0">
                <a:latin typeface="Arial"/>
                <a:cs typeface="Arial"/>
              </a:rPr>
              <a:t>4	</a:t>
            </a:r>
            <a:r>
              <a:rPr sz="900" spc="-10" dirty="0">
                <a:latin typeface="Arial"/>
                <a:cs typeface="Arial"/>
              </a:rPr>
              <a:t>Structural</a:t>
            </a:r>
            <a:r>
              <a:rPr sz="900" spc="5" dirty="0">
                <a:latin typeface="Arial"/>
                <a:cs typeface="Arial"/>
              </a:rPr>
              <a:t> </a:t>
            </a:r>
            <a:r>
              <a:rPr sz="900" spc="-10" dirty="0">
                <a:latin typeface="Arial"/>
                <a:cs typeface="Arial"/>
              </a:rPr>
              <a:t>Walls	</a:t>
            </a:r>
            <a:r>
              <a:rPr sz="900" spc="-25" dirty="0">
                <a:latin typeface="Arial"/>
                <a:cs typeface="Arial"/>
              </a:rPr>
              <a:t>Total </a:t>
            </a:r>
            <a:r>
              <a:rPr sz="900" spc="-5" dirty="0">
                <a:latin typeface="Arial"/>
                <a:cs typeface="Arial"/>
              </a:rPr>
              <a:t>area of structural walls in</a:t>
            </a:r>
            <a:r>
              <a:rPr sz="900" spc="30" dirty="0">
                <a:latin typeface="Arial"/>
                <a:cs typeface="Arial"/>
              </a:rPr>
              <a:t> </a:t>
            </a:r>
            <a:r>
              <a:rPr sz="900" spc="-5" dirty="0">
                <a:latin typeface="Arial"/>
                <a:cs typeface="Arial"/>
              </a:rPr>
              <a:t>m2</a:t>
            </a:r>
            <a:endParaRPr sz="900">
              <a:latin typeface="Arial"/>
              <a:cs typeface="Arial"/>
            </a:endParaRPr>
          </a:p>
          <a:p>
            <a:pPr>
              <a:lnSpc>
                <a:spcPct val="100000"/>
              </a:lnSpc>
              <a:spcBef>
                <a:spcPts val="4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 Unit</a:t>
            </a:r>
            <a:endParaRPr sz="1000">
              <a:latin typeface="Arial"/>
              <a:cs typeface="Arial"/>
            </a:endParaRPr>
          </a:p>
        </p:txBody>
      </p:sp>
      <p:sp>
        <p:nvSpPr>
          <p:cNvPr id="7" name="object 7"/>
          <p:cNvSpPr txBox="1"/>
          <p:nvPr/>
        </p:nvSpPr>
        <p:spPr>
          <a:xfrm>
            <a:off x="912721" y="3456048"/>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4</a:t>
            </a:r>
            <a:r>
              <a:rPr sz="900" spc="-5" dirty="0">
                <a:latin typeface="Arial"/>
                <a:cs typeface="Arial"/>
              </a:rPr>
              <a:t>.01</a:t>
            </a:r>
            <a:endParaRPr sz="900">
              <a:latin typeface="Arial"/>
              <a:cs typeface="Arial"/>
            </a:endParaRPr>
          </a:p>
        </p:txBody>
      </p:sp>
      <p:sp>
        <p:nvSpPr>
          <p:cNvPr id="8" name="object 8"/>
          <p:cNvSpPr txBox="1"/>
          <p:nvPr/>
        </p:nvSpPr>
        <p:spPr>
          <a:xfrm>
            <a:off x="1452205" y="3456048"/>
            <a:ext cx="2047875" cy="302260"/>
          </a:xfrm>
          <a:prstGeom prst="rect">
            <a:avLst/>
          </a:prstGeom>
        </p:spPr>
        <p:txBody>
          <a:bodyPr vert="horz" wrap="square" lIns="0" tIns="10160" rIns="0" bIns="0" rtlCol="0">
            <a:spAutoFit/>
          </a:bodyPr>
          <a:lstStyle/>
          <a:p>
            <a:pPr marL="12700" marR="5080" indent="-635">
              <a:lnSpc>
                <a:spcPct val="101699"/>
              </a:lnSpc>
              <a:spcBef>
                <a:spcPts val="80"/>
              </a:spcBef>
            </a:pPr>
            <a:r>
              <a:rPr sz="900" spc="-5" dirty="0">
                <a:latin typeface="Arial"/>
                <a:cs typeface="Arial"/>
              </a:rPr>
              <a:t>Concrete walls, including reinforcement,  formwork and fairface</a:t>
            </a:r>
            <a:r>
              <a:rPr sz="900" spc="-10" dirty="0">
                <a:latin typeface="Arial"/>
                <a:cs typeface="Arial"/>
              </a:rPr>
              <a:t> </a:t>
            </a:r>
            <a:r>
              <a:rPr sz="900" spc="-5" dirty="0">
                <a:latin typeface="Arial"/>
                <a:cs typeface="Arial"/>
              </a:rPr>
              <a:t>finish</a:t>
            </a:r>
            <a:endParaRPr sz="900">
              <a:latin typeface="Arial"/>
              <a:cs typeface="Arial"/>
            </a:endParaRPr>
          </a:p>
        </p:txBody>
      </p:sp>
      <p:sp>
        <p:nvSpPr>
          <p:cNvPr id="9" name="object 9"/>
          <p:cNvSpPr txBox="1"/>
          <p:nvPr/>
        </p:nvSpPr>
        <p:spPr>
          <a:xfrm>
            <a:off x="4221363" y="3456048"/>
            <a:ext cx="1990089"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Area in m2 for each type </a:t>
            </a:r>
            <a:r>
              <a:rPr sz="900" dirty="0">
                <a:latin typeface="Arial"/>
                <a:cs typeface="Arial"/>
              </a:rPr>
              <a:t>of </a:t>
            </a:r>
            <a:r>
              <a:rPr sz="900" spc="-5" dirty="0">
                <a:latin typeface="Arial"/>
                <a:cs typeface="Arial"/>
              </a:rPr>
              <a:t>wall </a:t>
            </a:r>
            <a:r>
              <a:rPr sz="900" spc="-10" dirty="0">
                <a:latin typeface="Arial"/>
                <a:cs typeface="Arial"/>
              </a:rPr>
              <a:t>stating  </a:t>
            </a:r>
            <a:r>
              <a:rPr sz="900" spc="-5" dirty="0">
                <a:latin typeface="Arial"/>
                <a:cs typeface="Arial"/>
              </a:rPr>
              <a:t>thickness</a:t>
            </a:r>
            <a:endParaRPr sz="900">
              <a:latin typeface="Arial"/>
              <a:cs typeface="Arial"/>
            </a:endParaRPr>
          </a:p>
        </p:txBody>
      </p:sp>
      <p:sp>
        <p:nvSpPr>
          <p:cNvPr id="10" name="object 10"/>
          <p:cNvSpPr txBox="1"/>
          <p:nvPr/>
        </p:nvSpPr>
        <p:spPr>
          <a:xfrm>
            <a:off x="912721" y="3888102"/>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4</a:t>
            </a:r>
            <a:r>
              <a:rPr sz="900" spc="-5" dirty="0">
                <a:latin typeface="Arial"/>
                <a:cs typeface="Arial"/>
              </a:rPr>
              <a:t>.02</a:t>
            </a:r>
            <a:endParaRPr sz="900">
              <a:latin typeface="Arial"/>
              <a:cs typeface="Arial"/>
            </a:endParaRPr>
          </a:p>
        </p:txBody>
      </p:sp>
      <p:sp>
        <p:nvSpPr>
          <p:cNvPr id="11" name="object 11"/>
          <p:cNvSpPr txBox="1"/>
          <p:nvPr/>
        </p:nvSpPr>
        <p:spPr>
          <a:xfrm>
            <a:off x="1452217" y="3888102"/>
            <a:ext cx="2314575" cy="441959"/>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Reinforced concrete masonry walls, including  reinforcement, </a:t>
            </a:r>
            <a:r>
              <a:rPr sz="900" dirty="0">
                <a:latin typeface="Arial"/>
                <a:cs typeface="Arial"/>
              </a:rPr>
              <a:t>formwork, </a:t>
            </a:r>
            <a:r>
              <a:rPr sz="900" spc="-5" dirty="0">
                <a:latin typeface="Arial"/>
                <a:cs typeface="Arial"/>
              </a:rPr>
              <a:t>concrete </a:t>
            </a:r>
            <a:r>
              <a:rPr sz="900" dirty="0">
                <a:latin typeface="Arial"/>
                <a:cs typeface="Arial"/>
              </a:rPr>
              <a:t>filling,  </a:t>
            </a:r>
            <a:r>
              <a:rPr sz="900" spc="-5" dirty="0">
                <a:latin typeface="Arial"/>
                <a:cs typeface="Arial"/>
              </a:rPr>
              <a:t>grouting,</a:t>
            </a:r>
            <a:r>
              <a:rPr sz="900" spc="-15" dirty="0">
                <a:latin typeface="Arial"/>
                <a:cs typeface="Arial"/>
              </a:rPr>
              <a:t> </a:t>
            </a:r>
            <a:r>
              <a:rPr sz="900" spc="-5" dirty="0">
                <a:latin typeface="Arial"/>
                <a:cs typeface="Arial"/>
              </a:rPr>
              <a:t>etc.</a:t>
            </a:r>
            <a:endParaRPr sz="900">
              <a:latin typeface="Arial"/>
              <a:cs typeface="Arial"/>
            </a:endParaRPr>
          </a:p>
        </p:txBody>
      </p:sp>
      <p:sp>
        <p:nvSpPr>
          <p:cNvPr id="12" name="object 12"/>
          <p:cNvSpPr txBox="1"/>
          <p:nvPr/>
        </p:nvSpPr>
        <p:spPr>
          <a:xfrm>
            <a:off x="4221363" y="3888102"/>
            <a:ext cx="1990089"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Area in m2 for each type </a:t>
            </a:r>
            <a:r>
              <a:rPr sz="900" dirty="0">
                <a:latin typeface="Arial"/>
                <a:cs typeface="Arial"/>
              </a:rPr>
              <a:t>of </a:t>
            </a:r>
            <a:r>
              <a:rPr sz="900" spc="-5" dirty="0">
                <a:latin typeface="Arial"/>
                <a:cs typeface="Arial"/>
              </a:rPr>
              <a:t>wall </a:t>
            </a:r>
            <a:r>
              <a:rPr sz="900" spc="-10" dirty="0">
                <a:latin typeface="Arial"/>
                <a:cs typeface="Arial"/>
              </a:rPr>
              <a:t>stating  </a:t>
            </a:r>
            <a:r>
              <a:rPr sz="900" spc="-5" dirty="0">
                <a:latin typeface="Arial"/>
                <a:cs typeface="Arial"/>
              </a:rPr>
              <a:t>thickness</a:t>
            </a:r>
            <a:endParaRPr sz="900">
              <a:latin typeface="Arial"/>
              <a:cs typeface="Arial"/>
            </a:endParaRPr>
          </a:p>
        </p:txBody>
      </p:sp>
      <p:sp>
        <p:nvSpPr>
          <p:cNvPr id="13" name="object 13"/>
          <p:cNvSpPr/>
          <p:nvPr/>
        </p:nvSpPr>
        <p:spPr>
          <a:xfrm>
            <a:off x="899515" y="2782951"/>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
        <p:nvSpPr>
          <p:cNvPr id="14" name="object 14"/>
          <p:cNvSpPr/>
          <p:nvPr/>
        </p:nvSpPr>
        <p:spPr>
          <a:xfrm>
            <a:off x="899515" y="3405505"/>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14</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4929505" cy="2858770"/>
          </a:xfrm>
          <a:prstGeom prst="rect">
            <a:avLst/>
          </a:prstGeom>
        </p:spPr>
        <p:txBody>
          <a:bodyPr vert="horz" wrap="square" lIns="0" tIns="23495" rIns="0" bIns="0" rtlCol="0">
            <a:spAutoFit/>
          </a:bodyPr>
          <a:lstStyle/>
          <a:p>
            <a:pPr marL="1905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9050">
              <a:lnSpc>
                <a:spcPct val="100000"/>
              </a:lnSpc>
              <a:spcBef>
                <a:spcPts val="65"/>
              </a:spcBef>
            </a:pPr>
            <a:r>
              <a:rPr sz="800" spc="-5" dirty="0">
                <a:latin typeface="Arial"/>
                <a:cs typeface="Arial"/>
              </a:rPr>
              <a:t>Form and Extent of Elements: E5 Upper</a:t>
            </a:r>
            <a:r>
              <a:rPr sz="800" spc="25" dirty="0">
                <a:latin typeface="Arial"/>
                <a:cs typeface="Arial"/>
              </a:rPr>
              <a:t> </a:t>
            </a:r>
            <a:r>
              <a:rPr sz="800" spc="-5" dirty="0">
                <a:latin typeface="Arial"/>
                <a:cs typeface="Arial"/>
              </a:rPr>
              <a:t>Floors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3085" algn="l"/>
              </a:tabLst>
            </a:pPr>
            <a:r>
              <a:rPr sz="1400" spc="-5" dirty="0">
                <a:latin typeface="Arial"/>
                <a:cs typeface="Arial"/>
              </a:rPr>
              <a:t>E5	</a:t>
            </a:r>
            <a:r>
              <a:rPr sz="1400" spc="-10" dirty="0">
                <a:latin typeface="Arial"/>
                <a:cs typeface="Arial"/>
              </a:rPr>
              <a:t>Upper </a:t>
            </a:r>
            <a:r>
              <a:rPr sz="1400" spc="-5" dirty="0">
                <a:latin typeface="Arial"/>
                <a:cs typeface="Arial"/>
              </a:rPr>
              <a:t>Floors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Suspended floors, mezzanine floors, balcony floors and roof slabs.</a:t>
            </a:r>
            <a:endParaRPr sz="900">
              <a:latin typeface="Arial"/>
              <a:cs typeface="Arial"/>
            </a:endParaRPr>
          </a:p>
          <a:p>
            <a:pPr marL="12700">
              <a:lnSpc>
                <a:spcPct val="100000"/>
              </a:lnSpc>
              <a:spcBef>
                <a:spcPts val="660"/>
              </a:spcBef>
            </a:pPr>
            <a:r>
              <a:rPr sz="1100" b="1" spc="-5" dirty="0">
                <a:latin typeface="Arial"/>
                <a:cs typeface="Arial"/>
              </a:rPr>
              <a:t>Exclusions</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Floor support beams. </a:t>
            </a:r>
            <a:r>
              <a:rPr sz="900" i="1" spc="-5" dirty="0">
                <a:latin typeface="Arial"/>
                <a:cs typeface="Arial"/>
              </a:rPr>
              <a:t>See </a:t>
            </a:r>
            <a:r>
              <a:rPr sz="900" i="1" dirty="0">
                <a:latin typeface="Arial"/>
                <a:cs typeface="Arial"/>
              </a:rPr>
              <a:t>“E3 </a:t>
            </a:r>
            <a:r>
              <a:rPr sz="900" i="1" spc="-5" dirty="0">
                <a:latin typeface="Arial"/>
                <a:cs typeface="Arial"/>
              </a:rPr>
              <a:t>Frame”, page</a:t>
            </a:r>
            <a:r>
              <a:rPr sz="900" i="1" spc="-20" dirty="0">
                <a:latin typeface="Arial"/>
                <a:cs typeface="Arial"/>
              </a:rPr>
              <a:t> </a:t>
            </a:r>
            <a:r>
              <a:rPr sz="900" i="1" spc="-25" dirty="0">
                <a:latin typeface="Arial"/>
                <a:cs typeface="Arial"/>
              </a:rPr>
              <a:t>11.</a:t>
            </a:r>
            <a:endParaRPr sz="900">
              <a:latin typeface="Arial"/>
              <a:cs typeface="Arial"/>
            </a:endParaRPr>
          </a:p>
          <a:p>
            <a:pPr marL="193040" indent="-180975">
              <a:lnSpc>
                <a:spcPct val="100000"/>
              </a:lnSpc>
              <a:spcBef>
                <a:spcPts val="15"/>
              </a:spcBef>
              <a:buChar char="•"/>
              <a:tabLst>
                <a:tab pos="193040" algn="l"/>
                <a:tab pos="193675" algn="l"/>
              </a:tabLst>
            </a:pPr>
            <a:r>
              <a:rPr sz="900" spc="-5" dirty="0">
                <a:latin typeface="Arial"/>
                <a:cs typeface="Arial"/>
              </a:rPr>
              <a:t>Soffit treatments. </a:t>
            </a:r>
            <a:r>
              <a:rPr sz="900" i="1" spc="-5" dirty="0">
                <a:latin typeface="Arial"/>
                <a:cs typeface="Arial"/>
              </a:rPr>
              <a:t>See “E14 Ceiling Finishes”, </a:t>
            </a:r>
            <a:r>
              <a:rPr sz="900" i="1" spc="-10" dirty="0">
                <a:latin typeface="Arial"/>
                <a:cs typeface="Arial"/>
              </a:rPr>
              <a:t>page</a:t>
            </a:r>
            <a:r>
              <a:rPr sz="900" i="1" spc="-5" dirty="0">
                <a:latin typeface="Arial"/>
                <a:cs typeface="Arial"/>
              </a:rPr>
              <a:t> 23.</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40"/>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spcBef>
                <a:spcPts val="5"/>
              </a:spcBef>
              <a:tabLst>
                <a:tab pos="577850" algn="l"/>
                <a:tab pos="3346450" algn="l"/>
              </a:tabLst>
            </a:pPr>
            <a:r>
              <a:rPr sz="900" dirty="0">
                <a:latin typeface="Arial"/>
                <a:cs typeface="Arial"/>
              </a:rPr>
              <a:t>5	</a:t>
            </a:r>
            <a:r>
              <a:rPr sz="900" spc="-5" dirty="0">
                <a:latin typeface="Arial"/>
                <a:cs typeface="Arial"/>
              </a:rPr>
              <a:t>Upper Floors	</a:t>
            </a:r>
            <a:r>
              <a:rPr sz="900" spc="-25" dirty="0">
                <a:latin typeface="Arial"/>
                <a:cs typeface="Arial"/>
              </a:rPr>
              <a:t>Total </a:t>
            </a:r>
            <a:r>
              <a:rPr sz="900" spc="-5" dirty="0">
                <a:latin typeface="Arial"/>
                <a:cs typeface="Arial"/>
              </a:rPr>
              <a:t>area of upper floors </a:t>
            </a:r>
            <a:r>
              <a:rPr sz="900" dirty="0">
                <a:latin typeface="Arial"/>
                <a:cs typeface="Arial"/>
              </a:rPr>
              <a:t>in</a:t>
            </a:r>
            <a:r>
              <a:rPr sz="900" spc="-45" dirty="0">
                <a:latin typeface="Arial"/>
                <a:cs typeface="Arial"/>
              </a:rPr>
              <a:t> </a:t>
            </a:r>
            <a:r>
              <a:rPr sz="900" spc="-5" dirty="0">
                <a:latin typeface="Arial"/>
                <a:cs typeface="Arial"/>
              </a:rPr>
              <a:t>m2</a:t>
            </a:r>
            <a:endParaRPr sz="900">
              <a:latin typeface="Arial"/>
              <a:cs typeface="Arial"/>
            </a:endParaRPr>
          </a:p>
          <a:p>
            <a:pPr>
              <a:lnSpc>
                <a:spcPct val="100000"/>
              </a:lnSpc>
              <a:spcBef>
                <a:spcPts val="3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 Unit</a:t>
            </a:r>
            <a:endParaRPr sz="1000">
              <a:latin typeface="Arial"/>
              <a:cs typeface="Arial"/>
            </a:endParaRPr>
          </a:p>
        </p:txBody>
      </p:sp>
      <p:sp>
        <p:nvSpPr>
          <p:cNvPr id="7" name="object 7"/>
          <p:cNvSpPr txBox="1"/>
          <p:nvPr/>
        </p:nvSpPr>
        <p:spPr>
          <a:xfrm>
            <a:off x="912721" y="3316601"/>
            <a:ext cx="2115185" cy="162560"/>
          </a:xfrm>
          <a:prstGeom prst="rect">
            <a:avLst/>
          </a:prstGeom>
        </p:spPr>
        <p:txBody>
          <a:bodyPr vert="horz" wrap="square" lIns="0" tIns="12700" rIns="0" bIns="0" rtlCol="0">
            <a:spAutoFit/>
          </a:bodyPr>
          <a:lstStyle/>
          <a:p>
            <a:pPr marL="12700">
              <a:lnSpc>
                <a:spcPct val="100000"/>
              </a:lnSpc>
              <a:spcBef>
                <a:spcPts val="100"/>
              </a:spcBef>
              <a:tabLst>
                <a:tab pos="551815" algn="l"/>
              </a:tabLst>
            </a:pPr>
            <a:r>
              <a:rPr sz="900" spc="-5" dirty="0">
                <a:latin typeface="Arial"/>
                <a:cs typeface="Arial"/>
              </a:rPr>
              <a:t>5.01	</a:t>
            </a:r>
            <a:r>
              <a:rPr sz="900" spc="-10" dirty="0">
                <a:latin typeface="Arial"/>
                <a:cs typeface="Arial"/>
              </a:rPr>
              <a:t>Timber </a:t>
            </a:r>
            <a:r>
              <a:rPr sz="900" spc="-5" dirty="0">
                <a:latin typeface="Arial"/>
                <a:cs typeface="Arial"/>
              </a:rPr>
              <a:t>floors including</a:t>
            </a:r>
            <a:r>
              <a:rPr sz="900" spc="-35" dirty="0">
                <a:latin typeface="Arial"/>
                <a:cs typeface="Arial"/>
              </a:rPr>
              <a:t> </a:t>
            </a:r>
            <a:r>
              <a:rPr sz="900" spc="-5" dirty="0">
                <a:latin typeface="Arial"/>
                <a:cs typeface="Arial"/>
              </a:rPr>
              <a:t>flooring</a:t>
            </a:r>
            <a:endParaRPr sz="900">
              <a:latin typeface="Arial"/>
              <a:cs typeface="Arial"/>
            </a:endParaRPr>
          </a:p>
        </p:txBody>
      </p:sp>
      <p:sp>
        <p:nvSpPr>
          <p:cNvPr id="8" name="object 8"/>
          <p:cNvSpPr txBox="1"/>
          <p:nvPr/>
        </p:nvSpPr>
        <p:spPr>
          <a:xfrm>
            <a:off x="4221363" y="3316601"/>
            <a:ext cx="2016125" cy="302260"/>
          </a:xfrm>
          <a:prstGeom prst="rect">
            <a:avLst/>
          </a:prstGeom>
        </p:spPr>
        <p:txBody>
          <a:bodyPr vert="horz" wrap="square" lIns="0" tIns="10160" rIns="0" bIns="0" rtlCol="0">
            <a:spAutoFit/>
          </a:bodyPr>
          <a:lstStyle/>
          <a:p>
            <a:pPr marL="12700" marR="5080" indent="635">
              <a:lnSpc>
                <a:spcPct val="101699"/>
              </a:lnSpc>
              <a:spcBef>
                <a:spcPts val="80"/>
              </a:spcBef>
            </a:pPr>
            <a:r>
              <a:rPr sz="900" spc="-5" dirty="0">
                <a:latin typeface="Arial"/>
                <a:cs typeface="Arial"/>
              </a:rPr>
              <a:t>Area in m2 for each type </a:t>
            </a:r>
            <a:r>
              <a:rPr sz="900" dirty="0">
                <a:latin typeface="Arial"/>
                <a:cs typeface="Arial"/>
              </a:rPr>
              <a:t>of </a:t>
            </a:r>
            <a:r>
              <a:rPr sz="900" spc="-5" dirty="0">
                <a:latin typeface="Arial"/>
                <a:cs typeface="Arial"/>
              </a:rPr>
              <a:t>floor </a:t>
            </a:r>
            <a:r>
              <a:rPr sz="900" spc="-10" dirty="0">
                <a:latin typeface="Arial"/>
                <a:cs typeface="Arial"/>
              </a:rPr>
              <a:t>stating  </a:t>
            </a:r>
            <a:r>
              <a:rPr sz="900" spc="-5" dirty="0">
                <a:latin typeface="Arial"/>
                <a:cs typeface="Arial"/>
              </a:rPr>
              <a:t>thickness or overall</a:t>
            </a:r>
            <a:r>
              <a:rPr sz="900" spc="-20" dirty="0">
                <a:latin typeface="Arial"/>
                <a:cs typeface="Arial"/>
              </a:rPr>
              <a:t> </a:t>
            </a:r>
            <a:r>
              <a:rPr sz="900" spc="-5" dirty="0">
                <a:latin typeface="Arial"/>
                <a:cs typeface="Arial"/>
              </a:rPr>
              <a:t>depth</a:t>
            </a:r>
            <a:endParaRPr sz="900">
              <a:latin typeface="Arial"/>
              <a:cs typeface="Arial"/>
            </a:endParaRPr>
          </a:p>
        </p:txBody>
      </p:sp>
      <p:sp>
        <p:nvSpPr>
          <p:cNvPr id="9" name="object 9"/>
          <p:cNvSpPr txBox="1"/>
          <p:nvPr/>
        </p:nvSpPr>
        <p:spPr>
          <a:xfrm>
            <a:off x="912721" y="3747854"/>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5</a:t>
            </a:r>
            <a:r>
              <a:rPr sz="900" spc="-5" dirty="0">
                <a:latin typeface="Arial"/>
                <a:cs typeface="Arial"/>
              </a:rPr>
              <a:t>.02</a:t>
            </a:r>
            <a:endParaRPr sz="900">
              <a:latin typeface="Arial"/>
              <a:cs typeface="Arial"/>
            </a:endParaRPr>
          </a:p>
        </p:txBody>
      </p:sp>
      <p:sp>
        <p:nvSpPr>
          <p:cNvPr id="10" name="object 10"/>
          <p:cNvSpPr txBox="1"/>
          <p:nvPr/>
        </p:nvSpPr>
        <p:spPr>
          <a:xfrm>
            <a:off x="1452217" y="3747854"/>
            <a:ext cx="2193925" cy="302895"/>
          </a:xfrm>
          <a:prstGeom prst="rect">
            <a:avLst/>
          </a:prstGeom>
        </p:spPr>
        <p:txBody>
          <a:bodyPr vert="horz" wrap="square" lIns="0" tIns="9525" rIns="0" bIns="0" rtlCol="0">
            <a:spAutoFit/>
          </a:bodyPr>
          <a:lstStyle/>
          <a:p>
            <a:pPr marL="12700" marR="5080">
              <a:lnSpc>
                <a:spcPct val="102299"/>
              </a:lnSpc>
              <a:spcBef>
                <a:spcPts val="75"/>
              </a:spcBef>
            </a:pPr>
            <a:r>
              <a:rPr sz="900" spc="-5" dirty="0">
                <a:latin typeface="Arial"/>
                <a:cs typeface="Arial"/>
              </a:rPr>
              <a:t>Concrete floors and/or roof slabs, including  reinforcement, </a:t>
            </a:r>
            <a:r>
              <a:rPr sz="900" dirty="0">
                <a:latin typeface="Arial"/>
                <a:cs typeface="Arial"/>
              </a:rPr>
              <a:t>formwork </a:t>
            </a:r>
            <a:r>
              <a:rPr sz="900" spc="-5" dirty="0">
                <a:latin typeface="Arial"/>
                <a:cs typeface="Arial"/>
              </a:rPr>
              <a:t>and fairface</a:t>
            </a:r>
            <a:r>
              <a:rPr sz="900" spc="-55" dirty="0">
                <a:latin typeface="Arial"/>
                <a:cs typeface="Arial"/>
              </a:rPr>
              <a:t> </a:t>
            </a:r>
            <a:r>
              <a:rPr sz="900" spc="-5" dirty="0">
                <a:latin typeface="Arial"/>
                <a:cs typeface="Arial"/>
              </a:rPr>
              <a:t>finish</a:t>
            </a:r>
            <a:endParaRPr sz="900">
              <a:latin typeface="Arial"/>
              <a:cs typeface="Arial"/>
            </a:endParaRPr>
          </a:p>
        </p:txBody>
      </p:sp>
      <p:sp>
        <p:nvSpPr>
          <p:cNvPr id="11" name="object 11"/>
          <p:cNvSpPr txBox="1"/>
          <p:nvPr/>
        </p:nvSpPr>
        <p:spPr>
          <a:xfrm>
            <a:off x="4221363" y="3747854"/>
            <a:ext cx="2016760" cy="302895"/>
          </a:xfrm>
          <a:prstGeom prst="rect">
            <a:avLst/>
          </a:prstGeom>
        </p:spPr>
        <p:txBody>
          <a:bodyPr vert="horz" wrap="square" lIns="0" tIns="9525" rIns="0" bIns="0" rtlCol="0">
            <a:spAutoFit/>
          </a:bodyPr>
          <a:lstStyle/>
          <a:p>
            <a:pPr marL="12700" marR="5080">
              <a:lnSpc>
                <a:spcPct val="102299"/>
              </a:lnSpc>
              <a:spcBef>
                <a:spcPts val="75"/>
              </a:spcBef>
            </a:pPr>
            <a:r>
              <a:rPr sz="900" spc="-5" dirty="0">
                <a:latin typeface="Arial"/>
                <a:cs typeface="Arial"/>
              </a:rPr>
              <a:t>Area in m2 for each type </a:t>
            </a:r>
            <a:r>
              <a:rPr sz="900" dirty="0">
                <a:latin typeface="Arial"/>
                <a:cs typeface="Arial"/>
              </a:rPr>
              <a:t>of </a:t>
            </a:r>
            <a:r>
              <a:rPr sz="900" spc="-5" dirty="0">
                <a:latin typeface="Arial"/>
                <a:cs typeface="Arial"/>
              </a:rPr>
              <a:t>floor stating  thickness or overall</a:t>
            </a:r>
            <a:r>
              <a:rPr sz="900" spc="-20" dirty="0">
                <a:latin typeface="Arial"/>
                <a:cs typeface="Arial"/>
              </a:rPr>
              <a:t> </a:t>
            </a:r>
            <a:r>
              <a:rPr sz="900" spc="-5" dirty="0">
                <a:latin typeface="Arial"/>
                <a:cs typeface="Arial"/>
              </a:rPr>
              <a:t>depth</a:t>
            </a:r>
            <a:endParaRPr sz="900">
              <a:latin typeface="Arial"/>
              <a:cs typeface="Arial"/>
            </a:endParaRPr>
          </a:p>
        </p:txBody>
      </p:sp>
      <p:sp>
        <p:nvSpPr>
          <p:cNvPr id="12" name="object 12"/>
          <p:cNvSpPr txBox="1"/>
          <p:nvPr/>
        </p:nvSpPr>
        <p:spPr>
          <a:xfrm>
            <a:off x="912721" y="4179909"/>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5</a:t>
            </a:r>
            <a:r>
              <a:rPr sz="900" spc="-5" dirty="0">
                <a:latin typeface="Arial"/>
                <a:cs typeface="Arial"/>
              </a:rPr>
              <a:t>.03</a:t>
            </a:r>
            <a:endParaRPr sz="900">
              <a:latin typeface="Arial"/>
              <a:cs typeface="Arial"/>
            </a:endParaRPr>
          </a:p>
        </p:txBody>
      </p:sp>
      <p:sp>
        <p:nvSpPr>
          <p:cNvPr id="13" name="object 13"/>
          <p:cNvSpPr txBox="1"/>
          <p:nvPr/>
        </p:nvSpPr>
        <p:spPr>
          <a:xfrm>
            <a:off x="1452217" y="4179909"/>
            <a:ext cx="241046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Proprietary type floors, including reinforcement,  formwork and concrete topping</a:t>
            </a:r>
            <a:endParaRPr sz="900">
              <a:latin typeface="Arial"/>
              <a:cs typeface="Arial"/>
            </a:endParaRPr>
          </a:p>
        </p:txBody>
      </p:sp>
      <p:sp>
        <p:nvSpPr>
          <p:cNvPr id="14" name="object 14"/>
          <p:cNvSpPr txBox="1"/>
          <p:nvPr/>
        </p:nvSpPr>
        <p:spPr>
          <a:xfrm>
            <a:off x="4221363" y="4179909"/>
            <a:ext cx="201676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Area in m2 for each type </a:t>
            </a:r>
            <a:r>
              <a:rPr sz="900" dirty="0">
                <a:latin typeface="Arial"/>
                <a:cs typeface="Arial"/>
              </a:rPr>
              <a:t>of </a:t>
            </a:r>
            <a:r>
              <a:rPr sz="900" spc="-5" dirty="0">
                <a:latin typeface="Arial"/>
                <a:cs typeface="Arial"/>
              </a:rPr>
              <a:t>floor stating  thickness or overall</a:t>
            </a:r>
            <a:r>
              <a:rPr sz="900" spc="-20" dirty="0">
                <a:latin typeface="Arial"/>
                <a:cs typeface="Arial"/>
              </a:rPr>
              <a:t> </a:t>
            </a:r>
            <a:r>
              <a:rPr sz="900" spc="-5" dirty="0">
                <a:latin typeface="Arial"/>
                <a:cs typeface="Arial"/>
              </a:rPr>
              <a:t>depth</a:t>
            </a:r>
            <a:endParaRPr sz="900">
              <a:latin typeface="Arial"/>
              <a:cs typeface="Arial"/>
            </a:endParaRPr>
          </a:p>
        </p:txBody>
      </p:sp>
      <p:sp>
        <p:nvSpPr>
          <p:cNvPr id="15" name="object 15"/>
          <p:cNvSpPr/>
          <p:nvPr/>
        </p:nvSpPr>
        <p:spPr>
          <a:xfrm>
            <a:off x="899515" y="2643505"/>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sp>
        <p:nvSpPr>
          <p:cNvPr id="16" name="object 16"/>
          <p:cNvSpPr/>
          <p:nvPr/>
        </p:nvSpPr>
        <p:spPr>
          <a:xfrm>
            <a:off x="899515" y="3265297"/>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15</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4902553" y="300811"/>
            <a:ext cx="1764030" cy="319405"/>
          </a:xfrm>
          <a:prstGeom prst="rect">
            <a:avLst/>
          </a:prstGeom>
        </p:spPr>
        <p:txBody>
          <a:bodyPr vert="horz" wrap="square" lIns="0" tIns="23495" rIns="0" bIns="0" rtlCol="0">
            <a:spAutoFit/>
          </a:bodyPr>
          <a:lstStyle/>
          <a:p>
            <a:pPr marL="170815">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Form and Extent of Elements: E6</a:t>
            </a:r>
            <a:r>
              <a:rPr sz="800" spc="-15" dirty="0">
                <a:latin typeface="Arial"/>
                <a:cs typeface="Arial"/>
              </a:rPr>
              <a:t> </a:t>
            </a:r>
            <a:r>
              <a:rPr sz="800" spc="-5" dirty="0">
                <a:latin typeface="Arial"/>
                <a:cs typeface="Arial"/>
              </a:rPr>
              <a:t>Roof</a:t>
            </a:r>
            <a:endParaRPr sz="800">
              <a:latin typeface="Arial"/>
              <a:cs typeface="Arial"/>
            </a:endParaRPr>
          </a:p>
        </p:txBody>
      </p:sp>
      <p:sp>
        <p:nvSpPr>
          <p:cNvPr id="5" name="object 5"/>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6" name="object 6"/>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7" name="object 7"/>
          <p:cNvSpPr txBox="1"/>
          <p:nvPr/>
        </p:nvSpPr>
        <p:spPr>
          <a:xfrm>
            <a:off x="886698" y="827148"/>
            <a:ext cx="5757545" cy="3450590"/>
          </a:xfrm>
          <a:prstGeom prst="rect">
            <a:avLst/>
          </a:prstGeom>
        </p:spPr>
        <p:txBody>
          <a:bodyPr vert="horz" wrap="square" lIns="0" tIns="12065" rIns="0" bIns="0" rtlCol="0">
            <a:spAutoFit/>
          </a:bodyPr>
          <a:lstStyle/>
          <a:p>
            <a:pPr marL="12700">
              <a:lnSpc>
                <a:spcPct val="100000"/>
              </a:lnSpc>
              <a:spcBef>
                <a:spcPts val="95"/>
              </a:spcBef>
              <a:tabLst>
                <a:tab pos="553085" algn="l"/>
              </a:tabLst>
            </a:pPr>
            <a:r>
              <a:rPr sz="1400" spc="-5" dirty="0">
                <a:latin typeface="Arial"/>
                <a:cs typeface="Arial"/>
              </a:rPr>
              <a:t>E6	</a:t>
            </a:r>
            <a:r>
              <a:rPr sz="1400" spc="-10" dirty="0">
                <a:latin typeface="Arial"/>
                <a:cs typeface="Arial"/>
              </a:rPr>
              <a:t>Roof</a:t>
            </a:r>
            <a:endParaRPr sz="1400">
              <a:latin typeface="Arial"/>
              <a:cs typeface="Arial"/>
            </a:endParaRPr>
          </a:p>
          <a:p>
            <a:pPr>
              <a:lnSpc>
                <a:spcPct val="100000"/>
              </a:lnSpc>
            </a:pPr>
            <a:endParaRPr sz="1700">
              <a:latin typeface="Times New Roman"/>
              <a:cs typeface="Times New Roman"/>
            </a:endParaRPr>
          </a:p>
          <a:p>
            <a:pPr marL="12700">
              <a:lnSpc>
                <a:spcPct val="100000"/>
              </a:lnSpc>
              <a:spcBef>
                <a:spcPts val="5"/>
              </a:spcBef>
            </a:pPr>
            <a:r>
              <a:rPr sz="1100" b="1" spc="-10" dirty="0">
                <a:latin typeface="Arial"/>
                <a:cs typeface="Arial"/>
              </a:rPr>
              <a:t>Definition</a:t>
            </a:r>
            <a:endParaRPr sz="1100">
              <a:latin typeface="Arial"/>
              <a:cs typeface="Arial"/>
            </a:endParaRPr>
          </a:p>
          <a:p>
            <a:pPr marL="193040" indent="-180975">
              <a:lnSpc>
                <a:spcPct val="100000"/>
              </a:lnSpc>
              <a:spcBef>
                <a:spcPts val="40"/>
              </a:spcBef>
              <a:buChar char="•"/>
              <a:tabLst>
                <a:tab pos="193040" algn="l"/>
                <a:tab pos="193675" algn="l"/>
              </a:tabLst>
            </a:pPr>
            <a:r>
              <a:rPr sz="900" spc="-5" dirty="0">
                <a:latin typeface="Arial"/>
                <a:cs typeface="Arial"/>
              </a:rPr>
              <a:t>Complete weatherproof covering </a:t>
            </a:r>
            <a:r>
              <a:rPr sz="900" dirty="0">
                <a:latin typeface="Arial"/>
                <a:cs typeface="Arial"/>
              </a:rPr>
              <a:t>of </a:t>
            </a:r>
            <a:r>
              <a:rPr sz="900" spc="-5" dirty="0">
                <a:latin typeface="Arial"/>
                <a:cs typeface="Arial"/>
              </a:rPr>
              <a:t>all types to</a:t>
            </a:r>
            <a:r>
              <a:rPr sz="900" spc="5" dirty="0">
                <a:latin typeface="Arial"/>
                <a:cs typeface="Arial"/>
              </a:rPr>
              <a:t> </a:t>
            </a:r>
            <a:r>
              <a:rPr sz="900" spc="-5" dirty="0">
                <a:latin typeface="Arial"/>
                <a:cs typeface="Arial"/>
              </a:rPr>
              <a:t>roofs.</a:t>
            </a:r>
            <a:endParaRPr sz="900">
              <a:latin typeface="Arial"/>
              <a:cs typeface="Arial"/>
            </a:endParaRPr>
          </a:p>
          <a:p>
            <a:pPr marL="193040" marR="8255" indent="-180975">
              <a:lnSpc>
                <a:spcPct val="101699"/>
              </a:lnSpc>
              <a:spcBef>
                <a:spcPts val="10"/>
              </a:spcBef>
              <a:buChar char="•"/>
              <a:tabLst>
                <a:tab pos="193040" algn="l"/>
                <a:tab pos="193675" algn="l"/>
              </a:tabLst>
            </a:pPr>
            <a:r>
              <a:rPr sz="900" spc="-5" dirty="0">
                <a:latin typeface="Arial"/>
                <a:cs typeface="Arial"/>
              </a:rPr>
              <a:t>Roofs are deemed to include decks, </a:t>
            </a:r>
            <a:r>
              <a:rPr sz="900" dirty="0">
                <a:latin typeface="Arial"/>
                <a:cs typeface="Arial"/>
              </a:rPr>
              <a:t>a </a:t>
            </a:r>
            <a:r>
              <a:rPr sz="900" spc="-5" dirty="0">
                <a:latin typeface="Arial"/>
                <a:cs typeface="Arial"/>
              </a:rPr>
              <a:t>deck being defined as having habitable space beneath and no structure  above.</a:t>
            </a:r>
            <a:endParaRPr sz="900">
              <a:latin typeface="Arial"/>
              <a:cs typeface="Arial"/>
            </a:endParaRPr>
          </a:p>
          <a:p>
            <a:pPr marL="193040" indent="-180975">
              <a:lnSpc>
                <a:spcPct val="100000"/>
              </a:lnSpc>
              <a:spcBef>
                <a:spcPts val="15"/>
              </a:spcBef>
              <a:buChar char="•"/>
              <a:tabLst>
                <a:tab pos="193040" algn="l"/>
                <a:tab pos="193675" algn="l"/>
              </a:tabLst>
            </a:pPr>
            <a:r>
              <a:rPr sz="900" spc="-5" dirty="0">
                <a:latin typeface="Arial"/>
                <a:cs typeface="Arial"/>
              </a:rPr>
              <a:t>Diaphragm bracing, sarking and screeds</a:t>
            </a:r>
            <a:endParaRPr sz="900">
              <a:latin typeface="Arial"/>
              <a:cs typeface="Arial"/>
            </a:endParaRPr>
          </a:p>
          <a:p>
            <a:pPr marL="12700">
              <a:lnSpc>
                <a:spcPct val="100000"/>
              </a:lnSpc>
              <a:spcBef>
                <a:spcPts val="660"/>
              </a:spcBef>
            </a:pPr>
            <a:r>
              <a:rPr sz="1100" b="1" spc="-5" dirty="0">
                <a:latin typeface="Arial"/>
                <a:cs typeface="Arial"/>
              </a:rPr>
              <a:t>Exclusions</a:t>
            </a:r>
            <a:endParaRPr sz="1100">
              <a:latin typeface="Arial"/>
              <a:cs typeface="Arial"/>
            </a:endParaRPr>
          </a:p>
          <a:p>
            <a:pPr marL="193040" indent="-180975">
              <a:lnSpc>
                <a:spcPct val="100000"/>
              </a:lnSpc>
              <a:spcBef>
                <a:spcPts val="40"/>
              </a:spcBef>
              <a:buChar char="•"/>
              <a:tabLst>
                <a:tab pos="193040" algn="l"/>
                <a:tab pos="193675" algn="l"/>
              </a:tabLst>
            </a:pPr>
            <a:r>
              <a:rPr sz="900" spc="-5" dirty="0">
                <a:latin typeface="Arial"/>
                <a:cs typeface="Arial"/>
              </a:rPr>
              <a:t>All support beams, joists, trusses and rafters. </a:t>
            </a:r>
            <a:r>
              <a:rPr sz="900" i="1" spc="-5" dirty="0">
                <a:latin typeface="Arial"/>
                <a:cs typeface="Arial"/>
              </a:rPr>
              <a:t>See “E3 Frame”, page</a:t>
            </a:r>
            <a:r>
              <a:rPr sz="900" i="1" spc="10" dirty="0">
                <a:latin typeface="Arial"/>
                <a:cs typeface="Arial"/>
              </a:rPr>
              <a:t> </a:t>
            </a:r>
            <a:r>
              <a:rPr sz="900" i="1" spc="-25" dirty="0">
                <a:latin typeface="Arial"/>
                <a:cs typeface="Arial"/>
              </a:rPr>
              <a:t>11.</a:t>
            </a:r>
            <a:endParaRPr sz="900">
              <a:latin typeface="Arial"/>
              <a:cs typeface="Arial"/>
            </a:endParaRPr>
          </a:p>
          <a:p>
            <a:pPr marL="193040" indent="-180975">
              <a:lnSpc>
                <a:spcPct val="100000"/>
              </a:lnSpc>
              <a:spcBef>
                <a:spcPts val="20"/>
              </a:spcBef>
              <a:buChar char="•"/>
              <a:tabLst>
                <a:tab pos="193040" algn="l"/>
                <a:tab pos="193675" algn="l"/>
              </a:tabLst>
            </a:pPr>
            <a:r>
              <a:rPr sz="900" spc="-5" dirty="0">
                <a:latin typeface="Arial"/>
                <a:cs typeface="Arial"/>
              </a:rPr>
              <a:t>All insitu </a:t>
            </a:r>
            <a:r>
              <a:rPr sz="900" dirty="0">
                <a:latin typeface="Arial"/>
                <a:cs typeface="Arial"/>
              </a:rPr>
              <a:t>or </a:t>
            </a:r>
            <a:r>
              <a:rPr sz="900" spc="-5" dirty="0">
                <a:latin typeface="Arial"/>
                <a:cs typeface="Arial"/>
              </a:rPr>
              <a:t>precast concrete roof slabs. </a:t>
            </a:r>
            <a:r>
              <a:rPr sz="900" i="1" spc="-5" dirty="0">
                <a:latin typeface="Arial"/>
                <a:cs typeface="Arial"/>
              </a:rPr>
              <a:t>See “E5 Upper Floors”, </a:t>
            </a:r>
            <a:r>
              <a:rPr sz="900" i="1" spc="-10" dirty="0">
                <a:latin typeface="Arial"/>
                <a:cs typeface="Arial"/>
              </a:rPr>
              <a:t>page</a:t>
            </a:r>
            <a:r>
              <a:rPr sz="900" i="1" dirty="0">
                <a:latin typeface="Arial"/>
                <a:cs typeface="Arial"/>
              </a:rPr>
              <a:t> </a:t>
            </a:r>
            <a:r>
              <a:rPr sz="900" i="1" spc="-5" dirty="0">
                <a:latin typeface="Arial"/>
                <a:cs typeface="Arial"/>
              </a:rPr>
              <a:t>14.</a:t>
            </a:r>
            <a:endParaRPr sz="900">
              <a:latin typeface="Arial"/>
              <a:cs typeface="Arial"/>
            </a:endParaRPr>
          </a:p>
          <a:p>
            <a:pPr marL="193040" indent="-180975">
              <a:lnSpc>
                <a:spcPct val="100000"/>
              </a:lnSpc>
              <a:spcBef>
                <a:spcPts val="25"/>
              </a:spcBef>
              <a:buChar char="•"/>
              <a:tabLst>
                <a:tab pos="193040" algn="l"/>
                <a:tab pos="193675" algn="l"/>
              </a:tabLst>
            </a:pPr>
            <a:r>
              <a:rPr sz="900" spc="-5" dirty="0">
                <a:latin typeface="Arial"/>
                <a:cs typeface="Arial"/>
              </a:rPr>
              <a:t>Parapets and finishes to </a:t>
            </a:r>
            <a:r>
              <a:rPr sz="900" spc="-10" dirty="0">
                <a:latin typeface="Arial"/>
                <a:cs typeface="Arial"/>
              </a:rPr>
              <a:t>parapets. </a:t>
            </a:r>
            <a:r>
              <a:rPr sz="900" i="1" spc="-5" dirty="0">
                <a:latin typeface="Arial"/>
                <a:cs typeface="Arial"/>
              </a:rPr>
              <a:t>See “E7 Exterior Walls and Exterior Finish”, page 16.</a:t>
            </a:r>
            <a:endParaRPr sz="900">
              <a:latin typeface="Arial"/>
              <a:cs typeface="Arial"/>
            </a:endParaRPr>
          </a:p>
          <a:p>
            <a:pPr marL="193040" indent="-180975">
              <a:lnSpc>
                <a:spcPct val="100000"/>
              </a:lnSpc>
              <a:spcBef>
                <a:spcPts val="20"/>
              </a:spcBef>
              <a:buChar char="•"/>
              <a:tabLst>
                <a:tab pos="193040" algn="l"/>
                <a:tab pos="193675" algn="l"/>
              </a:tabLst>
            </a:pPr>
            <a:r>
              <a:rPr sz="900" spc="-5" dirty="0">
                <a:latin typeface="Arial"/>
                <a:cs typeface="Arial"/>
              </a:rPr>
              <a:t>Gables and gable finishes. </a:t>
            </a:r>
            <a:r>
              <a:rPr sz="900" i="1" spc="-5" dirty="0">
                <a:latin typeface="Arial"/>
                <a:cs typeface="Arial"/>
              </a:rPr>
              <a:t>See “E7 Exterior </a:t>
            </a:r>
            <a:r>
              <a:rPr sz="900" i="1" spc="-10" dirty="0">
                <a:latin typeface="Arial"/>
                <a:cs typeface="Arial"/>
              </a:rPr>
              <a:t>Walls </a:t>
            </a:r>
            <a:r>
              <a:rPr sz="900" i="1" spc="-5" dirty="0">
                <a:latin typeface="Arial"/>
                <a:cs typeface="Arial"/>
              </a:rPr>
              <a:t>and Exterior Finish”, page</a:t>
            </a:r>
            <a:r>
              <a:rPr sz="900" i="1" spc="5" dirty="0">
                <a:latin typeface="Arial"/>
                <a:cs typeface="Arial"/>
              </a:rPr>
              <a:t> </a:t>
            </a:r>
            <a:r>
              <a:rPr sz="900" i="1" spc="-5" dirty="0">
                <a:latin typeface="Arial"/>
                <a:cs typeface="Arial"/>
              </a:rPr>
              <a:t>16.</a:t>
            </a:r>
            <a:endParaRPr sz="900">
              <a:latin typeface="Arial"/>
              <a:cs typeface="Arial"/>
            </a:endParaRPr>
          </a:p>
          <a:p>
            <a:pPr marL="193040" marR="5080" indent="-180975">
              <a:lnSpc>
                <a:spcPts val="1100"/>
              </a:lnSpc>
              <a:spcBef>
                <a:spcPts val="35"/>
              </a:spcBef>
              <a:buChar char="•"/>
              <a:tabLst>
                <a:tab pos="193040" algn="l"/>
                <a:tab pos="193675" algn="l"/>
              </a:tabLst>
            </a:pPr>
            <a:r>
              <a:rPr sz="900" spc="-5" dirty="0">
                <a:latin typeface="Arial"/>
                <a:cs typeface="Arial"/>
              </a:rPr>
              <a:t>Canopies,</a:t>
            </a:r>
            <a:r>
              <a:rPr sz="900" spc="-40" dirty="0">
                <a:latin typeface="Arial"/>
                <a:cs typeface="Arial"/>
              </a:rPr>
              <a:t> </a:t>
            </a:r>
            <a:r>
              <a:rPr sz="900" spc="-5" dirty="0">
                <a:latin typeface="Arial"/>
                <a:cs typeface="Arial"/>
              </a:rPr>
              <a:t>balconies,</a:t>
            </a:r>
            <a:r>
              <a:rPr sz="900" spc="-35" dirty="0">
                <a:latin typeface="Arial"/>
                <a:cs typeface="Arial"/>
              </a:rPr>
              <a:t> </a:t>
            </a:r>
            <a:r>
              <a:rPr sz="900" spc="-5" dirty="0">
                <a:latin typeface="Arial"/>
                <a:cs typeface="Arial"/>
              </a:rPr>
              <a:t>covered</a:t>
            </a:r>
            <a:r>
              <a:rPr sz="900" spc="-35" dirty="0">
                <a:latin typeface="Arial"/>
                <a:cs typeface="Arial"/>
              </a:rPr>
              <a:t> </a:t>
            </a:r>
            <a:r>
              <a:rPr sz="900" spc="-5" dirty="0">
                <a:latin typeface="Arial"/>
                <a:cs typeface="Arial"/>
              </a:rPr>
              <a:t>ways</a:t>
            </a:r>
            <a:r>
              <a:rPr sz="900" spc="-35" dirty="0">
                <a:latin typeface="Arial"/>
                <a:cs typeface="Arial"/>
              </a:rPr>
              <a:t> </a:t>
            </a:r>
            <a:r>
              <a:rPr sz="900" spc="-5" dirty="0">
                <a:latin typeface="Arial"/>
                <a:cs typeface="Arial"/>
              </a:rPr>
              <a:t>and</a:t>
            </a:r>
            <a:r>
              <a:rPr sz="900" spc="-35" dirty="0">
                <a:latin typeface="Arial"/>
                <a:cs typeface="Arial"/>
              </a:rPr>
              <a:t> </a:t>
            </a:r>
            <a:r>
              <a:rPr sz="900" spc="-5" dirty="0">
                <a:latin typeface="Arial"/>
                <a:cs typeface="Arial"/>
              </a:rPr>
              <a:t>verandahs.</a:t>
            </a:r>
            <a:r>
              <a:rPr sz="900" spc="-35" dirty="0">
                <a:latin typeface="Arial"/>
                <a:cs typeface="Arial"/>
              </a:rPr>
              <a:t> </a:t>
            </a:r>
            <a:r>
              <a:rPr sz="900" spc="-5" dirty="0">
                <a:latin typeface="Arial"/>
                <a:cs typeface="Arial"/>
              </a:rPr>
              <a:t>Balconies</a:t>
            </a:r>
            <a:r>
              <a:rPr sz="900" spc="-25" dirty="0">
                <a:latin typeface="Arial"/>
                <a:cs typeface="Arial"/>
              </a:rPr>
              <a:t> </a:t>
            </a:r>
            <a:r>
              <a:rPr sz="900" spc="-5" dirty="0">
                <a:latin typeface="Arial"/>
                <a:cs typeface="Arial"/>
              </a:rPr>
              <a:t>are</a:t>
            </a:r>
            <a:r>
              <a:rPr sz="900" spc="-35" dirty="0">
                <a:latin typeface="Arial"/>
                <a:cs typeface="Arial"/>
              </a:rPr>
              <a:t> </a:t>
            </a:r>
            <a:r>
              <a:rPr sz="900" spc="-5" dirty="0">
                <a:latin typeface="Arial"/>
                <a:cs typeface="Arial"/>
              </a:rPr>
              <a:t>deemed</a:t>
            </a:r>
            <a:r>
              <a:rPr sz="900" spc="-25" dirty="0">
                <a:latin typeface="Arial"/>
                <a:cs typeface="Arial"/>
              </a:rPr>
              <a:t> </a:t>
            </a:r>
            <a:r>
              <a:rPr sz="900" spc="-5" dirty="0">
                <a:latin typeface="Arial"/>
                <a:cs typeface="Arial"/>
              </a:rPr>
              <a:t>to</a:t>
            </a:r>
            <a:r>
              <a:rPr sz="900" spc="-35" dirty="0">
                <a:latin typeface="Arial"/>
                <a:cs typeface="Arial"/>
              </a:rPr>
              <a:t> </a:t>
            </a:r>
            <a:r>
              <a:rPr sz="900" spc="-5" dirty="0">
                <a:latin typeface="Arial"/>
                <a:cs typeface="Arial"/>
              </a:rPr>
              <a:t>be</a:t>
            </a:r>
            <a:r>
              <a:rPr sz="900" spc="-35" dirty="0">
                <a:latin typeface="Arial"/>
                <a:cs typeface="Arial"/>
              </a:rPr>
              <a:t> </a:t>
            </a:r>
            <a:r>
              <a:rPr sz="900" spc="-5" dirty="0">
                <a:latin typeface="Arial"/>
                <a:cs typeface="Arial"/>
              </a:rPr>
              <a:t>projections</a:t>
            </a:r>
            <a:r>
              <a:rPr sz="900" spc="-35" dirty="0">
                <a:latin typeface="Arial"/>
                <a:cs typeface="Arial"/>
              </a:rPr>
              <a:t> </a:t>
            </a:r>
            <a:r>
              <a:rPr sz="900" spc="-5" dirty="0">
                <a:latin typeface="Arial"/>
                <a:cs typeface="Arial"/>
              </a:rPr>
              <a:t>beyond</a:t>
            </a:r>
            <a:r>
              <a:rPr sz="900" spc="-35" dirty="0">
                <a:latin typeface="Arial"/>
                <a:cs typeface="Arial"/>
              </a:rPr>
              <a:t> </a:t>
            </a:r>
            <a:r>
              <a:rPr sz="900" spc="-5" dirty="0">
                <a:latin typeface="Arial"/>
                <a:cs typeface="Arial"/>
              </a:rPr>
              <a:t>the</a:t>
            </a:r>
            <a:r>
              <a:rPr sz="900" spc="-30" dirty="0">
                <a:latin typeface="Arial"/>
                <a:cs typeface="Arial"/>
              </a:rPr>
              <a:t> </a:t>
            </a:r>
            <a:r>
              <a:rPr sz="900" spc="-5" dirty="0">
                <a:latin typeface="Arial"/>
                <a:cs typeface="Arial"/>
              </a:rPr>
              <a:t>face</a:t>
            </a:r>
            <a:r>
              <a:rPr sz="900" spc="-40" dirty="0">
                <a:latin typeface="Arial"/>
                <a:cs typeface="Arial"/>
              </a:rPr>
              <a:t> </a:t>
            </a:r>
            <a:r>
              <a:rPr sz="900" spc="-5" dirty="0">
                <a:latin typeface="Arial"/>
                <a:cs typeface="Arial"/>
              </a:rPr>
              <a:t>of  </a:t>
            </a:r>
            <a:r>
              <a:rPr sz="900" dirty="0">
                <a:latin typeface="Arial"/>
                <a:cs typeface="Arial"/>
              </a:rPr>
              <a:t>the </a:t>
            </a:r>
            <a:r>
              <a:rPr sz="900" spc="-5" dirty="0">
                <a:latin typeface="Arial"/>
                <a:cs typeface="Arial"/>
              </a:rPr>
              <a:t>structure. </a:t>
            </a:r>
            <a:r>
              <a:rPr sz="900" i="1" spc="-5" dirty="0">
                <a:latin typeface="Arial"/>
                <a:cs typeface="Arial"/>
              </a:rPr>
              <a:t>See “E24 Sundries”, page</a:t>
            </a:r>
            <a:r>
              <a:rPr sz="900" i="1" spc="-10" dirty="0">
                <a:latin typeface="Arial"/>
                <a:cs typeface="Arial"/>
              </a:rPr>
              <a:t> </a:t>
            </a:r>
            <a:r>
              <a:rPr sz="900" i="1" spc="-5" dirty="0">
                <a:latin typeface="Arial"/>
                <a:cs typeface="Arial"/>
              </a:rPr>
              <a:t>35.</a:t>
            </a:r>
            <a:endParaRPr sz="900">
              <a:latin typeface="Arial"/>
              <a:cs typeface="Arial"/>
            </a:endParaRPr>
          </a:p>
          <a:p>
            <a:pPr marL="193040" indent="-180975">
              <a:lnSpc>
                <a:spcPts val="1060"/>
              </a:lnSpc>
              <a:buChar char="•"/>
              <a:tabLst>
                <a:tab pos="193040" algn="l"/>
                <a:tab pos="193675" algn="l"/>
              </a:tabLst>
            </a:pPr>
            <a:r>
              <a:rPr sz="900" spc="-5" dirty="0">
                <a:latin typeface="Arial"/>
                <a:cs typeface="Arial"/>
              </a:rPr>
              <a:t>Roof top structures housing water supply </a:t>
            </a:r>
            <a:r>
              <a:rPr sz="900" spc="-10" dirty="0">
                <a:latin typeface="Arial"/>
                <a:cs typeface="Arial"/>
              </a:rPr>
              <a:t>tanks, lift </a:t>
            </a:r>
            <a:r>
              <a:rPr sz="900" spc="-5" dirty="0">
                <a:latin typeface="Arial"/>
                <a:cs typeface="Arial"/>
              </a:rPr>
              <a:t>motor rooms, etc. </a:t>
            </a:r>
            <a:r>
              <a:rPr sz="900" i="1" spc="-5" dirty="0">
                <a:latin typeface="Arial"/>
                <a:cs typeface="Arial"/>
              </a:rPr>
              <a:t>See respective</a:t>
            </a:r>
            <a:r>
              <a:rPr sz="900" i="1" spc="50" dirty="0">
                <a:latin typeface="Arial"/>
                <a:cs typeface="Arial"/>
              </a:rPr>
              <a:t> </a:t>
            </a:r>
            <a:r>
              <a:rPr sz="900" i="1" spc="-10" dirty="0">
                <a:latin typeface="Arial"/>
                <a:cs typeface="Arial"/>
              </a:rPr>
              <a:t>elements.</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40"/>
              </a:spcBef>
              <a:tabLst>
                <a:tab pos="3347085"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tabLst>
                <a:tab pos="577850" algn="l"/>
                <a:tab pos="3347085" algn="l"/>
              </a:tabLst>
            </a:pPr>
            <a:r>
              <a:rPr sz="900" dirty="0">
                <a:latin typeface="Arial"/>
                <a:cs typeface="Arial"/>
              </a:rPr>
              <a:t>6	</a:t>
            </a:r>
            <a:r>
              <a:rPr sz="900" spc="-5" dirty="0">
                <a:latin typeface="Arial"/>
                <a:cs typeface="Arial"/>
              </a:rPr>
              <a:t>Roof	Horizontal area of roof </a:t>
            </a:r>
            <a:r>
              <a:rPr sz="900" dirty="0">
                <a:latin typeface="Arial"/>
                <a:cs typeface="Arial"/>
              </a:rPr>
              <a:t>in</a:t>
            </a:r>
            <a:r>
              <a:rPr sz="900" spc="-30" dirty="0">
                <a:latin typeface="Arial"/>
                <a:cs typeface="Arial"/>
              </a:rPr>
              <a:t> </a:t>
            </a:r>
            <a:r>
              <a:rPr sz="900" spc="-5" dirty="0">
                <a:latin typeface="Arial"/>
                <a:cs typeface="Arial"/>
              </a:rPr>
              <a:t>m2</a:t>
            </a:r>
            <a:endParaRPr sz="900">
              <a:latin typeface="Arial"/>
              <a:cs typeface="Arial"/>
            </a:endParaRPr>
          </a:p>
          <a:p>
            <a:pPr>
              <a:lnSpc>
                <a:spcPct val="100000"/>
              </a:lnSpc>
              <a:spcBef>
                <a:spcPts val="35"/>
              </a:spcBef>
            </a:pPr>
            <a:endParaRPr sz="1000">
              <a:latin typeface="Times New Roman"/>
              <a:cs typeface="Times New Roman"/>
            </a:endParaRPr>
          </a:p>
          <a:p>
            <a:pPr marL="38100">
              <a:lnSpc>
                <a:spcPct val="100000"/>
              </a:lnSpc>
              <a:tabLst>
                <a:tab pos="3347085" algn="l"/>
              </a:tabLst>
            </a:pPr>
            <a:r>
              <a:rPr sz="1000" b="1" spc="-5" dirty="0">
                <a:latin typeface="Arial"/>
                <a:cs typeface="Arial"/>
              </a:rPr>
              <a:t>Sub-element	Sub-element Unit</a:t>
            </a:r>
            <a:endParaRPr sz="1000">
              <a:latin typeface="Arial"/>
              <a:cs typeface="Arial"/>
            </a:endParaRPr>
          </a:p>
        </p:txBody>
      </p:sp>
      <p:sp>
        <p:nvSpPr>
          <p:cNvPr id="8" name="object 8"/>
          <p:cNvSpPr txBox="1"/>
          <p:nvPr/>
        </p:nvSpPr>
        <p:spPr>
          <a:xfrm>
            <a:off x="912721" y="4433694"/>
            <a:ext cx="2550160" cy="162560"/>
          </a:xfrm>
          <a:prstGeom prst="rect">
            <a:avLst/>
          </a:prstGeom>
        </p:spPr>
        <p:txBody>
          <a:bodyPr vert="horz" wrap="square" lIns="0" tIns="12700" rIns="0" bIns="0" rtlCol="0">
            <a:spAutoFit/>
          </a:bodyPr>
          <a:lstStyle/>
          <a:p>
            <a:pPr marL="12700">
              <a:lnSpc>
                <a:spcPct val="100000"/>
              </a:lnSpc>
              <a:spcBef>
                <a:spcPts val="100"/>
              </a:spcBef>
              <a:tabLst>
                <a:tab pos="551815" algn="l"/>
              </a:tabLst>
            </a:pPr>
            <a:r>
              <a:rPr sz="900" spc="-5" dirty="0">
                <a:latin typeface="Arial"/>
                <a:cs typeface="Arial"/>
              </a:rPr>
              <a:t>6.01	Roof covering and associated</a:t>
            </a:r>
            <a:r>
              <a:rPr sz="900" spc="-45" dirty="0">
                <a:latin typeface="Arial"/>
                <a:cs typeface="Arial"/>
              </a:rPr>
              <a:t> </a:t>
            </a:r>
            <a:r>
              <a:rPr sz="900" spc="-5" dirty="0">
                <a:latin typeface="Arial"/>
                <a:cs typeface="Arial"/>
              </a:rPr>
              <a:t>flashings</a:t>
            </a:r>
            <a:endParaRPr sz="900">
              <a:latin typeface="Arial"/>
              <a:cs typeface="Arial"/>
            </a:endParaRPr>
          </a:p>
        </p:txBody>
      </p:sp>
      <p:sp>
        <p:nvSpPr>
          <p:cNvPr id="9" name="object 9"/>
          <p:cNvSpPr txBox="1"/>
          <p:nvPr/>
        </p:nvSpPr>
        <p:spPr>
          <a:xfrm>
            <a:off x="4221134" y="4433694"/>
            <a:ext cx="2093595" cy="302895"/>
          </a:xfrm>
          <a:prstGeom prst="rect">
            <a:avLst/>
          </a:prstGeom>
        </p:spPr>
        <p:txBody>
          <a:bodyPr vert="horz" wrap="square" lIns="0" tIns="9525" rIns="0" bIns="0" rtlCol="0">
            <a:spAutoFit/>
          </a:bodyPr>
          <a:lstStyle/>
          <a:p>
            <a:pPr marL="12700" marR="5080" indent="-635">
              <a:lnSpc>
                <a:spcPct val="102200"/>
              </a:lnSpc>
              <a:spcBef>
                <a:spcPts val="75"/>
              </a:spcBef>
            </a:pPr>
            <a:r>
              <a:rPr sz="900" spc="-5" dirty="0">
                <a:latin typeface="Arial"/>
                <a:cs typeface="Arial"/>
              </a:rPr>
              <a:t>Area of covering in m2 (measured on the  slope) for each type of</a:t>
            </a:r>
            <a:r>
              <a:rPr sz="900" spc="-20" dirty="0">
                <a:latin typeface="Arial"/>
                <a:cs typeface="Arial"/>
              </a:rPr>
              <a:t> </a:t>
            </a:r>
            <a:r>
              <a:rPr sz="900" spc="-5" dirty="0">
                <a:latin typeface="Arial"/>
                <a:cs typeface="Arial"/>
              </a:rPr>
              <a:t>covering</a:t>
            </a:r>
            <a:endParaRPr sz="900">
              <a:latin typeface="Arial"/>
              <a:cs typeface="Arial"/>
            </a:endParaRPr>
          </a:p>
        </p:txBody>
      </p:sp>
      <p:sp>
        <p:nvSpPr>
          <p:cNvPr id="10" name="object 10"/>
          <p:cNvSpPr txBox="1"/>
          <p:nvPr/>
        </p:nvSpPr>
        <p:spPr>
          <a:xfrm>
            <a:off x="912721" y="4865748"/>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6</a:t>
            </a:r>
            <a:r>
              <a:rPr sz="900" spc="-5" dirty="0">
                <a:latin typeface="Arial"/>
                <a:cs typeface="Arial"/>
              </a:rPr>
              <a:t>.02</a:t>
            </a:r>
            <a:endParaRPr sz="900">
              <a:latin typeface="Arial"/>
              <a:cs typeface="Arial"/>
            </a:endParaRPr>
          </a:p>
        </p:txBody>
      </p:sp>
      <p:sp>
        <p:nvSpPr>
          <p:cNvPr id="11" name="object 11"/>
          <p:cNvSpPr txBox="1"/>
          <p:nvPr/>
        </p:nvSpPr>
        <p:spPr>
          <a:xfrm>
            <a:off x="1452285" y="4865748"/>
            <a:ext cx="202946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Deck covering and associated</a:t>
            </a:r>
            <a:r>
              <a:rPr sz="900" spc="-50" dirty="0">
                <a:latin typeface="Arial"/>
                <a:cs typeface="Arial"/>
              </a:rPr>
              <a:t> </a:t>
            </a:r>
            <a:r>
              <a:rPr sz="900" spc="-5" dirty="0">
                <a:latin typeface="Arial"/>
                <a:cs typeface="Arial"/>
              </a:rPr>
              <a:t>flashings</a:t>
            </a:r>
            <a:endParaRPr sz="900">
              <a:latin typeface="Arial"/>
              <a:cs typeface="Arial"/>
            </a:endParaRPr>
          </a:p>
        </p:txBody>
      </p:sp>
      <p:sp>
        <p:nvSpPr>
          <p:cNvPr id="12" name="object 12"/>
          <p:cNvSpPr txBox="1"/>
          <p:nvPr/>
        </p:nvSpPr>
        <p:spPr>
          <a:xfrm>
            <a:off x="4221248" y="4865748"/>
            <a:ext cx="2093595" cy="302260"/>
          </a:xfrm>
          <a:prstGeom prst="rect">
            <a:avLst/>
          </a:prstGeom>
        </p:spPr>
        <p:txBody>
          <a:bodyPr vert="horz" wrap="square" lIns="0" tIns="10160" rIns="0" bIns="0" rtlCol="0">
            <a:spAutoFit/>
          </a:bodyPr>
          <a:lstStyle/>
          <a:p>
            <a:pPr marL="12700" marR="5080" indent="-635">
              <a:lnSpc>
                <a:spcPct val="101699"/>
              </a:lnSpc>
              <a:spcBef>
                <a:spcPts val="80"/>
              </a:spcBef>
            </a:pPr>
            <a:r>
              <a:rPr sz="900" spc="-5" dirty="0">
                <a:latin typeface="Arial"/>
                <a:cs typeface="Arial"/>
              </a:rPr>
              <a:t>Area of covering in m2 (measured on the  slope) for each type of</a:t>
            </a:r>
            <a:r>
              <a:rPr sz="900" spc="-20" dirty="0">
                <a:latin typeface="Arial"/>
                <a:cs typeface="Arial"/>
              </a:rPr>
              <a:t> </a:t>
            </a:r>
            <a:r>
              <a:rPr sz="900" spc="-5" dirty="0">
                <a:latin typeface="Arial"/>
                <a:cs typeface="Arial"/>
              </a:rPr>
              <a:t>covering</a:t>
            </a:r>
            <a:endParaRPr sz="900">
              <a:latin typeface="Arial"/>
              <a:cs typeface="Arial"/>
            </a:endParaRPr>
          </a:p>
        </p:txBody>
      </p:sp>
      <p:sp>
        <p:nvSpPr>
          <p:cNvPr id="13" name="object 13"/>
          <p:cNvSpPr txBox="1"/>
          <p:nvPr/>
        </p:nvSpPr>
        <p:spPr>
          <a:xfrm>
            <a:off x="912721" y="5297802"/>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6</a:t>
            </a:r>
            <a:r>
              <a:rPr sz="900" spc="-5" dirty="0">
                <a:latin typeface="Arial"/>
                <a:cs typeface="Arial"/>
              </a:rPr>
              <a:t>.03</a:t>
            </a:r>
            <a:endParaRPr sz="900">
              <a:latin typeface="Arial"/>
              <a:cs typeface="Arial"/>
            </a:endParaRPr>
          </a:p>
        </p:txBody>
      </p:sp>
      <p:sp>
        <p:nvSpPr>
          <p:cNvPr id="14" name="object 14"/>
          <p:cNvSpPr txBox="1"/>
          <p:nvPr/>
        </p:nvSpPr>
        <p:spPr>
          <a:xfrm>
            <a:off x="1452217" y="5297802"/>
            <a:ext cx="2406650" cy="442595"/>
          </a:xfrm>
          <a:prstGeom prst="rect">
            <a:avLst/>
          </a:prstGeom>
        </p:spPr>
        <p:txBody>
          <a:bodyPr vert="horz" wrap="square" lIns="0" tIns="9525" rIns="0" bIns="0" rtlCol="0">
            <a:spAutoFit/>
          </a:bodyPr>
          <a:lstStyle/>
          <a:p>
            <a:pPr marL="12700" marR="5080">
              <a:lnSpc>
                <a:spcPct val="102000"/>
              </a:lnSpc>
              <a:spcBef>
                <a:spcPts val="75"/>
              </a:spcBef>
            </a:pPr>
            <a:r>
              <a:rPr sz="900" spc="-5" dirty="0">
                <a:latin typeface="Arial"/>
                <a:cs typeface="Arial"/>
              </a:rPr>
              <a:t>Roof support components, such as roof purlins,  tile battens, diaphragm bracing, sarking and  screeds</a:t>
            </a:r>
            <a:endParaRPr sz="900">
              <a:latin typeface="Arial"/>
              <a:cs typeface="Arial"/>
            </a:endParaRPr>
          </a:p>
        </p:txBody>
      </p:sp>
      <p:sp>
        <p:nvSpPr>
          <p:cNvPr id="15" name="object 15"/>
          <p:cNvSpPr txBox="1"/>
          <p:nvPr/>
        </p:nvSpPr>
        <p:spPr>
          <a:xfrm>
            <a:off x="4221363" y="5297802"/>
            <a:ext cx="235839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Area of roof support systems in m2</a:t>
            </a:r>
            <a:r>
              <a:rPr sz="900" spc="-165" dirty="0">
                <a:latin typeface="Arial"/>
                <a:cs typeface="Arial"/>
              </a:rPr>
              <a:t> </a:t>
            </a:r>
            <a:r>
              <a:rPr sz="900" spc="-5" dirty="0">
                <a:latin typeface="Arial"/>
                <a:cs typeface="Arial"/>
              </a:rPr>
              <a:t>(measured  on the slope) for each</a:t>
            </a:r>
            <a:r>
              <a:rPr sz="900" spc="-10" dirty="0">
                <a:latin typeface="Arial"/>
                <a:cs typeface="Arial"/>
              </a:rPr>
              <a:t> </a:t>
            </a:r>
            <a:r>
              <a:rPr sz="900" spc="-5" dirty="0">
                <a:latin typeface="Arial"/>
                <a:cs typeface="Arial"/>
              </a:rPr>
              <a:t>type</a:t>
            </a:r>
            <a:endParaRPr sz="900">
              <a:latin typeface="Arial"/>
              <a:cs typeface="Arial"/>
            </a:endParaRPr>
          </a:p>
        </p:txBody>
      </p:sp>
      <p:sp>
        <p:nvSpPr>
          <p:cNvPr id="16" name="object 16"/>
          <p:cNvSpPr txBox="1"/>
          <p:nvPr/>
        </p:nvSpPr>
        <p:spPr>
          <a:xfrm>
            <a:off x="912721" y="5869302"/>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6</a:t>
            </a:r>
            <a:r>
              <a:rPr sz="900" spc="-5" dirty="0">
                <a:latin typeface="Arial"/>
                <a:cs typeface="Arial"/>
              </a:rPr>
              <a:t>.04</a:t>
            </a:r>
            <a:endParaRPr sz="900">
              <a:latin typeface="Arial"/>
              <a:cs typeface="Arial"/>
            </a:endParaRPr>
          </a:p>
        </p:txBody>
      </p:sp>
      <p:sp>
        <p:nvSpPr>
          <p:cNvPr id="17" name="object 17"/>
          <p:cNvSpPr txBox="1"/>
          <p:nvPr/>
        </p:nvSpPr>
        <p:spPr>
          <a:xfrm>
            <a:off x="1452217" y="5869302"/>
            <a:ext cx="232537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Thermal or acoustic insulation to underside of  roof covering</a:t>
            </a:r>
            <a:endParaRPr sz="900">
              <a:latin typeface="Arial"/>
              <a:cs typeface="Arial"/>
            </a:endParaRPr>
          </a:p>
        </p:txBody>
      </p:sp>
      <p:sp>
        <p:nvSpPr>
          <p:cNvPr id="18" name="object 18"/>
          <p:cNvSpPr txBox="1"/>
          <p:nvPr/>
        </p:nvSpPr>
        <p:spPr>
          <a:xfrm>
            <a:off x="4221363" y="5869302"/>
            <a:ext cx="121793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of insulation in</a:t>
            </a:r>
            <a:r>
              <a:rPr sz="900" spc="-65" dirty="0">
                <a:latin typeface="Arial"/>
                <a:cs typeface="Arial"/>
              </a:rPr>
              <a:t> </a:t>
            </a:r>
            <a:r>
              <a:rPr sz="900" spc="-5" dirty="0">
                <a:latin typeface="Arial"/>
                <a:cs typeface="Arial"/>
              </a:rPr>
              <a:t>m2</a:t>
            </a:r>
            <a:endParaRPr sz="900">
              <a:latin typeface="Arial"/>
              <a:cs typeface="Arial"/>
            </a:endParaRPr>
          </a:p>
        </p:txBody>
      </p:sp>
      <p:sp>
        <p:nvSpPr>
          <p:cNvPr id="19" name="object 19"/>
          <p:cNvSpPr txBox="1"/>
          <p:nvPr/>
        </p:nvSpPr>
        <p:spPr>
          <a:xfrm>
            <a:off x="912721" y="630135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6</a:t>
            </a:r>
            <a:r>
              <a:rPr sz="900" spc="-5" dirty="0">
                <a:latin typeface="Arial"/>
                <a:cs typeface="Arial"/>
              </a:rPr>
              <a:t>.05</a:t>
            </a:r>
            <a:endParaRPr sz="900">
              <a:latin typeface="Arial"/>
              <a:cs typeface="Arial"/>
            </a:endParaRPr>
          </a:p>
        </p:txBody>
      </p:sp>
      <p:sp>
        <p:nvSpPr>
          <p:cNvPr id="20" name="object 20"/>
          <p:cNvSpPr txBox="1"/>
          <p:nvPr/>
        </p:nvSpPr>
        <p:spPr>
          <a:xfrm>
            <a:off x="1452171" y="6301356"/>
            <a:ext cx="2284095" cy="302260"/>
          </a:xfrm>
          <a:prstGeom prst="rect">
            <a:avLst/>
          </a:prstGeom>
        </p:spPr>
        <p:txBody>
          <a:bodyPr vert="horz" wrap="square" lIns="0" tIns="10160" rIns="0" bIns="0" rtlCol="0">
            <a:spAutoFit/>
          </a:bodyPr>
          <a:lstStyle/>
          <a:p>
            <a:pPr marL="12700" marR="5080" indent="-635">
              <a:lnSpc>
                <a:spcPct val="101699"/>
              </a:lnSpc>
              <a:spcBef>
                <a:spcPts val="80"/>
              </a:spcBef>
            </a:pPr>
            <a:r>
              <a:rPr sz="900" spc="-15" dirty="0">
                <a:latin typeface="Arial"/>
                <a:cs typeface="Arial"/>
              </a:rPr>
              <a:t>Verge </a:t>
            </a:r>
            <a:r>
              <a:rPr sz="900" spc="-5" dirty="0">
                <a:latin typeface="Arial"/>
                <a:cs typeface="Arial"/>
              </a:rPr>
              <a:t>facing and </a:t>
            </a:r>
            <a:r>
              <a:rPr sz="900" spc="-10" dirty="0">
                <a:latin typeface="Arial"/>
                <a:cs typeface="Arial"/>
              </a:rPr>
              <a:t>soffits, </a:t>
            </a:r>
            <a:r>
              <a:rPr sz="900" spc="-5" dirty="0">
                <a:latin typeface="Arial"/>
                <a:cs typeface="Arial"/>
              </a:rPr>
              <a:t>including supporting  framing</a:t>
            </a:r>
            <a:endParaRPr sz="900">
              <a:latin typeface="Arial"/>
              <a:cs typeface="Arial"/>
            </a:endParaRPr>
          </a:p>
        </p:txBody>
      </p:sp>
      <p:sp>
        <p:nvSpPr>
          <p:cNvPr id="21" name="object 21"/>
          <p:cNvSpPr txBox="1"/>
          <p:nvPr/>
        </p:nvSpPr>
        <p:spPr>
          <a:xfrm>
            <a:off x="4221363" y="6301356"/>
            <a:ext cx="198183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Length of verge </a:t>
            </a:r>
            <a:r>
              <a:rPr sz="900" dirty="0">
                <a:latin typeface="Arial"/>
                <a:cs typeface="Arial"/>
              </a:rPr>
              <a:t>in </a:t>
            </a:r>
            <a:r>
              <a:rPr sz="900" spc="-5" dirty="0">
                <a:latin typeface="Arial"/>
                <a:cs typeface="Arial"/>
              </a:rPr>
              <a:t>metres stating</a:t>
            </a:r>
            <a:r>
              <a:rPr sz="900" spc="-60" dirty="0">
                <a:latin typeface="Arial"/>
                <a:cs typeface="Arial"/>
              </a:rPr>
              <a:t> </a:t>
            </a:r>
            <a:r>
              <a:rPr sz="900" spc="-10" dirty="0">
                <a:latin typeface="Arial"/>
                <a:cs typeface="Arial"/>
              </a:rPr>
              <a:t>width</a:t>
            </a:r>
            <a:endParaRPr sz="900">
              <a:latin typeface="Arial"/>
              <a:cs typeface="Arial"/>
            </a:endParaRPr>
          </a:p>
        </p:txBody>
      </p:sp>
      <p:sp>
        <p:nvSpPr>
          <p:cNvPr id="22" name="object 22"/>
          <p:cNvSpPr txBox="1"/>
          <p:nvPr/>
        </p:nvSpPr>
        <p:spPr>
          <a:xfrm>
            <a:off x="912721" y="6732610"/>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6</a:t>
            </a:r>
            <a:r>
              <a:rPr sz="900" spc="-5" dirty="0">
                <a:latin typeface="Arial"/>
                <a:cs typeface="Arial"/>
              </a:rPr>
              <a:t>.06</a:t>
            </a:r>
            <a:endParaRPr sz="900">
              <a:latin typeface="Arial"/>
              <a:cs typeface="Arial"/>
            </a:endParaRPr>
          </a:p>
        </p:txBody>
      </p:sp>
      <p:sp>
        <p:nvSpPr>
          <p:cNvPr id="23" name="object 23"/>
          <p:cNvSpPr txBox="1"/>
          <p:nvPr/>
        </p:nvSpPr>
        <p:spPr>
          <a:xfrm>
            <a:off x="1452217" y="6732610"/>
            <a:ext cx="230441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Eaves facing and </a:t>
            </a:r>
            <a:r>
              <a:rPr sz="900" spc="-10" dirty="0">
                <a:latin typeface="Arial"/>
                <a:cs typeface="Arial"/>
              </a:rPr>
              <a:t>soffits, </a:t>
            </a:r>
            <a:r>
              <a:rPr sz="900" spc="-5" dirty="0">
                <a:latin typeface="Arial"/>
                <a:cs typeface="Arial"/>
              </a:rPr>
              <a:t>including supporting  framing</a:t>
            </a:r>
            <a:endParaRPr sz="900">
              <a:latin typeface="Arial"/>
              <a:cs typeface="Arial"/>
            </a:endParaRPr>
          </a:p>
        </p:txBody>
      </p:sp>
      <p:sp>
        <p:nvSpPr>
          <p:cNvPr id="24" name="object 24"/>
          <p:cNvSpPr txBox="1"/>
          <p:nvPr/>
        </p:nvSpPr>
        <p:spPr>
          <a:xfrm>
            <a:off x="4221363" y="6732610"/>
            <a:ext cx="200088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Length of eaves </a:t>
            </a:r>
            <a:r>
              <a:rPr sz="900" dirty="0">
                <a:latin typeface="Arial"/>
                <a:cs typeface="Arial"/>
              </a:rPr>
              <a:t>in </a:t>
            </a:r>
            <a:r>
              <a:rPr sz="900" spc="-5" dirty="0">
                <a:latin typeface="Arial"/>
                <a:cs typeface="Arial"/>
              </a:rPr>
              <a:t>metres stating</a:t>
            </a:r>
            <a:r>
              <a:rPr sz="900" spc="-60" dirty="0">
                <a:latin typeface="Arial"/>
                <a:cs typeface="Arial"/>
              </a:rPr>
              <a:t> </a:t>
            </a:r>
            <a:r>
              <a:rPr sz="900" spc="-10" dirty="0">
                <a:latin typeface="Arial"/>
                <a:cs typeface="Arial"/>
              </a:rPr>
              <a:t>width</a:t>
            </a:r>
            <a:endParaRPr sz="900">
              <a:latin typeface="Arial"/>
              <a:cs typeface="Arial"/>
            </a:endParaRPr>
          </a:p>
        </p:txBody>
      </p:sp>
      <p:sp>
        <p:nvSpPr>
          <p:cNvPr id="25" name="object 25"/>
          <p:cNvSpPr txBox="1"/>
          <p:nvPr/>
        </p:nvSpPr>
        <p:spPr>
          <a:xfrm>
            <a:off x="912721" y="7164665"/>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6</a:t>
            </a:r>
            <a:r>
              <a:rPr sz="900" spc="-5" dirty="0">
                <a:latin typeface="Arial"/>
                <a:cs typeface="Arial"/>
              </a:rPr>
              <a:t>.0</a:t>
            </a:r>
            <a:r>
              <a:rPr sz="900" dirty="0">
                <a:latin typeface="Arial"/>
                <a:cs typeface="Arial"/>
              </a:rPr>
              <a:t>7</a:t>
            </a:r>
            <a:endParaRPr sz="900">
              <a:latin typeface="Arial"/>
              <a:cs typeface="Arial"/>
            </a:endParaRPr>
          </a:p>
        </p:txBody>
      </p:sp>
      <p:sp>
        <p:nvSpPr>
          <p:cNvPr id="26" name="object 26"/>
          <p:cNvSpPr txBox="1"/>
          <p:nvPr/>
        </p:nvSpPr>
        <p:spPr>
          <a:xfrm>
            <a:off x="1452217" y="7164665"/>
            <a:ext cx="236283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Secret </a:t>
            </a:r>
            <a:r>
              <a:rPr sz="900" dirty="0">
                <a:latin typeface="Arial"/>
                <a:cs typeface="Arial"/>
              </a:rPr>
              <a:t>or </a:t>
            </a:r>
            <a:r>
              <a:rPr sz="900" spc="-5" dirty="0">
                <a:latin typeface="Arial"/>
                <a:cs typeface="Arial"/>
              </a:rPr>
              <a:t>parapet gutters, including supporting  framing</a:t>
            </a:r>
            <a:endParaRPr sz="900">
              <a:latin typeface="Arial"/>
              <a:cs typeface="Arial"/>
            </a:endParaRPr>
          </a:p>
        </p:txBody>
      </p:sp>
      <p:sp>
        <p:nvSpPr>
          <p:cNvPr id="27" name="object 27"/>
          <p:cNvSpPr txBox="1"/>
          <p:nvPr/>
        </p:nvSpPr>
        <p:spPr>
          <a:xfrm>
            <a:off x="4221363" y="7164665"/>
            <a:ext cx="13271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Length of gutter in</a:t>
            </a:r>
            <a:r>
              <a:rPr sz="900" spc="-45" dirty="0">
                <a:latin typeface="Arial"/>
                <a:cs typeface="Arial"/>
              </a:rPr>
              <a:t> </a:t>
            </a:r>
            <a:r>
              <a:rPr sz="900" spc="-5" dirty="0">
                <a:latin typeface="Arial"/>
                <a:cs typeface="Arial"/>
              </a:rPr>
              <a:t>metres</a:t>
            </a:r>
            <a:endParaRPr sz="900">
              <a:latin typeface="Arial"/>
              <a:cs typeface="Arial"/>
            </a:endParaRPr>
          </a:p>
        </p:txBody>
      </p:sp>
      <p:sp>
        <p:nvSpPr>
          <p:cNvPr id="28" name="object 28"/>
          <p:cNvSpPr txBox="1"/>
          <p:nvPr/>
        </p:nvSpPr>
        <p:spPr>
          <a:xfrm>
            <a:off x="912721" y="7596718"/>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6</a:t>
            </a:r>
            <a:r>
              <a:rPr sz="900" spc="-5" dirty="0">
                <a:latin typeface="Arial"/>
                <a:cs typeface="Arial"/>
              </a:rPr>
              <a:t>.08</a:t>
            </a:r>
            <a:endParaRPr sz="900">
              <a:latin typeface="Arial"/>
              <a:cs typeface="Arial"/>
            </a:endParaRPr>
          </a:p>
        </p:txBody>
      </p:sp>
      <p:sp>
        <p:nvSpPr>
          <p:cNvPr id="29" name="object 29"/>
          <p:cNvSpPr txBox="1"/>
          <p:nvPr/>
        </p:nvSpPr>
        <p:spPr>
          <a:xfrm>
            <a:off x="1452377" y="7596718"/>
            <a:ext cx="72326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Eaves</a:t>
            </a:r>
            <a:r>
              <a:rPr sz="900" spc="-60" dirty="0">
                <a:latin typeface="Arial"/>
                <a:cs typeface="Arial"/>
              </a:rPr>
              <a:t> </a:t>
            </a:r>
            <a:r>
              <a:rPr sz="900" spc="-5" dirty="0">
                <a:latin typeface="Arial"/>
                <a:cs typeface="Arial"/>
              </a:rPr>
              <a:t>gutters</a:t>
            </a:r>
            <a:endParaRPr sz="900">
              <a:latin typeface="Arial"/>
              <a:cs typeface="Arial"/>
            </a:endParaRPr>
          </a:p>
        </p:txBody>
      </p:sp>
      <p:sp>
        <p:nvSpPr>
          <p:cNvPr id="30" name="object 30"/>
          <p:cNvSpPr txBox="1"/>
          <p:nvPr/>
        </p:nvSpPr>
        <p:spPr>
          <a:xfrm>
            <a:off x="4221020" y="7596718"/>
            <a:ext cx="132778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Length of gutter in</a:t>
            </a:r>
            <a:r>
              <a:rPr sz="900" spc="-45" dirty="0">
                <a:latin typeface="Arial"/>
                <a:cs typeface="Arial"/>
              </a:rPr>
              <a:t> </a:t>
            </a:r>
            <a:r>
              <a:rPr sz="900" spc="-5" dirty="0">
                <a:latin typeface="Arial"/>
                <a:cs typeface="Arial"/>
              </a:rPr>
              <a:t>metres</a:t>
            </a:r>
            <a:endParaRPr sz="900">
              <a:latin typeface="Arial"/>
              <a:cs typeface="Arial"/>
            </a:endParaRPr>
          </a:p>
        </p:txBody>
      </p:sp>
      <p:sp>
        <p:nvSpPr>
          <p:cNvPr id="31" name="object 31"/>
          <p:cNvSpPr txBox="1"/>
          <p:nvPr/>
        </p:nvSpPr>
        <p:spPr>
          <a:xfrm>
            <a:off x="912721" y="788852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6</a:t>
            </a:r>
            <a:r>
              <a:rPr sz="900" spc="-5" dirty="0">
                <a:latin typeface="Arial"/>
                <a:cs typeface="Arial"/>
              </a:rPr>
              <a:t>.09</a:t>
            </a:r>
            <a:endParaRPr sz="900">
              <a:latin typeface="Arial"/>
              <a:cs typeface="Arial"/>
            </a:endParaRPr>
          </a:p>
        </p:txBody>
      </p:sp>
      <p:sp>
        <p:nvSpPr>
          <p:cNvPr id="32" name="object 32"/>
          <p:cNvSpPr txBox="1"/>
          <p:nvPr/>
        </p:nvSpPr>
        <p:spPr>
          <a:xfrm>
            <a:off x="1452217" y="7888526"/>
            <a:ext cx="5905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Do</a:t>
            </a:r>
            <a:r>
              <a:rPr sz="900" dirty="0">
                <a:latin typeface="Arial"/>
                <a:cs typeface="Arial"/>
              </a:rPr>
              <a:t>w</a:t>
            </a:r>
            <a:r>
              <a:rPr sz="900" spc="-5" dirty="0">
                <a:latin typeface="Arial"/>
                <a:cs typeface="Arial"/>
              </a:rPr>
              <a:t>npi</a:t>
            </a:r>
            <a:r>
              <a:rPr sz="900" dirty="0">
                <a:latin typeface="Arial"/>
                <a:cs typeface="Arial"/>
              </a:rPr>
              <a:t>p</a:t>
            </a:r>
            <a:r>
              <a:rPr sz="900" spc="-5" dirty="0">
                <a:latin typeface="Arial"/>
                <a:cs typeface="Arial"/>
              </a:rPr>
              <a:t>e</a:t>
            </a:r>
            <a:r>
              <a:rPr sz="900" dirty="0">
                <a:latin typeface="Arial"/>
                <a:cs typeface="Arial"/>
              </a:rPr>
              <a:t>s</a:t>
            </a:r>
            <a:endParaRPr sz="900">
              <a:latin typeface="Arial"/>
              <a:cs typeface="Arial"/>
            </a:endParaRPr>
          </a:p>
        </p:txBody>
      </p:sp>
      <p:sp>
        <p:nvSpPr>
          <p:cNvPr id="33" name="object 33"/>
          <p:cNvSpPr txBox="1"/>
          <p:nvPr/>
        </p:nvSpPr>
        <p:spPr>
          <a:xfrm>
            <a:off x="4221591" y="7888526"/>
            <a:ext cx="152209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Length of downpipe in</a:t>
            </a:r>
            <a:r>
              <a:rPr sz="900" spc="-60" dirty="0">
                <a:latin typeface="Arial"/>
                <a:cs typeface="Arial"/>
              </a:rPr>
              <a:t> </a:t>
            </a:r>
            <a:r>
              <a:rPr sz="900" spc="-5" dirty="0">
                <a:latin typeface="Arial"/>
                <a:cs typeface="Arial"/>
              </a:rPr>
              <a:t>metres</a:t>
            </a:r>
            <a:endParaRPr sz="900">
              <a:latin typeface="Arial"/>
              <a:cs typeface="Arial"/>
            </a:endParaRPr>
          </a:p>
        </p:txBody>
      </p:sp>
      <p:sp>
        <p:nvSpPr>
          <p:cNvPr id="34" name="object 34"/>
          <p:cNvSpPr txBox="1"/>
          <p:nvPr/>
        </p:nvSpPr>
        <p:spPr>
          <a:xfrm>
            <a:off x="912721" y="8180334"/>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6</a:t>
            </a:r>
            <a:r>
              <a:rPr sz="900" spc="-5" dirty="0">
                <a:latin typeface="Arial"/>
                <a:cs typeface="Arial"/>
              </a:rPr>
              <a:t>.10</a:t>
            </a:r>
            <a:endParaRPr sz="900">
              <a:latin typeface="Arial"/>
              <a:cs typeface="Arial"/>
            </a:endParaRPr>
          </a:p>
        </p:txBody>
      </p:sp>
      <p:sp>
        <p:nvSpPr>
          <p:cNvPr id="35" name="object 35"/>
          <p:cNvSpPr txBox="1"/>
          <p:nvPr/>
        </p:nvSpPr>
        <p:spPr>
          <a:xfrm>
            <a:off x="1452217" y="8180334"/>
            <a:ext cx="2014220"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Roof lights, including frames, </a:t>
            </a:r>
            <a:r>
              <a:rPr sz="900" spc="-10" dirty="0">
                <a:latin typeface="Arial"/>
                <a:cs typeface="Arial"/>
              </a:rPr>
              <a:t>upstands,  </a:t>
            </a:r>
            <a:r>
              <a:rPr sz="900" spc="-5" dirty="0">
                <a:latin typeface="Arial"/>
                <a:cs typeface="Arial"/>
              </a:rPr>
              <a:t>flashings and linings</a:t>
            </a:r>
            <a:endParaRPr sz="900">
              <a:latin typeface="Arial"/>
              <a:cs typeface="Arial"/>
            </a:endParaRPr>
          </a:p>
        </p:txBody>
      </p:sp>
      <p:sp>
        <p:nvSpPr>
          <p:cNvPr id="36" name="object 36"/>
          <p:cNvSpPr txBox="1"/>
          <p:nvPr/>
        </p:nvSpPr>
        <p:spPr>
          <a:xfrm>
            <a:off x="4221363" y="8180334"/>
            <a:ext cx="2252980"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Area of rooflighting in m2, </a:t>
            </a:r>
            <a:r>
              <a:rPr sz="900" dirty="0">
                <a:latin typeface="Arial"/>
                <a:cs typeface="Arial"/>
              </a:rPr>
              <a:t>or </a:t>
            </a:r>
            <a:r>
              <a:rPr sz="900" spc="-5" dirty="0">
                <a:latin typeface="Arial"/>
                <a:cs typeface="Arial"/>
              </a:rPr>
              <a:t>enumerated as  appropriate</a:t>
            </a:r>
            <a:endParaRPr sz="900">
              <a:latin typeface="Arial"/>
              <a:cs typeface="Arial"/>
            </a:endParaRPr>
          </a:p>
        </p:txBody>
      </p:sp>
      <p:sp>
        <p:nvSpPr>
          <p:cNvPr id="37" name="object 37"/>
          <p:cNvSpPr txBox="1"/>
          <p:nvPr/>
        </p:nvSpPr>
        <p:spPr>
          <a:xfrm>
            <a:off x="912721" y="8612388"/>
            <a:ext cx="23939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6</a:t>
            </a:r>
            <a:r>
              <a:rPr sz="900" spc="-5" dirty="0">
                <a:latin typeface="Arial"/>
                <a:cs typeface="Arial"/>
              </a:rPr>
              <a:t>.</a:t>
            </a:r>
            <a:r>
              <a:rPr sz="900" spc="-70" dirty="0">
                <a:latin typeface="Arial"/>
                <a:cs typeface="Arial"/>
              </a:rPr>
              <a:t>1</a:t>
            </a:r>
            <a:r>
              <a:rPr sz="900" dirty="0">
                <a:latin typeface="Arial"/>
                <a:cs typeface="Arial"/>
              </a:rPr>
              <a:t>1</a:t>
            </a:r>
            <a:endParaRPr sz="900">
              <a:latin typeface="Arial"/>
              <a:cs typeface="Arial"/>
            </a:endParaRPr>
          </a:p>
        </p:txBody>
      </p:sp>
      <p:sp>
        <p:nvSpPr>
          <p:cNvPr id="38" name="object 38"/>
          <p:cNvSpPr txBox="1"/>
          <p:nvPr/>
        </p:nvSpPr>
        <p:spPr>
          <a:xfrm>
            <a:off x="1452148" y="8612388"/>
            <a:ext cx="1080770"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Translucent</a:t>
            </a:r>
            <a:r>
              <a:rPr sz="900" spc="-30" dirty="0">
                <a:latin typeface="Arial"/>
                <a:cs typeface="Arial"/>
              </a:rPr>
              <a:t> </a:t>
            </a:r>
            <a:r>
              <a:rPr sz="900" spc="-5" dirty="0">
                <a:latin typeface="Arial"/>
                <a:cs typeface="Arial"/>
              </a:rPr>
              <a:t>sheeting</a:t>
            </a:r>
            <a:endParaRPr sz="900">
              <a:latin typeface="Arial"/>
              <a:cs typeface="Arial"/>
            </a:endParaRPr>
          </a:p>
        </p:txBody>
      </p:sp>
      <p:sp>
        <p:nvSpPr>
          <p:cNvPr id="39" name="object 39"/>
          <p:cNvSpPr txBox="1"/>
          <p:nvPr/>
        </p:nvSpPr>
        <p:spPr>
          <a:xfrm>
            <a:off x="4220905" y="8612388"/>
            <a:ext cx="1838960" cy="302260"/>
          </a:xfrm>
          <a:prstGeom prst="rect">
            <a:avLst/>
          </a:prstGeom>
        </p:spPr>
        <p:txBody>
          <a:bodyPr vert="horz" wrap="square" lIns="0" tIns="10160" rIns="0" bIns="0" rtlCol="0">
            <a:spAutoFit/>
          </a:bodyPr>
          <a:lstStyle/>
          <a:p>
            <a:pPr marL="12700" marR="5080" indent="-635">
              <a:lnSpc>
                <a:spcPct val="101699"/>
              </a:lnSpc>
              <a:spcBef>
                <a:spcPts val="80"/>
              </a:spcBef>
            </a:pPr>
            <a:r>
              <a:rPr sz="900" spc="-5" dirty="0">
                <a:latin typeface="Arial"/>
                <a:cs typeface="Arial"/>
              </a:rPr>
              <a:t>Area of translucent roofing </a:t>
            </a:r>
            <a:r>
              <a:rPr sz="900" dirty="0">
                <a:latin typeface="Arial"/>
                <a:cs typeface="Arial"/>
              </a:rPr>
              <a:t>in </a:t>
            </a:r>
            <a:r>
              <a:rPr sz="900" spc="-5" dirty="0">
                <a:latin typeface="Arial"/>
                <a:cs typeface="Arial"/>
              </a:rPr>
              <a:t>m2, or  enumerated as</a:t>
            </a:r>
            <a:r>
              <a:rPr sz="900" spc="-10" dirty="0">
                <a:latin typeface="Arial"/>
                <a:cs typeface="Arial"/>
              </a:rPr>
              <a:t> </a:t>
            </a:r>
            <a:r>
              <a:rPr sz="900" spc="-5" dirty="0">
                <a:latin typeface="Arial"/>
                <a:cs typeface="Arial"/>
              </a:rPr>
              <a:t>appropriate</a:t>
            </a:r>
            <a:endParaRPr sz="900">
              <a:latin typeface="Arial"/>
              <a:cs typeface="Arial"/>
            </a:endParaRPr>
          </a:p>
        </p:txBody>
      </p:sp>
      <p:sp>
        <p:nvSpPr>
          <p:cNvPr id="40" name="object 40"/>
          <p:cNvSpPr/>
          <p:nvPr/>
        </p:nvSpPr>
        <p:spPr>
          <a:xfrm>
            <a:off x="899515" y="3760603"/>
            <a:ext cx="5774690" cy="0"/>
          </a:xfrm>
          <a:custGeom>
            <a:avLst/>
            <a:gdLst/>
            <a:ahLst/>
            <a:cxnLst/>
            <a:rect l="l" t="t" r="r" b="b"/>
            <a:pathLst>
              <a:path w="5774690">
                <a:moveTo>
                  <a:pt x="0" y="0"/>
                </a:moveTo>
                <a:lnTo>
                  <a:pt x="5774436" y="0"/>
                </a:lnTo>
              </a:path>
            </a:pathLst>
          </a:custGeom>
          <a:ln w="6108">
            <a:solidFill>
              <a:srgbClr val="000000"/>
            </a:solidFill>
          </a:ln>
        </p:spPr>
        <p:txBody>
          <a:bodyPr wrap="square" lIns="0" tIns="0" rIns="0" bIns="0" rtlCol="0"/>
          <a:lstStyle/>
          <a:p>
            <a:endParaRPr/>
          </a:p>
        </p:txBody>
      </p:sp>
      <p:sp>
        <p:nvSpPr>
          <p:cNvPr id="41" name="object 41"/>
          <p:cNvSpPr/>
          <p:nvPr/>
        </p:nvSpPr>
        <p:spPr>
          <a:xfrm>
            <a:off x="899515" y="4383151"/>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16</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53100" cy="3138170"/>
          </a:xfrm>
          <a:prstGeom prst="rect">
            <a:avLst/>
          </a:prstGeom>
        </p:spPr>
        <p:txBody>
          <a:bodyPr vert="horz" wrap="square" lIns="0" tIns="23495" rIns="0" bIns="0" rtlCol="0">
            <a:spAutoFit/>
          </a:bodyPr>
          <a:lstStyle/>
          <a:p>
            <a:pPr marL="1905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9050">
              <a:lnSpc>
                <a:spcPct val="100000"/>
              </a:lnSpc>
              <a:spcBef>
                <a:spcPts val="65"/>
              </a:spcBef>
            </a:pPr>
            <a:r>
              <a:rPr sz="800" spc="-5" dirty="0">
                <a:latin typeface="Arial"/>
                <a:cs typeface="Arial"/>
              </a:rPr>
              <a:t>Form and Extent of Elements: E7 Exterior Walls and Exterior</a:t>
            </a:r>
            <a:r>
              <a:rPr sz="800" spc="70" dirty="0">
                <a:latin typeface="Arial"/>
                <a:cs typeface="Arial"/>
              </a:rPr>
              <a:t> </a:t>
            </a:r>
            <a:r>
              <a:rPr sz="800" spc="-5" dirty="0">
                <a:latin typeface="Arial"/>
                <a:cs typeface="Arial"/>
              </a:rPr>
              <a:t>Finish</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3085" algn="l"/>
              </a:tabLst>
            </a:pPr>
            <a:r>
              <a:rPr sz="1400" spc="-5" dirty="0">
                <a:latin typeface="Arial"/>
                <a:cs typeface="Arial"/>
              </a:rPr>
              <a:t>E7	Exterior </a:t>
            </a:r>
            <a:r>
              <a:rPr sz="1400" spc="-15" dirty="0">
                <a:latin typeface="Arial"/>
                <a:cs typeface="Arial"/>
              </a:rPr>
              <a:t>Walls </a:t>
            </a:r>
            <a:r>
              <a:rPr sz="1400" spc="-5" dirty="0">
                <a:latin typeface="Arial"/>
                <a:cs typeface="Arial"/>
              </a:rPr>
              <a:t>and Exterior</a:t>
            </a:r>
            <a:r>
              <a:rPr sz="1400" spc="25" dirty="0">
                <a:latin typeface="Arial"/>
                <a:cs typeface="Arial"/>
              </a:rPr>
              <a:t> </a:t>
            </a:r>
            <a:r>
              <a:rPr sz="1400" spc="-10" dirty="0">
                <a:latin typeface="Arial"/>
                <a:cs typeface="Arial"/>
              </a:rPr>
              <a:t>Finish</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All work to exterior walls, including applied or insitu</a:t>
            </a:r>
            <a:r>
              <a:rPr sz="900" spc="10" dirty="0">
                <a:latin typeface="Arial"/>
                <a:cs typeface="Arial"/>
              </a:rPr>
              <a:t> </a:t>
            </a:r>
            <a:r>
              <a:rPr sz="900" spc="-5" dirty="0">
                <a:latin typeface="Arial"/>
                <a:cs typeface="Arial"/>
              </a:rPr>
              <a:t>finishes</a:t>
            </a:r>
            <a:endParaRPr sz="900">
              <a:latin typeface="Arial"/>
              <a:cs typeface="Arial"/>
            </a:endParaRPr>
          </a:p>
          <a:p>
            <a:pPr marL="193040" marR="5080" indent="-180975">
              <a:lnSpc>
                <a:spcPct val="101699"/>
              </a:lnSpc>
              <a:spcBef>
                <a:spcPts val="5"/>
              </a:spcBef>
              <a:buChar char="•"/>
              <a:tabLst>
                <a:tab pos="193040" algn="l"/>
                <a:tab pos="193675" algn="l"/>
              </a:tabLst>
            </a:pPr>
            <a:r>
              <a:rPr sz="900" spc="-5" dirty="0">
                <a:latin typeface="Arial"/>
                <a:cs typeface="Arial"/>
              </a:rPr>
              <a:t>Includes gable ends, </a:t>
            </a:r>
            <a:r>
              <a:rPr sz="900" spc="-10" dirty="0">
                <a:latin typeface="Arial"/>
                <a:cs typeface="Arial"/>
              </a:rPr>
              <a:t>parapets, </a:t>
            </a:r>
            <a:r>
              <a:rPr sz="900" spc="-5" dirty="0">
                <a:latin typeface="Arial"/>
                <a:cs typeface="Arial"/>
              </a:rPr>
              <a:t>spandrels and finishes. Includes both skins of exterior cavity walls together with  any exterior finish. Includes applied exterior finishes to exterior columns, beams and structural spandrels and  walls.</a:t>
            </a:r>
            <a:endParaRPr sz="900">
              <a:latin typeface="Arial"/>
              <a:cs typeface="Arial"/>
            </a:endParaRPr>
          </a:p>
          <a:p>
            <a:pPr marL="12700">
              <a:lnSpc>
                <a:spcPct val="100000"/>
              </a:lnSpc>
              <a:spcBef>
                <a:spcPts val="660"/>
              </a:spcBef>
            </a:pPr>
            <a:r>
              <a:rPr sz="1100" b="1" spc="-5" dirty="0">
                <a:latin typeface="Arial"/>
                <a:cs typeface="Arial"/>
              </a:rPr>
              <a:t>Exclusions</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Curtain walls. </a:t>
            </a:r>
            <a:r>
              <a:rPr sz="900" i="1" spc="-5" dirty="0">
                <a:latin typeface="Arial"/>
                <a:cs typeface="Arial"/>
              </a:rPr>
              <a:t>See “E8 Windows and Exterior Doors”, page</a:t>
            </a:r>
            <a:r>
              <a:rPr sz="900" i="1" spc="-15" dirty="0">
                <a:latin typeface="Arial"/>
                <a:cs typeface="Arial"/>
              </a:rPr>
              <a:t> </a:t>
            </a:r>
            <a:r>
              <a:rPr sz="900" i="1" spc="-5" dirty="0">
                <a:latin typeface="Arial"/>
                <a:cs typeface="Arial"/>
              </a:rPr>
              <a:t>17.</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5"/>
              </a:spcBef>
              <a:tabLst>
                <a:tab pos="3346450" algn="l"/>
              </a:tabLst>
            </a:pPr>
            <a:r>
              <a:rPr sz="1000" b="1" spc="-5" dirty="0">
                <a:latin typeface="Arial"/>
                <a:cs typeface="Arial"/>
              </a:rPr>
              <a:t>Element	Element</a:t>
            </a:r>
            <a:r>
              <a:rPr sz="1000" b="1" spc="-70" dirty="0">
                <a:latin typeface="Arial"/>
                <a:cs typeface="Arial"/>
              </a:rPr>
              <a:t> </a:t>
            </a:r>
            <a:r>
              <a:rPr sz="1000" b="1" spc="-5" dirty="0">
                <a:latin typeface="Arial"/>
                <a:cs typeface="Arial"/>
              </a:rPr>
              <a:t>Unit</a:t>
            </a:r>
            <a:endParaRPr sz="1000">
              <a:latin typeface="Arial"/>
              <a:cs typeface="Arial"/>
            </a:endParaRPr>
          </a:p>
          <a:p>
            <a:pPr>
              <a:lnSpc>
                <a:spcPct val="100000"/>
              </a:lnSpc>
            </a:pPr>
            <a:endParaRPr sz="1250">
              <a:latin typeface="Times New Roman"/>
              <a:cs typeface="Times New Roman"/>
            </a:endParaRPr>
          </a:p>
          <a:p>
            <a:pPr marL="38100">
              <a:lnSpc>
                <a:spcPct val="100000"/>
              </a:lnSpc>
              <a:tabLst>
                <a:tab pos="577850" algn="l"/>
                <a:tab pos="3346450" algn="l"/>
              </a:tabLst>
            </a:pPr>
            <a:r>
              <a:rPr sz="900" dirty="0">
                <a:latin typeface="Arial"/>
                <a:cs typeface="Arial"/>
              </a:rPr>
              <a:t>7	</a:t>
            </a:r>
            <a:r>
              <a:rPr sz="900" spc="-5" dirty="0">
                <a:latin typeface="Arial"/>
                <a:cs typeface="Arial"/>
              </a:rPr>
              <a:t>Exterior </a:t>
            </a:r>
            <a:r>
              <a:rPr sz="900" spc="-10" dirty="0">
                <a:latin typeface="Arial"/>
                <a:cs typeface="Arial"/>
              </a:rPr>
              <a:t>Walls </a:t>
            </a:r>
            <a:r>
              <a:rPr sz="900" spc="-5" dirty="0">
                <a:latin typeface="Arial"/>
                <a:cs typeface="Arial"/>
              </a:rPr>
              <a:t>and</a:t>
            </a:r>
            <a:r>
              <a:rPr sz="900" spc="20" dirty="0">
                <a:latin typeface="Arial"/>
                <a:cs typeface="Arial"/>
              </a:rPr>
              <a:t> </a:t>
            </a:r>
            <a:r>
              <a:rPr sz="900" spc="-5" dirty="0">
                <a:latin typeface="Arial"/>
                <a:cs typeface="Arial"/>
              </a:rPr>
              <a:t>Exterior</a:t>
            </a:r>
            <a:r>
              <a:rPr sz="900" spc="5" dirty="0">
                <a:latin typeface="Arial"/>
                <a:cs typeface="Arial"/>
              </a:rPr>
              <a:t> </a:t>
            </a:r>
            <a:r>
              <a:rPr sz="900" spc="-5" dirty="0">
                <a:latin typeface="Arial"/>
                <a:cs typeface="Arial"/>
              </a:rPr>
              <a:t>Finish	</a:t>
            </a:r>
            <a:r>
              <a:rPr sz="900" spc="-15" dirty="0">
                <a:latin typeface="Arial"/>
                <a:cs typeface="Arial"/>
              </a:rPr>
              <a:t>Wall </a:t>
            </a:r>
            <a:r>
              <a:rPr sz="900" spc="-5" dirty="0">
                <a:latin typeface="Arial"/>
                <a:cs typeface="Arial"/>
              </a:rPr>
              <a:t>area in</a:t>
            </a:r>
            <a:r>
              <a:rPr sz="900" spc="-50" dirty="0">
                <a:latin typeface="Arial"/>
                <a:cs typeface="Arial"/>
              </a:rPr>
              <a:t> </a:t>
            </a:r>
            <a:r>
              <a:rPr sz="900" spc="-5" dirty="0">
                <a:latin typeface="Arial"/>
                <a:cs typeface="Arial"/>
              </a:rPr>
              <a:t>m2</a:t>
            </a:r>
            <a:endParaRPr sz="900">
              <a:latin typeface="Arial"/>
              <a:cs typeface="Arial"/>
            </a:endParaRPr>
          </a:p>
          <a:p>
            <a:pPr>
              <a:lnSpc>
                <a:spcPct val="100000"/>
              </a:lnSpc>
              <a:spcBef>
                <a:spcPts val="30"/>
              </a:spcBef>
            </a:pPr>
            <a:endParaRPr sz="1000">
              <a:latin typeface="Times New Roman"/>
              <a:cs typeface="Times New Roman"/>
            </a:endParaRPr>
          </a:p>
          <a:p>
            <a:pPr marL="38100">
              <a:lnSpc>
                <a:spcPct val="100000"/>
              </a:lnSpc>
              <a:spcBef>
                <a:spcPts val="5"/>
              </a:spcBef>
              <a:tabLst>
                <a:tab pos="3346450" algn="l"/>
              </a:tabLst>
            </a:pPr>
            <a:r>
              <a:rPr sz="1000" b="1" spc="-5" dirty="0">
                <a:latin typeface="Arial"/>
                <a:cs typeface="Arial"/>
              </a:rPr>
              <a:t>Sub-element	Sub-element Unit</a:t>
            </a:r>
            <a:endParaRPr sz="1000">
              <a:latin typeface="Arial"/>
              <a:cs typeface="Arial"/>
            </a:endParaRPr>
          </a:p>
        </p:txBody>
      </p:sp>
      <p:sp>
        <p:nvSpPr>
          <p:cNvPr id="7" name="object 7"/>
          <p:cNvSpPr txBox="1"/>
          <p:nvPr/>
        </p:nvSpPr>
        <p:spPr>
          <a:xfrm>
            <a:off x="912721" y="3595494"/>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7</a:t>
            </a:r>
            <a:r>
              <a:rPr sz="900" spc="-5" dirty="0">
                <a:latin typeface="Arial"/>
                <a:cs typeface="Arial"/>
              </a:rPr>
              <a:t>.01</a:t>
            </a:r>
            <a:endParaRPr sz="900">
              <a:latin typeface="Arial"/>
              <a:cs typeface="Arial"/>
            </a:endParaRPr>
          </a:p>
        </p:txBody>
      </p:sp>
      <p:sp>
        <p:nvSpPr>
          <p:cNvPr id="8" name="object 8"/>
          <p:cNvSpPr txBox="1"/>
          <p:nvPr/>
        </p:nvSpPr>
        <p:spPr>
          <a:xfrm>
            <a:off x="1452205" y="3595494"/>
            <a:ext cx="2047875" cy="302895"/>
          </a:xfrm>
          <a:prstGeom prst="rect">
            <a:avLst/>
          </a:prstGeom>
        </p:spPr>
        <p:txBody>
          <a:bodyPr vert="horz" wrap="square" lIns="0" tIns="9525" rIns="0" bIns="0" rtlCol="0">
            <a:spAutoFit/>
          </a:bodyPr>
          <a:lstStyle/>
          <a:p>
            <a:pPr marL="12700" marR="5080" indent="-635">
              <a:lnSpc>
                <a:spcPct val="102299"/>
              </a:lnSpc>
              <a:spcBef>
                <a:spcPts val="75"/>
              </a:spcBef>
            </a:pPr>
            <a:r>
              <a:rPr sz="900" spc="-5" dirty="0">
                <a:latin typeface="Arial"/>
                <a:cs typeface="Arial"/>
              </a:rPr>
              <a:t>Concrete walls, including reinforcement,  formwork and surface</a:t>
            </a:r>
            <a:r>
              <a:rPr sz="900" spc="-20" dirty="0">
                <a:latin typeface="Arial"/>
                <a:cs typeface="Arial"/>
              </a:rPr>
              <a:t> </a:t>
            </a:r>
            <a:r>
              <a:rPr sz="900" spc="-5" dirty="0">
                <a:latin typeface="Arial"/>
                <a:cs typeface="Arial"/>
              </a:rPr>
              <a:t>finishes</a:t>
            </a:r>
            <a:endParaRPr sz="900">
              <a:latin typeface="Arial"/>
              <a:cs typeface="Arial"/>
            </a:endParaRPr>
          </a:p>
        </p:txBody>
      </p:sp>
      <p:sp>
        <p:nvSpPr>
          <p:cNvPr id="9" name="object 9"/>
          <p:cNvSpPr txBox="1"/>
          <p:nvPr/>
        </p:nvSpPr>
        <p:spPr>
          <a:xfrm>
            <a:off x="4221363" y="3595494"/>
            <a:ext cx="1990089" cy="302895"/>
          </a:xfrm>
          <a:prstGeom prst="rect">
            <a:avLst/>
          </a:prstGeom>
        </p:spPr>
        <p:txBody>
          <a:bodyPr vert="horz" wrap="square" lIns="0" tIns="9525" rIns="0" bIns="0" rtlCol="0">
            <a:spAutoFit/>
          </a:bodyPr>
          <a:lstStyle/>
          <a:p>
            <a:pPr marL="12700" marR="5080">
              <a:lnSpc>
                <a:spcPct val="102299"/>
              </a:lnSpc>
              <a:spcBef>
                <a:spcPts val="75"/>
              </a:spcBef>
            </a:pPr>
            <a:r>
              <a:rPr sz="900" spc="-5" dirty="0">
                <a:latin typeface="Arial"/>
                <a:cs typeface="Arial"/>
              </a:rPr>
              <a:t>Area in m2 for each type </a:t>
            </a:r>
            <a:r>
              <a:rPr sz="900" dirty="0">
                <a:latin typeface="Arial"/>
                <a:cs typeface="Arial"/>
              </a:rPr>
              <a:t>of </a:t>
            </a:r>
            <a:r>
              <a:rPr sz="900" spc="-5" dirty="0">
                <a:latin typeface="Arial"/>
                <a:cs typeface="Arial"/>
              </a:rPr>
              <a:t>wall </a:t>
            </a:r>
            <a:r>
              <a:rPr sz="900" spc="-10" dirty="0">
                <a:latin typeface="Arial"/>
                <a:cs typeface="Arial"/>
              </a:rPr>
              <a:t>stating  </a:t>
            </a:r>
            <a:r>
              <a:rPr sz="900" spc="-5" dirty="0">
                <a:latin typeface="Arial"/>
                <a:cs typeface="Arial"/>
              </a:rPr>
              <a:t>thickness</a:t>
            </a:r>
            <a:endParaRPr sz="900">
              <a:latin typeface="Arial"/>
              <a:cs typeface="Arial"/>
            </a:endParaRPr>
          </a:p>
        </p:txBody>
      </p:sp>
      <p:sp>
        <p:nvSpPr>
          <p:cNvPr id="10" name="object 10"/>
          <p:cNvSpPr txBox="1"/>
          <p:nvPr/>
        </p:nvSpPr>
        <p:spPr>
          <a:xfrm>
            <a:off x="912721" y="4027548"/>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7</a:t>
            </a:r>
            <a:r>
              <a:rPr sz="900" spc="-5" dirty="0">
                <a:latin typeface="Arial"/>
                <a:cs typeface="Arial"/>
              </a:rPr>
              <a:t>.02</a:t>
            </a:r>
            <a:endParaRPr sz="900">
              <a:latin typeface="Arial"/>
              <a:cs typeface="Arial"/>
            </a:endParaRPr>
          </a:p>
        </p:txBody>
      </p:sp>
      <p:sp>
        <p:nvSpPr>
          <p:cNvPr id="11" name="object 11"/>
          <p:cNvSpPr txBox="1"/>
          <p:nvPr/>
        </p:nvSpPr>
        <p:spPr>
          <a:xfrm>
            <a:off x="1452217" y="4027548"/>
            <a:ext cx="230187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Concrete spandrels and </a:t>
            </a:r>
            <a:r>
              <a:rPr sz="900" spc="-10" dirty="0">
                <a:latin typeface="Arial"/>
                <a:cs typeface="Arial"/>
              </a:rPr>
              <a:t>parapets, </a:t>
            </a:r>
            <a:r>
              <a:rPr sz="900" spc="-5" dirty="0">
                <a:latin typeface="Arial"/>
                <a:cs typeface="Arial"/>
              </a:rPr>
              <a:t>including  reinforcement, formwork and surface</a:t>
            </a:r>
            <a:r>
              <a:rPr sz="900" spc="-40" dirty="0">
                <a:latin typeface="Arial"/>
                <a:cs typeface="Arial"/>
              </a:rPr>
              <a:t> </a:t>
            </a:r>
            <a:r>
              <a:rPr sz="900" spc="-5" dirty="0">
                <a:latin typeface="Arial"/>
                <a:cs typeface="Arial"/>
              </a:rPr>
              <a:t>finishes</a:t>
            </a:r>
            <a:endParaRPr sz="900">
              <a:latin typeface="Arial"/>
              <a:cs typeface="Arial"/>
            </a:endParaRPr>
          </a:p>
        </p:txBody>
      </p:sp>
      <p:sp>
        <p:nvSpPr>
          <p:cNvPr id="12" name="object 12"/>
          <p:cNvSpPr txBox="1"/>
          <p:nvPr/>
        </p:nvSpPr>
        <p:spPr>
          <a:xfrm>
            <a:off x="4221363" y="4027548"/>
            <a:ext cx="236093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Area</a:t>
            </a:r>
            <a:r>
              <a:rPr sz="900" spc="-60" dirty="0">
                <a:latin typeface="Arial"/>
                <a:cs typeface="Arial"/>
              </a:rPr>
              <a:t> </a:t>
            </a:r>
            <a:r>
              <a:rPr sz="900" dirty="0">
                <a:latin typeface="Arial"/>
                <a:cs typeface="Arial"/>
              </a:rPr>
              <a:t>in</a:t>
            </a:r>
            <a:r>
              <a:rPr sz="900" spc="-55" dirty="0">
                <a:latin typeface="Arial"/>
                <a:cs typeface="Arial"/>
              </a:rPr>
              <a:t> </a:t>
            </a:r>
            <a:r>
              <a:rPr sz="900" spc="-5" dirty="0">
                <a:latin typeface="Arial"/>
                <a:cs typeface="Arial"/>
              </a:rPr>
              <a:t>m2</a:t>
            </a:r>
            <a:r>
              <a:rPr sz="900" spc="-55" dirty="0">
                <a:latin typeface="Arial"/>
                <a:cs typeface="Arial"/>
              </a:rPr>
              <a:t> </a:t>
            </a:r>
            <a:r>
              <a:rPr sz="900" spc="-5" dirty="0">
                <a:latin typeface="Arial"/>
                <a:cs typeface="Arial"/>
              </a:rPr>
              <a:t>for</a:t>
            </a:r>
            <a:r>
              <a:rPr sz="900" spc="-55" dirty="0">
                <a:latin typeface="Arial"/>
                <a:cs typeface="Arial"/>
              </a:rPr>
              <a:t> </a:t>
            </a:r>
            <a:r>
              <a:rPr sz="900" spc="-5" dirty="0">
                <a:latin typeface="Arial"/>
                <a:cs typeface="Arial"/>
              </a:rPr>
              <a:t>each</a:t>
            </a:r>
            <a:r>
              <a:rPr sz="900" spc="-55" dirty="0">
                <a:latin typeface="Arial"/>
                <a:cs typeface="Arial"/>
              </a:rPr>
              <a:t> </a:t>
            </a:r>
            <a:r>
              <a:rPr sz="900" spc="-5" dirty="0">
                <a:latin typeface="Arial"/>
                <a:cs typeface="Arial"/>
              </a:rPr>
              <a:t>type</a:t>
            </a:r>
            <a:r>
              <a:rPr sz="900" spc="-55" dirty="0">
                <a:latin typeface="Arial"/>
                <a:cs typeface="Arial"/>
              </a:rPr>
              <a:t> </a:t>
            </a:r>
            <a:r>
              <a:rPr sz="900" dirty="0">
                <a:latin typeface="Arial"/>
                <a:cs typeface="Arial"/>
              </a:rPr>
              <a:t>of</a:t>
            </a:r>
            <a:r>
              <a:rPr sz="900" spc="-60" dirty="0">
                <a:latin typeface="Arial"/>
                <a:cs typeface="Arial"/>
              </a:rPr>
              <a:t> </a:t>
            </a:r>
            <a:r>
              <a:rPr sz="900" spc="-5" dirty="0">
                <a:latin typeface="Arial"/>
                <a:cs typeface="Arial"/>
              </a:rPr>
              <a:t>spandrel</a:t>
            </a:r>
            <a:r>
              <a:rPr sz="900" spc="-55" dirty="0">
                <a:latin typeface="Arial"/>
                <a:cs typeface="Arial"/>
              </a:rPr>
              <a:t> </a:t>
            </a:r>
            <a:r>
              <a:rPr sz="900" spc="-5" dirty="0">
                <a:latin typeface="Arial"/>
                <a:cs typeface="Arial"/>
              </a:rPr>
              <a:t>or</a:t>
            </a:r>
            <a:r>
              <a:rPr sz="900" spc="-55" dirty="0">
                <a:latin typeface="Arial"/>
                <a:cs typeface="Arial"/>
              </a:rPr>
              <a:t> </a:t>
            </a:r>
            <a:r>
              <a:rPr sz="900" spc="-5" dirty="0">
                <a:latin typeface="Arial"/>
                <a:cs typeface="Arial"/>
              </a:rPr>
              <a:t>parapet  stating</a:t>
            </a:r>
            <a:r>
              <a:rPr sz="900" spc="-10" dirty="0">
                <a:latin typeface="Arial"/>
                <a:cs typeface="Arial"/>
              </a:rPr>
              <a:t> </a:t>
            </a:r>
            <a:r>
              <a:rPr sz="900" spc="-5" dirty="0">
                <a:latin typeface="Arial"/>
                <a:cs typeface="Arial"/>
              </a:rPr>
              <a:t>thickness</a:t>
            </a:r>
            <a:endParaRPr sz="900">
              <a:latin typeface="Arial"/>
              <a:cs typeface="Arial"/>
            </a:endParaRPr>
          </a:p>
        </p:txBody>
      </p:sp>
      <p:sp>
        <p:nvSpPr>
          <p:cNvPr id="13" name="object 13"/>
          <p:cNvSpPr txBox="1"/>
          <p:nvPr/>
        </p:nvSpPr>
        <p:spPr>
          <a:xfrm>
            <a:off x="912721" y="4459602"/>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7</a:t>
            </a:r>
            <a:r>
              <a:rPr sz="900" spc="-5" dirty="0">
                <a:latin typeface="Arial"/>
                <a:cs typeface="Arial"/>
              </a:rPr>
              <a:t>.03</a:t>
            </a:r>
            <a:endParaRPr sz="900">
              <a:latin typeface="Arial"/>
              <a:cs typeface="Arial"/>
            </a:endParaRPr>
          </a:p>
        </p:txBody>
      </p:sp>
      <p:sp>
        <p:nvSpPr>
          <p:cNvPr id="14" name="object 14"/>
          <p:cNvSpPr txBox="1"/>
          <p:nvPr/>
        </p:nvSpPr>
        <p:spPr>
          <a:xfrm>
            <a:off x="1452217" y="4459602"/>
            <a:ext cx="239712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Precast concrete wall panels, including integral  finishes</a:t>
            </a:r>
            <a:endParaRPr sz="900">
              <a:latin typeface="Arial"/>
              <a:cs typeface="Arial"/>
            </a:endParaRPr>
          </a:p>
        </p:txBody>
      </p:sp>
      <p:sp>
        <p:nvSpPr>
          <p:cNvPr id="15" name="object 15"/>
          <p:cNvSpPr txBox="1"/>
          <p:nvPr/>
        </p:nvSpPr>
        <p:spPr>
          <a:xfrm>
            <a:off x="4221363" y="4459602"/>
            <a:ext cx="214312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in m2 for each type </a:t>
            </a:r>
            <a:r>
              <a:rPr sz="900" spc="-10" dirty="0">
                <a:latin typeface="Arial"/>
                <a:cs typeface="Arial"/>
              </a:rPr>
              <a:t>stating </a:t>
            </a:r>
            <a:r>
              <a:rPr sz="900" spc="-5" dirty="0">
                <a:latin typeface="Arial"/>
                <a:cs typeface="Arial"/>
              </a:rPr>
              <a:t>thickness</a:t>
            </a:r>
            <a:endParaRPr sz="900">
              <a:latin typeface="Arial"/>
              <a:cs typeface="Arial"/>
            </a:endParaRPr>
          </a:p>
        </p:txBody>
      </p:sp>
      <p:sp>
        <p:nvSpPr>
          <p:cNvPr id="16" name="object 16"/>
          <p:cNvSpPr txBox="1"/>
          <p:nvPr/>
        </p:nvSpPr>
        <p:spPr>
          <a:xfrm>
            <a:off x="912721" y="489085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7</a:t>
            </a:r>
            <a:r>
              <a:rPr sz="900" spc="-5" dirty="0">
                <a:latin typeface="Arial"/>
                <a:cs typeface="Arial"/>
              </a:rPr>
              <a:t>.0</a:t>
            </a:r>
            <a:r>
              <a:rPr sz="900" dirty="0">
                <a:latin typeface="Arial"/>
                <a:cs typeface="Arial"/>
              </a:rPr>
              <a:t>4</a:t>
            </a:r>
            <a:endParaRPr sz="900">
              <a:latin typeface="Arial"/>
              <a:cs typeface="Arial"/>
            </a:endParaRPr>
          </a:p>
        </p:txBody>
      </p:sp>
      <p:sp>
        <p:nvSpPr>
          <p:cNvPr id="17" name="object 17"/>
          <p:cNvSpPr txBox="1"/>
          <p:nvPr/>
        </p:nvSpPr>
        <p:spPr>
          <a:xfrm>
            <a:off x="1452262" y="4890856"/>
            <a:ext cx="213169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Precast concrete spandrel/parapet</a:t>
            </a:r>
            <a:r>
              <a:rPr sz="900" spc="-80" dirty="0">
                <a:latin typeface="Arial"/>
                <a:cs typeface="Arial"/>
              </a:rPr>
              <a:t> </a:t>
            </a:r>
            <a:r>
              <a:rPr sz="900" spc="-5" dirty="0">
                <a:latin typeface="Arial"/>
                <a:cs typeface="Arial"/>
              </a:rPr>
              <a:t>panels</a:t>
            </a:r>
            <a:endParaRPr sz="900">
              <a:latin typeface="Arial"/>
              <a:cs typeface="Arial"/>
            </a:endParaRPr>
          </a:p>
        </p:txBody>
      </p:sp>
      <p:sp>
        <p:nvSpPr>
          <p:cNvPr id="18" name="object 18"/>
          <p:cNvSpPr txBox="1"/>
          <p:nvPr/>
        </p:nvSpPr>
        <p:spPr>
          <a:xfrm>
            <a:off x="4219991" y="4890856"/>
            <a:ext cx="214312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in m2 for each type </a:t>
            </a:r>
            <a:r>
              <a:rPr sz="900" spc="-10" dirty="0">
                <a:latin typeface="Arial"/>
                <a:cs typeface="Arial"/>
              </a:rPr>
              <a:t>stating </a:t>
            </a:r>
            <a:r>
              <a:rPr sz="900" spc="-5" dirty="0">
                <a:latin typeface="Arial"/>
                <a:cs typeface="Arial"/>
              </a:rPr>
              <a:t>thickness</a:t>
            </a:r>
            <a:endParaRPr sz="900">
              <a:latin typeface="Arial"/>
              <a:cs typeface="Arial"/>
            </a:endParaRPr>
          </a:p>
        </p:txBody>
      </p:sp>
      <p:sp>
        <p:nvSpPr>
          <p:cNvPr id="19" name="object 19"/>
          <p:cNvSpPr txBox="1"/>
          <p:nvPr/>
        </p:nvSpPr>
        <p:spPr>
          <a:xfrm>
            <a:off x="912721" y="5183464"/>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7</a:t>
            </a:r>
            <a:r>
              <a:rPr sz="900" spc="-5" dirty="0">
                <a:latin typeface="Arial"/>
                <a:cs typeface="Arial"/>
              </a:rPr>
              <a:t>.0</a:t>
            </a:r>
            <a:r>
              <a:rPr sz="900" dirty="0">
                <a:latin typeface="Arial"/>
                <a:cs typeface="Arial"/>
              </a:rPr>
              <a:t>5</a:t>
            </a:r>
            <a:endParaRPr sz="900">
              <a:latin typeface="Arial"/>
              <a:cs typeface="Arial"/>
            </a:endParaRPr>
          </a:p>
        </p:txBody>
      </p:sp>
      <p:sp>
        <p:nvSpPr>
          <p:cNvPr id="20" name="object 20"/>
          <p:cNvSpPr txBox="1"/>
          <p:nvPr/>
        </p:nvSpPr>
        <p:spPr>
          <a:xfrm>
            <a:off x="1452377" y="5183464"/>
            <a:ext cx="1017269"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Timber </a:t>
            </a:r>
            <a:r>
              <a:rPr sz="900" spc="-5" dirty="0">
                <a:latin typeface="Arial"/>
                <a:cs typeface="Arial"/>
              </a:rPr>
              <a:t>wall</a:t>
            </a:r>
            <a:r>
              <a:rPr sz="900" spc="-55" dirty="0">
                <a:latin typeface="Arial"/>
                <a:cs typeface="Arial"/>
              </a:rPr>
              <a:t> </a:t>
            </a:r>
            <a:r>
              <a:rPr sz="900" spc="-5" dirty="0">
                <a:latin typeface="Arial"/>
                <a:cs typeface="Arial"/>
              </a:rPr>
              <a:t>framing</a:t>
            </a:r>
            <a:endParaRPr sz="900">
              <a:latin typeface="Arial"/>
              <a:cs typeface="Arial"/>
            </a:endParaRPr>
          </a:p>
        </p:txBody>
      </p:sp>
      <p:sp>
        <p:nvSpPr>
          <p:cNvPr id="21" name="object 21"/>
          <p:cNvSpPr txBox="1"/>
          <p:nvPr/>
        </p:nvSpPr>
        <p:spPr>
          <a:xfrm>
            <a:off x="4221705" y="5183464"/>
            <a:ext cx="214312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in m2 for each type </a:t>
            </a:r>
            <a:r>
              <a:rPr sz="900" spc="-10" dirty="0">
                <a:latin typeface="Arial"/>
                <a:cs typeface="Arial"/>
              </a:rPr>
              <a:t>stating </a:t>
            </a:r>
            <a:r>
              <a:rPr sz="900" spc="-5" dirty="0">
                <a:latin typeface="Arial"/>
                <a:cs typeface="Arial"/>
              </a:rPr>
              <a:t>thickness</a:t>
            </a:r>
            <a:endParaRPr sz="900">
              <a:latin typeface="Arial"/>
              <a:cs typeface="Arial"/>
            </a:endParaRPr>
          </a:p>
        </p:txBody>
      </p:sp>
      <p:sp>
        <p:nvSpPr>
          <p:cNvPr id="22" name="object 22"/>
          <p:cNvSpPr txBox="1"/>
          <p:nvPr/>
        </p:nvSpPr>
        <p:spPr>
          <a:xfrm>
            <a:off x="912721" y="5475272"/>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7</a:t>
            </a:r>
            <a:r>
              <a:rPr sz="900" spc="-5" dirty="0">
                <a:latin typeface="Arial"/>
                <a:cs typeface="Arial"/>
              </a:rPr>
              <a:t>.0</a:t>
            </a:r>
            <a:r>
              <a:rPr sz="900" dirty="0">
                <a:latin typeface="Arial"/>
                <a:cs typeface="Arial"/>
              </a:rPr>
              <a:t>6</a:t>
            </a:r>
            <a:endParaRPr sz="900">
              <a:latin typeface="Arial"/>
              <a:cs typeface="Arial"/>
            </a:endParaRPr>
          </a:p>
        </p:txBody>
      </p:sp>
      <p:sp>
        <p:nvSpPr>
          <p:cNvPr id="23" name="object 23"/>
          <p:cNvSpPr txBox="1"/>
          <p:nvPr/>
        </p:nvSpPr>
        <p:spPr>
          <a:xfrm>
            <a:off x="1452377" y="5475272"/>
            <a:ext cx="56388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Brick</a:t>
            </a:r>
            <a:r>
              <a:rPr sz="900" spc="-65" dirty="0">
                <a:latin typeface="Arial"/>
                <a:cs typeface="Arial"/>
              </a:rPr>
              <a:t> </a:t>
            </a:r>
            <a:r>
              <a:rPr sz="900" spc="-5" dirty="0">
                <a:latin typeface="Arial"/>
                <a:cs typeface="Arial"/>
              </a:rPr>
              <a:t>walls</a:t>
            </a:r>
            <a:endParaRPr sz="900">
              <a:latin typeface="Arial"/>
              <a:cs typeface="Arial"/>
            </a:endParaRPr>
          </a:p>
        </p:txBody>
      </p:sp>
      <p:sp>
        <p:nvSpPr>
          <p:cNvPr id="24" name="object 24"/>
          <p:cNvSpPr txBox="1"/>
          <p:nvPr/>
        </p:nvSpPr>
        <p:spPr>
          <a:xfrm>
            <a:off x="4221134" y="5475272"/>
            <a:ext cx="214312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in m2 for each type </a:t>
            </a:r>
            <a:r>
              <a:rPr sz="900" spc="-10" dirty="0">
                <a:latin typeface="Arial"/>
                <a:cs typeface="Arial"/>
              </a:rPr>
              <a:t>stating </a:t>
            </a:r>
            <a:r>
              <a:rPr sz="900" spc="-5" dirty="0">
                <a:latin typeface="Arial"/>
                <a:cs typeface="Arial"/>
              </a:rPr>
              <a:t>thickness</a:t>
            </a:r>
            <a:endParaRPr sz="900">
              <a:latin typeface="Arial"/>
              <a:cs typeface="Arial"/>
            </a:endParaRPr>
          </a:p>
        </p:txBody>
      </p:sp>
      <p:sp>
        <p:nvSpPr>
          <p:cNvPr id="25" name="object 25"/>
          <p:cNvSpPr txBox="1"/>
          <p:nvPr/>
        </p:nvSpPr>
        <p:spPr>
          <a:xfrm>
            <a:off x="912721" y="5767880"/>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7</a:t>
            </a:r>
            <a:r>
              <a:rPr sz="900" spc="-5" dirty="0">
                <a:latin typeface="Arial"/>
                <a:cs typeface="Arial"/>
              </a:rPr>
              <a:t>.07</a:t>
            </a:r>
            <a:endParaRPr sz="900">
              <a:latin typeface="Arial"/>
              <a:cs typeface="Arial"/>
            </a:endParaRPr>
          </a:p>
        </p:txBody>
      </p:sp>
      <p:sp>
        <p:nvSpPr>
          <p:cNvPr id="26" name="object 26"/>
          <p:cNvSpPr txBox="1"/>
          <p:nvPr/>
        </p:nvSpPr>
        <p:spPr>
          <a:xfrm>
            <a:off x="1452285" y="5767880"/>
            <a:ext cx="124333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Concrete masonry</a:t>
            </a:r>
            <a:r>
              <a:rPr sz="900" spc="-55" dirty="0">
                <a:latin typeface="Arial"/>
                <a:cs typeface="Arial"/>
              </a:rPr>
              <a:t> </a:t>
            </a:r>
            <a:r>
              <a:rPr sz="900" spc="-5" dirty="0">
                <a:latin typeface="Arial"/>
                <a:cs typeface="Arial"/>
              </a:rPr>
              <a:t>walls</a:t>
            </a:r>
            <a:endParaRPr sz="900">
              <a:latin typeface="Arial"/>
              <a:cs typeface="Arial"/>
            </a:endParaRPr>
          </a:p>
        </p:txBody>
      </p:sp>
      <p:sp>
        <p:nvSpPr>
          <p:cNvPr id="27" name="object 27"/>
          <p:cNvSpPr txBox="1"/>
          <p:nvPr/>
        </p:nvSpPr>
        <p:spPr>
          <a:xfrm>
            <a:off x="4221934" y="5767880"/>
            <a:ext cx="214249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in m2 for each type stating</a:t>
            </a:r>
            <a:r>
              <a:rPr sz="900" spc="-30" dirty="0">
                <a:latin typeface="Arial"/>
                <a:cs typeface="Arial"/>
              </a:rPr>
              <a:t> </a:t>
            </a:r>
            <a:r>
              <a:rPr sz="900" spc="-5" dirty="0">
                <a:latin typeface="Arial"/>
                <a:cs typeface="Arial"/>
              </a:rPr>
              <a:t>thickness</a:t>
            </a:r>
            <a:endParaRPr sz="900">
              <a:latin typeface="Arial"/>
              <a:cs typeface="Arial"/>
            </a:endParaRPr>
          </a:p>
        </p:txBody>
      </p:sp>
      <p:sp>
        <p:nvSpPr>
          <p:cNvPr id="28" name="object 28"/>
          <p:cNvSpPr txBox="1"/>
          <p:nvPr/>
        </p:nvSpPr>
        <p:spPr>
          <a:xfrm>
            <a:off x="912721" y="6059688"/>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7</a:t>
            </a:r>
            <a:r>
              <a:rPr sz="900" spc="-5" dirty="0">
                <a:latin typeface="Arial"/>
                <a:cs typeface="Arial"/>
              </a:rPr>
              <a:t>.08</a:t>
            </a:r>
            <a:endParaRPr sz="900">
              <a:latin typeface="Arial"/>
              <a:cs typeface="Arial"/>
            </a:endParaRPr>
          </a:p>
        </p:txBody>
      </p:sp>
      <p:sp>
        <p:nvSpPr>
          <p:cNvPr id="29" name="object 29"/>
          <p:cNvSpPr txBox="1"/>
          <p:nvPr/>
        </p:nvSpPr>
        <p:spPr>
          <a:xfrm>
            <a:off x="1452159" y="6059688"/>
            <a:ext cx="1362075" cy="162560"/>
          </a:xfrm>
          <a:prstGeom prst="rect">
            <a:avLst/>
          </a:prstGeom>
        </p:spPr>
        <p:txBody>
          <a:bodyPr vert="horz" wrap="square" lIns="0" tIns="12700" rIns="0" bIns="0" rtlCol="0">
            <a:spAutoFit/>
          </a:bodyPr>
          <a:lstStyle/>
          <a:p>
            <a:pPr marL="12700">
              <a:lnSpc>
                <a:spcPct val="100000"/>
              </a:lnSpc>
              <a:spcBef>
                <a:spcPts val="100"/>
              </a:spcBef>
            </a:pPr>
            <a:r>
              <a:rPr sz="900" spc="-15" dirty="0">
                <a:latin typeface="Arial"/>
                <a:cs typeface="Arial"/>
              </a:rPr>
              <a:t>Steel </a:t>
            </a:r>
            <a:r>
              <a:rPr sz="900" spc="-5" dirty="0">
                <a:latin typeface="Arial"/>
                <a:cs typeface="Arial"/>
              </a:rPr>
              <a:t>or </a:t>
            </a:r>
            <a:r>
              <a:rPr sz="900" spc="-10" dirty="0">
                <a:latin typeface="Arial"/>
                <a:cs typeface="Arial"/>
              </a:rPr>
              <a:t>metal </a:t>
            </a:r>
            <a:r>
              <a:rPr sz="900" spc="-5" dirty="0">
                <a:latin typeface="Arial"/>
                <a:cs typeface="Arial"/>
              </a:rPr>
              <a:t>wall</a:t>
            </a:r>
            <a:r>
              <a:rPr sz="900" spc="-20" dirty="0">
                <a:latin typeface="Arial"/>
                <a:cs typeface="Arial"/>
              </a:rPr>
              <a:t> </a:t>
            </a:r>
            <a:r>
              <a:rPr sz="900" spc="-5" dirty="0">
                <a:latin typeface="Arial"/>
                <a:cs typeface="Arial"/>
              </a:rPr>
              <a:t>framing</a:t>
            </a:r>
            <a:endParaRPr sz="900">
              <a:latin typeface="Arial"/>
              <a:cs typeface="Arial"/>
            </a:endParaRPr>
          </a:p>
        </p:txBody>
      </p:sp>
      <p:sp>
        <p:nvSpPr>
          <p:cNvPr id="30" name="object 30"/>
          <p:cNvSpPr txBox="1"/>
          <p:nvPr/>
        </p:nvSpPr>
        <p:spPr>
          <a:xfrm>
            <a:off x="4221020" y="6059688"/>
            <a:ext cx="229616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in m2 </a:t>
            </a:r>
            <a:r>
              <a:rPr sz="900" spc="-10" dirty="0">
                <a:latin typeface="Arial"/>
                <a:cs typeface="Arial"/>
              </a:rPr>
              <a:t>stating </a:t>
            </a:r>
            <a:r>
              <a:rPr sz="900" spc="-5" dirty="0">
                <a:latin typeface="Arial"/>
                <a:cs typeface="Arial"/>
              </a:rPr>
              <a:t>components and</a:t>
            </a:r>
            <a:r>
              <a:rPr sz="900" spc="-35" dirty="0">
                <a:latin typeface="Arial"/>
                <a:cs typeface="Arial"/>
              </a:rPr>
              <a:t> </a:t>
            </a:r>
            <a:r>
              <a:rPr sz="900" spc="-5" dirty="0">
                <a:latin typeface="Arial"/>
                <a:cs typeface="Arial"/>
              </a:rPr>
              <a:t>spacings</a:t>
            </a:r>
            <a:endParaRPr sz="900">
              <a:latin typeface="Arial"/>
              <a:cs typeface="Arial"/>
            </a:endParaRPr>
          </a:p>
        </p:txBody>
      </p:sp>
      <p:sp>
        <p:nvSpPr>
          <p:cNvPr id="31" name="object 31"/>
          <p:cNvSpPr txBox="1"/>
          <p:nvPr/>
        </p:nvSpPr>
        <p:spPr>
          <a:xfrm>
            <a:off x="912721" y="6351496"/>
            <a:ext cx="24701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7</a:t>
            </a:r>
            <a:r>
              <a:rPr sz="900" spc="-5" dirty="0">
                <a:latin typeface="Arial"/>
                <a:cs typeface="Arial"/>
              </a:rPr>
              <a:t>.09</a:t>
            </a:r>
            <a:endParaRPr sz="900">
              <a:latin typeface="Arial"/>
              <a:cs typeface="Arial"/>
            </a:endParaRPr>
          </a:p>
        </p:txBody>
      </p:sp>
      <p:sp>
        <p:nvSpPr>
          <p:cNvPr id="32" name="object 32"/>
          <p:cNvSpPr txBox="1"/>
          <p:nvPr/>
        </p:nvSpPr>
        <p:spPr>
          <a:xfrm>
            <a:off x="1452125" y="6351496"/>
            <a:ext cx="2371090" cy="442595"/>
          </a:xfrm>
          <a:prstGeom prst="rect">
            <a:avLst/>
          </a:prstGeom>
        </p:spPr>
        <p:txBody>
          <a:bodyPr vert="horz" wrap="square" lIns="0" tIns="9525" rIns="0" bIns="0" rtlCol="0">
            <a:spAutoFit/>
          </a:bodyPr>
          <a:lstStyle/>
          <a:p>
            <a:pPr marL="12700" marR="5080" indent="-635">
              <a:lnSpc>
                <a:spcPct val="102000"/>
              </a:lnSpc>
              <a:spcBef>
                <a:spcPts val="75"/>
              </a:spcBef>
            </a:pPr>
            <a:r>
              <a:rPr sz="900" spc="-5" dirty="0">
                <a:latin typeface="Arial"/>
                <a:cs typeface="Arial"/>
              </a:rPr>
              <a:t>Cladding and/or applied finish to exterior faces  of structural walls, non-structural walls,  columns, beams spandrels and</a:t>
            </a:r>
            <a:r>
              <a:rPr sz="900" spc="-10" dirty="0">
                <a:latin typeface="Arial"/>
                <a:cs typeface="Arial"/>
              </a:rPr>
              <a:t> parapets</a:t>
            </a:r>
            <a:endParaRPr sz="900">
              <a:latin typeface="Arial"/>
              <a:cs typeface="Arial"/>
            </a:endParaRPr>
          </a:p>
        </p:txBody>
      </p:sp>
      <p:sp>
        <p:nvSpPr>
          <p:cNvPr id="33" name="object 33"/>
          <p:cNvSpPr txBox="1"/>
          <p:nvPr/>
        </p:nvSpPr>
        <p:spPr>
          <a:xfrm>
            <a:off x="4221363" y="6351496"/>
            <a:ext cx="169418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in m2 for each type </a:t>
            </a:r>
            <a:r>
              <a:rPr sz="900" dirty="0">
                <a:latin typeface="Arial"/>
                <a:cs typeface="Arial"/>
              </a:rPr>
              <a:t>of</a:t>
            </a:r>
            <a:r>
              <a:rPr sz="900" spc="-40" dirty="0">
                <a:latin typeface="Arial"/>
                <a:cs typeface="Arial"/>
              </a:rPr>
              <a:t> </a:t>
            </a:r>
            <a:r>
              <a:rPr sz="900" spc="-5" dirty="0">
                <a:latin typeface="Arial"/>
                <a:cs typeface="Arial"/>
              </a:rPr>
              <a:t>finish</a:t>
            </a:r>
            <a:endParaRPr sz="900">
              <a:latin typeface="Arial"/>
              <a:cs typeface="Arial"/>
            </a:endParaRPr>
          </a:p>
        </p:txBody>
      </p:sp>
      <p:sp>
        <p:nvSpPr>
          <p:cNvPr id="34" name="object 34"/>
          <p:cNvSpPr txBox="1"/>
          <p:nvPr/>
        </p:nvSpPr>
        <p:spPr>
          <a:xfrm>
            <a:off x="912721" y="692299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7</a:t>
            </a:r>
            <a:r>
              <a:rPr sz="900" spc="-5" dirty="0">
                <a:latin typeface="Arial"/>
                <a:cs typeface="Arial"/>
              </a:rPr>
              <a:t>.10</a:t>
            </a:r>
            <a:endParaRPr sz="900">
              <a:latin typeface="Arial"/>
              <a:cs typeface="Arial"/>
            </a:endParaRPr>
          </a:p>
        </p:txBody>
      </p:sp>
      <p:sp>
        <p:nvSpPr>
          <p:cNvPr id="35" name="object 35"/>
          <p:cNvSpPr txBox="1"/>
          <p:nvPr/>
        </p:nvSpPr>
        <p:spPr>
          <a:xfrm>
            <a:off x="1452217" y="6922996"/>
            <a:ext cx="1652270"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Girts </a:t>
            </a:r>
            <a:r>
              <a:rPr sz="900" spc="-5" dirty="0">
                <a:latin typeface="Arial"/>
                <a:cs typeface="Arial"/>
              </a:rPr>
              <a:t>to metal or similar</a:t>
            </a:r>
            <a:r>
              <a:rPr sz="900" spc="-30" dirty="0">
                <a:latin typeface="Arial"/>
                <a:cs typeface="Arial"/>
              </a:rPr>
              <a:t> </a:t>
            </a:r>
            <a:r>
              <a:rPr sz="900" spc="-5" dirty="0">
                <a:latin typeface="Arial"/>
                <a:cs typeface="Arial"/>
              </a:rPr>
              <a:t>cladding</a:t>
            </a:r>
            <a:endParaRPr sz="900">
              <a:latin typeface="Arial"/>
              <a:cs typeface="Arial"/>
            </a:endParaRPr>
          </a:p>
        </p:txBody>
      </p:sp>
      <p:sp>
        <p:nvSpPr>
          <p:cNvPr id="36" name="object 36"/>
          <p:cNvSpPr txBox="1"/>
          <p:nvPr/>
        </p:nvSpPr>
        <p:spPr>
          <a:xfrm>
            <a:off x="4220905" y="6922996"/>
            <a:ext cx="2066925" cy="302895"/>
          </a:xfrm>
          <a:prstGeom prst="rect">
            <a:avLst/>
          </a:prstGeom>
        </p:spPr>
        <p:txBody>
          <a:bodyPr vert="horz" wrap="square" lIns="0" tIns="9525" rIns="0" bIns="0" rtlCol="0">
            <a:spAutoFit/>
          </a:bodyPr>
          <a:lstStyle/>
          <a:p>
            <a:pPr marL="12700" marR="5080" indent="-635">
              <a:lnSpc>
                <a:spcPct val="102200"/>
              </a:lnSpc>
              <a:spcBef>
                <a:spcPts val="75"/>
              </a:spcBef>
            </a:pPr>
            <a:r>
              <a:rPr sz="900" spc="-5" dirty="0">
                <a:latin typeface="Arial"/>
                <a:cs typeface="Arial"/>
              </a:rPr>
              <a:t>Area in m2 of cladding supported </a:t>
            </a:r>
            <a:r>
              <a:rPr sz="900" spc="-10" dirty="0">
                <a:latin typeface="Arial"/>
                <a:cs typeface="Arial"/>
              </a:rPr>
              <a:t>stating  </a:t>
            </a:r>
            <a:r>
              <a:rPr sz="900" spc="-5" dirty="0">
                <a:latin typeface="Arial"/>
                <a:cs typeface="Arial"/>
              </a:rPr>
              <a:t>spacing of</a:t>
            </a:r>
            <a:r>
              <a:rPr sz="900" spc="-10" dirty="0">
                <a:latin typeface="Arial"/>
                <a:cs typeface="Arial"/>
              </a:rPr>
              <a:t> girts</a:t>
            </a:r>
            <a:endParaRPr sz="900">
              <a:latin typeface="Arial"/>
              <a:cs typeface="Arial"/>
            </a:endParaRPr>
          </a:p>
        </p:txBody>
      </p:sp>
      <p:sp>
        <p:nvSpPr>
          <p:cNvPr id="37" name="object 37"/>
          <p:cNvSpPr txBox="1"/>
          <p:nvPr/>
        </p:nvSpPr>
        <p:spPr>
          <a:xfrm>
            <a:off x="912721" y="7355050"/>
            <a:ext cx="23939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7</a:t>
            </a:r>
            <a:r>
              <a:rPr sz="900" spc="-5" dirty="0">
                <a:latin typeface="Arial"/>
                <a:cs typeface="Arial"/>
              </a:rPr>
              <a:t>.</a:t>
            </a:r>
            <a:r>
              <a:rPr sz="900" spc="-70" dirty="0">
                <a:latin typeface="Arial"/>
                <a:cs typeface="Arial"/>
              </a:rPr>
              <a:t>1</a:t>
            </a:r>
            <a:r>
              <a:rPr sz="900" dirty="0">
                <a:latin typeface="Arial"/>
                <a:cs typeface="Arial"/>
              </a:rPr>
              <a:t>1</a:t>
            </a:r>
            <a:endParaRPr sz="900">
              <a:latin typeface="Arial"/>
              <a:cs typeface="Arial"/>
            </a:endParaRPr>
          </a:p>
        </p:txBody>
      </p:sp>
      <p:sp>
        <p:nvSpPr>
          <p:cNvPr id="38" name="object 38"/>
          <p:cNvSpPr txBox="1"/>
          <p:nvPr/>
        </p:nvSpPr>
        <p:spPr>
          <a:xfrm>
            <a:off x="1452102" y="7355050"/>
            <a:ext cx="131000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Nibs, kerbs and</a:t>
            </a:r>
            <a:r>
              <a:rPr sz="900" spc="-45" dirty="0">
                <a:latin typeface="Arial"/>
                <a:cs typeface="Arial"/>
              </a:rPr>
              <a:t> </a:t>
            </a:r>
            <a:r>
              <a:rPr sz="900" spc="-10" dirty="0">
                <a:latin typeface="Arial"/>
                <a:cs typeface="Arial"/>
              </a:rPr>
              <a:t>upstands</a:t>
            </a:r>
            <a:endParaRPr sz="900">
              <a:latin typeface="Arial"/>
              <a:cs typeface="Arial"/>
            </a:endParaRPr>
          </a:p>
        </p:txBody>
      </p:sp>
      <p:sp>
        <p:nvSpPr>
          <p:cNvPr id="39" name="object 39"/>
          <p:cNvSpPr txBox="1"/>
          <p:nvPr/>
        </p:nvSpPr>
        <p:spPr>
          <a:xfrm>
            <a:off x="4220905" y="7355050"/>
            <a:ext cx="185102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Length in metres stating</a:t>
            </a:r>
            <a:r>
              <a:rPr sz="900" spc="-55" dirty="0">
                <a:latin typeface="Arial"/>
                <a:cs typeface="Arial"/>
              </a:rPr>
              <a:t> </a:t>
            </a:r>
            <a:r>
              <a:rPr sz="900" spc="-5" dirty="0">
                <a:latin typeface="Arial"/>
                <a:cs typeface="Arial"/>
              </a:rPr>
              <a:t>dimensions</a:t>
            </a:r>
            <a:endParaRPr sz="900">
              <a:latin typeface="Arial"/>
              <a:cs typeface="Arial"/>
            </a:endParaRPr>
          </a:p>
        </p:txBody>
      </p:sp>
      <p:sp>
        <p:nvSpPr>
          <p:cNvPr id="40" name="object 40"/>
          <p:cNvSpPr/>
          <p:nvPr/>
        </p:nvSpPr>
        <p:spPr>
          <a:xfrm>
            <a:off x="899515" y="2922397"/>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sp>
        <p:nvSpPr>
          <p:cNvPr id="41" name="object 41"/>
          <p:cNvSpPr/>
          <p:nvPr/>
        </p:nvSpPr>
        <p:spPr>
          <a:xfrm>
            <a:off x="899515" y="3544951"/>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17</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79770" cy="3278504"/>
          </a:xfrm>
          <a:prstGeom prst="rect">
            <a:avLst/>
          </a:prstGeom>
        </p:spPr>
        <p:txBody>
          <a:bodyPr vert="horz" wrap="square" lIns="0" tIns="23495" rIns="0" bIns="0" rtlCol="0">
            <a:spAutoFit/>
          </a:bodyPr>
          <a:lstStyle/>
          <a:p>
            <a:pPr marR="5080" algn="r">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2944495">
              <a:lnSpc>
                <a:spcPct val="100000"/>
              </a:lnSpc>
              <a:spcBef>
                <a:spcPts val="65"/>
              </a:spcBef>
            </a:pPr>
            <a:r>
              <a:rPr sz="800" spc="-5" dirty="0">
                <a:latin typeface="Arial"/>
                <a:cs typeface="Arial"/>
              </a:rPr>
              <a:t>Form and Extent of Elements: E8 Windows and Exterior</a:t>
            </a:r>
            <a:r>
              <a:rPr sz="800" spc="80" dirty="0">
                <a:latin typeface="Arial"/>
                <a:cs typeface="Arial"/>
              </a:rPr>
              <a:t> </a:t>
            </a:r>
            <a:r>
              <a:rPr sz="800" spc="-10" dirty="0">
                <a:latin typeface="Arial"/>
                <a:cs typeface="Arial"/>
              </a:rPr>
              <a:t>Doors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3085" algn="l"/>
              </a:tabLst>
            </a:pPr>
            <a:r>
              <a:rPr sz="1400" spc="-5" dirty="0">
                <a:latin typeface="Arial"/>
                <a:cs typeface="Arial"/>
              </a:rPr>
              <a:t>E8	Windows and Exterior </a:t>
            </a:r>
            <a:r>
              <a:rPr sz="1400" spc="-10" dirty="0">
                <a:latin typeface="Arial"/>
                <a:cs typeface="Arial"/>
              </a:rPr>
              <a:t>Doors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All windows and doors in exterior walls including vertical </a:t>
            </a:r>
            <a:r>
              <a:rPr sz="900" dirty="0">
                <a:latin typeface="Arial"/>
                <a:cs typeface="Arial"/>
              </a:rPr>
              <a:t>or </a:t>
            </a:r>
            <a:r>
              <a:rPr sz="900" spc="-5" dirty="0">
                <a:latin typeface="Arial"/>
                <a:cs typeface="Arial"/>
              </a:rPr>
              <a:t>near vertical</a:t>
            </a:r>
            <a:r>
              <a:rPr sz="900" spc="10" dirty="0">
                <a:latin typeface="Arial"/>
                <a:cs typeface="Arial"/>
              </a:rPr>
              <a:t> </a:t>
            </a:r>
            <a:r>
              <a:rPr sz="900" spc="-5" dirty="0">
                <a:latin typeface="Arial"/>
                <a:cs typeface="Arial"/>
              </a:rPr>
              <a:t>glazing</a:t>
            </a:r>
            <a:endParaRPr sz="900">
              <a:latin typeface="Arial"/>
              <a:cs typeface="Arial"/>
            </a:endParaRPr>
          </a:p>
          <a:p>
            <a:pPr marL="12700">
              <a:lnSpc>
                <a:spcPct val="100000"/>
              </a:lnSpc>
              <a:spcBef>
                <a:spcPts val="660"/>
              </a:spcBef>
            </a:pPr>
            <a:r>
              <a:rPr sz="1100" b="1" spc="-5" dirty="0">
                <a:latin typeface="Arial"/>
                <a:cs typeface="Arial"/>
              </a:rPr>
              <a:t>Exclusions</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Rooflights. </a:t>
            </a:r>
            <a:r>
              <a:rPr sz="900" i="1" spc="-5" dirty="0">
                <a:latin typeface="Arial"/>
                <a:cs typeface="Arial"/>
              </a:rPr>
              <a:t>See “E6 Roof”, </a:t>
            </a:r>
            <a:r>
              <a:rPr sz="900" i="1" spc="-10" dirty="0">
                <a:latin typeface="Arial"/>
                <a:cs typeface="Arial"/>
              </a:rPr>
              <a:t>page </a:t>
            </a:r>
            <a:r>
              <a:rPr sz="900" i="1" spc="-5" dirty="0">
                <a:latin typeface="Arial"/>
                <a:cs typeface="Arial"/>
              </a:rPr>
              <a:t>15.</a:t>
            </a:r>
            <a:endParaRPr sz="900">
              <a:latin typeface="Arial"/>
              <a:cs typeface="Arial"/>
            </a:endParaRPr>
          </a:p>
          <a:p>
            <a:pPr marL="193040" indent="-180975">
              <a:lnSpc>
                <a:spcPct val="100000"/>
              </a:lnSpc>
              <a:spcBef>
                <a:spcPts val="15"/>
              </a:spcBef>
              <a:buChar char="•"/>
              <a:tabLst>
                <a:tab pos="193040" algn="l"/>
                <a:tab pos="193675" algn="l"/>
              </a:tabLst>
            </a:pPr>
            <a:r>
              <a:rPr sz="900" spc="-5" dirty="0">
                <a:latin typeface="Arial"/>
                <a:cs typeface="Arial"/>
              </a:rPr>
              <a:t>Interior glazed screens. </a:t>
            </a:r>
            <a:r>
              <a:rPr sz="900" i="1" spc="-5" dirty="0">
                <a:latin typeface="Arial"/>
                <a:cs typeface="Arial"/>
              </a:rPr>
              <a:t>See “E10 Interior </a:t>
            </a:r>
            <a:r>
              <a:rPr sz="900" i="1" spc="-10" dirty="0">
                <a:latin typeface="Arial"/>
                <a:cs typeface="Arial"/>
              </a:rPr>
              <a:t>Walls”, </a:t>
            </a:r>
            <a:r>
              <a:rPr sz="900" i="1" spc="-5" dirty="0">
                <a:latin typeface="Arial"/>
                <a:cs typeface="Arial"/>
              </a:rPr>
              <a:t>page 19. See </a:t>
            </a:r>
            <a:r>
              <a:rPr sz="900" i="1" spc="-20" dirty="0">
                <a:latin typeface="Arial"/>
                <a:cs typeface="Arial"/>
              </a:rPr>
              <a:t>“E11 </a:t>
            </a:r>
            <a:r>
              <a:rPr sz="900" i="1" spc="-5" dirty="0">
                <a:latin typeface="Arial"/>
                <a:cs typeface="Arial"/>
              </a:rPr>
              <a:t>Interior Doors”, page</a:t>
            </a:r>
            <a:r>
              <a:rPr sz="900" i="1" spc="35" dirty="0">
                <a:latin typeface="Arial"/>
                <a:cs typeface="Arial"/>
              </a:rPr>
              <a:t> </a:t>
            </a:r>
            <a:r>
              <a:rPr sz="900" i="1" spc="-5" dirty="0">
                <a:latin typeface="Arial"/>
                <a:cs typeface="Arial"/>
              </a:rPr>
              <a:t>20.</a:t>
            </a:r>
            <a:endParaRPr sz="900">
              <a:latin typeface="Arial"/>
              <a:cs typeface="Arial"/>
            </a:endParaRPr>
          </a:p>
          <a:p>
            <a:pPr marL="193040" indent="-180975">
              <a:lnSpc>
                <a:spcPct val="100000"/>
              </a:lnSpc>
              <a:spcBef>
                <a:spcPts val="25"/>
              </a:spcBef>
              <a:buChar char="•"/>
              <a:tabLst>
                <a:tab pos="193040" algn="l"/>
                <a:tab pos="193675" algn="l"/>
              </a:tabLst>
            </a:pPr>
            <a:r>
              <a:rPr sz="900" spc="-5" dirty="0">
                <a:latin typeface="Arial"/>
                <a:cs typeface="Arial"/>
              </a:rPr>
              <a:t>Curtain pelmets. </a:t>
            </a:r>
            <a:r>
              <a:rPr sz="900" i="1" spc="-5" dirty="0">
                <a:latin typeface="Arial"/>
                <a:cs typeface="Arial"/>
              </a:rPr>
              <a:t>See “E15 Fittings and Fixtures”, page 24.</a:t>
            </a:r>
            <a:endParaRPr sz="900">
              <a:latin typeface="Arial"/>
              <a:cs typeface="Arial"/>
            </a:endParaRPr>
          </a:p>
          <a:p>
            <a:pPr marL="193040" indent="-180975">
              <a:lnSpc>
                <a:spcPct val="100000"/>
              </a:lnSpc>
              <a:spcBef>
                <a:spcPts val="20"/>
              </a:spcBef>
              <a:buChar char="•"/>
              <a:tabLst>
                <a:tab pos="193040" algn="l"/>
                <a:tab pos="193675" algn="l"/>
              </a:tabLst>
            </a:pPr>
            <a:r>
              <a:rPr sz="900" spc="-5" dirty="0">
                <a:latin typeface="Arial"/>
                <a:cs typeface="Arial"/>
              </a:rPr>
              <a:t>Sun screens. </a:t>
            </a:r>
            <a:r>
              <a:rPr sz="900" i="1" spc="-5" dirty="0">
                <a:latin typeface="Arial"/>
                <a:cs typeface="Arial"/>
              </a:rPr>
              <a:t>See “E24 Sundries”, page 35.</a:t>
            </a:r>
            <a:endParaRPr sz="900">
              <a:latin typeface="Arial"/>
              <a:cs typeface="Arial"/>
            </a:endParaRPr>
          </a:p>
          <a:p>
            <a:pPr marL="193040" indent="-180975">
              <a:lnSpc>
                <a:spcPct val="100000"/>
              </a:lnSpc>
              <a:spcBef>
                <a:spcPts val="15"/>
              </a:spcBef>
              <a:buChar char="•"/>
              <a:tabLst>
                <a:tab pos="193040" algn="l"/>
                <a:tab pos="193675" algn="l"/>
              </a:tabLst>
            </a:pPr>
            <a:r>
              <a:rPr sz="900" spc="-10" dirty="0">
                <a:latin typeface="Arial"/>
                <a:cs typeface="Arial"/>
              </a:rPr>
              <a:t>Curtains, </a:t>
            </a:r>
            <a:r>
              <a:rPr sz="900" dirty="0">
                <a:latin typeface="Arial"/>
                <a:cs typeface="Arial"/>
              </a:rPr>
              <a:t>tracks </a:t>
            </a:r>
            <a:r>
              <a:rPr sz="900" spc="-5" dirty="0">
                <a:latin typeface="Arial"/>
                <a:cs typeface="Arial"/>
              </a:rPr>
              <a:t>and blinds. </a:t>
            </a:r>
            <a:r>
              <a:rPr sz="900" i="1" spc="-5" dirty="0">
                <a:latin typeface="Arial"/>
                <a:cs typeface="Arial"/>
              </a:rPr>
              <a:t>See “E24 Sundries”, </a:t>
            </a:r>
            <a:r>
              <a:rPr sz="900" i="1" spc="-10" dirty="0">
                <a:latin typeface="Arial"/>
                <a:cs typeface="Arial"/>
              </a:rPr>
              <a:t>page</a:t>
            </a:r>
            <a:r>
              <a:rPr sz="900" i="1" dirty="0">
                <a:latin typeface="Arial"/>
                <a:cs typeface="Arial"/>
              </a:rPr>
              <a:t> </a:t>
            </a:r>
            <a:r>
              <a:rPr sz="900" i="1" spc="-5" dirty="0">
                <a:latin typeface="Arial"/>
                <a:cs typeface="Arial"/>
              </a:rPr>
              <a:t>35.</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40"/>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spcBef>
                <a:spcPts val="5"/>
              </a:spcBef>
              <a:tabLst>
                <a:tab pos="577850" algn="l"/>
                <a:tab pos="3347085" algn="l"/>
              </a:tabLst>
            </a:pPr>
            <a:r>
              <a:rPr sz="900" dirty="0">
                <a:latin typeface="Arial"/>
                <a:cs typeface="Arial"/>
              </a:rPr>
              <a:t>8	</a:t>
            </a:r>
            <a:r>
              <a:rPr sz="900" spc="-5" dirty="0">
                <a:latin typeface="Arial"/>
                <a:cs typeface="Arial"/>
              </a:rPr>
              <a:t>Windows and</a:t>
            </a:r>
            <a:r>
              <a:rPr sz="900" spc="15" dirty="0">
                <a:latin typeface="Arial"/>
                <a:cs typeface="Arial"/>
              </a:rPr>
              <a:t> </a:t>
            </a:r>
            <a:r>
              <a:rPr sz="900" spc="-5" dirty="0">
                <a:latin typeface="Arial"/>
                <a:cs typeface="Arial"/>
              </a:rPr>
              <a:t>Exterior</a:t>
            </a:r>
            <a:r>
              <a:rPr sz="900" dirty="0">
                <a:latin typeface="Arial"/>
                <a:cs typeface="Arial"/>
              </a:rPr>
              <a:t> </a:t>
            </a:r>
            <a:r>
              <a:rPr sz="900" spc="-5" dirty="0">
                <a:latin typeface="Arial"/>
                <a:cs typeface="Arial"/>
              </a:rPr>
              <a:t>Doors	Area of windows and exterior doors in</a:t>
            </a:r>
            <a:r>
              <a:rPr sz="900" spc="-20" dirty="0">
                <a:latin typeface="Arial"/>
                <a:cs typeface="Arial"/>
              </a:rPr>
              <a:t> </a:t>
            </a:r>
            <a:r>
              <a:rPr sz="900" spc="-5" dirty="0">
                <a:latin typeface="Arial"/>
                <a:cs typeface="Arial"/>
              </a:rPr>
              <a:t>m2</a:t>
            </a:r>
            <a:endParaRPr sz="900">
              <a:latin typeface="Arial"/>
              <a:cs typeface="Arial"/>
            </a:endParaRPr>
          </a:p>
          <a:p>
            <a:pPr>
              <a:lnSpc>
                <a:spcPct val="100000"/>
              </a:lnSpc>
              <a:spcBef>
                <a:spcPts val="4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 Unit</a:t>
            </a:r>
            <a:endParaRPr sz="1000">
              <a:latin typeface="Arial"/>
              <a:cs typeface="Arial"/>
            </a:endParaRPr>
          </a:p>
        </p:txBody>
      </p:sp>
      <p:sp>
        <p:nvSpPr>
          <p:cNvPr id="7" name="object 7"/>
          <p:cNvSpPr txBox="1"/>
          <p:nvPr/>
        </p:nvSpPr>
        <p:spPr>
          <a:xfrm>
            <a:off x="912721" y="3735701"/>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8</a:t>
            </a:r>
            <a:r>
              <a:rPr sz="900" spc="-5" dirty="0">
                <a:latin typeface="Arial"/>
                <a:cs typeface="Arial"/>
              </a:rPr>
              <a:t>.01</a:t>
            </a:r>
            <a:endParaRPr sz="900">
              <a:latin typeface="Arial"/>
              <a:cs typeface="Arial"/>
            </a:endParaRPr>
          </a:p>
        </p:txBody>
      </p:sp>
      <p:sp>
        <p:nvSpPr>
          <p:cNvPr id="8" name="object 8"/>
          <p:cNvSpPr txBox="1"/>
          <p:nvPr/>
        </p:nvSpPr>
        <p:spPr>
          <a:xfrm>
            <a:off x="1452217" y="3735701"/>
            <a:ext cx="2412365" cy="721360"/>
          </a:xfrm>
          <a:prstGeom prst="rect">
            <a:avLst/>
          </a:prstGeom>
        </p:spPr>
        <p:txBody>
          <a:bodyPr vert="horz" wrap="square" lIns="0" tIns="10160" rIns="0" bIns="0" rtlCol="0">
            <a:spAutoFit/>
          </a:bodyPr>
          <a:lstStyle/>
          <a:p>
            <a:pPr marL="12700" marR="5080">
              <a:lnSpc>
                <a:spcPct val="101800"/>
              </a:lnSpc>
              <a:spcBef>
                <a:spcPts val="80"/>
              </a:spcBef>
            </a:pPr>
            <a:r>
              <a:rPr sz="900" spc="-5" dirty="0">
                <a:latin typeface="Arial"/>
                <a:cs typeface="Arial"/>
              </a:rPr>
              <a:t>Aluminium, steel and timber windows, including  frames and sills, weatherbars, glazing, fixing,  special</a:t>
            </a:r>
            <a:r>
              <a:rPr sz="900" spc="-50" dirty="0">
                <a:latin typeface="Arial"/>
                <a:cs typeface="Arial"/>
              </a:rPr>
              <a:t> </a:t>
            </a:r>
            <a:r>
              <a:rPr sz="900" spc="-5" dirty="0">
                <a:latin typeface="Arial"/>
                <a:cs typeface="Arial"/>
              </a:rPr>
              <a:t>rebates,</a:t>
            </a:r>
            <a:r>
              <a:rPr sz="900" spc="-45" dirty="0">
                <a:latin typeface="Arial"/>
                <a:cs typeface="Arial"/>
              </a:rPr>
              <a:t> </a:t>
            </a:r>
            <a:r>
              <a:rPr sz="900" spc="-5" dirty="0">
                <a:latin typeface="Arial"/>
                <a:cs typeface="Arial"/>
              </a:rPr>
              <a:t>pointing,</a:t>
            </a:r>
            <a:r>
              <a:rPr sz="900" spc="-55" dirty="0">
                <a:latin typeface="Arial"/>
                <a:cs typeface="Arial"/>
              </a:rPr>
              <a:t> </a:t>
            </a:r>
            <a:r>
              <a:rPr sz="900" spc="-5" dirty="0">
                <a:latin typeface="Arial"/>
                <a:cs typeface="Arial"/>
              </a:rPr>
              <a:t>paint,</a:t>
            </a:r>
            <a:r>
              <a:rPr sz="900" spc="-55" dirty="0">
                <a:latin typeface="Arial"/>
                <a:cs typeface="Arial"/>
              </a:rPr>
              <a:t> </a:t>
            </a:r>
            <a:r>
              <a:rPr sz="900" spc="-5" dirty="0">
                <a:latin typeface="Arial"/>
                <a:cs typeface="Arial"/>
              </a:rPr>
              <a:t>hardware,</a:t>
            </a:r>
            <a:r>
              <a:rPr sz="900" spc="-45" dirty="0">
                <a:latin typeface="Arial"/>
                <a:cs typeface="Arial"/>
              </a:rPr>
              <a:t> </a:t>
            </a:r>
            <a:r>
              <a:rPr sz="900" spc="-5" dirty="0">
                <a:latin typeface="Arial"/>
                <a:cs typeface="Arial"/>
              </a:rPr>
              <a:t>fixing  lugs </a:t>
            </a:r>
            <a:r>
              <a:rPr sz="900" dirty="0">
                <a:latin typeface="Arial"/>
                <a:cs typeface="Arial"/>
              </a:rPr>
              <a:t>or </a:t>
            </a:r>
            <a:r>
              <a:rPr sz="900" spc="-5" dirty="0">
                <a:latin typeface="Arial"/>
                <a:cs typeface="Arial"/>
              </a:rPr>
              <a:t>pockets, flashings, facings and trim,  opening gear and the</a:t>
            </a:r>
            <a:r>
              <a:rPr sz="900" spc="-15" dirty="0">
                <a:latin typeface="Arial"/>
                <a:cs typeface="Arial"/>
              </a:rPr>
              <a:t> </a:t>
            </a:r>
            <a:r>
              <a:rPr sz="900" spc="-5" dirty="0">
                <a:latin typeface="Arial"/>
                <a:cs typeface="Arial"/>
              </a:rPr>
              <a:t>like</a:t>
            </a:r>
            <a:endParaRPr sz="900">
              <a:latin typeface="Arial"/>
              <a:cs typeface="Arial"/>
            </a:endParaRPr>
          </a:p>
        </p:txBody>
      </p:sp>
      <p:sp>
        <p:nvSpPr>
          <p:cNvPr id="9" name="object 9"/>
          <p:cNvSpPr txBox="1"/>
          <p:nvPr/>
        </p:nvSpPr>
        <p:spPr>
          <a:xfrm>
            <a:off x="4221363" y="3735701"/>
            <a:ext cx="235775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Area </a:t>
            </a:r>
            <a:r>
              <a:rPr sz="900" dirty="0">
                <a:latin typeface="Arial"/>
                <a:cs typeface="Arial"/>
              </a:rPr>
              <a:t>in </a:t>
            </a:r>
            <a:r>
              <a:rPr sz="900" spc="-5" dirty="0">
                <a:latin typeface="Arial"/>
                <a:cs typeface="Arial"/>
              </a:rPr>
              <a:t>m2 (excluding door openings) for each  type</a:t>
            </a:r>
            <a:endParaRPr sz="900">
              <a:latin typeface="Arial"/>
              <a:cs typeface="Arial"/>
            </a:endParaRPr>
          </a:p>
        </p:txBody>
      </p:sp>
      <p:sp>
        <p:nvSpPr>
          <p:cNvPr id="10" name="object 10"/>
          <p:cNvSpPr txBox="1"/>
          <p:nvPr/>
        </p:nvSpPr>
        <p:spPr>
          <a:xfrm>
            <a:off x="912721" y="4586093"/>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8</a:t>
            </a:r>
            <a:r>
              <a:rPr sz="900" spc="-5" dirty="0">
                <a:latin typeface="Arial"/>
                <a:cs typeface="Arial"/>
              </a:rPr>
              <a:t>.02</a:t>
            </a:r>
            <a:endParaRPr sz="900">
              <a:latin typeface="Arial"/>
              <a:cs typeface="Arial"/>
            </a:endParaRPr>
          </a:p>
        </p:txBody>
      </p:sp>
      <p:sp>
        <p:nvSpPr>
          <p:cNvPr id="11" name="object 11"/>
          <p:cNvSpPr txBox="1"/>
          <p:nvPr/>
        </p:nvSpPr>
        <p:spPr>
          <a:xfrm>
            <a:off x="1452217" y="4586093"/>
            <a:ext cx="2410460" cy="721995"/>
          </a:xfrm>
          <a:prstGeom prst="rect">
            <a:avLst/>
          </a:prstGeom>
        </p:spPr>
        <p:txBody>
          <a:bodyPr vert="horz" wrap="square" lIns="0" tIns="9525" rIns="0" bIns="0" rtlCol="0">
            <a:spAutoFit/>
          </a:bodyPr>
          <a:lstStyle/>
          <a:p>
            <a:pPr marL="12700" marR="5080">
              <a:lnSpc>
                <a:spcPct val="102000"/>
              </a:lnSpc>
              <a:spcBef>
                <a:spcPts val="75"/>
              </a:spcBef>
            </a:pPr>
            <a:r>
              <a:rPr sz="900" spc="-5" dirty="0">
                <a:latin typeface="Arial"/>
                <a:cs typeface="Arial"/>
              </a:rPr>
              <a:t>Shop fronts, including frames and sills,  weatherbars, glazing, fixing, special rebates,  pointing, paint, hardware, fixing lugs or</a:t>
            </a:r>
            <a:r>
              <a:rPr sz="900" spc="-170" dirty="0">
                <a:latin typeface="Arial"/>
                <a:cs typeface="Arial"/>
              </a:rPr>
              <a:t> </a:t>
            </a:r>
            <a:r>
              <a:rPr sz="900" spc="-10" dirty="0">
                <a:latin typeface="Arial"/>
                <a:cs typeface="Arial"/>
              </a:rPr>
              <a:t>pockets,  </a:t>
            </a:r>
            <a:r>
              <a:rPr sz="900" spc="-5" dirty="0">
                <a:latin typeface="Arial"/>
                <a:cs typeface="Arial"/>
              </a:rPr>
              <a:t>flashings, facings and trim, opening gear and  the like</a:t>
            </a:r>
            <a:endParaRPr sz="900">
              <a:latin typeface="Arial"/>
              <a:cs typeface="Arial"/>
            </a:endParaRPr>
          </a:p>
        </p:txBody>
      </p:sp>
      <p:sp>
        <p:nvSpPr>
          <p:cNvPr id="12" name="object 12"/>
          <p:cNvSpPr txBox="1"/>
          <p:nvPr/>
        </p:nvSpPr>
        <p:spPr>
          <a:xfrm>
            <a:off x="4221363" y="4586207"/>
            <a:ext cx="231203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Area in m2 (excluding door openings) </a:t>
            </a:r>
            <a:r>
              <a:rPr sz="900" spc="-10" dirty="0">
                <a:latin typeface="Arial"/>
                <a:cs typeface="Arial"/>
              </a:rPr>
              <a:t>staying  </a:t>
            </a:r>
            <a:r>
              <a:rPr sz="900" spc="-5" dirty="0">
                <a:latin typeface="Arial"/>
                <a:cs typeface="Arial"/>
              </a:rPr>
              <a:t>type</a:t>
            </a:r>
            <a:endParaRPr sz="900">
              <a:latin typeface="Arial"/>
              <a:cs typeface="Arial"/>
            </a:endParaRPr>
          </a:p>
        </p:txBody>
      </p:sp>
      <p:sp>
        <p:nvSpPr>
          <p:cNvPr id="13" name="object 13"/>
          <p:cNvSpPr txBox="1"/>
          <p:nvPr/>
        </p:nvSpPr>
        <p:spPr>
          <a:xfrm>
            <a:off x="912721" y="5437399"/>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8</a:t>
            </a:r>
            <a:r>
              <a:rPr sz="900" spc="-5" dirty="0">
                <a:latin typeface="Arial"/>
                <a:cs typeface="Arial"/>
              </a:rPr>
              <a:t>.03</a:t>
            </a:r>
            <a:endParaRPr sz="900">
              <a:latin typeface="Arial"/>
              <a:cs typeface="Arial"/>
            </a:endParaRPr>
          </a:p>
        </p:txBody>
      </p:sp>
      <p:sp>
        <p:nvSpPr>
          <p:cNvPr id="14" name="object 14"/>
          <p:cNvSpPr txBox="1"/>
          <p:nvPr/>
        </p:nvSpPr>
        <p:spPr>
          <a:xfrm>
            <a:off x="1452217" y="5437399"/>
            <a:ext cx="1583690"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Curtain </a:t>
            </a:r>
            <a:r>
              <a:rPr sz="900" spc="-5" dirty="0">
                <a:latin typeface="Arial"/>
                <a:cs typeface="Arial"/>
              </a:rPr>
              <a:t>walling, including</a:t>
            </a:r>
            <a:r>
              <a:rPr sz="900" spc="-30" dirty="0">
                <a:latin typeface="Arial"/>
                <a:cs typeface="Arial"/>
              </a:rPr>
              <a:t> </a:t>
            </a:r>
            <a:r>
              <a:rPr sz="900" spc="-5" dirty="0">
                <a:latin typeface="Arial"/>
                <a:cs typeface="Arial"/>
              </a:rPr>
              <a:t>glass</a:t>
            </a:r>
            <a:endParaRPr sz="900">
              <a:latin typeface="Arial"/>
              <a:cs typeface="Arial"/>
            </a:endParaRPr>
          </a:p>
        </p:txBody>
      </p:sp>
      <p:sp>
        <p:nvSpPr>
          <p:cNvPr id="15" name="object 15"/>
          <p:cNvSpPr txBox="1"/>
          <p:nvPr/>
        </p:nvSpPr>
        <p:spPr>
          <a:xfrm>
            <a:off x="4220791" y="5437399"/>
            <a:ext cx="192151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in m2 (excluding door</a:t>
            </a:r>
            <a:r>
              <a:rPr sz="900" spc="-45" dirty="0">
                <a:latin typeface="Arial"/>
                <a:cs typeface="Arial"/>
              </a:rPr>
              <a:t> </a:t>
            </a:r>
            <a:r>
              <a:rPr sz="900" spc="-5" dirty="0">
                <a:latin typeface="Arial"/>
                <a:cs typeface="Arial"/>
              </a:rPr>
              <a:t>openings)</a:t>
            </a:r>
            <a:endParaRPr sz="900">
              <a:latin typeface="Arial"/>
              <a:cs typeface="Arial"/>
            </a:endParaRPr>
          </a:p>
        </p:txBody>
      </p:sp>
      <p:sp>
        <p:nvSpPr>
          <p:cNvPr id="16" name="object 16"/>
          <p:cNvSpPr txBox="1"/>
          <p:nvPr/>
        </p:nvSpPr>
        <p:spPr>
          <a:xfrm>
            <a:off x="912721" y="5730007"/>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8</a:t>
            </a:r>
            <a:r>
              <a:rPr sz="900" spc="-5" dirty="0">
                <a:latin typeface="Arial"/>
                <a:cs typeface="Arial"/>
              </a:rPr>
              <a:t>.04</a:t>
            </a:r>
            <a:endParaRPr sz="900">
              <a:latin typeface="Arial"/>
              <a:cs typeface="Arial"/>
            </a:endParaRPr>
          </a:p>
        </p:txBody>
      </p:sp>
      <p:sp>
        <p:nvSpPr>
          <p:cNvPr id="17" name="object 17"/>
          <p:cNvSpPr txBox="1"/>
          <p:nvPr/>
        </p:nvSpPr>
        <p:spPr>
          <a:xfrm>
            <a:off x="1452217" y="5730007"/>
            <a:ext cx="2408555" cy="582295"/>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Aluminium, steel, timber and glass doors,  including glazing, fixing, painting, hardware</a:t>
            </a:r>
            <a:r>
              <a:rPr sz="900" spc="-135" dirty="0">
                <a:latin typeface="Arial"/>
                <a:cs typeface="Arial"/>
              </a:rPr>
              <a:t> </a:t>
            </a:r>
            <a:r>
              <a:rPr sz="900" spc="-5" dirty="0">
                <a:latin typeface="Arial"/>
                <a:cs typeface="Arial"/>
              </a:rPr>
              <a:t>and  the like, where </a:t>
            </a:r>
            <a:r>
              <a:rPr sz="900" dirty="0">
                <a:latin typeface="Arial"/>
                <a:cs typeface="Arial"/>
              </a:rPr>
              <a:t>an </a:t>
            </a:r>
            <a:r>
              <a:rPr sz="900" spc="-5" dirty="0">
                <a:latin typeface="Arial"/>
                <a:cs typeface="Arial"/>
              </a:rPr>
              <a:t>integral component of</a:t>
            </a:r>
            <a:r>
              <a:rPr sz="900" spc="-30" dirty="0">
                <a:latin typeface="Arial"/>
                <a:cs typeface="Arial"/>
              </a:rPr>
              <a:t> </a:t>
            </a:r>
            <a:r>
              <a:rPr sz="900" spc="-5" dirty="0">
                <a:latin typeface="Arial"/>
                <a:cs typeface="Arial"/>
              </a:rPr>
              <a:t>8.01,</a:t>
            </a:r>
            <a:endParaRPr sz="900">
              <a:latin typeface="Arial"/>
              <a:cs typeface="Arial"/>
            </a:endParaRPr>
          </a:p>
          <a:p>
            <a:pPr marL="12700">
              <a:lnSpc>
                <a:spcPct val="100000"/>
              </a:lnSpc>
              <a:spcBef>
                <a:spcPts val="25"/>
              </a:spcBef>
            </a:pPr>
            <a:r>
              <a:rPr sz="900" spc="-5" dirty="0">
                <a:latin typeface="Arial"/>
                <a:cs typeface="Arial"/>
              </a:rPr>
              <a:t>8.02 or 8.03</a:t>
            </a:r>
            <a:r>
              <a:rPr sz="900" spc="-10" dirty="0">
                <a:latin typeface="Arial"/>
                <a:cs typeface="Arial"/>
              </a:rPr>
              <a:t> </a:t>
            </a:r>
            <a:r>
              <a:rPr sz="900" spc="-5" dirty="0">
                <a:latin typeface="Arial"/>
                <a:cs typeface="Arial"/>
              </a:rPr>
              <a:t>above.</a:t>
            </a:r>
            <a:endParaRPr sz="900">
              <a:latin typeface="Arial"/>
              <a:cs typeface="Arial"/>
            </a:endParaRPr>
          </a:p>
        </p:txBody>
      </p:sp>
      <p:sp>
        <p:nvSpPr>
          <p:cNvPr id="18" name="object 18"/>
          <p:cNvSpPr txBox="1"/>
          <p:nvPr/>
        </p:nvSpPr>
        <p:spPr>
          <a:xfrm>
            <a:off x="4221363" y="5730007"/>
            <a:ext cx="133794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Enumerated for each</a:t>
            </a:r>
            <a:r>
              <a:rPr sz="900" spc="-65" dirty="0">
                <a:latin typeface="Arial"/>
                <a:cs typeface="Arial"/>
              </a:rPr>
              <a:t> </a:t>
            </a:r>
            <a:r>
              <a:rPr sz="900" spc="-5" dirty="0">
                <a:latin typeface="Arial"/>
                <a:cs typeface="Arial"/>
              </a:rPr>
              <a:t>type</a:t>
            </a:r>
            <a:endParaRPr sz="900">
              <a:latin typeface="Arial"/>
              <a:cs typeface="Arial"/>
            </a:endParaRPr>
          </a:p>
        </p:txBody>
      </p:sp>
      <p:sp>
        <p:nvSpPr>
          <p:cNvPr id="19" name="object 19"/>
          <p:cNvSpPr txBox="1"/>
          <p:nvPr/>
        </p:nvSpPr>
        <p:spPr>
          <a:xfrm>
            <a:off x="912721" y="6440953"/>
            <a:ext cx="24701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8</a:t>
            </a:r>
            <a:r>
              <a:rPr sz="900" spc="-5" dirty="0">
                <a:latin typeface="Arial"/>
                <a:cs typeface="Arial"/>
              </a:rPr>
              <a:t>.05</a:t>
            </a:r>
            <a:endParaRPr sz="900">
              <a:latin typeface="Arial"/>
              <a:cs typeface="Arial"/>
            </a:endParaRPr>
          </a:p>
        </p:txBody>
      </p:sp>
      <p:sp>
        <p:nvSpPr>
          <p:cNvPr id="20" name="object 20"/>
          <p:cNvSpPr txBox="1"/>
          <p:nvPr/>
        </p:nvSpPr>
        <p:spPr>
          <a:xfrm>
            <a:off x="1452125" y="6440953"/>
            <a:ext cx="2408555" cy="721360"/>
          </a:xfrm>
          <a:prstGeom prst="rect">
            <a:avLst/>
          </a:prstGeom>
        </p:spPr>
        <p:txBody>
          <a:bodyPr vert="horz" wrap="square" lIns="0" tIns="10160" rIns="0" bIns="0" rtlCol="0">
            <a:spAutoFit/>
          </a:bodyPr>
          <a:lstStyle/>
          <a:p>
            <a:pPr marL="12700" marR="5080" indent="-635">
              <a:lnSpc>
                <a:spcPct val="101800"/>
              </a:lnSpc>
              <a:spcBef>
                <a:spcPts val="80"/>
              </a:spcBef>
            </a:pPr>
            <a:r>
              <a:rPr sz="900" spc="-5" dirty="0">
                <a:latin typeface="Arial"/>
                <a:cs typeface="Arial"/>
              </a:rPr>
              <a:t>Isolated doors and frames, including frames  and sills, weatherbars, glazing, fixing, special  rebates, pointing, paint, hardware, fixing lugs or  </a:t>
            </a:r>
            <a:r>
              <a:rPr sz="900" spc="-10" dirty="0">
                <a:latin typeface="Arial"/>
                <a:cs typeface="Arial"/>
              </a:rPr>
              <a:t>pockets, </a:t>
            </a:r>
            <a:r>
              <a:rPr sz="900" spc="-5" dirty="0">
                <a:latin typeface="Arial"/>
                <a:cs typeface="Arial"/>
              </a:rPr>
              <a:t>flashings, facings and trim, opening  gear and the</a:t>
            </a:r>
            <a:r>
              <a:rPr sz="900" spc="-15" dirty="0">
                <a:latin typeface="Arial"/>
                <a:cs typeface="Arial"/>
              </a:rPr>
              <a:t> </a:t>
            </a:r>
            <a:r>
              <a:rPr sz="900" spc="-5" dirty="0">
                <a:latin typeface="Arial"/>
                <a:cs typeface="Arial"/>
              </a:rPr>
              <a:t>like</a:t>
            </a:r>
            <a:endParaRPr sz="900">
              <a:latin typeface="Arial"/>
              <a:cs typeface="Arial"/>
            </a:endParaRPr>
          </a:p>
        </p:txBody>
      </p:sp>
      <p:sp>
        <p:nvSpPr>
          <p:cNvPr id="21" name="object 21"/>
          <p:cNvSpPr txBox="1"/>
          <p:nvPr/>
        </p:nvSpPr>
        <p:spPr>
          <a:xfrm>
            <a:off x="4221363" y="6440953"/>
            <a:ext cx="133794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Enumerated for each</a:t>
            </a:r>
            <a:r>
              <a:rPr sz="900" spc="-65" dirty="0">
                <a:latin typeface="Arial"/>
                <a:cs typeface="Arial"/>
              </a:rPr>
              <a:t> </a:t>
            </a:r>
            <a:r>
              <a:rPr sz="900" spc="-5" dirty="0">
                <a:latin typeface="Arial"/>
                <a:cs typeface="Arial"/>
              </a:rPr>
              <a:t>type</a:t>
            </a:r>
            <a:endParaRPr sz="900">
              <a:latin typeface="Arial"/>
              <a:cs typeface="Arial"/>
            </a:endParaRPr>
          </a:p>
        </p:txBody>
      </p:sp>
      <p:sp>
        <p:nvSpPr>
          <p:cNvPr id="22" name="object 22"/>
          <p:cNvSpPr txBox="1"/>
          <p:nvPr/>
        </p:nvSpPr>
        <p:spPr>
          <a:xfrm>
            <a:off x="912721" y="7292145"/>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8</a:t>
            </a:r>
            <a:r>
              <a:rPr sz="900" spc="-5" dirty="0">
                <a:latin typeface="Arial"/>
                <a:cs typeface="Arial"/>
              </a:rPr>
              <a:t>.06</a:t>
            </a:r>
            <a:endParaRPr sz="900">
              <a:latin typeface="Arial"/>
              <a:cs typeface="Arial"/>
            </a:endParaRPr>
          </a:p>
        </p:txBody>
      </p:sp>
      <p:sp>
        <p:nvSpPr>
          <p:cNvPr id="23" name="object 23"/>
          <p:cNvSpPr txBox="1"/>
          <p:nvPr/>
        </p:nvSpPr>
        <p:spPr>
          <a:xfrm>
            <a:off x="1452205" y="7292145"/>
            <a:ext cx="2411095" cy="302260"/>
          </a:xfrm>
          <a:prstGeom prst="rect">
            <a:avLst/>
          </a:prstGeom>
        </p:spPr>
        <p:txBody>
          <a:bodyPr vert="horz" wrap="square" lIns="0" tIns="10160" rIns="0" bIns="0" rtlCol="0">
            <a:spAutoFit/>
          </a:bodyPr>
          <a:lstStyle/>
          <a:p>
            <a:pPr marL="12700" marR="5080" indent="-635">
              <a:lnSpc>
                <a:spcPct val="101699"/>
              </a:lnSpc>
              <a:spcBef>
                <a:spcPts val="80"/>
              </a:spcBef>
            </a:pPr>
            <a:r>
              <a:rPr sz="900" spc="-5" dirty="0">
                <a:latin typeface="Arial"/>
                <a:cs typeface="Arial"/>
              </a:rPr>
              <a:t>Roller</a:t>
            </a:r>
            <a:r>
              <a:rPr sz="900" spc="-60" dirty="0">
                <a:latin typeface="Arial"/>
                <a:cs typeface="Arial"/>
              </a:rPr>
              <a:t> </a:t>
            </a:r>
            <a:r>
              <a:rPr sz="900" spc="-10" dirty="0">
                <a:latin typeface="Arial"/>
                <a:cs typeface="Arial"/>
              </a:rPr>
              <a:t>shutter,</a:t>
            </a:r>
            <a:r>
              <a:rPr sz="900" spc="-55" dirty="0">
                <a:latin typeface="Arial"/>
                <a:cs typeface="Arial"/>
              </a:rPr>
              <a:t> </a:t>
            </a:r>
            <a:r>
              <a:rPr sz="900" spc="-5" dirty="0">
                <a:latin typeface="Arial"/>
                <a:cs typeface="Arial"/>
              </a:rPr>
              <a:t>folding</a:t>
            </a:r>
            <a:r>
              <a:rPr sz="900" spc="-55" dirty="0">
                <a:latin typeface="Arial"/>
                <a:cs typeface="Arial"/>
              </a:rPr>
              <a:t> </a:t>
            </a:r>
            <a:r>
              <a:rPr sz="900" spc="-5" dirty="0">
                <a:latin typeface="Arial"/>
                <a:cs typeface="Arial"/>
              </a:rPr>
              <a:t>or</a:t>
            </a:r>
            <a:r>
              <a:rPr sz="900" spc="-50" dirty="0">
                <a:latin typeface="Arial"/>
                <a:cs typeface="Arial"/>
              </a:rPr>
              <a:t> </a:t>
            </a:r>
            <a:r>
              <a:rPr sz="900" spc="-5" dirty="0">
                <a:latin typeface="Arial"/>
                <a:cs typeface="Arial"/>
              </a:rPr>
              <a:t>tilt</a:t>
            </a:r>
            <a:r>
              <a:rPr sz="900" spc="-60" dirty="0">
                <a:latin typeface="Arial"/>
                <a:cs typeface="Arial"/>
              </a:rPr>
              <a:t> </a:t>
            </a:r>
            <a:r>
              <a:rPr sz="900" spc="-5" dirty="0">
                <a:latin typeface="Arial"/>
                <a:cs typeface="Arial"/>
              </a:rPr>
              <a:t>doors,</a:t>
            </a:r>
            <a:r>
              <a:rPr sz="900" spc="-55" dirty="0">
                <a:latin typeface="Arial"/>
                <a:cs typeface="Arial"/>
              </a:rPr>
              <a:t> </a:t>
            </a:r>
            <a:r>
              <a:rPr sz="900" spc="-5" dirty="0">
                <a:latin typeface="Arial"/>
                <a:cs typeface="Arial"/>
              </a:rPr>
              <a:t>complete</a:t>
            </a:r>
            <a:r>
              <a:rPr sz="900" spc="-60" dirty="0">
                <a:latin typeface="Arial"/>
                <a:cs typeface="Arial"/>
              </a:rPr>
              <a:t> </a:t>
            </a:r>
            <a:r>
              <a:rPr sz="900" spc="-5" dirty="0">
                <a:latin typeface="Arial"/>
                <a:cs typeface="Arial"/>
              </a:rPr>
              <a:t>with  all trim, fixings, special </a:t>
            </a:r>
            <a:r>
              <a:rPr sz="900" spc="-10" dirty="0">
                <a:latin typeface="Arial"/>
                <a:cs typeface="Arial"/>
              </a:rPr>
              <a:t>supports </a:t>
            </a:r>
            <a:r>
              <a:rPr sz="900" spc="-5" dirty="0">
                <a:latin typeface="Arial"/>
                <a:cs typeface="Arial"/>
              </a:rPr>
              <a:t>and the</a:t>
            </a:r>
            <a:r>
              <a:rPr sz="900" spc="5" dirty="0">
                <a:latin typeface="Arial"/>
                <a:cs typeface="Arial"/>
              </a:rPr>
              <a:t> </a:t>
            </a:r>
            <a:r>
              <a:rPr sz="900" spc="-5" dirty="0">
                <a:latin typeface="Arial"/>
                <a:cs typeface="Arial"/>
              </a:rPr>
              <a:t>like</a:t>
            </a:r>
            <a:endParaRPr sz="900">
              <a:latin typeface="Arial"/>
              <a:cs typeface="Arial"/>
            </a:endParaRPr>
          </a:p>
        </p:txBody>
      </p:sp>
      <p:sp>
        <p:nvSpPr>
          <p:cNvPr id="24" name="object 24"/>
          <p:cNvSpPr txBox="1"/>
          <p:nvPr/>
        </p:nvSpPr>
        <p:spPr>
          <a:xfrm>
            <a:off x="4221363" y="7292145"/>
            <a:ext cx="124777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Enumerated </a:t>
            </a:r>
            <a:r>
              <a:rPr sz="900" spc="-10" dirty="0">
                <a:latin typeface="Arial"/>
                <a:cs typeface="Arial"/>
              </a:rPr>
              <a:t>stating</a:t>
            </a:r>
            <a:r>
              <a:rPr sz="900" spc="-50" dirty="0">
                <a:latin typeface="Arial"/>
                <a:cs typeface="Arial"/>
              </a:rPr>
              <a:t> </a:t>
            </a:r>
            <a:r>
              <a:rPr sz="900" spc="-5" dirty="0">
                <a:latin typeface="Arial"/>
                <a:cs typeface="Arial"/>
              </a:rPr>
              <a:t>size</a:t>
            </a:r>
            <a:endParaRPr sz="900">
              <a:latin typeface="Arial"/>
              <a:cs typeface="Arial"/>
            </a:endParaRPr>
          </a:p>
        </p:txBody>
      </p:sp>
      <p:sp>
        <p:nvSpPr>
          <p:cNvPr id="25" name="object 25"/>
          <p:cNvSpPr/>
          <p:nvPr/>
        </p:nvSpPr>
        <p:spPr>
          <a:xfrm>
            <a:off x="899515" y="3062605"/>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
        <p:nvSpPr>
          <p:cNvPr id="26" name="object 26"/>
          <p:cNvSpPr/>
          <p:nvPr/>
        </p:nvSpPr>
        <p:spPr>
          <a:xfrm>
            <a:off x="899515" y="3684397"/>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18</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4726305" cy="2808605"/>
          </a:xfrm>
          <a:prstGeom prst="rect">
            <a:avLst/>
          </a:prstGeom>
        </p:spPr>
        <p:txBody>
          <a:bodyPr vert="horz" wrap="square" lIns="0" tIns="23495" rIns="0" bIns="0" rtlCol="0">
            <a:spAutoFit/>
          </a:bodyPr>
          <a:lstStyle/>
          <a:p>
            <a:pPr marL="1905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9050">
              <a:lnSpc>
                <a:spcPct val="100000"/>
              </a:lnSpc>
              <a:spcBef>
                <a:spcPts val="65"/>
              </a:spcBef>
            </a:pPr>
            <a:r>
              <a:rPr sz="800" spc="-5" dirty="0">
                <a:latin typeface="Arial"/>
                <a:cs typeface="Arial"/>
              </a:rPr>
              <a:t>Form and Extent of Elements: E9 Stairs and</a:t>
            </a:r>
            <a:r>
              <a:rPr sz="800" spc="25" dirty="0">
                <a:latin typeface="Arial"/>
                <a:cs typeface="Arial"/>
              </a:rPr>
              <a:t> </a:t>
            </a:r>
            <a:r>
              <a:rPr sz="800" spc="-5" dirty="0">
                <a:latin typeface="Arial"/>
                <a:cs typeface="Arial"/>
              </a:rPr>
              <a:t>Balustrades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3085" algn="l"/>
              </a:tabLst>
            </a:pPr>
            <a:r>
              <a:rPr sz="1400" spc="-5" dirty="0">
                <a:latin typeface="Arial"/>
                <a:cs typeface="Arial"/>
              </a:rPr>
              <a:t>E9	</a:t>
            </a:r>
            <a:r>
              <a:rPr sz="1400" spc="-20" dirty="0">
                <a:latin typeface="Arial"/>
                <a:cs typeface="Arial"/>
              </a:rPr>
              <a:t>Stairs </a:t>
            </a:r>
            <a:r>
              <a:rPr sz="1400" spc="-5" dirty="0">
                <a:latin typeface="Arial"/>
                <a:cs typeface="Arial"/>
              </a:rPr>
              <a:t>and</a:t>
            </a:r>
            <a:r>
              <a:rPr sz="1400" spc="15" dirty="0">
                <a:latin typeface="Arial"/>
                <a:cs typeface="Arial"/>
              </a:rPr>
              <a:t> </a:t>
            </a:r>
            <a:r>
              <a:rPr sz="1400" spc="-5" dirty="0">
                <a:latin typeface="Arial"/>
                <a:cs typeface="Arial"/>
              </a:rPr>
              <a:t>Balustrades</a:t>
            </a:r>
            <a:endParaRPr sz="1400">
              <a:latin typeface="Arial"/>
              <a:cs typeface="Arial"/>
            </a:endParaRPr>
          </a:p>
          <a:p>
            <a:pPr>
              <a:lnSpc>
                <a:spcPct val="100000"/>
              </a:lnSpc>
              <a:spcBef>
                <a:spcPts val="10"/>
              </a:spcBef>
            </a:pPr>
            <a:endParaRPr sz="21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280"/>
              </a:spcBef>
              <a:buChar char="•"/>
              <a:tabLst>
                <a:tab pos="193040" algn="l"/>
                <a:tab pos="193675" algn="l"/>
              </a:tabLst>
            </a:pPr>
            <a:r>
              <a:rPr sz="900" spc="-5" dirty="0">
                <a:latin typeface="Arial"/>
                <a:cs typeface="Arial"/>
              </a:rPr>
              <a:t>Flights and intermediate landings including integral finishings, handrails and</a:t>
            </a:r>
            <a:r>
              <a:rPr sz="900" spc="25" dirty="0">
                <a:latin typeface="Arial"/>
                <a:cs typeface="Arial"/>
              </a:rPr>
              <a:t> </a:t>
            </a:r>
            <a:r>
              <a:rPr sz="900" spc="-5" dirty="0">
                <a:latin typeface="Arial"/>
                <a:cs typeface="Arial"/>
              </a:rPr>
              <a:t>balustrades</a:t>
            </a:r>
            <a:endParaRPr sz="900">
              <a:latin typeface="Arial"/>
              <a:cs typeface="Arial"/>
            </a:endParaRPr>
          </a:p>
          <a:p>
            <a:pPr marL="12700">
              <a:lnSpc>
                <a:spcPct val="100000"/>
              </a:lnSpc>
              <a:spcBef>
                <a:spcPts val="650"/>
              </a:spcBef>
            </a:pPr>
            <a:r>
              <a:rPr sz="1100" b="1" spc="-5" dirty="0">
                <a:latin typeface="Arial"/>
                <a:cs typeface="Arial"/>
              </a:rPr>
              <a:t>Exclusions</a:t>
            </a:r>
            <a:endParaRPr sz="1100">
              <a:latin typeface="Arial"/>
              <a:cs typeface="Arial"/>
            </a:endParaRPr>
          </a:p>
          <a:p>
            <a:pPr marL="193040" indent="-180975">
              <a:lnSpc>
                <a:spcPct val="100000"/>
              </a:lnSpc>
              <a:spcBef>
                <a:spcPts val="50"/>
              </a:spcBef>
              <a:buChar char="•"/>
              <a:tabLst>
                <a:tab pos="193040" algn="l"/>
                <a:tab pos="193675" algn="l"/>
              </a:tabLst>
            </a:pPr>
            <a:r>
              <a:rPr sz="900" spc="-5" dirty="0">
                <a:latin typeface="Arial"/>
                <a:cs typeface="Arial"/>
              </a:rPr>
              <a:t>Applied finishes. </a:t>
            </a:r>
            <a:r>
              <a:rPr sz="900" i="1" spc="-5" dirty="0">
                <a:latin typeface="Arial"/>
                <a:cs typeface="Arial"/>
              </a:rPr>
              <a:t>See “E12 Floor Finishes”, page 21. See “E14 Ceiling Finishes”, page</a:t>
            </a:r>
            <a:r>
              <a:rPr sz="900" i="1" spc="20" dirty="0">
                <a:latin typeface="Arial"/>
                <a:cs typeface="Arial"/>
              </a:rPr>
              <a:t> </a:t>
            </a:r>
            <a:r>
              <a:rPr sz="900" i="1" spc="-5" dirty="0">
                <a:latin typeface="Arial"/>
                <a:cs typeface="Arial"/>
              </a:rPr>
              <a:t>23.</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5"/>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tabLst>
                <a:tab pos="577850" algn="l"/>
                <a:tab pos="3346450" algn="l"/>
              </a:tabLst>
            </a:pPr>
            <a:r>
              <a:rPr sz="900" dirty="0">
                <a:latin typeface="Arial"/>
                <a:cs typeface="Arial"/>
              </a:rPr>
              <a:t>9	</a:t>
            </a:r>
            <a:r>
              <a:rPr sz="900" spc="-15" dirty="0">
                <a:latin typeface="Arial"/>
                <a:cs typeface="Arial"/>
              </a:rPr>
              <a:t>Stairs</a:t>
            </a:r>
            <a:r>
              <a:rPr sz="900" spc="-5" dirty="0">
                <a:latin typeface="Arial"/>
                <a:cs typeface="Arial"/>
              </a:rPr>
              <a:t> and</a:t>
            </a:r>
            <a:r>
              <a:rPr sz="900" spc="10" dirty="0">
                <a:latin typeface="Arial"/>
                <a:cs typeface="Arial"/>
              </a:rPr>
              <a:t> </a:t>
            </a:r>
            <a:r>
              <a:rPr sz="900" spc="-5" dirty="0">
                <a:latin typeface="Arial"/>
                <a:cs typeface="Arial"/>
              </a:rPr>
              <a:t>Balustrades	Gross floor area </a:t>
            </a:r>
            <a:r>
              <a:rPr sz="900" dirty="0">
                <a:latin typeface="Arial"/>
                <a:cs typeface="Arial"/>
              </a:rPr>
              <a:t>in</a:t>
            </a:r>
            <a:r>
              <a:rPr sz="900" spc="-20" dirty="0">
                <a:latin typeface="Arial"/>
                <a:cs typeface="Arial"/>
              </a:rPr>
              <a:t> </a:t>
            </a:r>
            <a:r>
              <a:rPr sz="900" spc="-5" dirty="0">
                <a:latin typeface="Arial"/>
                <a:cs typeface="Arial"/>
              </a:rPr>
              <a:t>m2</a:t>
            </a:r>
            <a:endParaRPr sz="900">
              <a:latin typeface="Arial"/>
              <a:cs typeface="Arial"/>
            </a:endParaRPr>
          </a:p>
          <a:p>
            <a:pPr>
              <a:lnSpc>
                <a:spcPct val="100000"/>
              </a:lnSpc>
              <a:spcBef>
                <a:spcPts val="4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a:t>
            </a:r>
            <a:r>
              <a:rPr sz="1000" b="1" spc="-10" dirty="0">
                <a:latin typeface="Arial"/>
                <a:cs typeface="Arial"/>
              </a:rPr>
              <a:t> </a:t>
            </a:r>
            <a:r>
              <a:rPr sz="1000" b="1" spc="-5" dirty="0">
                <a:latin typeface="Arial"/>
                <a:cs typeface="Arial"/>
              </a:rPr>
              <a:t>Unit</a:t>
            </a:r>
            <a:endParaRPr sz="1000">
              <a:latin typeface="Arial"/>
              <a:cs typeface="Arial"/>
            </a:endParaRPr>
          </a:p>
        </p:txBody>
      </p:sp>
      <p:sp>
        <p:nvSpPr>
          <p:cNvPr id="7" name="object 7"/>
          <p:cNvSpPr txBox="1"/>
          <p:nvPr/>
        </p:nvSpPr>
        <p:spPr>
          <a:xfrm>
            <a:off x="912721" y="3265548"/>
            <a:ext cx="849630" cy="162560"/>
          </a:xfrm>
          <a:prstGeom prst="rect">
            <a:avLst/>
          </a:prstGeom>
        </p:spPr>
        <p:txBody>
          <a:bodyPr vert="horz" wrap="square" lIns="0" tIns="12700" rIns="0" bIns="0" rtlCol="0">
            <a:spAutoFit/>
          </a:bodyPr>
          <a:lstStyle/>
          <a:p>
            <a:pPr marL="12700">
              <a:lnSpc>
                <a:spcPct val="100000"/>
              </a:lnSpc>
              <a:spcBef>
                <a:spcPts val="100"/>
              </a:spcBef>
              <a:tabLst>
                <a:tab pos="551815" algn="l"/>
              </a:tabLst>
            </a:pPr>
            <a:r>
              <a:rPr sz="900" spc="-5" dirty="0">
                <a:latin typeface="Arial"/>
                <a:cs typeface="Arial"/>
              </a:rPr>
              <a:t>9.0</a:t>
            </a:r>
            <a:r>
              <a:rPr sz="900" dirty="0">
                <a:latin typeface="Arial"/>
                <a:cs typeface="Arial"/>
              </a:rPr>
              <a:t>1	</a:t>
            </a:r>
            <a:r>
              <a:rPr sz="900" spc="-45" dirty="0">
                <a:latin typeface="Arial"/>
                <a:cs typeface="Arial"/>
              </a:rPr>
              <a:t>S</a:t>
            </a:r>
            <a:r>
              <a:rPr sz="900" spc="-20" dirty="0">
                <a:latin typeface="Arial"/>
                <a:cs typeface="Arial"/>
              </a:rPr>
              <a:t>t</a:t>
            </a:r>
            <a:r>
              <a:rPr sz="900" spc="-5" dirty="0">
                <a:latin typeface="Arial"/>
                <a:cs typeface="Arial"/>
              </a:rPr>
              <a:t>airs</a:t>
            </a:r>
            <a:endParaRPr sz="900">
              <a:latin typeface="Arial"/>
              <a:cs typeface="Arial"/>
            </a:endParaRPr>
          </a:p>
        </p:txBody>
      </p:sp>
      <p:sp>
        <p:nvSpPr>
          <p:cNvPr id="8" name="object 8"/>
          <p:cNvSpPr txBox="1"/>
          <p:nvPr/>
        </p:nvSpPr>
        <p:spPr>
          <a:xfrm>
            <a:off x="4220905" y="3265548"/>
            <a:ext cx="2143125" cy="302260"/>
          </a:xfrm>
          <a:prstGeom prst="rect">
            <a:avLst/>
          </a:prstGeom>
        </p:spPr>
        <p:txBody>
          <a:bodyPr vert="horz" wrap="square" lIns="0" tIns="10160" rIns="0" bIns="0" rtlCol="0">
            <a:spAutoFit/>
          </a:bodyPr>
          <a:lstStyle/>
          <a:p>
            <a:pPr marL="12700" marR="5080" indent="-635">
              <a:lnSpc>
                <a:spcPct val="101699"/>
              </a:lnSpc>
              <a:spcBef>
                <a:spcPts val="80"/>
              </a:spcBef>
            </a:pPr>
            <a:r>
              <a:rPr sz="900" spc="-5" dirty="0">
                <a:latin typeface="Arial"/>
                <a:cs typeface="Arial"/>
              </a:rPr>
              <a:t>Area in m2 (metres rise </a:t>
            </a:r>
            <a:r>
              <a:rPr sz="900" dirty="0">
                <a:latin typeface="Arial"/>
                <a:cs typeface="Arial"/>
              </a:rPr>
              <a:t>x </a:t>
            </a:r>
            <a:r>
              <a:rPr sz="900" spc="-5" dirty="0">
                <a:latin typeface="Arial"/>
                <a:cs typeface="Arial"/>
              </a:rPr>
              <a:t>metres width) of  each type of</a:t>
            </a:r>
            <a:r>
              <a:rPr sz="900" spc="-10" dirty="0">
                <a:latin typeface="Arial"/>
                <a:cs typeface="Arial"/>
              </a:rPr>
              <a:t> </a:t>
            </a:r>
            <a:r>
              <a:rPr sz="900" spc="-5" dirty="0">
                <a:latin typeface="Arial"/>
                <a:cs typeface="Arial"/>
              </a:rPr>
              <a:t>stair</a:t>
            </a:r>
            <a:endParaRPr sz="900">
              <a:latin typeface="Arial"/>
              <a:cs typeface="Arial"/>
            </a:endParaRPr>
          </a:p>
        </p:txBody>
      </p:sp>
      <p:sp>
        <p:nvSpPr>
          <p:cNvPr id="9" name="object 9"/>
          <p:cNvSpPr txBox="1"/>
          <p:nvPr/>
        </p:nvSpPr>
        <p:spPr>
          <a:xfrm>
            <a:off x="912721" y="3697602"/>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9</a:t>
            </a:r>
            <a:r>
              <a:rPr sz="900" spc="-5" dirty="0">
                <a:latin typeface="Arial"/>
                <a:cs typeface="Arial"/>
              </a:rPr>
              <a:t>.02</a:t>
            </a:r>
            <a:endParaRPr sz="900">
              <a:latin typeface="Arial"/>
              <a:cs typeface="Arial"/>
            </a:endParaRPr>
          </a:p>
        </p:txBody>
      </p:sp>
      <p:sp>
        <p:nvSpPr>
          <p:cNvPr id="10" name="object 10"/>
          <p:cNvSpPr txBox="1"/>
          <p:nvPr/>
        </p:nvSpPr>
        <p:spPr>
          <a:xfrm>
            <a:off x="1452205" y="3697602"/>
            <a:ext cx="50800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Handrails</a:t>
            </a:r>
            <a:endParaRPr sz="900">
              <a:latin typeface="Arial"/>
              <a:cs typeface="Arial"/>
            </a:endParaRPr>
          </a:p>
        </p:txBody>
      </p:sp>
      <p:sp>
        <p:nvSpPr>
          <p:cNvPr id="11" name="object 11"/>
          <p:cNvSpPr txBox="1"/>
          <p:nvPr/>
        </p:nvSpPr>
        <p:spPr>
          <a:xfrm>
            <a:off x="4221477" y="3697602"/>
            <a:ext cx="156591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Length in metres for each</a:t>
            </a:r>
            <a:r>
              <a:rPr sz="900" spc="-60" dirty="0">
                <a:latin typeface="Arial"/>
                <a:cs typeface="Arial"/>
              </a:rPr>
              <a:t> </a:t>
            </a:r>
            <a:r>
              <a:rPr sz="900" spc="-5" dirty="0">
                <a:latin typeface="Arial"/>
                <a:cs typeface="Arial"/>
              </a:rPr>
              <a:t>type</a:t>
            </a:r>
            <a:endParaRPr sz="900">
              <a:latin typeface="Arial"/>
              <a:cs typeface="Arial"/>
            </a:endParaRPr>
          </a:p>
        </p:txBody>
      </p:sp>
      <p:sp>
        <p:nvSpPr>
          <p:cNvPr id="12" name="object 12"/>
          <p:cNvSpPr txBox="1"/>
          <p:nvPr/>
        </p:nvSpPr>
        <p:spPr>
          <a:xfrm>
            <a:off x="912721" y="3989410"/>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9</a:t>
            </a:r>
            <a:r>
              <a:rPr sz="900" spc="-5" dirty="0">
                <a:latin typeface="Arial"/>
                <a:cs typeface="Arial"/>
              </a:rPr>
              <a:t>.03</a:t>
            </a:r>
            <a:endParaRPr sz="900">
              <a:latin typeface="Arial"/>
              <a:cs typeface="Arial"/>
            </a:endParaRPr>
          </a:p>
        </p:txBody>
      </p:sp>
      <p:sp>
        <p:nvSpPr>
          <p:cNvPr id="13" name="object 13"/>
          <p:cNvSpPr txBox="1"/>
          <p:nvPr/>
        </p:nvSpPr>
        <p:spPr>
          <a:xfrm>
            <a:off x="1452251" y="3989410"/>
            <a:ext cx="62801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Balustrades</a:t>
            </a:r>
            <a:endParaRPr sz="900">
              <a:latin typeface="Arial"/>
              <a:cs typeface="Arial"/>
            </a:endParaRPr>
          </a:p>
        </p:txBody>
      </p:sp>
      <p:sp>
        <p:nvSpPr>
          <p:cNvPr id="14" name="object 14"/>
          <p:cNvSpPr txBox="1"/>
          <p:nvPr/>
        </p:nvSpPr>
        <p:spPr>
          <a:xfrm>
            <a:off x="4221134" y="3989410"/>
            <a:ext cx="2122805" cy="302260"/>
          </a:xfrm>
          <a:prstGeom prst="rect">
            <a:avLst/>
          </a:prstGeom>
        </p:spPr>
        <p:txBody>
          <a:bodyPr vert="horz" wrap="square" lIns="0" tIns="10160" rIns="0" bIns="0" rtlCol="0">
            <a:spAutoFit/>
          </a:bodyPr>
          <a:lstStyle/>
          <a:p>
            <a:pPr marL="12700" marR="5080" indent="-635">
              <a:lnSpc>
                <a:spcPct val="101699"/>
              </a:lnSpc>
              <a:spcBef>
                <a:spcPts val="80"/>
              </a:spcBef>
            </a:pPr>
            <a:r>
              <a:rPr sz="900" spc="-5" dirty="0">
                <a:latin typeface="Arial"/>
                <a:cs typeface="Arial"/>
              </a:rPr>
              <a:t>Length of balustrade in metres stating the  height and</a:t>
            </a:r>
            <a:r>
              <a:rPr sz="900" spc="-10" dirty="0">
                <a:latin typeface="Arial"/>
                <a:cs typeface="Arial"/>
              </a:rPr>
              <a:t> </a:t>
            </a:r>
            <a:r>
              <a:rPr sz="900" spc="-5" dirty="0">
                <a:latin typeface="Arial"/>
                <a:cs typeface="Arial"/>
              </a:rPr>
              <a:t>type</a:t>
            </a:r>
            <a:endParaRPr sz="900">
              <a:latin typeface="Arial"/>
              <a:cs typeface="Arial"/>
            </a:endParaRPr>
          </a:p>
        </p:txBody>
      </p:sp>
      <p:sp>
        <p:nvSpPr>
          <p:cNvPr id="15" name="object 15"/>
          <p:cNvSpPr txBox="1"/>
          <p:nvPr/>
        </p:nvSpPr>
        <p:spPr>
          <a:xfrm>
            <a:off x="912606" y="4421464"/>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9</a:t>
            </a:r>
            <a:r>
              <a:rPr sz="900" spc="-5" dirty="0">
                <a:latin typeface="Arial"/>
                <a:cs typeface="Arial"/>
              </a:rPr>
              <a:t>.0</a:t>
            </a:r>
            <a:r>
              <a:rPr sz="900" dirty="0">
                <a:latin typeface="Arial"/>
                <a:cs typeface="Arial"/>
              </a:rPr>
              <a:t>4</a:t>
            </a:r>
            <a:endParaRPr sz="900">
              <a:latin typeface="Arial"/>
              <a:cs typeface="Arial"/>
            </a:endParaRPr>
          </a:p>
        </p:txBody>
      </p:sp>
      <p:sp>
        <p:nvSpPr>
          <p:cNvPr id="16" name="object 16"/>
          <p:cNvSpPr txBox="1"/>
          <p:nvPr/>
        </p:nvSpPr>
        <p:spPr>
          <a:xfrm>
            <a:off x="1452262" y="4421464"/>
            <a:ext cx="133223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Cat ladders and cat</a:t>
            </a:r>
            <a:r>
              <a:rPr sz="900" spc="-60" dirty="0">
                <a:latin typeface="Arial"/>
                <a:cs typeface="Arial"/>
              </a:rPr>
              <a:t> </a:t>
            </a:r>
            <a:r>
              <a:rPr sz="900" spc="-5" dirty="0">
                <a:latin typeface="Arial"/>
                <a:cs typeface="Arial"/>
              </a:rPr>
              <a:t>walks</a:t>
            </a:r>
            <a:endParaRPr sz="900">
              <a:latin typeface="Arial"/>
              <a:cs typeface="Arial"/>
            </a:endParaRPr>
          </a:p>
        </p:txBody>
      </p:sp>
      <p:sp>
        <p:nvSpPr>
          <p:cNvPr id="17" name="object 17"/>
          <p:cNvSpPr txBox="1"/>
          <p:nvPr/>
        </p:nvSpPr>
        <p:spPr>
          <a:xfrm>
            <a:off x="4221134" y="4421464"/>
            <a:ext cx="87630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Length in</a:t>
            </a:r>
            <a:r>
              <a:rPr sz="900" spc="-55" dirty="0">
                <a:latin typeface="Arial"/>
                <a:cs typeface="Arial"/>
              </a:rPr>
              <a:t> </a:t>
            </a:r>
            <a:r>
              <a:rPr sz="900" spc="-5" dirty="0">
                <a:latin typeface="Arial"/>
                <a:cs typeface="Arial"/>
              </a:rPr>
              <a:t>metres</a:t>
            </a:r>
            <a:endParaRPr sz="900">
              <a:latin typeface="Arial"/>
              <a:cs typeface="Arial"/>
            </a:endParaRPr>
          </a:p>
        </p:txBody>
      </p:sp>
      <p:sp>
        <p:nvSpPr>
          <p:cNvPr id="18" name="object 18"/>
          <p:cNvSpPr/>
          <p:nvPr/>
        </p:nvSpPr>
        <p:spPr>
          <a:xfrm>
            <a:off x="899515" y="2592457"/>
            <a:ext cx="5774690" cy="0"/>
          </a:xfrm>
          <a:custGeom>
            <a:avLst/>
            <a:gdLst/>
            <a:ahLst/>
            <a:cxnLst/>
            <a:rect l="l" t="t" r="r" b="b"/>
            <a:pathLst>
              <a:path w="5774690">
                <a:moveTo>
                  <a:pt x="0" y="0"/>
                </a:moveTo>
                <a:lnTo>
                  <a:pt x="5774423" y="0"/>
                </a:lnTo>
              </a:path>
            </a:pathLst>
          </a:custGeom>
          <a:ln w="6108">
            <a:solidFill>
              <a:srgbClr val="000000"/>
            </a:solidFill>
          </a:ln>
        </p:spPr>
        <p:txBody>
          <a:bodyPr wrap="square" lIns="0" tIns="0" rIns="0" bIns="0" rtlCol="0"/>
          <a:lstStyle/>
          <a:p>
            <a:endParaRPr/>
          </a:p>
        </p:txBody>
      </p:sp>
      <p:sp>
        <p:nvSpPr>
          <p:cNvPr id="19" name="object 19"/>
          <p:cNvSpPr/>
          <p:nvPr/>
        </p:nvSpPr>
        <p:spPr>
          <a:xfrm>
            <a:off x="899515" y="3215005"/>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19</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79770" cy="3088005"/>
          </a:xfrm>
          <a:prstGeom prst="rect">
            <a:avLst/>
          </a:prstGeom>
        </p:spPr>
        <p:txBody>
          <a:bodyPr vert="horz" wrap="square" lIns="0" tIns="23495" rIns="0" bIns="0" rtlCol="0">
            <a:spAutoFit/>
          </a:bodyPr>
          <a:lstStyle/>
          <a:p>
            <a:pPr marR="5080" algn="r">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3594100">
              <a:lnSpc>
                <a:spcPct val="100000"/>
              </a:lnSpc>
              <a:spcBef>
                <a:spcPts val="65"/>
              </a:spcBef>
            </a:pPr>
            <a:r>
              <a:rPr sz="800" spc="-5" dirty="0">
                <a:latin typeface="Arial"/>
                <a:cs typeface="Arial"/>
              </a:rPr>
              <a:t>Form and Extent of Elements: E10 Interior</a:t>
            </a:r>
            <a:r>
              <a:rPr sz="800" spc="40" dirty="0">
                <a:latin typeface="Arial"/>
                <a:cs typeface="Arial"/>
              </a:rPr>
              <a:t> </a:t>
            </a:r>
            <a:r>
              <a:rPr sz="800" spc="-5" dirty="0">
                <a:latin typeface="Arial"/>
                <a:cs typeface="Arial"/>
              </a:rPr>
              <a:t>Walls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2450" algn="l"/>
              </a:tabLst>
            </a:pPr>
            <a:r>
              <a:rPr sz="1400" spc="-5" dirty="0">
                <a:latin typeface="Arial"/>
                <a:cs typeface="Arial"/>
              </a:rPr>
              <a:t>E10	</a:t>
            </a:r>
            <a:r>
              <a:rPr sz="1400" spc="-10" dirty="0">
                <a:latin typeface="Arial"/>
                <a:cs typeface="Arial"/>
              </a:rPr>
              <a:t>Interior</a:t>
            </a:r>
            <a:r>
              <a:rPr sz="1400" spc="-5" dirty="0">
                <a:latin typeface="Arial"/>
                <a:cs typeface="Arial"/>
              </a:rPr>
              <a:t> </a:t>
            </a:r>
            <a:r>
              <a:rPr sz="1400" spc="-15" dirty="0">
                <a:latin typeface="Arial"/>
                <a:cs typeface="Arial"/>
              </a:rPr>
              <a:t>Walls</a:t>
            </a:r>
            <a:endParaRPr sz="1400">
              <a:latin typeface="Arial"/>
              <a:cs typeface="Arial"/>
            </a:endParaRPr>
          </a:p>
          <a:p>
            <a:pPr>
              <a:lnSpc>
                <a:spcPct val="100000"/>
              </a:lnSpc>
              <a:spcBef>
                <a:spcPts val="10"/>
              </a:spcBef>
            </a:pPr>
            <a:endParaRPr sz="21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280"/>
              </a:spcBef>
              <a:buChar char="•"/>
              <a:tabLst>
                <a:tab pos="193040" algn="l"/>
                <a:tab pos="193675" algn="l"/>
              </a:tabLst>
            </a:pPr>
            <a:r>
              <a:rPr sz="900" spc="-5" dirty="0">
                <a:latin typeface="Arial"/>
                <a:cs typeface="Arial"/>
              </a:rPr>
              <a:t>All interior walls, including glazed screens, proprietary partitions and sound/fire rated</a:t>
            </a:r>
            <a:r>
              <a:rPr sz="900" spc="25" dirty="0">
                <a:latin typeface="Arial"/>
                <a:cs typeface="Arial"/>
              </a:rPr>
              <a:t> </a:t>
            </a:r>
            <a:r>
              <a:rPr sz="900" spc="-5" dirty="0">
                <a:latin typeface="Arial"/>
                <a:cs typeface="Arial"/>
              </a:rPr>
              <a:t>walls.</a:t>
            </a:r>
            <a:endParaRPr sz="900">
              <a:latin typeface="Arial"/>
              <a:cs typeface="Arial"/>
            </a:endParaRPr>
          </a:p>
          <a:p>
            <a:pPr marL="12700">
              <a:lnSpc>
                <a:spcPct val="100000"/>
              </a:lnSpc>
              <a:spcBef>
                <a:spcPts val="650"/>
              </a:spcBef>
            </a:pPr>
            <a:r>
              <a:rPr sz="1100" b="1" spc="-5" dirty="0">
                <a:latin typeface="Arial"/>
                <a:cs typeface="Arial"/>
              </a:rPr>
              <a:t>Exclusions</a:t>
            </a:r>
            <a:endParaRPr sz="1100">
              <a:latin typeface="Arial"/>
              <a:cs typeface="Arial"/>
            </a:endParaRPr>
          </a:p>
          <a:p>
            <a:pPr marL="193040" indent="-180975">
              <a:lnSpc>
                <a:spcPct val="100000"/>
              </a:lnSpc>
              <a:spcBef>
                <a:spcPts val="50"/>
              </a:spcBef>
              <a:buChar char="•"/>
              <a:tabLst>
                <a:tab pos="193040" algn="l"/>
                <a:tab pos="193675" algn="l"/>
              </a:tabLst>
            </a:pPr>
            <a:r>
              <a:rPr sz="900" spc="-5" dirty="0">
                <a:latin typeface="Arial"/>
                <a:cs typeface="Arial"/>
              </a:rPr>
              <a:t>Fanlights and sidelights. </a:t>
            </a:r>
            <a:r>
              <a:rPr sz="900" i="1" spc="-5" dirty="0">
                <a:latin typeface="Arial"/>
                <a:cs typeface="Arial"/>
              </a:rPr>
              <a:t>See </a:t>
            </a:r>
            <a:r>
              <a:rPr sz="900" i="1" spc="-20" dirty="0">
                <a:latin typeface="Arial"/>
                <a:cs typeface="Arial"/>
              </a:rPr>
              <a:t>“E11 </a:t>
            </a:r>
            <a:r>
              <a:rPr sz="900" i="1" spc="-5" dirty="0">
                <a:latin typeface="Arial"/>
                <a:cs typeface="Arial"/>
              </a:rPr>
              <a:t>Interior Doors”, page</a:t>
            </a:r>
            <a:r>
              <a:rPr sz="900" i="1" dirty="0">
                <a:latin typeface="Arial"/>
                <a:cs typeface="Arial"/>
              </a:rPr>
              <a:t> </a:t>
            </a:r>
            <a:r>
              <a:rPr sz="900" i="1" spc="-5" dirty="0">
                <a:latin typeface="Arial"/>
                <a:cs typeface="Arial"/>
              </a:rPr>
              <a:t>20.</a:t>
            </a:r>
            <a:endParaRPr sz="900">
              <a:latin typeface="Arial"/>
              <a:cs typeface="Arial"/>
            </a:endParaRPr>
          </a:p>
          <a:p>
            <a:pPr marL="193040" indent="-180975">
              <a:lnSpc>
                <a:spcPct val="100000"/>
              </a:lnSpc>
              <a:spcBef>
                <a:spcPts val="20"/>
              </a:spcBef>
              <a:buChar char="•"/>
              <a:tabLst>
                <a:tab pos="193040" algn="l"/>
                <a:tab pos="193675" algn="l"/>
              </a:tabLst>
            </a:pPr>
            <a:r>
              <a:rPr sz="900" spc="-5" dirty="0">
                <a:latin typeface="Arial"/>
                <a:cs typeface="Arial"/>
              </a:rPr>
              <a:t>Folding or sliding doors forming partitions. </a:t>
            </a:r>
            <a:r>
              <a:rPr sz="900" i="1" spc="-5" dirty="0">
                <a:latin typeface="Arial"/>
                <a:cs typeface="Arial"/>
              </a:rPr>
              <a:t>See </a:t>
            </a:r>
            <a:r>
              <a:rPr sz="900" i="1" spc="-20" dirty="0">
                <a:latin typeface="Arial"/>
                <a:cs typeface="Arial"/>
              </a:rPr>
              <a:t>“E11 </a:t>
            </a:r>
            <a:r>
              <a:rPr sz="900" i="1" spc="-5" dirty="0">
                <a:latin typeface="Arial"/>
                <a:cs typeface="Arial"/>
              </a:rPr>
              <a:t>Interior Doors”, page</a:t>
            </a:r>
            <a:r>
              <a:rPr sz="900" i="1" spc="5" dirty="0">
                <a:latin typeface="Arial"/>
                <a:cs typeface="Arial"/>
              </a:rPr>
              <a:t> </a:t>
            </a:r>
            <a:r>
              <a:rPr sz="900" i="1" spc="-5" dirty="0">
                <a:latin typeface="Arial"/>
                <a:cs typeface="Arial"/>
              </a:rPr>
              <a:t>20.</a:t>
            </a:r>
            <a:endParaRPr sz="900">
              <a:latin typeface="Arial"/>
              <a:cs typeface="Arial"/>
            </a:endParaRPr>
          </a:p>
          <a:p>
            <a:pPr marL="193040" indent="-180975">
              <a:lnSpc>
                <a:spcPct val="100000"/>
              </a:lnSpc>
              <a:spcBef>
                <a:spcPts val="15"/>
              </a:spcBef>
              <a:buChar char="•"/>
              <a:tabLst>
                <a:tab pos="193040" algn="l"/>
                <a:tab pos="193675" algn="l"/>
              </a:tabLst>
            </a:pPr>
            <a:r>
              <a:rPr sz="900" spc="-10" dirty="0">
                <a:latin typeface="Arial"/>
                <a:cs typeface="Arial"/>
              </a:rPr>
              <a:t>Wall </a:t>
            </a:r>
            <a:r>
              <a:rPr sz="900" spc="-5" dirty="0">
                <a:latin typeface="Arial"/>
                <a:cs typeface="Arial"/>
              </a:rPr>
              <a:t>finishes. </a:t>
            </a:r>
            <a:r>
              <a:rPr sz="900" i="1" spc="-5" dirty="0">
                <a:latin typeface="Arial"/>
                <a:cs typeface="Arial"/>
              </a:rPr>
              <a:t>See “E13 </a:t>
            </a:r>
            <a:r>
              <a:rPr sz="900" i="1" spc="-10" dirty="0">
                <a:latin typeface="Arial"/>
                <a:cs typeface="Arial"/>
              </a:rPr>
              <a:t>Wall </a:t>
            </a:r>
            <a:r>
              <a:rPr sz="900" i="1" spc="-5" dirty="0">
                <a:latin typeface="Arial"/>
                <a:cs typeface="Arial"/>
              </a:rPr>
              <a:t>Finishes”, </a:t>
            </a:r>
            <a:r>
              <a:rPr sz="900" i="1" spc="-10" dirty="0">
                <a:latin typeface="Arial"/>
                <a:cs typeface="Arial"/>
              </a:rPr>
              <a:t>page</a:t>
            </a:r>
            <a:r>
              <a:rPr sz="900" i="1" spc="-5" dirty="0">
                <a:latin typeface="Arial"/>
                <a:cs typeface="Arial"/>
              </a:rPr>
              <a:t> 22.</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40"/>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spcBef>
                <a:spcPts val="5"/>
              </a:spcBef>
              <a:tabLst>
                <a:tab pos="577850" algn="l"/>
                <a:tab pos="3346450" algn="l"/>
              </a:tabLst>
            </a:pPr>
            <a:r>
              <a:rPr sz="900" dirty="0">
                <a:latin typeface="Arial"/>
                <a:cs typeface="Arial"/>
              </a:rPr>
              <a:t>10	</a:t>
            </a:r>
            <a:r>
              <a:rPr sz="900" spc="-5" dirty="0">
                <a:latin typeface="Arial"/>
                <a:cs typeface="Arial"/>
              </a:rPr>
              <a:t>Interior</a:t>
            </a:r>
            <a:r>
              <a:rPr sz="900" dirty="0">
                <a:latin typeface="Arial"/>
                <a:cs typeface="Arial"/>
              </a:rPr>
              <a:t> </a:t>
            </a:r>
            <a:r>
              <a:rPr sz="900" spc="-10" dirty="0">
                <a:latin typeface="Arial"/>
                <a:cs typeface="Arial"/>
              </a:rPr>
              <a:t>Walls	</a:t>
            </a:r>
            <a:r>
              <a:rPr sz="900" spc="-5" dirty="0">
                <a:latin typeface="Arial"/>
                <a:cs typeface="Arial"/>
              </a:rPr>
              <a:t>Area of interior walls </a:t>
            </a:r>
            <a:r>
              <a:rPr sz="900" dirty="0">
                <a:latin typeface="Arial"/>
                <a:cs typeface="Arial"/>
              </a:rPr>
              <a:t>in</a:t>
            </a:r>
            <a:r>
              <a:rPr sz="900" spc="-15" dirty="0">
                <a:latin typeface="Arial"/>
                <a:cs typeface="Arial"/>
              </a:rPr>
              <a:t> </a:t>
            </a:r>
            <a:r>
              <a:rPr sz="900" spc="-5" dirty="0">
                <a:latin typeface="Arial"/>
                <a:cs typeface="Arial"/>
              </a:rPr>
              <a:t>m2</a:t>
            </a:r>
            <a:endParaRPr sz="900">
              <a:latin typeface="Arial"/>
              <a:cs typeface="Arial"/>
            </a:endParaRPr>
          </a:p>
          <a:p>
            <a:pPr>
              <a:lnSpc>
                <a:spcPct val="100000"/>
              </a:lnSpc>
              <a:spcBef>
                <a:spcPts val="4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 Unit</a:t>
            </a:r>
            <a:endParaRPr sz="1000">
              <a:latin typeface="Arial"/>
              <a:cs typeface="Arial"/>
            </a:endParaRPr>
          </a:p>
        </p:txBody>
      </p:sp>
      <p:sp>
        <p:nvSpPr>
          <p:cNvPr id="7" name="object 7"/>
          <p:cNvSpPr txBox="1"/>
          <p:nvPr/>
        </p:nvSpPr>
        <p:spPr>
          <a:xfrm>
            <a:off x="912721" y="3545201"/>
            <a:ext cx="2695575" cy="162560"/>
          </a:xfrm>
          <a:prstGeom prst="rect">
            <a:avLst/>
          </a:prstGeom>
        </p:spPr>
        <p:txBody>
          <a:bodyPr vert="horz" wrap="square" lIns="0" tIns="12700" rIns="0" bIns="0" rtlCol="0">
            <a:spAutoFit/>
          </a:bodyPr>
          <a:lstStyle/>
          <a:p>
            <a:pPr marL="12700">
              <a:lnSpc>
                <a:spcPct val="100000"/>
              </a:lnSpc>
              <a:spcBef>
                <a:spcPts val="100"/>
              </a:spcBef>
              <a:tabLst>
                <a:tab pos="552450" algn="l"/>
              </a:tabLst>
            </a:pPr>
            <a:r>
              <a:rPr sz="900" spc="-5" dirty="0">
                <a:latin typeface="Arial"/>
                <a:cs typeface="Arial"/>
              </a:rPr>
              <a:t>10.01	</a:t>
            </a:r>
            <a:r>
              <a:rPr sz="900" spc="-10" dirty="0">
                <a:latin typeface="Arial"/>
                <a:cs typeface="Arial"/>
              </a:rPr>
              <a:t>Timber </a:t>
            </a:r>
            <a:r>
              <a:rPr sz="900" spc="-5" dirty="0">
                <a:latin typeface="Arial"/>
                <a:cs typeface="Arial"/>
              </a:rPr>
              <a:t>framed </a:t>
            </a:r>
            <a:r>
              <a:rPr sz="900" spc="-10" dirty="0">
                <a:latin typeface="Arial"/>
                <a:cs typeface="Arial"/>
              </a:rPr>
              <a:t>partitions, </a:t>
            </a:r>
            <a:r>
              <a:rPr sz="900" spc="-5" dirty="0">
                <a:latin typeface="Arial"/>
                <a:cs typeface="Arial"/>
              </a:rPr>
              <a:t>excluding</a:t>
            </a:r>
            <a:r>
              <a:rPr sz="900" spc="10" dirty="0">
                <a:latin typeface="Arial"/>
                <a:cs typeface="Arial"/>
              </a:rPr>
              <a:t> </a:t>
            </a:r>
            <a:r>
              <a:rPr sz="900" spc="-5" dirty="0">
                <a:latin typeface="Arial"/>
                <a:cs typeface="Arial"/>
              </a:rPr>
              <a:t>linings</a:t>
            </a:r>
            <a:endParaRPr sz="900">
              <a:latin typeface="Arial"/>
              <a:cs typeface="Arial"/>
            </a:endParaRPr>
          </a:p>
        </p:txBody>
      </p:sp>
      <p:sp>
        <p:nvSpPr>
          <p:cNvPr id="8" name="object 8"/>
          <p:cNvSpPr txBox="1"/>
          <p:nvPr/>
        </p:nvSpPr>
        <p:spPr>
          <a:xfrm>
            <a:off x="4219991" y="3545201"/>
            <a:ext cx="2288540" cy="302260"/>
          </a:xfrm>
          <a:prstGeom prst="rect">
            <a:avLst/>
          </a:prstGeom>
        </p:spPr>
        <p:txBody>
          <a:bodyPr vert="horz" wrap="square" lIns="0" tIns="10160" rIns="0" bIns="0" rtlCol="0">
            <a:spAutoFit/>
          </a:bodyPr>
          <a:lstStyle/>
          <a:p>
            <a:pPr marL="13335" marR="5080" indent="-1270">
              <a:lnSpc>
                <a:spcPct val="101699"/>
              </a:lnSpc>
              <a:spcBef>
                <a:spcPts val="80"/>
              </a:spcBef>
            </a:pPr>
            <a:r>
              <a:rPr sz="900" spc="-5" dirty="0">
                <a:latin typeface="Arial"/>
                <a:cs typeface="Arial"/>
              </a:rPr>
              <a:t>Area in m2 (excluding door openings) stating  details</a:t>
            </a:r>
            <a:endParaRPr sz="900">
              <a:latin typeface="Arial"/>
              <a:cs typeface="Arial"/>
            </a:endParaRPr>
          </a:p>
        </p:txBody>
      </p:sp>
      <p:sp>
        <p:nvSpPr>
          <p:cNvPr id="9" name="object 9"/>
          <p:cNvSpPr txBox="1"/>
          <p:nvPr/>
        </p:nvSpPr>
        <p:spPr>
          <a:xfrm>
            <a:off x="912606" y="3976454"/>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a:t>
            </a:r>
            <a:r>
              <a:rPr sz="900" dirty="0">
                <a:latin typeface="Arial"/>
                <a:cs typeface="Arial"/>
              </a:rPr>
              <a:t>02</a:t>
            </a:r>
            <a:endParaRPr sz="900">
              <a:latin typeface="Arial"/>
              <a:cs typeface="Arial"/>
            </a:endParaRPr>
          </a:p>
        </p:txBody>
      </p:sp>
      <p:sp>
        <p:nvSpPr>
          <p:cNvPr id="10" name="object 10"/>
          <p:cNvSpPr txBox="1"/>
          <p:nvPr/>
        </p:nvSpPr>
        <p:spPr>
          <a:xfrm>
            <a:off x="1452459" y="3976454"/>
            <a:ext cx="2059939" cy="162560"/>
          </a:xfrm>
          <a:prstGeom prst="rect">
            <a:avLst/>
          </a:prstGeom>
        </p:spPr>
        <p:txBody>
          <a:bodyPr vert="horz" wrap="square" lIns="0" tIns="12700" rIns="0" bIns="0" rtlCol="0">
            <a:spAutoFit/>
          </a:bodyPr>
          <a:lstStyle/>
          <a:p>
            <a:pPr marL="12700">
              <a:lnSpc>
                <a:spcPct val="100000"/>
              </a:lnSpc>
              <a:spcBef>
                <a:spcPts val="100"/>
              </a:spcBef>
            </a:pPr>
            <a:r>
              <a:rPr sz="900" spc="-15" dirty="0">
                <a:latin typeface="Arial"/>
                <a:cs typeface="Arial"/>
              </a:rPr>
              <a:t>Steel </a:t>
            </a:r>
            <a:r>
              <a:rPr sz="900" spc="-5" dirty="0">
                <a:latin typeface="Arial"/>
                <a:cs typeface="Arial"/>
              </a:rPr>
              <a:t>framed partitions, excluding</a:t>
            </a:r>
            <a:r>
              <a:rPr sz="900" spc="-45" dirty="0">
                <a:latin typeface="Arial"/>
                <a:cs typeface="Arial"/>
              </a:rPr>
              <a:t> </a:t>
            </a:r>
            <a:r>
              <a:rPr sz="900" spc="-5" dirty="0">
                <a:latin typeface="Arial"/>
                <a:cs typeface="Arial"/>
              </a:rPr>
              <a:t>linings</a:t>
            </a:r>
            <a:endParaRPr sz="900">
              <a:latin typeface="Arial"/>
              <a:cs typeface="Arial"/>
            </a:endParaRPr>
          </a:p>
        </p:txBody>
      </p:sp>
      <p:sp>
        <p:nvSpPr>
          <p:cNvPr id="11" name="object 11"/>
          <p:cNvSpPr txBox="1"/>
          <p:nvPr/>
        </p:nvSpPr>
        <p:spPr>
          <a:xfrm>
            <a:off x="4221248" y="3976454"/>
            <a:ext cx="2287905" cy="302895"/>
          </a:xfrm>
          <a:prstGeom prst="rect">
            <a:avLst/>
          </a:prstGeom>
        </p:spPr>
        <p:txBody>
          <a:bodyPr vert="horz" wrap="square" lIns="0" tIns="9525" rIns="0" bIns="0" rtlCol="0">
            <a:spAutoFit/>
          </a:bodyPr>
          <a:lstStyle/>
          <a:p>
            <a:pPr marL="12700" marR="5080">
              <a:lnSpc>
                <a:spcPct val="102299"/>
              </a:lnSpc>
              <a:spcBef>
                <a:spcPts val="75"/>
              </a:spcBef>
            </a:pPr>
            <a:r>
              <a:rPr sz="900" spc="-5" dirty="0">
                <a:latin typeface="Arial"/>
                <a:cs typeface="Arial"/>
              </a:rPr>
              <a:t>Area in m2 (excluding door openings) stating  details</a:t>
            </a:r>
            <a:endParaRPr sz="900">
              <a:latin typeface="Arial"/>
              <a:cs typeface="Arial"/>
            </a:endParaRPr>
          </a:p>
        </p:txBody>
      </p:sp>
      <p:sp>
        <p:nvSpPr>
          <p:cNvPr id="12" name="object 12"/>
          <p:cNvSpPr txBox="1"/>
          <p:nvPr/>
        </p:nvSpPr>
        <p:spPr>
          <a:xfrm>
            <a:off x="912606" y="4408509"/>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a:t>
            </a:r>
            <a:r>
              <a:rPr sz="900" dirty="0">
                <a:latin typeface="Arial"/>
                <a:cs typeface="Arial"/>
              </a:rPr>
              <a:t>03</a:t>
            </a:r>
            <a:endParaRPr sz="900">
              <a:latin typeface="Arial"/>
              <a:cs typeface="Arial"/>
            </a:endParaRPr>
          </a:p>
        </p:txBody>
      </p:sp>
      <p:sp>
        <p:nvSpPr>
          <p:cNvPr id="13" name="object 13"/>
          <p:cNvSpPr txBox="1"/>
          <p:nvPr/>
        </p:nvSpPr>
        <p:spPr>
          <a:xfrm>
            <a:off x="1452102" y="4408509"/>
            <a:ext cx="237109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Glazed screens, including glass and finish, but  excluding</a:t>
            </a:r>
            <a:r>
              <a:rPr sz="900" spc="-10" dirty="0">
                <a:latin typeface="Arial"/>
                <a:cs typeface="Arial"/>
              </a:rPr>
              <a:t> </a:t>
            </a:r>
            <a:r>
              <a:rPr sz="900" spc="-5" dirty="0">
                <a:latin typeface="Arial"/>
                <a:cs typeface="Arial"/>
              </a:rPr>
              <a:t>doors</a:t>
            </a:r>
            <a:endParaRPr sz="900">
              <a:latin typeface="Arial"/>
              <a:cs typeface="Arial"/>
            </a:endParaRPr>
          </a:p>
        </p:txBody>
      </p:sp>
      <p:sp>
        <p:nvSpPr>
          <p:cNvPr id="14" name="object 14"/>
          <p:cNvSpPr txBox="1"/>
          <p:nvPr/>
        </p:nvSpPr>
        <p:spPr>
          <a:xfrm>
            <a:off x="4221248" y="4408509"/>
            <a:ext cx="228727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Area in m2 (excluding door openings) stating  details</a:t>
            </a:r>
            <a:endParaRPr sz="900">
              <a:latin typeface="Arial"/>
              <a:cs typeface="Arial"/>
            </a:endParaRPr>
          </a:p>
        </p:txBody>
      </p:sp>
      <p:sp>
        <p:nvSpPr>
          <p:cNvPr id="15" name="object 15"/>
          <p:cNvSpPr txBox="1"/>
          <p:nvPr/>
        </p:nvSpPr>
        <p:spPr>
          <a:xfrm>
            <a:off x="912606" y="4840563"/>
            <a:ext cx="31178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10.04</a:t>
            </a:r>
            <a:endParaRPr sz="900">
              <a:latin typeface="Arial"/>
              <a:cs typeface="Arial"/>
            </a:endParaRPr>
          </a:p>
        </p:txBody>
      </p:sp>
      <p:sp>
        <p:nvSpPr>
          <p:cNvPr id="16" name="object 16"/>
          <p:cNvSpPr txBox="1"/>
          <p:nvPr/>
        </p:nvSpPr>
        <p:spPr>
          <a:xfrm>
            <a:off x="1451974" y="4840563"/>
            <a:ext cx="2336800" cy="302260"/>
          </a:xfrm>
          <a:prstGeom prst="rect">
            <a:avLst/>
          </a:prstGeom>
        </p:spPr>
        <p:txBody>
          <a:bodyPr vert="horz" wrap="square" lIns="0" tIns="10160" rIns="0" bIns="0" rtlCol="0">
            <a:spAutoFit/>
          </a:bodyPr>
          <a:lstStyle/>
          <a:p>
            <a:pPr marL="12700" marR="5080" indent="-635">
              <a:lnSpc>
                <a:spcPct val="101699"/>
              </a:lnSpc>
              <a:spcBef>
                <a:spcPts val="80"/>
              </a:spcBef>
            </a:pPr>
            <a:r>
              <a:rPr sz="900" spc="-5" dirty="0">
                <a:latin typeface="Arial"/>
                <a:cs typeface="Arial"/>
              </a:rPr>
              <a:t>Proprietary partition systems, including linings  and</a:t>
            </a:r>
            <a:r>
              <a:rPr sz="900" spc="-10" dirty="0">
                <a:latin typeface="Arial"/>
                <a:cs typeface="Arial"/>
              </a:rPr>
              <a:t> </a:t>
            </a:r>
            <a:r>
              <a:rPr sz="900" spc="-5" dirty="0">
                <a:latin typeface="Arial"/>
                <a:cs typeface="Arial"/>
              </a:rPr>
              <a:t>finishings</a:t>
            </a:r>
            <a:endParaRPr sz="900">
              <a:latin typeface="Arial"/>
              <a:cs typeface="Arial"/>
            </a:endParaRPr>
          </a:p>
        </p:txBody>
      </p:sp>
      <p:sp>
        <p:nvSpPr>
          <p:cNvPr id="17" name="object 17"/>
          <p:cNvSpPr txBox="1"/>
          <p:nvPr/>
        </p:nvSpPr>
        <p:spPr>
          <a:xfrm>
            <a:off x="4221248" y="4840563"/>
            <a:ext cx="228727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Area in m2 (excluding door openings) stating  details</a:t>
            </a:r>
            <a:endParaRPr sz="900">
              <a:latin typeface="Arial"/>
              <a:cs typeface="Arial"/>
            </a:endParaRPr>
          </a:p>
        </p:txBody>
      </p:sp>
      <p:sp>
        <p:nvSpPr>
          <p:cNvPr id="18" name="object 18"/>
          <p:cNvSpPr txBox="1"/>
          <p:nvPr/>
        </p:nvSpPr>
        <p:spPr>
          <a:xfrm>
            <a:off x="912606" y="5271817"/>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a:t>
            </a:r>
            <a:r>
              <a:rPr sz="900" dirty="0">
                <a:latin typeface="Arial"/>
                <a:cs typeface="Arial"/>
              </a:rPr>
              <a:t>05</a:t>
            </a:r>
            <a:endParaRPr sz="900">
              <a:latin typeface="Arial"/>
              <a:cs typeface="Arial"/>
            </a:endParaRPr>
          </a:p>
        </p:txBody>
      </p:sp>
      <p:sp>
        <p:nvSpPr>
          <p:cNvPr id="19" name="object 19"/>
          <p:cNvSpPr txBox="1"/>
          <p:nvPr/>
        </p:nvSpPr>
        <p:spPr>
          <a:xfrm>
            <a:off x="1452102" y="5271817"/>
            <a:ext cx="2320925" cy="302895"/>
          </a:xfrm>
          <a:prstGeom prst="rect">
            <a:avLst/>
          </a:prstGeom>
        </p:spPr>
        <p:txBody>
          <a:bodyPr vert="horz" wrap="square" lIns="0" tIns="9525" rIns="0" bIns="0" rtlCol="0">
            <a:spAutoFit/>
          </a:bodyPr>
          <a:lstStyle/>
          <a:p>
            <a:pPr marL="12700" marR="5080">
              <a:lnSpc>
                <a:spcPct val="102200"/>
              </a:lnSpc>
              <a:spcBef>
                <a:spcPts val="75"/>
              </a:spcBef>
            </a:pPr>
            <a:r>
              <a:rPr sz="900" spc="-15" dirty="0">
                <a:latin typeface="Arial"/>
                <a:cs typeface="Arial"/>
              </a:rPr>
              <a:t>Steel </a:t>
            </a:r>
            <a:r>
              <a:rPr sz="900" spc="-5" dirty="0">
                <a:latin typeface="Arial"/>
                <a:cs typeface="Arial"/>
              </a:rPr>
              <a:t>mesh screens, including framework and  netting</a:t>
            </a:r>
            <a:endParaRPr sz="900">
              <a:latin typeface="Arial"/>
              <a:cs typeface="Arial"/>
            </a:endParaRPr>
          </a:p>
        </p:txBody>
      </p:sp>
      <p:sp>
        <p:nvSpPr>
          <p:cNvPr id="20" name="object 20"/>
          <p:cNvSpPr txBox="1"/>
          <p:nvPr/>
        </p:nvSpPr>
        <p:spPr>
          <a:xfrm>
            <a:off x="4221248" y="5271817"/>
            <a:ext cx="2287270"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Area in m2 (excluding door openings) stating  details</a:t>
            </a:r>
            <a:endParaRPr sz="900">
              <a:latin typeface="Arial"/>
              <a:cs typeface="Arial"/>
            </a:endParaRPr>
          </a:p>
        </p:txBody>
      </p:sp>
      <p:sp>
        <p:nvSpPr>
          <p:cNvPr id="21" name="object 21"/>
          <p:cNvSpPr txBox="1"/>
          <p:nvPr/>
        </p:nvSpPr>
        <p:spPr>
          <a:xfrm>
            <a:off x="912606" y="5703871"/>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a:t>
            </a:r>
            <a:r>
              <a:rPr sz="900" dirty="0">
                <a:latin typeface="Arial"/>
                <a:cs typeface="Arial"/>
              </a:rPr>
              <a:t>06</a:t>
            </a:r>
            <a:endParaRPr sz="900">
              <a:latin typeface="Arial"/>
              <a:cs typeface="Arial"/>
            </a:endParaRPr>
          </a:p>
        </p:txBody>
      </p:sp>
      <p:sp>
        <p:nvSpPr>
          <p:cNvPr id="22" name="object 22"/>
          <p:cNvSpPr txBox="1"/>
          <p:nvPr/>
        </p:nvSpPr>
        <p:spPr>
          <a:xfrm>
            <a:off x="1452102" y="5703871"/>
            <a:ext cx="2269490" cy="442595"/>
          </a:xfrm>
          <a:prstGeom prst="rect">
            <a:avLst/>
          </a:prstGeom>
        </p:spPr>
        <p:txBody>
          <a:bodyPr vert="horz" wrap="square" lIns="0" tIns="9525" rIns="0" bIns="0" rtlCol="0">
            <a:spAutoFit/>
          </a:bodyPr>
          <a:lstStyle/>
          <a:p>
            <a:pPr marL="12700" marR="5080">
              <a:lnSpc>
                <a:spcPct val="102000"/>
              </a:lnSpc>
              <a:spcBef>
                <a:spcPts val="75"/>
              </a:spcBef>
            </a:pPr>
            <a:r>
              <a:rPr sz="900" spc="-5" dirty="0">
                <a:latin typeface="Arial"/>
                <a:cs typeface="Arial"/>
              </a:rPr>
              <a:t>Concrete, concrete </a:t>
            </a:r>
            <a:r>
              <a:rPr sz="900" spc="-15" dirty="0">
                <a:latin typeface="Arial"/>
                <a:cs typeface="Arial"/>
              </a:rPr>
              <a:t>masonry, </a:t>
            </a:r>
            <a:r>
              <a:rPr sz="900" spc="-5" dirty="0">
                <a:latin typeface="Arial"/>
                <a:cs typeface="Arial"/>
              </a:rPr>
              <a:t>brick and other  types of masonry partition walls, excluding  finishings</a:t>
            </a:r>
            <a:endParaRPr sz="900">
              <a:latin typeface="Arial"/>
              <a:cs typeface="Arial"/>
            </a:endParaRPr>
          </a:p>
        </p:txBody>
      </p:sp>
      <p:sp>
        <p:nvSpPr>
          <p:cNvPr id="23" name="object 23"/>
          <p:cNvSpPr txBox="1"/>
          <p:nvPr/>
        </p:nvSpPr>
        <p:spPr>
          <a:xfrm>
            <a:off x="4221248" y="5703871"/>
            <a:ext cx="2287270"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Area in m2 (excluding door openings) stating  details</a:t>
            </a:r>
            <a:endParaRPr sz="900">
              <a:latin typeface="Arial"/>
              <a:cs typeface="Arial"/>
            </a:endParaRPr>
          </a:p>
        </p:txBody>
      </p:sp>
      <p:sp>
        <p:nvSpPr>
          <p:cNvPr id="24" name="object 24"/>
          <p:cNvSpPr txBox="1"/>
          <p:nvPr/>
        </p:nvSpPr>
        <p:spPr>
          <a:xfrm>
            <a:off x="912606" y="6275371"/>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a:t>
            </a:r>
            <a:r>
              <a:rPr sz="900" dirty="0">
                <a:latin typeface="Arial"/>
                <a:cs typeface="Arial"/>
              </a:rPr>
              <a:t>07</a:t>
            </a:r>
            <a:endParaRPr sz="900">
              <a:latin typeface="Arial"/>
              <a:cs typeface="Arial"/>
            </a:endParaRPr>
          </a:p>
        </p:txBody>
      </p:sp>
      <p:sp>
        <p:nvSpPr>
          <p:cNvPr id="25" name="object 25"/>
          <p:cNvSpPr txBox="1"/>
          <p:nvPr/>
        </p:nvSpPr>
        <p:spPr>
          <a:xfrm>
            <a:off x="1452459" y="6275371"/>
            <a:ext cx="97536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Interior shop</a:t>
            </a:r>
            <a:r>
              <a:rPr sz="900" spc="-60" dirty="0">
                <a:latin typeface="Arial"/>
                <a:cs typeface="Arial"/>
              </a:rPr>
              <a:t> </a:t>
            </a:r>
            <a:r>
              <a:rPr sz="900" spc="-5" dirty="0">
                <a:latin typeface="Arial"/>
                <a:cs typeface="Arial"/>
              </a:rPr>
              <a:t>fronts</a:t>
            </a:r>
            <a:endParaRPr sz="900">
              <a:latin typeface="Arial"/>
              <a:cs typeface="Arial"/>
            </a:endParaRPr>
          </a:p>
        </p:txBody>
      </p:sp>
      <p:sp>
        <p:nvSpPr>
          <p:cNvPr id="26" name="object 26"/>
          <p:cNvSpPr txBox="1"/>
          <p:nvPr/>
        </p:nvSpPr>
        <p:spPr>
          <a:xfrm>
            <a:off x="4221248" y="6275371"/>
            <a:ext cx="228790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Area in m2 (excluding door openings) stating  details</a:t>
            </a:r>
            <a:endParaRPr sz="900">
              <a:latin typeface="Arial"/>
              <a:cs typeface="Arial"/>
            </a:endParaRPr>
          </a:p>
        </p:txBody>
      </p:sp>
      <p:sp>
        <p:nvSpPr>
          <p:cNvPr id="27" name="object 27"/>
          <p:cNvSpPr txBox="1"/>
          <p:nvPr/>
        </p:nvSpPr>
        <p:spPr>
          <a:xfrm>
            <a:off x="912606" y="6707424"/>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a:t>
            </a:r>
            <a:r>
              <a:rPr sz="900" dirty="0">
                <a:latin typeface="Arial"/>
                <a:cs typeface="Arial"/>
              </a:rPr>
              <a:t>08</a:t>
            </a:r>
            <a:endParaRPr sz="900">
              <a:latin typeface="Arial"/>
              <a:cs typeface="Arial"/>
            </a:endParaRPr>
          </a:p>
        </p:txBody>
      </p:sp>
      <p:sp>
        <p:nvSpPr>
          <p:cNvPr id="28" name="object 28"/>
          <p:cNvSpPr txBox="1"/>
          <p:nvPr/>
        </p:nvSpPr>
        <p:spPr>
          <a:xfrm>
            <a:off x="1452322" y="6707424"/>
            <a:ext cx="131000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Nibs, kerbs and</a:t>
            </a:r>
            <a:r>
              <a:rPr sz="900" spc="-45" dirty="0">
                <a:latin typeface="Arial"/>
                <a:cs typeface="Arial"/>
              </a:rPr>
              <a:t> </a:t>
            </a:r>
            <a:r>
              <a:rPr sz="900" spc="-10" dirty="0">
                <a:latin typeface="Arial"/>
                <a:cs typeface="Arial"/>
              </a:rPr>
              <a:t>upstands</a:t>
            </a:r>
            <a:endParaRPr sz="900">
              <a:latin typeface="Arial"/>
              <a:cs typeface="Arial"/>
            </a:endParaRPr>
          </a:p>
        </p:txBody>
      </p:sp>
      <p:sp>
        <p:nvSpPr>
          <p:cNvPr id="29" name="object 29"/>
          <p:cNvSpPr txBox="1"/>
          <p:nvPr/>
        </p:nvSpPr>
        <p:spPr>
          <a:xfrm>
            <a:off x="4220905" y="6707424"/>
            <a:ext cx="185102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Length in metres stating</a:t>
            </a:r>
            <a:r>
              <a:rPr sz="900" spc="-55" dirty="0">
                <a:latin typeface="Arial"/>
                <a:cs typeface="Arial"/>
              </a:rPr>
              <a:t> </a:t>
            </a:r>
            <a:r>
              <a:rPr sz="900" spc="-5" dirty="0">
                <a:latin typeface="Arial"/>
                <a:cs typeface="Arial"/>
              </a:rPr>
              <a:t>dimensions</a:t>
            </a:r>
            <a:endParaRPr sz="900">
              <a:latin typeface="Arial"/>
              <a:cs typeface="Arial"/>
            </a:endParaRPr>
          </a:p>
        </p:txBody>
      </p:sp>
      <p:sp>
        <p:nvSpPr>
          <p:cNvPr id="30" name="object 30"/>
          <p:cNvSpPr txBox="1"/>
          <p:nvPr/>
        </p:nvSpPr>
        <p:spPr>
          <a:xfrm>
            <a:off x="912606" y="6999233"/>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a:t>
            </a:r>
            <a:r>
              <a:rPr sz="900" dirty="0">
                <a:latin typeface="Arial"/>
                <a:cs typeface="Arial"/>
              </a:rPr>
              <a:t>09</a:t>
            </a:r>
            <a:endParaRPr sz="900">
              <a:latin typeface="Arial"/>
              <a:cs typeface="Arial"/>
            </a:endParaRPr>
          </a:p>
        </p:txBody>
      </p:sp>
      <p:sp>
        <p:nvSpPr>
          <p:cNvPr id="31" name="object 31"/>
          <p:cNvSpPr txBox="1"/>
          <p:nvPr/>
        </p:nvSpPr>
        <p:spPr>
          <a:xfrm>
            <a:off x="1452102" y="6999233"/>
            <a:ext cx="241109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Proprietary</a:t>
            </a:r>
            <a:r>
              <a:rPr sz="900" spc="-50" dirty="0">
                <a:latin typeface="Arial"/>
                <a:cs typeface="Arial"/>
              </a:rPr>
              <a:t> </a:t>
            </a:r>
            <a:r>
              <a:rPr sz="900" spc="-5" dirty="0">
                <a:latin typeface="Arial"/>
                <a:cs typeface="Arial"/>
              </a:rPr>
              <a:t>toilet</a:t>
            </a:r>
            <a:r>
              <a:rPr sz="900" spc="-50" dirty="0">
                <a:latin typeface="Arial"/>
                <a:cs typeface="Arial"/>
              </a:rPr>
              <a:t> </a:t>
            </a:r>
            <a:r>
              <a:rPr sz="900" spc="-5" dirty="0">
                <a:latin typeface="Arial"/>
                <a:cs typeface="Arial"/>
              </a:rPr>
              <a:t>and</a:t>
            </a:r>
            <a:r>
              <a:rPr sz="900" spc="-50" dirty="0">
                <a:latin typeface="Arial"/>
                <a:cs typeface="Arial"/>
              </a:rPr>
              <a:t> </a:t>
            </a:r>
            <a:r>
              <a:rPr sz="900" spc="-5" dirty="0">
                <a:latin typeface="Arial"/>
                <a:cs typeface="Arial"/>
              </a:rPr>
              <a:t>shower</a:t>
            </a:r>
            <a:r>
              <a:rPr sz="900" spc="-45" dirty="0">
                <a:latin typeface="Arial"/>
                <a:cs typeface="Arial"/>
              </a:rPr>
              <a:t> </a:t>
            </a:r>
            <a:r>
              <a:rPr sz="900" spc="-5" dirty="0">
                <a:latin typeface="Arial"/>
                <a:cs typeface="Arial"/>
              </a:rPr>
              <a:t>cubicles,</a:t>
            </a:r>
            <a:r>
              <a:rPr sz="900" spc="-55" dirty="0">
                <a:latin typeface="Arial"/>
                <a:cs typeface="Arial"/>
              </a:rPr>
              <a:t> </a:t>
            </a:r>
            <a:r>
              <a:rPr sz="900" spc="-5" dirty="0">
                <a:latin typeface="Arial"/>
                <a:cs typeface="Arial"/>
              </a:rPr>
              <a:t>including  linings, doors, finishing and</a:t>
            </a:r>
            <a:r>
              <a:rPr sz="900" spc="-10" dirty="0">
                <a:latin typeface="Arial"/>
                <a:cs typeface="Arial"/>
              </a:rPr>
              <a:t> </a:t>
            </a:r>
            <a:r>
              <a:rPr sz="900" spc="-5" dirty="0">
                <a:latin typeface="Arial"/>
                <a:cs typeface="Arial"/>
              </a:rPr>
              <a:t>hardware</a:t>
            </a:r>
            <a:endParaRPr sz="900">
              <a:latin typeface="Arial"/>
              <a:cs typeface="Arial"/>
            </a:endParaRPr>
          </a:p>
        </p:txBody>
      </p:sp>
      <p:sp>
        <p:nvSpPr>
          <p:cNvPr id="32" name="object 32"/>
          <p:cNvSpPr txBox="1"/>
          <p:nvPr/>
        </p:nvSpPr>
        <p:spPr>
          <a:xfrm>
            <a:off x="4221248" y="6999233"/>
            <a:ext cx="147828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Enumerated for each</a:t>
            </a:r>
            <a:r>
              <a:rPr sz="900" spc="-60" dirty="0">
                <a:latin typeface="Arial"/>
                <a:cs typeface="Arial"/>
              </a:rPr>
              <a:t> </a:t>
            </a:r>
            <a:r>
              <a:rPr sz="900" spc="-5" dirty="0">
                <a:latin typeface="Arial"/>
                <a:cs typeface="Arial"/>
              </a:rPr>
              <a:t>cubicle</a:t>
            </a:r>
            <a:endParaRPr sz="900">
              <a:latin typeface="Arial"/>
              <a:cs typeface="Arial"/>
            </a:endParaRPr>
          </a:p>
        </p:txBody>
      </p:sp>
      <p:sp>
        <p:nvSpPr>
          <p:cNvPr id="33" name="object 33"/>
          <p:cNvSpPr/>
          <p:nvPr/>
        </p:nvSpPr>
        <p:spPr>
          <a:xfrm>
            <a:off x="899515" y="2872105"/>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
        <p:nvSpPr>
          <p:cNvPr id="34" name="object 34"/>
          <p:cNvSpPr/>
          <p:nvPr/>
        </p:nvSpPr>
        <p:spPr>
          <a:xfrm>
            <a:off x="899515" y="3493897"/>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13915" y="3101178"/>
            <a:ext cx="2757805" cy="162560"/>
          </a:xfrm>
          <a:prstGeom prst="rect">
            <a:avLst/>
          </a:prstGeom>
        </p:spPr>
        <p:txBody>
          <a:bodyPr vert="horz" wrap="square" lIns="0" tIns="12700" rIns="0" bIns="0" rtlCol="0">
            <a:spAutoFit/>
          </a:bodyPr>
          <a:lstStyle/>
          <a:p>
            <a:pPr marL="12700">
              <a:lnSpc>
                <a:spcPct val="100000"/>
              </a:lnSpc>
              <a:spcBef>
                <a:spcPts val="100"/>
              </a:spcBef>
            </a:pPr>
            <a:r>
              <a:rPr sz="900" b="1" spc="-65" dirty="0">
                <a:solidFill>
                  <a:srgbClr val="57585B"/>
                </a:solidFill>
                <a:latin typeface="Lucida Sans"/>
                <a:cs typeface="Lucida Sans"/>
              </a:rPr>
              <a:t>New </a:t>
            </a:r>
            <a:r>
              <a:rPr sz="900" b="1" spc="-45" dirty="0">
                <a:solidFill>
                  <a:srgbClr val="57585B"/>
                </a:solidFill>
                <a:latin typeface="Lucida Sans"/>
                <a:cs typeface="Lucida Sans"/>
              </a:rPr>
              <a:t>Zealand </a:t>
            </a:r>
            <a:r>
              <a:rPr sz="900" b="1" spc="-20" dirty="0">
                <a:solidFill>
                  <a:srgbClr val="57585B"/>
                </a:solidFill>
                <a:latin typeface="Lucida Sans"/>
                <a:cs typeface="Lucida Sans"/>
              </a:rPr>
              <a:t>Institute </a:t>
            </a:r>
            <a:r>
              <a:rPr sz="900" b="1" spc="-70" dirty="0">
                <a:solidFill>
                  <a:srgbClr val="57585B"/>
                </a:solidFill>
                <a:latin typeface="Lucida Sans"/>
                <a:cs typeface="Lucida Sans"/>
              </a:rPr>
              <a:t>of </a:t>
            </a:r>
            <a:r>
              <a:rPr sz="900" b="1" spc="-35" dirty="0">
                <a:solidFill>
                  <a:srgbClr val="57585B"/>
                </a:solidFill>
                <a:latin typeface="Lucida Sans"/>
                <a:cs typeface="Lucida Sans"/>
              </a:rPr>
              <a:t>Quantity Surveyors</a:t>
            </a:r>
            <a:r>
              <a:rPr sz="900" b="1" spc="60" dirty="0">
                <a:solidFill>
                  <a:srgbClr val="57585B"/>
                </a:solidFill>
                <a:latin typeface="Lucida Sans"/>
                <a:cs typeface="Lucida Sans"/>
              </a:rPr>
              <a:t> </a:t>
            </a:r>
            <a:r>
              <a:rPr sz="900" b="1" spc="-15" dirty="0">
                <a:solidFill>
                  <a:srgbClr val="57585B"/>
                </a:solidFill>
                <a:latin typeface="Lucida Sans"/>
                <a:cs typeface="Lucida Sans"/>
              </a:rPr>
              <a:t>(Inc.)</a:t>
            </a:r>
            <a:endParaRPr sz="900">
              <a:latin typeface="Lucida Sans"/>
              <a:cs typeface="Lucida Sans"/>
            </a:endParaRPr>
          </a:p>
        </p:txBody>
      </p:sp>
      <p:sp>
        <p:nvSpPr>
          <p:cNvPr id="3" name="object 3"/>
          <p:cNvSpPr txBox="1"/>
          <p:nvPr/>
        </p:nvSpPr>
        <p:spPr>
          <a:xfrm>
            <a:off x="613915" y="3691309"/>
            <a:ext cx="608330" cy="162560"/>
          </a:xfrm>
          <a:prstGeom prst="rect">
            <a:avLst/>
          </a:prstGeom>
        </p:spPr>
        <p:txBody>
          <a:bodyPr vert="horz" wrap="square" lIns="0" tIns="12700" rIns="0" bIns="0" rtlCol="0">
            <a:spAutoFit/>
          </a:bodyPr>
          <a:lstStyle/>
          <a:p>
            <a:pPr marL="12700">
              <a:lnSpc>
                <a:spcPct val="100000"/>
              </a:lnSpc>
              <a:spcBef>
                <a:spcPts val="100"/>
              </a:spcBef>
            </a:pPr>
            <a:r>
              <a:rPr sz="900" spc="-15" dirty="0">
                <a:solidFill>
                  <a:srgbClr val="57585B"/>
                </a:solidFill>
                <a:latin typeface="Trebuchet MS"/>
                <a:cs typeface="Trebuchet MS"/>
              </a:rPr>
              <a:t>Call</a:t>
            </a:r>
            <a:r>
              <a:rPr sz="900" spc="-95" dirty="0">
                <a:solidFill>
                  <a:srgbClr val="57585B"/>
                </a:solidFill>
                <a:latin typeface="Trebuchet MS"/>
                <a:cs typeface="Trebuchet MS"/>
              </a:rPr>
              <a:t> </a:t>
            </a:r>
            <a:r>
              <a:rPr sz="900" spc="25" dirty="0">
                <a:solidFill>
                  <a:srgbClr val="57585B"/>
                </a:solidFill>
                <a:latin typeface="Trebuchet MS"/>
                <a:cs typeface="Trebuchet MS"/>
              </a:rPr>
              <a:t>NZIQS:</a:t>
            </a:r>
            <a:endParaRPr sz="900">
              <a:latin typeface="Trebuchet MS"/>
              <a:cs typeface="Trebuchet MS"/>
            </a:endParaRPr>
          </a:p>
        </p:txBody>
      </p:sp>
      <p:sp>
        <p:nvSpPr>
          <p:cNvPr id="4" name="object 4"/>
          <p:cNvSpPr txBox="1"/>
          <p:nvPr/>
        </p:nvSpPr>
        <p:spPr>
          <a:xfrm>
            <a:off x="2899915" y="3691309"/>
            <a:ext cx="2504440" cy="162560"/>
          </a:xfrm>
          <a:prstGeom prst="rect">
            <a:avLst/>
          </a:prstGeom>
        </p:spPr>
        <p:txBody>
          <a:bodyPr vert="horz" wrap="square" lIns="0" tIns="12700" rIns="0" bIns="0" rtlCol="0">
            <a:spAutoFit/>
          </a:bodyPr>
          <a:lstStyle/>
          <a:p>
            <a:pPr marL="12700">
              <a:lnSpc>
                <a:spcPct val="100000"/>
              </a:lnSpc>
              <a:spcBef>
                <a:spcPts val="100"/>
              </a:spcBef>
            </a:pPr>
            <a:r>
              <a:rPr sz="900" spc="85" dirty="0">
                <a:solidFill>
                  <a:srgbClr val="57585B"/>
                </a:solidFill>
                <a:latin typeface="Trebuchet MS"/>
                <a:cs typeface="Trebuchet MS"/>
              </a:rPr>
              <a:t>0800</a:t>
            </a:r>
            <a:r>
              <a:rPr sz="900" spc="-45" dirty="0">
                <a:solidFill>
                  <a:srgbClr val="57585B"/>
                </a:solidFill>
                <a:latin typeface="Trebuchet MS"/>
                <a:cs typeface="Trebuchet MS"/>
              </a:rPr>
              <a:t> </a:t>
            </a:r>
            <a:r>
              <a:rPr sz="900" spc="85" dirty="0">
                <a:solidFill>
                  <a:srgbClr val="57585B"/>
                </a:solidFill>
                <a:latin typeface="Trebuchet MS"/>
                <a:cs typeface="Trebuchet MS"/>
              </a:rPr>
              <a:t>4</a:t>
            </a:r>
            <a:r>
              <a:rPr sz="900" spc="-45" dirty="0">
                <a:solidFill>
                  <a:srgbClr val="57585B"/>
                </a:solidFill>
                <a:latin typeface="Trebuchet MS"/>
                <a:cs typeface="Trebuchet MS"/>
              </a:rPr>
              <a:t> </a:t>
            </a:r>
            <a:r>
              <a:rPr sz="900" spc="40" dirty="0">
                <a:solidFill>
                  <a:srgbClr val="57585B"/>
                </a:solidFill>
                <a:latin typeface="Trebuchet MS"/>
                <a:cs typeface="Trebuchet MS"/>
              </a:rPr>
              <a:t>NZIQS</a:t>
            </a:r>
            <a:r>
              <a:rPr sz="900" spc="-45" dirty="0">
                <a:solidFill>
                  <a:srgbClr val="57585B"/>
                </a:solidFill>
                <a:latin typeface="Trebuchet MS"/>
                <a:cs typeface="Trebuchet MS"/>
              </a:rPr>
              <a:t> </a:t>
            </a:r>
            <a:r>
              <a:rPr sz="900" spc="55" dirty="0">
                <a:solidFill>
                  <a:srgbClr val="57585B"/>
                </a:solidFill>
                <a:latin typeface="Trebuchet MS"/>
                <a:cs typeface="Trebuchet MS"/>
              </a:rPr>
              <a:t>(0800</a:t>
            </a:r>
            <a:r>
              <a:rPr sz="900" spc="-40" dirty="0">
                <a:solidFill>
                  <a:srgbClr val="57585B"/>
                </a:solidFill>
                <a:latin typeface="Trebuchet MS"/>
                <a:cs typeface="Trebuchet MS"/>
              </a:rPr>
              <a:t> </a:t>
            </a:r>
            <a:r>
              <a:rPr sz="900" spc="85" dirty="0">
                <a:solidFill>
                  <a:srgbClr val="57585B"/>
                </a:solidFill>
                <a:latin typeface="Trebuchet MS"/>
                <a:cs typeface="Trebuchet MS"/>
              </a:rPr>
              <a:t>469</a:t>
            </a:r>
            <a:r>
              <a:rPr sz="900" spc="-45" dirty="0">
                <a:solidFill>
                  <a:srgbClr val="57585B"/>
                </a:solidFill>
                <a:latin typeface="Trebuchet MS"/>
                <a:cs typeface="Trebuchet MS"/>
              </a:rPr>
              <a:t> </a:t>
            </a:r>
            <a:r>
              <a:rPr sz="900" spc="50" dirty="0">
                <a:solidFill>
                  <a:srgbClr val="57585B"/>
                </a:solidFill>
                <a:latin typeface="Trebuchet MS"/>
                <a:cs typeface="Trebuchet MS"/>
              </a:rPr>
              <a:t>477)</a:t>
            </a:r>
            <a:r>
              <a:rPr sz="900" spc="-45" dirty="0">
                <a:solidFill>
                  <a:srgbClr val="57585B"/>
                </a:solidFill>
                <a:latin typeface="Trebuchet MS"/>
                <a:cs typeface="Trebuchet MS"/>
              </a:rPr>
              <a:t> </a:t>
            </a:r>
            <a:r>
              <a:rPr sz="900" spc="20" dirty="0">
                <a:solidFill>
                  <a:srgbClr val="57585B"/>
                </a:solidFill>
                <a:latin typeface="Trebuchet MS"/>
                <a:cs typeface="Trebuchet MS"/>
              </a:rPr>
              <a:t>or</a:t>
            </a:r>
            <a:r>
              <a:rPr sz="900" spc="-45" dirty="0">
                <a:solidFill>
                  <a:srgbClr val="57585B"/>
                </a:solidFill>
                <a:latin typeface="Trebuchet MS"/>
                <a:cs typeface="Trebuchet MS"/>
              </a:rPr>
              <a:t> </a:t>
            </a:r>
            <a:r>
              <a:rPr sz="900" spc="85" dirty="0">
                <a:solidFill>
                  <a:srgbClr val="57585B"/>
                </a:solidFill>
                <a:latin typeface="Trebuchet MS"/>
                <a:cs typeface="Trebuchet MS"/>
              </a:rPr>
              <a:t>04</a:t>
            </a:r>
            <a:r>
              <a:rPr sz="900" spc="-40" dirty="0">
                <a:solidFill>
                  <a:srgbClr val="57585B"/>
                </a:solidFill>
                <a:latin typeface="Trebuchet MS"/>
                <a:cs typeface="Trebuchet MS"/>
              </a:rPr>
              <a:t> </a:t>
            </a:r>
            <a:r>
              <a:rPr sz="900" spc="85" dirty="0">
                <a:solidFill>
                  <a:srgbClr val="57585B"/>
                </a:solidFill>
                <a:latin typeface="Trebuchet MS"/>
                <a:cs typeface="Trebuchet MS"/>
              </a:rPr>
              <a:t>473</a:t>
            </a:r>
            <a:r>
              <a:rPr sz="900" spc="-45" dirty="0">
                <a:solidFill>
                  <a:srgbClr val="57585B"/>
                </a:solidFill>
                <a:latin typeface="Trebuchet MS"/>
                <a:cs typeface="Trebuchet MS"/>
              </a:rPr>
              <a:t> </a:t>
            </a:r>
            <a:r>
              <a:rPr sz="900" spc="85" dirty="0">
                <a:solidFill>
                  <a:srgbClr val="57585B"/>
                </a:solidFill>
                <a:latin typeface="Trebuchet MS"/>
                <a:cs typeface="Trebuchet MS"/>
              </a:rPr>
              <a:t>5521</a:t>
            </a:r>
            <a:endParaRPr sz="900">
              <a:latin typeface="Trebuchet MS"/>
              <a:cs typeface="Trebuchet MS"/>
            </a:endParaRPr>
          </a:p>
        </p:txBody>
      </p:sp>
      <p:sp>
        <p:nvSpPr>
          <p:cNvPr id="5" name="object 5"/>
          <p:cNvSpPr txBox="1"/>
          <p:nvPr/>
        </p:nvSpPr>
        <p:spPr>
          <a:xfrm>
            <a:off x="613915" y="4140051"/>
            <a:ext cx="826135" cy="162560"/>
          </a:xfrm>
          <a:prstGeom prst="rect">
            <a:avLst/>
          </a:prstGeom>
        </p:spPr>
        <p:txBody>
          <a:bodyPr vert="horz" wrap="square" lIns="0" tIns="12700" rIns="0" bIns="0" rtlCol="0">
            <a:spAutoFit/>
          </a:bodyPr>
          <a:lstStyle/>
          <a:p>
            <a:pPr marL="12700">
              <a:lnSpc>
                <a:spcPct val="100000"/>
              </a:lnSpc>
              <a:spcBef>
                <a:spcPts val="100"/>
              </a:spcBef>
            </a:pPr>
            <a:r>
              <a:rPr sz="900" spc="5" dirty="0">
                <a:solidFill>
                  <a:srgbClr val="57585B"/>
                </a:solidFill>
                <a:latin typeface="Arial"/>
                <a:cs typeface="Arial"/>
              </a:rPr>
              <a:t>Write </a:t>
            </a:r>
            <a:r>
              <a:rPr sz="900" spc="35" dirty="0">
                <a:solidFill>
                  <a:srgbClr val="57585B"/>
                </a:solidFill>
                <a:latin typeface="Arial"/>
                <a:cs typeface="Arial"/>
              </a:rPr>
              <a:t>to</a:t>
            </a:r>
            <a:r>
              <a:rPr sz="900" spc="-105" dirty="0">
                <a:solidFill>
                  <a:srgbClr val="57585B"/>
                </a:solidFill>
                <a:latin typeface="Arial"/>
                <a:cs typeface="Arial"/>
              </a:rPr>
              <a:t> </a:t>
            </a:r>
            <a:r>
              <a:rPr sz="900" spc="-25" dirty="0">
                <a:solidFill>
                  <a:srgbClr val="57585B"/>
                </a:solidFill>
                <a:latin typeface="Arial"/>
                <a:cs typeface="Arial"/>
              </a:rPr>
              <a:t>NZIQS:</a:t>
            </a:r>
            <a:endParaRPr sz="900">
              <a:latin typeface="Arial"/>
              <a:cs typeface="Arial"/>
            </a:endParaRPr>
          </a:p>
        </p:txBody>
      </p:sp>
      <p:sp>
        <p:nvSpPr>
          <p:cNvPr id="6" name="object 6"/>
          <p:cNvSpPr txBox="1"/>
          <p:nvPr/>
        </p:nvSpPr>
        <p:spPr>
          <a:xfrm>
            <a:off x="2899915" y="4140051"/>
            <a:ext cx="979805" cy="162560"/>
          </a:xfrm>
          <a:prstGeom prst="rect">
            <a:avLst/>
          </a:prstGeom>
        </p:spPr>
        <p:txBody>
          <a:bodyPr vert="horz" wrap="square" lIns="0" tIns="12700" rIns="0" bIns="0" rtlCol="0">
            <a:spAutoFit/>
          </a:bodyPr>
          <a:lstStyle/>
          <a:p>
            <a:pPr marL="12700">
              <a:lnSpc>
                <a:spcPct val="100000"/>
              </a:lnSpc>
              <a:spcBef>
                <a:spcPts val="100"/>
              </a:spcBef>
            </a:pPr>
            <a:r>
              <a:rPr sz="900" spc="20" dirty="0">
                <a:solidFill>
                  <a:srgbClr val="57585B"/>
                </a:solidFill>
                <a:latin typeface="Arial"/>
                <a:cs typeface="Arial"/>
                <a:hlinkClick r:id="rId2"/>
              </a:rPr>
              <a:t>offic</a:t>
            </a:r>
            <a:r>
              <a:rPr sz="900" spc="-30" dirty="0">
                <a:solidFill>
                  <a:srgbClr val="57585B"/>
                </a:solidFill>
                <a:latin typeface="Arial"/>
                <a:cs typeface="Arial"/>
                <a:hlinkClick r:id="rId2"/>
              </a:rPr>
              <a:t>e@nziq</a:t>
            </a:r>
            <a:r>
              <a:rPr sz="900" spc="-40" dirty="0">
                <a:solidFill>
                  <a:srgbClr val="57585B"/>
                </a:solidFill>
                <a:latin typeface="Arial"/>
                <a:cs typeface="Arial"/>
                <a:hlinkClick r:id="rId2"/>
              </a:rPr>
              <a:t>s</a:t>
            </a:r>
            <a:r>
              <a:rPr sz="900" spc="5" dirty="0">
                <a:solidFill>
                  <a:srgbClr val="57585B"/>
                </a:solidFill>
                <a:latin typeface="Arial"/>
                <a:cs typeface="Arial"/>
                <a:hlinkClick r:id="rId2"/>
              </a:rPr>
              <a:t>.</a:t>
            </a:r>
            <a:r>
              <a:rPr sz="900" spc="-25" dirty="0">
                <a:solidFill>
                  <a:srgbClr val="57585B"/>
                </a:solidFill>
                <a:latin typeface="Arial"/>
                <a:cs typeface="Arial"/>
                <a:hlinkClick r:id="rId2"/>
              </a:rPr>
              <a:t>c</a:t>
            </a:r>
            <a:r>
              <a:rPr sz="900" spc="-15" dirty="0">
                <a:solidFill>
                  <a:srgbClr val="57585B"/>
                </a:solidFill>
                <a:latin typeface="Arial"/>
                <a:cs typeface="Arial"/>
                <a:hlinkClick r:id="rId2"/>
              </a:rPr>
              <a:t>o</a:t>
            </a:r>
            <a:r>
              <a:rPr sz="900" spc="10" dirty="0">
                <a:solidFill>
                  <a:srgbClr val="57585B"/>
                </a:solidFill>
                <a:latin typeface="Arial"/>
                <a:cs typeface="Arial"/>
                <a:hlinkClick r:id="rId2"/>
              </a:rPr>
              <a:t>.nz</a:t>
            </a:r>
            <a:endParaRPr sz="900">
              <a:latin typeface="Arial"/>
              <a:cs typeface="Arial"/>
            </a:endParaRPr>
          </a:p>
        </p:txBody>
      </p:sp>
      <p:sp>
        <p:nvSpPr>
          <p:cNvPr id="7" name="object 7"/>
          <p:cNvSpPr txBox="1"/>
          <p:nvPr/>
        </p:nvSpPr>
        <p:spPr>
          <a:xfrm>
            <a:off x="2899915" y="4349220"/>
            <a:ext cx="1189990" cy="635000"/>
          </a:xfrm>
          <a:prstGeom prst="rect">
            <a:avLst/>
          </a:prstGeom>
        </p:spPr>
        <p:txBody>
          <a:bodyPr vert="horz" wrap="square" lIns="0" tIns="12700" rIns="0" bIns="0" rtlCol="0">
            <a:spAutoFit/>
          </a:bodyPr>
          <a:lstStyle/>
          <a:p>
            <a:pPr marL="12700" marR="5080">
              <a:lnSpc>
                <a:spcPct val="111100"/>
              </a:lnSpc>
              <a:spcBef>
                <a:spcPts val="100"/>
              </a:spcBef>
            </a:pPr>
            <a:r>
              <a:rPr sz="900" spc="-15" dirty="0">
                <a:solidFill>
                  <a:srgbClr val="57585B"/>
                </a:solidFill>
                <a:latin typeface="Arial"/>
                <a:cs typeface="Arial"/>
              </a:rPr>
              <a:t>The </a:t>
            </a:r>
            <a:r>
              <a:rPr sz="900" spc="-5" dirty="0">
                <a:solidFill>
                  <a:srgbClr val="57585B"/>
                </a:solidFill>
                <a:latin typeface="Arial"/>
                <a:cs typeface="Arial"/>
              </a:rPr>
              <a:t>Executive</a:t>
            </a:r>
            <a:r>
              <a:rPr sz="900" spc="-70" dirty="0">
                <a:solidFill>
                  <a:srgbClr val="57585B"/>
                </a:solidFill>
                <a:latin typeface="Arial"/>
                <a:cs typeface="Arial"/>
              </a:rPr>
              <a:t> </a:t>
            </a:r>
            <a:r>
              <a:rPr sz="900" spc="15" dirty="0">
                <a:solidFill>
                  <a:srgbClr val="57585B"/>
                </a:solidFill>
                <a:latin typeface="Arial"/>
                <a:cs typeface="Arial"/>
              </a:rPr>
              <a:t>Director  </a:t>
            </a:r>
            <a:r>
              <a:rPr sz="900" spc="50" dirty="0">
                <a:solidFill>
                  <a:srgbClr val="57585B"/>
                </a:solidFill>
                <a:latin typeface="Trebuchet MS"/>
                <a:cs typeface="Trebuchet MS"/>
              </a:rPr>
              <a:t>P </a:t>
            </a:r>
            <a:r>
              <a:rPr sz="900" spc="25" dirty="0">
                <a:solidFill>
                  <a:srgbClr val="57585B"/>
                </a:solidFill>
                <a:latin typeface="Trebuchet MS"/>
                <a:cs typeface="Trebuchet MS"/>
              </a:rPr>
              <a:t>O</a:t>
            </a:r>
            <a:r>
              <a:rPr sz="900" spc="-200" dirty="0">
                <a:solidFill>
                  <a:srgbClr val="57585B"/>
                </a:solidFill>
                <a:latin typeface="Trebuchet MS"/>
                <a:cs typeface="Trebuchet MS"/>
              </a:rPr>
              <a:t> </a:t>
            </a:r>
            <a:r>
              <a:rPr sz="900" spc="15" dirty="0">
                <a:solidFill>
                  <a:srgbClr val="57585B"/>
                </a:solidFill>
                <a:latin typeface="Trebuchet MS"/>
                <a:cs typeface="Trebuchet MS"/>
              </a:rPr>
              <a:t>Box </a:t>
            </a:r>
            <a:r>
              <a:rPr sz="900" spc="85" dirty="0">
                <a:solidFill>
                  <a:srgbClr val="57585B"/>
                </a:solidFill>
                <a:latin typeface="Trebuchet MS"/>
                <a:cs typeface="Trebuchet MS"/>
              </a:rPr>
              <a:t>10469</a:t>
            </a:r>
            <a:endParaRPr sz="900">
              <a:latin typeface="Trebuchet MS"/>
              <a:cs typeface="Trebuchet MS"/>
            </a:endParaRPr>
          </a:p>
          <a:p>
            <a:pPr marL="12700" marR="316230">
              <a:lnSpc>
                <a:spcPct val="111100"/>
              </a:lnSpc>
            </a:pPr>
            <a:r>
              <a:rPr sz="900" spc="-15" dirty="0">
                <a:solidFill>
                  <a:srgbClr val="57585B"/>
                </a:solidFill>
                <a:latin typeface="Arial"/>
                <a:cs typeface="Arial"/>
              </a:rPr>
              <a:t>The Terrace  </a:t>
            </a:r>
            <a:r>
              <a:rPr sz="900" dirty="0">
                <a:solidFill>
                  <a:srgbClr val="57585B"/>
                </a:solidFill>
                <a:latin typeface="Arial"/>
                <a:cs typeface="Arial"/>
              </a:rPr>
              <a:t>Wellington</a:t>
            </a:r>
            <a:r>
              <a:rPr sz="900" spc="-65" dirty="0">
                <a:solidFill>
                  <a:srgbClr val="57585B"/>
                </a:solidFill>
                <a:latin typeface="Arial"/>
                <a:cs typeface="Arial"/>
              </a:rPr>
              <a:t> </a:t>
            </a:r>
            <a:r>
              <a:rPr sz="900" spc="55" dirty="0">
                <a:solidFill>
                  <a:srgbClr val="57585B"/>
                </a:solidFill>
                <a:latin typeface="Arial"/>
                <a:cs typeface="Arial"/>
              </a:rPr>
              <a:t>6143</a:t>
            </a:r>
            <a:endParaRPr sz="900">
              <a:latin typeface="Arial"/>
              <a:cs typeface="Arial"/>
            </a:endParaRPr>
          </a:p>
        </p:txBody>
      </p:sp>
      <p:sp>
        <p:nvSpPr>
          <p:cNvPr id="8" name="object 8"/>
          <p:cNvSpPr txBox="1"/>
          <p:nvPr/>
        </p:nvSpPr>
        <p:spPr>
          <a:xfrm>
            <a:off x="613915" y="5270364"/>
            <a:ext cx="772795" cy="162560"/>
          </a:xfrm>
          <a:prstGeom prst="rect">
            <a:avLst/>
          </a:prstGeom>
        </p:spPr>
        <p:txBody>
          <a:bodyPr vert="horz" wrap="square" lIns="0" tIns="12700" rIns="0" bIns="0" rtlCol="0">
            <a:spAutoFit/>
          </a:bodyPr>
          <a:lstStyle/>
          <a:p>
            <a:pPr marL="12700">
              <a:lnSpc>
                <a:spcPct val="100000"/>
              </a:lnSpc>
              <a:spcBef>
                <a:spcPts val="100"/>
              </a:spcBef>
            </a:pPr>
            <a:r>
              <a:rPr sz="900" spc="-5" dirty="0">
                <a:solidFill>
                  <a:srgbClr val="57585B"/>
                </a:solidFill>
                <a:latin typeface="Arial"/>
                <a:cs typeface="Arial"/>
              </a:rPr>
              <a:t>Find </a:t>
            </a:r>
            <a:r>
              <a:rPr sz="900" spc="-35" dirty="0">
                <a:solidFill>
                  <a:srgbClr val="57585B"/>
                </a:solidFill>
                <a:latin typeface="Arial"/>
                <a:cs typeface="Arial"/>
              </a:rPr>
              <a:t>NZIQS</a:t>
            </a:r>
            <a:r>
              <a:rPr sz="900" spc="-110" dirty="0">
                <a:solidFill>
                  <a:srgbClr val="57585B"/>
                </a:solidFill>
                <a:latin typeface="Arial"/>
                <a:cs typeface="Arial"/>
              </a:rPr>
              <a:t> </a:t>
            </a:r>
            <a:r>
              <a:rPr sz="900" spc="30" dirty="0">
                <a:solidFill>
                  <a:srgbClr val="57585B"/>
                </a:solidFill>
                <a:latin typeface="Arial"/>
                <a:cs typeface="Arial"/>
              </a:rPr>
              <a:t>at:</a:t>
            </a:r>
            <a:endParaRPr sz="900">
              <a:latin typeface="Arial"/>
              <a:cs typeface="Arial"/>
            </a:endParaRPr>
          </a:p>
        </p:txBody>
      </p:sp>
      <p:sp>
        <p:nvSpPr>
          <p:cNvPr id="9" name="object 9"/>
          <p:cNvSpPr txBox="1"/>
          <p:nvPr/>
        </p:nvSpPr>
        <p:spPr>
          <a:xfrm>
            <a:off x="2899915" y="5255162"/>
            <a:ext cx="1311910" cy="482600"/>
          </a:xfrm>
          <a:prstGeom prst="rect">
            <a:avLst/>
          </a:prstGeom>
        </p:spPr>
        <p:txBody>
          <a:bodyPr vert="horz" wrap="square" lIns="0" tIns="12700" rIns="0" bIns="0" rtlCol="0">
            <a:spAutoFit/>
          </a:bodyPr>
          <a:lstStyle/>
          <a:p>
            <a:pPr marL="12700" marR="5080">
              <a:lnSpc>
                <a:spcPct val="111100"/>
              </a:lnSpc>
              <a:spcBef>
                <a:spcPts val="100"/>
              </a:spcBef>
            </a:pPr>
            <a:r>
              <a:rPr sz="900" spc="-5" dirty="0">
                <a:solidFill>
                  <a:srgbClr val="57585B"/>
                </a:solidFill>
                <a:latin typeface="Arial"/>
                <a:cs typeface="Arial"/>
              </a:rPr>
              <a:t>Level </a:t>
            </a:r>
            <a:r>
              <a:rPr sz="900" spc="40" dirty="0">
                <a:solidFill>
                  <a:srgbClr val="57585B"/>
                </a:solidFill>
                <a:latin typeface="Arial"/>
                <a:cs typeface="Arial"/>
              </a:rPr>
              <a:t>8, </a:t>
            </a:r>
            <a:r>
              <a:rPr sz="900" spc="55" dirty="0">
                <a:solidFill>
                  <a:srgbClr val="57585B"/>
                </a:solidFill>
                <a:latin typeface="Arial"/>
                <a:cs typeface="Arial"/>
              </a:rPr>
              <a:t>108</a:t>
            </a:r>
            <a:r>
              <a:rPr sz="900" spc="-160" dirty="0">
                <a:solidFill>
                  <a:srgbClr val="57585B"/>
                </a:solidFill>
                <a:latin typeface="Arial"/>
                <a:cs typeface="Arial"/>
              </a:rPr>
              <a:t> </a:t>
            </a:r>
            <a:r>
              <a:rPr sz="900" spc="-15" dirty="0">
                <a:solidFill>
                  <a:srgbClr val="57585B"/>
                </a:solidFill>
                <a:latin typeface="Arial"/>
                <a:cs typeface="Arial"/>
              </a:rPr>
              <a:t>The Terrace  </a:t>
            </a:r>
            <a:r>
              <a:rPr sz="900" spc="-40" dirty="0">
                <a:solidFill>
                  <a:srgbClr val="57585B"/>
                </a:solidFill>
                <a:latin typeface="Arial"/>
                <a:cs typeface="Arial"/>
              </a:rPr>
              <a:t>BERL</a:t>
            </a:r>
            <a:r>
              <a:rPr sz="900" spc="-25" dirty="0">
                <a:solidFill>
                  <a:srgbClr val="57585B"/>
                </a:solidFill>
                <a:latin typeface="Arial"/>
                <a:cs typeface="Arial"/>
              </a:rPr>
              <a:t> </a:t>
            </a:r>
            <a:r>
              <a:rPr sz="900" spc="-15" dirty="0">
                <a:solidFill>
                  <a:srgbClr val="57585B"/>
                </a:solidFill>
                <a:latin typeface="Arial"/>
                <a:cs typeface="Arial"/>
              </a:rPr>
              <a:t>House</a:t>
            </a:r>
            <a:endParaRPr sz="900">
              <a:latin typeface="Arial"/>
              <a:cs typeface="Arial"/>
            </a:endParaRPr>
          </a:p>
          <a:p>
            <a:pPr marL="12700">
              <a:lnSpc>
                <a:spcPct val="100000"/>
              </a:lnSpc>
              <a:spcBef>
                <a:spcPts val="120"/>
              </a:spcBef>
            </a:pPr>
            <a:r>
              <a:rPr sz="900" dirty="0">
                <a:solidFill>
                  <a:srgbClr val="57585B"/>
                </a:solidFill>
                <a:latin typeface="Arial"/>
                <a:cs typeface="Arial"/>
              </a:rPr>
              <a:t>Wellington</a:t>
            </a:r>
            <a:r>
              <a:rPr sz="900" spc="-25" dirty="0">
                <a:solidFill>
                  <a:srgbClr val="57585B"/>
                </a:solidFill>
                <a:latin typeface="Arial"/>
                <a:cs typeface="Arial"/>
              </a:rPr>
              <a:t> </a:t>
            </a:r>
            <a:r>
              <a:rPr sz="900" spc="55" dirty="0">
                <a:solidFill>
                  <a:srgbClr val="57585B"/>
                </a:solidFill>
                <a:latin typeface="Arial"/>
                <a:cs typeface="Arial"/>
              </a:rPr>
              <a:t>6011</a:t>
            </a:r>
            <a:endParaRPr sz="900">
              <a:latin typeface="Arial"/>
              <a:cs typeface="Arial"/>
            </a:endParaRPr>
          </a:p>
        </p:txBody>
      </p:sp>
      <p:sp>
        <p:nvSpPr>
          <p:cNvPr id="10" name="object 10"/>
          <p:cNvSpPr txBox="1"/>
          <p:nvPr/>
        </p:nvSpPr>
        <p:spPr>
          <a:xfrm>
            <a:off x="2899915" y="5799459"/>
            <a:ext cx="2069464" cy="162560"/>
          </a:xfrm>
          <a:prstGeom prst="rect">
            <a:avLst/>
          </a:prstGeom>
        </p:spPr>
        <p:txBody>
          <a:bodyPr vert="horz" wrap="square" lIns="0" tIns="12700" rIns="0" bIns="0" rtlCol="0">
            <a:spAutoFit/>
          </a:bodyPr>
          <a:lstStyle/>
          <a:p>
            <a:pPr marL="12700">
              <a:lnSpc>
                <a:spcPct val="100000"/>
              </a:lnSpc>
              <a:spcBef>
                <a:spcPts val="100"/>
              </a:spcBef>
            </a:pPr>
            <a:r>
              <a:rPr sz="900" spc="5" dirty="0">
                <a:solidFill>
                  <a:srgbClr val="57585B"/>
                </a:solidFill>
                <a:latin typeface="Trebuchet MS"/>
                <a:cs typeface="Trebuchet MS"/>
              </a:rPr>
              <a:t>Map:</a:t>
            </a:r>
            <a:r>
              <a:rPr sz="900" spc="-95" dirty="0">
                <a:solidFill>
                  <a:srgbClr val="57585B"/>
                </a:solidFill>
                <a:latin typeface="Trebuchet MS"/>
                <a:cs typeface="Trebuchet MS"/>
              </a:rPr>
              <a:t> </a:t>
            </a:r>
            <a:r>
              <a:rPr sz="900" b="1" u="sng" spc="-40" dirty="0">
                <a:solidFill>
                  <a:srgbClr val="399CC7"/>
                </a:solidFill>
                <a:uFill>
                  <a:solidFill>
                    <a:srgbClr val="399CC7"/>
                  </a:solidFill>
                </a:uFill>
                <a:latin typeface="Lucida Sans"/>
                <a:cs typeface="Lucida Sans"/>
                <a:hlinkClick r:id="rId3"/>
              </a:rPr>
              <a:t>www.nziqs.co.nz/About/Contact</a:t>
            </a:r>
            <a:endParaRPr sz="900">
              <a:latin typeface="Lucida Sans"/>
              <a:cs typeface="Lucida Sans"/>
            </a:endParaRPr>
          </a:p>
        </p:txBody>
      </p:sp>
      <p:sp>
        <p:nvSpPr>
          <p:cNvPr id="11" name="object 11"/>
          <p:cNvSpPr txBox="1"/>
          <p:nvPr/>
        </p:nvSpPr>
        <p:spPr>
          <a:xfrm>
            <a:off x="613915" y="6248315"/>
            <a:ext cx="1638935" cy="162560"/>
          </a:xfrm>
          <a:prstGeom prst="rect">
            <a:avLst/>
          </a:prstGeom>
        </p:spPr>
        <p:txBody>
          <a:bodyPr vert="horz" wrap="square" lIns="0" tIns="12700" rIns="0" bIns="0" rtlCol="0">
            <a:spAutoFit/>
          </a:bodyPr>
          <a:lstStyle/>
          <a:p>
            <a:pPr marL="12700">
              <a:lnSpc>
                <a:spcPct val="100000"/>
              </a:lnSpc>
              <a:spcBef>
                <a:spcPts val="100"/>
              </a:spcBef>
            </a:pPr>
            <a:r>
              <a:rPr sz="900" spc="-5" dirty="0">
                <a:solidFill>
                  <a:srgbClr val="57585B"/>
                </a:solidFill>
                <a:latin typeface="Arial"/>
                <a:cs typeface="Arial"/>
              </a:rPr>
              <a:t>More </a:t>
            </a:r>
            <a:r>
              <a:rPr sz="900" spc="20" dirty="0">
                <a:solidFill>
                  <a:srgbClr val="57585B"/>
                </a:solidFill>
                <a:latin typeface="Arial"/>
                <a:cs typeface="Arial"/>
              </a:rPr>
              <a:t>Information </a:t>
            </a:r>
            <a:r>
              <a:rPr sz="900" spc="15" dirty="0">
                <a:solidFill>
                  <a:srgbClr val="57585B"/>
                </a:solidFill>
                <a:latin typeface="Arial"/>
                <a:cs typeface="Arial"/>
              </a:rPr>
              <a:t>about</a:t>
            </a:r>
            <a:r>
              <a:rPr sz="900" spc="-110" dirty="0">
                <a:solidFill>
                  <a:srgbClr val="57585B"/>
                </a:solidFill>
                <a:latin typeface="Arial"/>
                <a:cs typeface="Arial"/>
              </a:rPr>
              <a:t> </a:t>
            </a:r>
            <a:r>
              <a:rPr sz="900" spc="-25" dirty="0">
                <a:solidFill>
                  <a:srgbClr val="57585B"/>
                </a:solidFill>
                <a:latin typeface="Arial"/>
                <a:cs typeface="Arial"/>
              </a:rPr>
              <a:t>NZIQS:</a:t>
            </a:r>
            <a:endParaRPr sz="900">
              <a:latin typeface="Arial"/>
              <a:cs typeface="Arial"/>
            </a:endParaRPr>
          </a:p>
        </p:txBody>
      </p:sp>
      <p:sp>
        <p:nvSpPr>
          <p:cNvPr id="12" name="object 12"/>
          <p:cNvSpPr txBox="1"/>
          <p:nvPr/>
        </p:nvSpPr>
        <p:spPr>
          <a:xfrm>
            <a:off x="2899915" y="6248315"/>
            <a:ext cx="912494" cy="162560"/>
          </a:xfrm>
          <a:prstGeom prst="rect">
            <a:avLst/>
          </a:prstGeom>
        </p:spPr>
        <p:txBody>
          <a:bodyPr vert="horz" wrap="square" lIns="0" tIns="12700" rIns="0" bIns="0" rtlCol="0">
            <a:spAutoFit/>
          </a:bodyPr>
          <a:lstStyle/>
          <a:p>
            <a:pPr marL="12700">
              <a:lnSpc>
                <a:spcPct val="100000"/>
              </a:lnSpc>
              <a:spcBef>
                <a:spcPts val="100"/>
              </a:spcBef>
            </a:pPr>
            <a:r>
              <a:rPr sz="900" b="1" u="sng" spc="-110" dirty="0">
                <a:solidFill>
                  <a:srgbClr val="399CC7"/>
                </a:solidFill>
                <a:uFill>
                  <a:solidFill>
                    <a:srgbClr val="399CC7"/>
                  </a:solidFill>
                </a:uFill>
                <a:latin typeface="Lucida Sans"/>
                <a:cs typeface="Lucida Sans"/>
                <a:hlinkClick r:id="rId4"/>
              </a:rPr>
              <a:t>ww</a:t>
            </a:r>
            <a:r>
              <a:rPr sz="900" b="1" u="sng" spc="-185" dirty="0">
                <a:solidFill>
                  <a:srgbClr val="399CC7"/>
                </a:solidFill>
                <a:uFill>
                  <a:solidFill>
                    <a:srgbClr val="399CC7"/>
                  </a:solidFill>
                </a:uFill>
                <a:latin typeface="Lucida Sans"/>
                <a:cs typeface="Lucida Sans"/>
                <a:hlinkClick r:id="rId4"/>
              </a:rPr>
              <a:t>w</a:t>
            </a:r>
            <a:r>
              <a:rPr sz="900" b="1" u="sng" spc="-35" dirty="0">
                <a:solidFill>
                  <a:srgbClr val="399CC7"/>
                </a:solidFill>
                <a:uFill>
                  <a:solidFill>
                    <a:srgbClr val="399CC7"/>
                  </a:solidFill>
                </a:uFill>
                <a:latin typeface="Lucida Sans"/>
                <a:cs typeface="Lucida Sans"/>
                <a:hlinkClick r:id="rId4"/>
              </a:rPr>
              <a:t>.nziq</a:t>
            </a:r>
            <a:r>
              <a:rPr sz="900" b="1" u="sng" spc="-55" dirty="0">
                <a:solidFill>
                  <a:srgbClr val="399CC7"/>
                </a:solidFill>
                <a:uFill>
                  <a:solidFill>
                    <a:srgbClr val="399CC7"/>
                  </a:solidFill>
                </a:uFill>
                <a:latin typeface="Lucida Sans"/>
                <a:cs typeface="Lucida Sans"/>
                <a:hlinkClick r:id="rId4"/>
              </a:rPr>
              <a:t>s</a:t>
            </a:r>
            <a:r>
              <a:rPr sz="900" b="1" u="sng" spc="-10" dirty="0">
                <a:solidFill>
                  <a:srgbClr val="399CC7"/>
                </a:solidFill>
                <a:uFill>
                  <a:solidFill>
                    <a:srgbClr val="399CC7"/>
                  </a:solidFill>
                </a:uFill>
                <a:latin typeface="Lucida Sans"/>
                <a:cs typeface="Lucida Sans"/>
                <a:hlinkClick r:id="rId4"/>
              </a:rPr>
              <a:t>.</a:t>
            </a:r>
            <a:r>
              <a:rPr sz="900" b="1" u="sng" spc="25" dirty="0">
                <a:solidFill>
                  <a:srgbClr val="399CC7"/>
                </a:solidFill>
                <a:uFill>
                  <a:solidFill>
                    <a:srgbClr val="399CC7"/>
                  </a:solidFill>
                </a:uFill>
                <a:latin typeface="Lucida Sans"/>
                <a:cs typeface="Lucida Sans"/>
                <a:hlinkClick r:id="rId4"/>
              </a:rPr>
              <a:t>c</a:t>
            </a:r>
            <a:r>
              <a:rPr sz="900" b="1" u="sng" spc="-40" dirty="0">
                <a:solidFill>
                  <a:srgbClr val="399CC7"/>
                </a:solidFill>
                <a:uFill>
                  <a:solidFill>
                    <a:srgbClr val="399CC7"/>
                  </a:solidFill>
                </a:uFill>
                <a:latin typeface="Lucida Sans"/>
                <a:cs typeface="Lucida Sans"/>
                <a:hlinkClick r:id="rId4"/>
              </a:rPr>
              <a:t>o</a:t>
            </a:r>
            <a:r>
              <a:rPr sz="900" b="1" u="sng" spc="-10" dirty="0">
                <a:solidFill>
                  <a:srgbClr val="399CC7"/>
                </a:solidFill>
                <a:uFill>
                  <a:solidFill>
                    <a:srgbClr val="399CC7"/>
                  </a:solidFill>
                </a:uFill>
                <a:latin typeface="Lucida Sans"/>
                <a:cs typeface="Lucida Sans"/>
                <a:hlinkClick r:id="rId4"/>
              </a:rPr>
              <a:t>.</a:t>
            </a:r>
            <a:r>
              <a:rPr sz="900" b="1" u="sng" spc="-70" dirty="0">
                <a:solidFill>
                  <a:srgbClr val="399CC7"/>
                </a:solidFill>
                <a:uFill>
                  <a:solidFill>
                    <a:srgbClr val="399CC7"/>
                  </a:solidFill>
                </a:uFill>
                <a:latin typeface="Lucida Sans"/>
                <a:cs typeface="Lucida Sans"/>
                <a:hlinkClick r:id="rId4"/>
              </a:rPr>
              <a:t>n</a:t>
            </a:r>
            <a:r>
              <a:rPr sz="900" b="1" u="sng" spc="-35" dirty="0">
                <a:solidFill>
                  <a:srgbClr val="399CC7"/>
                </a:solidFill>
                <a:uFill>
                  <a:solidFill>
                    <a:srgbClr val="399CC7"/>
                  </a:solidFill>
                </a:uFill>
                <a:latin typeface="Lucida Sans"/>
                <a:cs typeface="Lucida Sans"/>
                <a:hlinkClick r:id="rId4"/>
              </a:rPr>
              <a:t>z</a:t>
            </a:r>
            <a:endParaRPr sz="900">
              <a:latin typeface="Lucida Sans"/>
              <a:cs typeface="Lucida Sans"/>
            </a:endParaRPr>
          </a:p>
        </p:txBody>
      </p:sp>
      <p:sp>
        <p:nvSpPr>
          <p:cNvPr id="13" name="object 13"/>
          <p:cNvSpPr/>
          <p:nvPr/>
        </p:nvSpPr>
        <p:spPr>
          <a:xfrm>
            <a:off x="3539383" y="1185969"/>
            <a:ext cx="640756" cy="448570"/>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791989" y="1071513"/>
            <a:ext cx="648326" cy="648319"/>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665939" y="945464"/>
            <a:ext cx="2795293" cy="900434"/>
          </a:xfrm>
          <a:prstGeom prst="rect">
            <a:avLst/>
          </a:prstGeom>
          <a:blipFill>
            <a:blip r:embed="rId7" cstate="print"/>
            <a:stretch>
              <a:fillRect/>
            </a:stretch>
          </a:blipFill>
        </p:spPr>
        <p:txBody>
          <a:bodyPr wrap="square" lIns="0" tIns="0" rIns="0" bIns="0" rtlCol="0"/>
          <a:lstStyle/>
          <a:p>
            <a:endParaRPr/>
          </a:p>
        </p:txBody>
      </p:sp>
      <p:sp>
        <p:nvSpPr>
          <p:cNvPr id="16" name="object 16"/>
          <p:cNvSpPr/>
          <p:nvPr/>
        </p:nvSpPr>
        <p:spPr>
          <a:xfrm>
            <a:off x="1640784" y="1728959"/>
            <a:ext cx="1817281" cy="66268"/>
          </a:xfrm>
          <a:prstGeom prst="rect">
            <a:avLst/>
          </a:prstGeom>
          <a:blipFill>
            <a:blip r:embed="rId8" cstate="print"/>
            <a:stretch>
              <a:fillRect/>
            </a:stretch>
          </a:blipFill>
        </p:spPr>
        <p:txBody>
          <a:bodyPr wrap="square" lIns="0" tIns="0" rIns="0" bIns="0" rtlCol="0"/>
          <a:lstStyle/>
          <a:p>
            <a:endParaRPr/>
          </a:p>
        </p:txBody>
      </p:sp>
      <p:sp>
        <p:nvSpPr>
          <p:cNvPr id="17" name="object 17"/>
          <p:cNvSpPr txBox="1"/>
          <p:nvPr/>
        </p:nvSpPr>
        <p:spPr>
          <a:xfrm>
            <a:off x="623100" y="6757860"/>
            <a:ext cx="1477010" cy="162560"/>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56575B"/>
                </a:solidFill>
                <a:latin typeface="Arial"/>
                <a:cs typeface="Arial"/>
              </a:rPr>
              <a:t>Elemental Analysis</a:t>
            </a:r>
            <a:r>
              <a:rPr sz="900" spc="-35" dirty="0">
                <a:solidFill>
                  <a:srgbClr val="56575B"/>
                </a:solidFill>
                <a:latin typeface="Arial"/>
                <a:cs typeface="Arial"/>
              </a:rPr>
              <a:t> </a:t>
            </a:r>
            <a:r>
              <a:rPr sz="900" spc="5" dirty="0">
                <a:solidFill>
                  <a:srgbClr val="56575B"/>
                </a:solidFill>
                <a:latin typeface="Arial"/>
                <a:cs typeface="Arial"/>
              </a:rPr>
              <a:t>Editions:</a:t>
            </a:r>
            <a:endParaRPr sz="900">
              <a:latin typeface="Arial"/>
              <a:cs typeface="Arial"/>
            </a:endParaRPr>
          </a:p>
        </p:txBody>
      </p:sp>
      <p:sp>
        <p:nvSpPr>
          <p:cNvPr id="18" name="object 18"/>
          <p:cNvSpPr txBox="1"/>
          <p:nvPr/>
        </p:nvSpPr>
        <p:spPr>
          <a:xfrm>
            <a:off x="613915" y="9210399"/>
            <a:ext cx="6680200" cy="845185"/>
          </a:xfrm>
          <a:prstGeom prst="rect">
            <a:avLst/>
          </a:prstGeom>
        </p:spPr>
        <p:txBody>
          <a:bodyPr vert="horz" wrap="square" lIns="0" tIns="12700" rIns="0" bIns="0" rtlCol="0">
            <a:spAutoFit/>
          </a:bodyPr>
          <a:lstStyle/>
          <a:p>
            <a:pPr marL="12700">
              <a:lnSpc>
                <a:spcPct val="100000"/>
              </a:lnSpc>
              <a:spcBef>
                <a:spcPts val="100"/>
              </a:spcBef>
            </a:pPr>
            <a:r>
              <a:rPr sz="900" spc="85" dirty="0">
                <a:solidFill>
                  <a:srgbClr val="57585B"/>
                </a:solidFill>
                <a:latin typeface="Arial"/>
                <a:cs typeface="Arial"/>
              </a:rPr>
              <a:t>©</a:t>
            </a:r>
            <a:r>
              <a:rPr sz="900" spc="-20" dirty="0">
                <a:solidFill>
                  <a:srgbClr val="57585B"/>
                </a:solidFill>
                <a:latin typeface="Arial"/>
                <a:cs typeface="Arial"/>
              </a:rPr>
              <a:t> </a:t>
            </a:r>
            <a:r>
              <a:rPr sz="900" spc="-15" dirty="0">
                <a:solidFill>
                  <a:srgbClr val="57585B"/>
                </a:solidFill>
                <a:latin typeface="Arial"/>
                <a:cs typeface="Arial"/>
              </a:rPr>
              <a:t>New</a:t>
            </a:r>
            <a:r>
              <a:rPr sz="900" spc="-20" dirty="0">
                <a:solidFill>
                  <a:srgbClr val="57585B"/>
                </a:solidFill>
                <a:latin typeface="Arial"/>
                <a:cs typeface="Arial"/>
              </a:rPr>
              <a:t> </a:t>
            </a:r>
            <a:r>
              <a:rPr sz="900" dirty="0">
                <a:solidFill>
                  <a:srgbClr val="57585B"/>
                </a:solidFill>
                <a:latin typeface="Arial"/>
                <a:cs typeface="Arial"/>
              </a:rPr>
              <a:t>Zealand</a:t>
            </a:r>
            <a:r>
              <a:rPr sz="900" spc="-20" dirty="0">
                <a:solidFill>
                  <a:srgbClr val="57585B"/>
                </a:solidFill>
                <a:latin typeface="Arial"/>
                <a:cs typeface="Arial"/>
              </a:rPr>
              <a:t> </a:t>
            </a:r>
            <a:r>
              <a:rPr sz="900" spc="25" dirty="0">
                <a:solidFill>
                  <a:srgbClr val="57585B"/>
                </a:solidFill>
                <a:latin typeface="Arial"/>
                <a:cs typeface="Arial"/>
              </a:rPr>
              <a:t>Institute</a:t>
            </a:r>
            <a:r>
              <a:rPr sz="900" spc="-20" dirty="0">
                <a:solidFill>
                  <a:srgbClr val="57585B"/>
                </a:solidFill>
                <a:latin typeface="Arial"/>
                <a:cs typeface="Arial"/>
              </a:rPr>
              <a:t> </a:t>
            </a:r>
            <a:r>
              <a:rPr sz="900" spc="35" dirty="0">
                <a:solidFill>
                  <a:srgbClr val="57585B"/>
                </a:solidFill>
                <a:latin typeface="Arial"/>
                <a:cs typeface="Arial"/>
              </a:rPr>
              <a:t>of</a:t>
            </a:r>
            <a:r>
              <a:rPr sz="900" spc="-20" dirty="0">
                <a:solidFill>
                  <a:srgbClr val="57585B"/>
                </a:solidFill>
                <a:latin typeface="Arial"/>
                <a:cs typeface="Arial"/>
              </a:rPr>
              <a:t> </a:t>
            </a:r>
            <a:r>
              <a:rPr sz="900" spc="20" dirty="0">
                <a:solidFill>
                  <a:srgbClr val="57585B"/>
                </a:solidFill>
                <a:latin typeface="Arial"/>
                <a:cs typeface="Arial"/>
              </a:rPr>
              <a:t>Quantity</a:t>
            </a:r>
            <a:r>
              <a:rPr sz="900" spc="-20" dirty="0">
                <a:solidFill>
                  <a:srgbClr val="57585B"/>
                </a:solidFill>
                <a:latin typeface="Arial"/>
                <a:cs typeface="Arial"/>
              </a:rPr>
              <a:t> </a:t>
            </a:r>
            <a:r>
              <a:rPr sz="900" spc="5" dirty="0">
                <a:solidFill>
                  <a:srgbClr val="57585B"/>
                </a:solidFill>
                <a:latin typeface="Arial"/>
                <a:cs typeface="Arial"/>
              </a:rPr>
              <a:t>Surveyors</a:t>
            </a:r>
            <a:r>
              <a:rPr sz="900" spc="-20" dirty="0">
                <a:solidFill>
                  <a:srgbClr val="57585B"/>
                </a:solidFill>
                <a:latin typeface="Arial"/>
                <a:cs typeface="Arial"/>
              </a:rPr>
              <a:t> </a:t>
            </a:r>
            <a:r>
              <a:rPr sz="900" dirty="0">
                <a:solidFill>
                  <a:srgbClr val="57585B"/>
                </a:solidFill>
                <a:latin typeface="Arial"/>
                <a:cs typeface="Arial"/>
              </a:rPr>
              <a:t>(Inc.),</a:t>
            </a:r>
            <a:r>
              <a:rPr sz="900" spc="-20" dirty="0">
                <a:solidFill>
                  <a:srgbClr val="57585B"/>
                </a:solidFill>
                <a:latin typeface="Arial"/>
                <a:cs typeface="Arial"/>
              </a:rPr>
              <a:t> </a:t>
            </a:r>
            <a:r>
              <a:rPr sz="900" spc="55" dirty="0">
                <a:solidFill>
                  <a:srgbClr val="57585B"/>
                </a:solidFill>
                <a:latin typeface="Arial"/>
                <a:cs typeface="Arial"/>
              </a:rPr>
              <a:t>2017</a:t>
            </a:r>
            <a:endParaRPr sz="900">
              <a:latin typeface="Arial"/>
              <a:cs typeface="Arial"/>
            </a:endParaRPr>
          </a:p>
          <a:p>
            <a:pPr>
              <a:lnSpc>
                <a:spcPct val="100000"/>
              </a:lnSpc>
              <a:spcBef>
                <a:spcPts val="45"/>
              </a:spcBef>
            </a:pPr>
            <a:endParaRPr sz="1000">
              <a:latin typeface="Times New Roman"/>
              <a:cs typeface="Times New Roman"/>
            </a:endParaRPr>
          </a:p>
          <a:p>
            <a:pPr marL="12700" marR="714375">
              <a:lnSpc>
                <a:spcPct val="111100"/>
              </a:lnSpc>
              <a:spcBef>
                <a:spcPts val="5"/>
              </a:spcBef>
            </a:pPr>
            <a:r>
              <a:rPr sz="900" spc="-10" dirty="0">
                <a:solidFill>
                  <a:srgbClr val="57585B"/>
                </a:solidFill>
                <a:latin typeface="Arial"/>
                <a:cs typeface="Arial"/>
              </a:rPr>
              <a:t>Except</a:t>
            </a:r>
            <a:r>
              <a:rPr sz="900" spc="-15" dirty="0">
                <a:solidFill>
                  <a:srgbClr val="57585B"/>
                </a:solidFill>
                <a:latin typeface="Arial"/>
                <a:cs typeface="Arial"/>
              </a:rPr>
              <a:t> </a:t>
            </a:r>
            <a:r>
              <a:rPr sz="900" spc="-25" dirty="0">
                <a:solidFill>
                  <a:srgbClr val="57585B"/>
                </a:solidFill>
                <a:latin typeface="Arial"/>
                <a:cs typeface="Arial"/>
              </a:rPr>
              <a:t>as</a:t>
            </a:r>
            <a:r>
              <a:rPr sz="900" spc="-15" dirty="0">
                <a:solidFill>
                  <a:srgbClr val="57585B"/>
                </a:solidFill>
                <a:latin typeface="Arial"/>
                <a:cs typeface="Arial"/>
              </a:rPr>
              <a:t> </a:t>
            </a:r>
            <a:r>
              <a:rPr sz="900" spc="5" dirty="0">
                <a:solidFill>
                  <a:srgbClr val="57585B"/>
                </a:solidFill>
                <a:latin typeface="Arial"/>
                <a:cs typeface="Arial"/>
              </a:rPr>
              <a:t>provided</a:t>
            </a:r>
            <a:r>
              <a:rPr sz="900" spc="-15" dirty="0">
                <a:solidFill>
                  <a:srgbClr val="57585B"/>
                </a:solidFill>
                <a:latin typeface="Arial"/>
                <a:cs typeface="Arial"/>
              </a:rPr>
              <a:t> </a:t>
            </a:r>
            <a:r>
              <a:rPr sz="900" spc="5" dirty="0">
                <a:solidFill>
                  <a:srgbClr val="57585B"/>
                </a:solidFill>
                <a:latin typeface="Arial"/>
                <a:cs typeface="Arial"/>
              </a:rPr>
              <a:t>by</a:t>
            </a:r>
            <a:r>
              <a:rPr sz="900" spc="-15" dirty="0">
                <a:solidFill>
                  <a:srgbClr val="57585B"/>
                </a:solidFill>
                <a:latin typeface="Arial"/>
                <a:cs typeface="Arial"/>
              </a:rPr>
              <a:t> </a:t>
            </a:r>
            <a:r>
              <a:rPr sz="900" spc="25" dirty="0">
                <a:solidFill>
                  <a:srgbClr val="57585B"/>
                </a:solidFill>
                <a:latin typeface="Arial"/>
                <a:cs typeface="Arial"/>
              </a:rPr>
              <a:t>the</a:t>
            </a:r>
            <a:r>
              <a:rPr sz="900" spc="-10" dirty="0">
                <a:solidFill>
                  <a:srgbClr val="57585B"/>
                </a:solidFill>
                <a:latin typeface="Arial"/>
                <a:cs typeface="Arial"/>
              </a:rPr>
              <a:t> </a:t>
            </a:r>
            <a:r>
              <a:rPr sz="900" spc="10" dirty="0">
                <a:solidFill>
                  <a:srgbClr val="57585B"/>
                </a:solidFill>
                <a:latin typeface="Arial"/>
                <a:cs typeface="Arial"/>
              </a:rPr>
              <a:t>Copyright</a:t>
            </a:r>
            <a:r>
              <a:rPr sz="900" spc="-15" dirty="0">
                <a:solidFill>
                  <a:srgbClr val="57585B"/>
                </a:solidFill>
                <a:latin typeface="Arial"/>
                <a:cs typeface="Arial"/>
              </a:rPr>
              <a:t> </a:t>
            </a:r>
            <a:r>
              <a:rPr sz="900" spc="25" dirty="0">
                <a:solidFill>
                  <a:srgbClr val="57585B"/>
                </a:solidFill>
                <a:latin typeface="Arial"/>
                <a:cs typeface="Arial"/>
              </a:rPr>
              <a:t>Act</a:t>
            </a:r>
            <a:r>
              <a:rPr sz="900" spc="-15" dirty="0">
                <a:solidFill>
                  <a:srgbClr val="57585B"/>
                </a:solidFill>
                <a:latin typeface="Arial"/>
                <a:cs typeface="Arial"/>
              </a:rPr>
              <a:t> </a:t>
            </a:r>
            <a:r>
              <a:rPr sz="900" spc="50" dirty="0">
                <a:solidFill>
                  <a:srgbClr val="57585B"/>
                </a:solidFill>
                <a:latin typeface="Arial"/>
                <a:cs typeface="Arial"/>
              </a:rPr>
              <a:t>1994,</a:t>
            </a:r>
            <a:r>
              <a:rPr sz="900" spc="-15" dirty="0">
                <a:solidFill>
                  <a:srgbClr val="57585B"/>
                </a:solidFill>
                <a:latin typeface="Arial"/>
                <a:cs typeface="Arial"/>
              </a:rPr>
              <a:t> </a:t>
            </a:r>
            <a:r>
              <a:rPr sz="900" spc="5" dirty="0">
                <a:solidFill>
                  <a:srgbClr val="57585B"/>
                </a:solidFill>
                <a:latin typeface="Arial"/>
                <a:cs typeface="Arial"/>
              </a:rPr>
              <a:t>no</a:t>
            </a:r>
            <a:r>
              <a:rPr sz="900" spc="-15" dirty="0">
                <a:solidFill>
                  <a:srgbClr val="57585B"/>
                </a:solidFill>
                <a:latin typeface="Arial"/>
                <a:cs typeface="Arial"/>
              </a:rPr>
              <a:t> </a:t>
            </a:r>
            <a:r>
              <a:rPr sz="900" spc="30" dirty="0">
                <a:solidFill>
                  <a:srgbClr val="57585B"/>
                </a:solidFill>
                <a:latin typeface="Arial"/>
                <a:cs typeface="Arial"/>
              </a:rPr>
              <a:t>part</a:t>
            </a:r>
            <a:r>
              <a:rPr sz="900" spc="-10" dirty="0">
                <a:solidFill>
                  <a:srgbClr val="57585B"/>
                </a:solidFill>
                <a:latin typeface="Arial"/>
                <a:cs typeface="Arial"/>
              </a:rPr>
              <a:t> </a:t>
            </a:r>
            <a:r>
              <a:rPr sz="900" spc="30" dirty="0">
                <a:solidFill>
                  <a:srgbClr val="57585B"/>
                </a:solidFill>
                <a:latin typeface="Arial"/>
                <a:cs typeface="Arial"/>
              </a:rPr>
              <a:t>of</a:t>
            </a:r>
            <a:r>
              <a:rPr sz="900" spc="-15" dirty="0">
                <a:solidFill>
                  <a:srgbClr val="57585B"/>
                </a:solidFill>
                <a:latin typeface="Arial"/>
                <a:cs typeface="Arial"/>
              </a:rPr>
              <a:t> </a:t>
            </a:r>
            <a:r>
              <a:rPr sz="900" spc="20" dirty="0">
                <a:solidFill>
                  <a:srgbClr val="57585B"/>
                </a:solidFill>
                <a:latin typeface="Arial"/>
                <a:cs typeface="Arial"/>
              </a:rPr>
              <a:t>this</a:t>
            </a:r>
            <a:r>
              <a:rPr sz="900" spc="-15" dirty="0">
                <a:solidFill>
                  <a:srgbClr val="57585B"/>
                </a:solidFill>
                <a:latin typeface="Arial"/>
                <a:cs typeface="Arial"/>
              </a:rPr>
              <a:t> </a:t>
            </a:r>
            <a:r>
              <a:rPr sz="900" spc="10" dirty="0">
                <a:solidFill>
                  <a:srgbClr val="57585B"/>
                </a:solidFill>
                <a:latin typeface="Arial"/>
                <a:cs typeface="Arial"/>
              </a:rPr>
              <a:t>publication</a:t>
            </a:r>
            <a:r>
              <a:rPr sz="900" spc="-15" dirty="0">
                <a:solidFill>
                  <a:srgbClr val="57585B"/>
                </a:solidFill>
                <a:latin typeface="Arial"/>
                <a:cs typeface="Arial"/>
              </a:rPr>
              <a:t> </a:t>
            </a:r>
            <a:r>
              <a:rPr sz="900" dirty="0">
                <a:solidFill>
                  <a:srgbClr val="57585B"/>
                </a:solidFill>
                <a:latin typeface="Arial"/>
                <a:cs typeface="Arial"/>
              </a:rPr>
              <a:t>may</a:t>
            </a:r>
            <a:r>
              <a:rPr sz="900" spc="-15" dirty="0">
                <a:solidFill>
                  <a:srgbClr val="57585B"/>
                </a:solidFill>
                <a:latin typeface="Arial"/>
                <a:cs typeface="Arial"/>
              </a:rPr>
              <a:t> </a:t>
            </a:r>
            <a:r>
              <a:rPr sz="900" spc="-10" dirty="0">
                <a:solidFill>
                  <a:srgbClr val="57585B"/>
                </a:solidFill>
                <a:latin typeface="Arial"/>
                <a:cs typeface="Arial"/>
              </a:rPr>
              <a:t>be </a:t>
            </a:r>
            <a:r>
              <a:rPr sz="900" spc="5" dirty="0">
                <a:solidFill>
                  <a:srgbClr val="57585B"/>
                </a:solidFill>
                <a:latin typeface="Arial"/>
                <a:cs typeface="Arial"/>
              </a:rPr>
              <a:t>reproduced</a:t>
            </a:r>
            <a:r>
              <a:rPr sz="900" spc="-15" dirty="0">
                <a:solidFill>
                  <a:srgbClr val="57585B"/>
                </a:solidFill>
                <a:latin typeface="Arial"/>
                <a:cs typeface="Arial"/>
              </a:rPr>
              <a:t> </a:t>
            </a:r>
            <a:r>
              <a:rPr sz="900" spc="35" dirty="0">
                <a:solidFill>
                  <a:srgbClr val="57585B"/>
                </a:solidFill>
                <a:latin typeface="Arial"/>
                <a:cs typeface="Arial"/>
              </a:rPr>
              <a:t>or</a:t>
            </a:r>
            <a:r>
              <a:rPr sz="900" spc="-15" dirty="0">
                <a:solidFill>
                  <a:srgbClr val="57585B"/>
                </a:solidFill>
                <a:latin typeface="Arial"/>
                <a:cs typeface="Arial"/>
              </a:rPr>
              <a:t> </a:t>
            </a:r>
            <a:r>
              <a:rPr sz="900" spc="10" dirty="0">
                <a:solidFill>
                  <a:srgbClr val="57585B"/>
                </a:solidFill>
                <a:latin typeface="Arial"/>
                <a:cs typeface="Arial"/>
              </a:rPr>
              <a:t>stored</a:t>
            </a:r>
            <a:r>
              <a:rPr sz="900" spc="-15" dirty="0">
                <a:solidFill>
                  <a:srgbClr val="57585B"/>
                </a:solidFill>
                <a:latin typeface="Arial"/>
                <a:cs typeface="Arial"/>
              </a:rPr>
              <a:t> </a:t>
            </a:r>
            <a:r>
              <a:rPr sz="900" spc="15" dirty="0">
                <a:solidFill>
                  <a:srgbClr val="57585B"/>
                </a:solidFill>
                <a:latin typeface="Arial"/>
                <a:cs typeface="Arial"/>
              </a:rPr>
              <a:t>in</a:t>
            </a:r>
            <a:r>
              <a:rPr sz="900" spc="-10" dirty="0">
                <a:solidFill>
                  <a:srgbClr val="57585B"/>
                </a:solidFill>
                <a:latin typeface="Arial"/>
                <a:cs typeface="Arial"/>
              </a:rPr>
              <a:t> </a:t>
            </a:r>
            <a:r>
              <a:rPr sz="900" spc="-20" dirty="0">
                <a:solidFill>
                  <a:srgbClr val="57585B"/>
                </a:solidFill>
                <a:latin typeface="Arial"/>
                <a:cs typeface="Arial"/>
              </a:rPr>
              <a:t>a</a:t>
            </a:r>
            <a:r>
              <a:rPr sz="900" spc="-15" dirty="0">
                <a:solidFill>
                  <a:srgbClr val="57585B"/>
                </a:solidFill>
                <a:latin typeface="Arial"/>
                <a:cs typeface="Arial"/>
              </a:rPr>
              <a:t> </a:t>
            </a:r>
            <a:r>
              <a:rPr sz="900" spc="15" dirty="0">
                <a:solidFill>
                  <a:srgbClr val="57585B"/>
                </a:solidFill>
                <a:latin typeface="Arial"/>
                <a:cs typeface="Arial"/>
              </a:rPr>
              <a:t>retrieval  </a:t>
            </a:r>
            <a:r>
              <a:rPr sz="900" spc="-5" dirty="0">
                <a:solidFill>
                  <a:srgbClr val="57585B"/>
                </a:solidFill>
                <a:latin typeface="Arial"/>
                <a:cs typeface="Arial"/>
              </a:rPr>
              <a:t>system</a:t>
            </a:r>
            <a:r>
              <a:rPr sz="900" spc="-20" dirty="0">
                <a:solidFill>
                  <a:srgbClr val="57585B"/>
                </a:solidFill>
                <a:latin typeface="Arial"/>
                <a:cs typeface="Arial"/>
              </a:rPr>
              <a:t> </a:t>
            </a:r>
            <a:r>
              <a:rPr sz="900" spc="15" dirty="0">
                <a:solidFill>
                  <a:srgbClr val="57585B"/>
                </a:solidFill>
                <a:latin typeface="Arial"/>
                <a:cs typeface="Arial"/>
              </a:rPr>
              <a:t>in</a:t>
            </a:r>
            <a:r>
              <a:rPr sz="900" spc="-20" dirty="0">
                <a:solidFill>
                  <a:srgbClr val="57585B"/>
                </a:solidFill>
                <a:latin typeface="Arial"/>
                <a:cs typeface="Arial"/>
              </a:rPr>
              <a:t> </a:t>
            </a:r>
            <a:r>
              <a:rPr sz="900" spc="-5" dirty="0">
                <a:solidFill>
                  <a:srgbClr val="57585B"/>
                </a:solidFill>
                <a:latin typeface="Arial"/>
                <a:cs typeface="Arial"/>
              </a:rPr>
              <a:t>any</a:t>
            </a:r>
            <a:r>
              <a:rPr sz="900" spc="-15" dirty="0">
                <a:solidFill>
                  <a:srgbClr val="57585B"/>
                </a:solidFill>
                <a:latin typeface="Arial"/>
                <a:cs typeface="Arial"/>
              </a:rPr>
              <a:t> </a:t>
            </a:r>
            <a:r>
              <a:rPr sz="900" spc="30" dirty="0">
                <a:solidFill>
                  <a:srgbClr val="57585B"/>
                </a:solidFill>
                <a:latin typeface="Arial"/>
                <a:cs typeface="Arial"/>
              </a:rPr>
              <a:t>form</a:t>
            </a:r>
            <a:r>
              <a:rPr sz="900" spc="-20" dirty="0">
                <a:solidFill>
                  <a:srgbClr val="57585B"/>
                </a:solidFill>
                <a:latin typeface="Arial"/>
                <a:cs typeface="Arial"/>
              </a:rPr>
              <a:t> </a:t>
            </a:r>
            <a:r>
              <a:rPr sz="900" spc="35" dirty="0">
                <a:solidFill>
                  <a:srgbClr val="57585B"/>
                </a:solidFill>
                <a:latin typeface="Arial"/>
                <a:cs typeface="Arial"/>
              </a:rPr>
              <a:t>or</a:t>
            </a:r>
            <a:r>
              <a:rPr sz="900" spc="-15" dirty="0">
                <a:solidFill>
                  <a:srgbClr val="57585B"/>
                </a:solidFill>
                <a:latin typeface="Arial"/>
                <a:cs typeface="Arial"/>
              </a:rPr>
              <a:t> </a:t>
            </a:r>
            <a:r>
              <a:rPr sz="900" spc="5" dirty="0">
                <a:solidFill>
                  <a:srgbClr val="57585B"/>
                </a:solidFill>
                <a:latin typeface="Arial"/>
                <a:cs typeface="Arial"/>
              </a:rPr>
              <a:t>by</a:t>
            </a:r>
            <a:r>
              <a:rPr sz="900" spc="-20" dirty="0">
                <a:solidFill>
                  <a:srgbClr val="57585B"/>
                </a:solidFill>
                <a:latin typeface="Arial"/>
                <a:cs typeface="Arial"/>
              </a:rPr>
              <a:t> </a:t>
            </a:r>
            <a:r>
              <a:rPr sz="900" spc="-5" dirty="0">
                <a:solidFill>
                  <a:srgbClr val="57585B"/>
                </a:solidFill>
                <a:latin typeface="Arial"/>
                <a:cs typeface="Arial"/>
              </a:rPr>
              <a:t>any</a:t>
            </a:r>
            <a:r>
              <a:rPr sz="900" spc="-15" dirty="0">
                <a:solidFill>
                  <a:srgbClr val="57585B"/>
                </a:solidFill>
                <a:latin typeface="Arial"/>
                <a:cs typeface="Arial"/>
              </a:rPr>
              <a:t> </a:t>
            </a:r>
            <a:r>
              <a:rPr sz="900" spc="-10" dirty="0">
                <a:solidFill>
                  <a:srgbClr val="57585B"/>
                </a:solidFill>
                <a:latin typeface="Arial"/>
                <a:cs typeface="Arial"/>
              </a:rPr>
              <a:t>means</a:t>
            </a:r>
            <a:r>
              <a:rPr sz="900" spc="-20" dirty="0">
                <a:solidFill>
                  <a:srgbClr val="57585B"/>
                </a:solidFill>
                <a:latin typeface="Arial"/>
                <a:cs typeface="Arial"/>
              </a:rPr>
              <a:t> </a:t>
            </a:r>
            <a:r>
              <a:rPr sz="900" spc="30" dirty="0">
                <a:solidFill>
                  <a:srgbClr val="57585B"/>
                </a:solidFill>
                <a:latin typeface="Arial"/>
                <a:cs typeface="Arial"/>
              </a:rPr>
              <a:t>without</a:t>
            </a:r>
            <a:r>
              <a:rPr sz="900" spc="-15" dirty="0">
                <a:solidFill>
                  <a:srgbClr val="57585B"/>
                </a:solidFill>
                <a:latin typeface="Arial"/>
                <a:cs typeface="Arial"/>
              </a:rPr>
              <a:t> </a:t>
            </a:r>
            <a:r>
              <a:rPr sz="900" spc="25" dirty="0">
                <a:solidFill>
                  <a:srgbClr val="57585B"/>
                </a:solidFill>
                <a:latin typeface="Arial"/>
                <a:cs typeface="Arial"/>
              </a:rPr>
              <a:t>the</a:t>
            </a:r>
            <a:r>
              <a:rPr sz="900" spc="-20" dirty="0">
                <a:solidFill>
                  <a:srgbClr val="57585B"/>
                </a:solidFill>
                <a:latin typeface="Arial"/>
                <a:cs typeface="Arial"/>
              </a:rPr>
              <a:t> </a:t>
            </a:r>
            <a:r>
              <a:rPr sz="900" spc="30" dirty="0">
                <a:solidFill>
                  <a:srgbClr val="57585B"/>
                </a:solidFill>
                <a:latin typeface="Arial"/>
                <a:cs typeface="Arial"/>
              </a:rPr>
              <a:t>prior</a:t>
            </a:r>
            <a:r>
              <a:rPr sz="900" spc="-15" dirty="0">
                <a:solidFill>
                  <a:srgbClr val="57585B"/>
                </a:solidFill>
                <a:latin typeface="Arial"/>
                <a:cs typeface="Arial"/>
              </a:rPr>
              <a:t> </a:t>
            </a:r>
            <a:r>
              <a:rPr sz="900" spc="30" dirty="0">
                <a:solidFill>
                  <a:srgbClr val="57585B"/>
                </a:solidFill>
                <a:latin typeface="Arial"/>
                <a:cs typeface="Arial"/>
              </a:rPr>
              <a:t>written</a:t>
            </a:r>
            <a:r>
              <a:rPr sz="900" spc="-20" dirty="0">
                <a:solidFill>
                  <a:srgbClr val="57585B"/>
                </a:solidFill>
                <a:latin typeface="Arial"/>
                <a:cs typeface="Arial"/>
              </a:rPr>
              <a:t> </a:t>
            </a:r>
            <a:r>
              <a:rPr sz="900" spc="5" dirty="0">
                <a:solidFill>
                  <a:srgbClr val="57585B"/>
                </a:solidFill>
                <a:latin typeface="Arial"/>
                <a:cs typeface="Arial"/>
              </a:rPr>
              <a:t>permission</a:t>
            </a:r>
            <a:r>
              <a:rPr sz="900" spc="-15" dirty="0">
                <a:solidFill>
                  <a:srgbClr val="57585B"/>
                </a:solidFill>
                <a:latin typeface="Arial"/>
                <a:cs typeface="Arial"/>
              </a:rPr>
              <a:t> </a:t>
            </a:r>
            <a:r>
              <a:rPr sz="900" spc="30" dirty="0">
                <a:solidFill>
                  <a:srgbClr val="57585B"/>
                </a:solidFill>
                <a:latin typeface="Arial"/>
                <a:cs typeface="Arial"/>
              </a:rPr>
              <a:t>of</a:t>
            </a:r>
            <a:r>
              <a:rPr sz="900" spc="-20" dirty="0">
                <a:solidFill>
                  <a:srgbClr val="57585B"/>
                </a:solidFill>
                <a:latin typeface="Arial"/>
                <a:cs typeface="Arial"/>
              </a:rPr>
              <a:t> </a:t>
            </a:r>
            <a:r>
              <a:rPr sz="900" spc="25" dirty="0">
                <a:solidFill>
                  <a:srgbClr val="57585B"/>
                </a:solidFill>
                <a:latin typeface="Arial"/>
                <a:cs typeface="Arial"/>
              </a:rPr>
              <a:t>the</a:t>
            </a:r>
            <a:r>
              <a:rPr sz="900" spc="-20" dirty="0">
                <a:solidFill>
                  <a:srgbClr val="57585B"/>
                </a:solidFill>
                <a:latin typeface="Arial"/>
                <a:cs typeface="Arial"/>
              </a:rPr>
              <a:t> </a:t>
            </a:r>
            <a:r>
              <a:rPr sz="900" spc="15" dirty="0">
                <a:solidFill>
                  <a:srgbClr val="57585B"/>
                </a:solidFill>
                <a:latin typeface="Arial"/>
                <a:cs typeface="Arial"/>
              </a:rPr>
              <a:t>copyright</a:t>
            </a:r>
            <a:r>
              <a:rPr sz="900" spc="-15" dirty="0">
                <a:solidFill>
                  <a:srgbClr val="57585B"/>
                </a:solidFill>
                <a:latin typeface="Arial"/>
                <a:cs typeface="Arial"/>
              </a:rPr>
              <a:t> </a:t>
            </a:r>
            <a:r>
              <a:rPr sz="900" spc="-10" dirty="0">
                <a:solidFill>
                  <a:srgbClr val="57585B"/>
                </a:solidFill>
                <a:latin typeface="Arial"/>
                <a:cs typeface="Arial"/>
              </a:rPr>
              <a:t>owner.</a:t>
            </a:r>
            <a:endParaRPr sz="900">
              <a:latin typeface="Arial"/>
              <a:cs typeface="Arial"/>
            </a:endParaRPr>
          </a:p>
          <a:p>
            <a:pPr marL="40005">
              <a:lnSpc>
                <a:spcPct val="100000"/>
              </a:lnSpc>
              <a:spcBef>
                <a:spcPts val="690"/>
              </a:spcBef>
            </a:pPr>
            <a:r>
              <a:rPr sz="900" spc="5" dirty="0">
                <a:solidFill>
                  <a:srgbClr val="56575B"/>
                </a:solidFill>
                <a:latin typeface="Arial"/>
                <a:cs typeface="Arial"/>
              </a:rPr>
              <a:t>Whilst</a:t>
            </a:r>
            <a:r>
              <a:rPr sz="900" spc="-15" dirty="0">
                <a:solidFill>
                  <a:srgbClr val="56575B"/>
                </a:solidFill>
                <a:latin typeface="Arial"/>
                <a:cs typeface="Arial"/>
              </a:rPr>
              <a:t> </a:t>
            </a:r>
            <a:r>
              <a:rPr sz="900" spc="15" dirty="0">
                <a:solidFill>
                  <a:srgbClr val="56575B"/>
                </a:solidFill>
                <a:latin typeface="Arial"/>
                <a:cs typeface="Arial"/>
              </a:rPr>
              <a:t>every</a:t>
            </a:r>
            <a:r>
              <a:rPr sz="900" spc="-15" dirty="0">
                <a:solidFill>
                  <a:srgbClr val="56575B"/>
                </a:solidFill>
                <a:latin typeface="Arial"/>
                <a:cs typeface="Arial"/>
              </a:rPr>
              <a:t> </a:t>
            </a:r>
            <a:r>
              <a:rPr sz="900" spc="5" dirty="0">
                <a:solidFill>
                  <a:srgbClr val="56575B"/>
                </a:solidFill>
                <a:latin typeface="Arial"/>
                <a:cs typeface="Arial"/>
              </a:rPr>
              <a:t>care</a:t>
            </a:r>
            <a:r>
              <a:rPr sz="900" spc="-10" dirty="0">
                <a:solidFill>
                  <a:srgbClr val="56575B"/>
                </a:solidFill>
                <a:latin typeface="Arial"/>
                <a:cs typeface="Arial"/>
              </a:rPr>
              <a:t> </a:t>
            </a:r>
            <a:r>
              <a:rPr sz="900" spc="-15" dirty="0">
                <a:solidFill>
                  <a:srgbClr val="56575B"/>
                </a:solidFill>
                <a:latin typeface="Arial"/>
                <a:cs typeface="Arial"/>
              </a:rPr>
              <a:t>has </a:t>
            </a:r>
            <a:r>
              <a:rPr sz="900" spc="-5" dirty="0">
                <a:solidFill>
                  <a:srgbClr val="56575B"/>
                </a:solidFill>
                <a:latin typeface="Arial"/>
                <a:cs typeface="Arial"/>
              </a:rPr>
              <a:t>been</a:t>
            </a:r>
            <a:r>
              <a:rPr sz="900" spc="-15" dirty="0">
                <a:solidFill>
                  <a:srgbClr val="56575B"/>
                </a:solidFill>
                <a:latin typeface="Arial"/>
                <a:cs typeface="Arial"/>
              </a:rPr>
              <a:t> </a:t>
            </a:r>
            <a:r>
              <a:rPr sz="900" spc="10" dirty="0">
                <a:solidFill>
                  <a:srgbClr val="56575B"/>
                </a:solidFill>
                <a:latin typeface="Arial"/>
                <a:cs typeface="Arial"/>
              </a:rPr>
              <a:t>taken</a:t>
            </a:r>
            <a:r>
              <a:rPr sz="900" spc="-10" dirty="0">
                <a:solidFill>
                  <a:srgbClr val="56575B"/>
                </a:solidFill>
                <a:latin typeface="Arial"/>
                <a:cs typeface="Arial"/>
              </a:rPr>
              <a:t> </a:t>
            </a:r>
            <a:r>
              <a:rPr sz="900" spc="15" dirty="0">
                <a:solidFill>
                  <a:srgbClr val="56575B"/>
                </a:solidFill>
                <a:latin typeface="Arial"/>
                <a:cs typeface="Arial"/>
              </a:rPr>
              <a:t>in</a:t>
            </a:r>
            <a:r>
              <a:rPr sz="900" spc="-15" dirty="0">
                <a:solidFill>
                  <a:srgbClr val="56575B"/>
                </a:solidFill>
                <a:latin typeface="Arial"/>
                <a:cs typeface="Arial"/>
              </a:rPr>
              <a:t> </a:t>
            </a:r>
            <a:r>
              <a:rPr sz="900" spc="10" dirty="0">
                <a:solidFill>
                  <a:srgbClr val="56575B"/>
                </a:solidFill>
                <a:latin typeface="Arial"/>
                <a:cs typeface="Arial"/>
              </a:rPr>
              <a:t>compiling</a:t>
            </a:r>
            <a:r>
              <a:rPr sz="900" spc="-15" dirty="0">
                <a:solidFill>
                  <a:srgbClr val="56575B"/>
                </a:solidFill>
                <a:latin typeface="Arial"/>
                <a:cs typeface="Arial"/>
              </a:rPr>
              <a:t> </a:t>
            </a:r>
            <a:r>
              <a:rPr sz="900" spc="20" dirty="0">
                <a:solidFill>
                  <a:srgbClr val="56575B"/>
                </a:solidFill>
                <a:latin typeface="Arial"/>
                <a:cs typeface="Arial"/>
              </a:rPr>
              <a:t>this</a:t>
            </a:r>
            <a:r>
              <a:rPr sz="900" spc="-10" dirty="0">
                <a:solidFill>
                  <a:srgbClr val="56575B"/>
                </a:solidFill>
                <a:latin typeface="Arial"/>
                <a:cs typeface="Arial"/>
              </a:rPr>
              <a:t> </a:t>
            </a:r>
            <a:r>
              <a:rPr sz="900" spc="5" dirty="0">
                <a:solidFill>
                  <a:srgbClr val="56575B"/>
                </a:solidFill>
                <a:latin typeface="Arial"/>
                <a:cs typeface="Arial"/>
              </a:rPr>
              <a:t>handbook,</a:t>
            </a:r>
            <a:r>
              <a:rPr sz="900" spc="-15" dirty="0">
                <a:solidFill>
                  <a:srgbClr val="56575B"/>
                </a:solidFill>
                <a:latin typeface="Arial"/>
                <a:cs typeface="Arial"/>
              </a:rPr>
              <a:t> </a:t>
            </a:r>
            <a:r>
              <a:rPr sz="900" spc="-35" dirty="0">
                <a:solidFill>
                  <a:srgbClr val="56575B"/>
                </a:solidFill>
                <a:latin typeface="Arial"/>
                <a:cs typeface="Arial"/>
              </a:rPr>
              <a:t>NZIQS</a:t>
            </a:r>
            <a:r>
              <a:rPr sz="900" spc="-15" dirty="0">
                <a:solidFill>
                  <a:srgbClr val="56575B"/>
                </a:solidFill>
                <a:latin typeface="Arial"/>
                <a:cs typeface="Arial"/>
              </a:rPr>
              <a:t> </a:t>
            </a:r>
            <a:r>
              <a:rPr sz="900" dirty="0">
                <a:solidFill>
                  <a:srgbClr val="56575B"/>
                </a:solidFill>
                <a:latin typeface="Arial"/>
                <a:cs typeface="Arial"/>
              </a:rPr>
              <a:t>accepts</a:t>
            </a:r>
            <a:r>
              <a:rPr sz="900" spc="-10" dirty="0">
                <a:solidFill>
                  <a:srgbClr val="56575B"/>
                </a:solidFill>
                <a:latin typeface="Arial"/>
                <a:cs typeface="Arial"/>
              </a:rPr>
              <a:t> </a:t>
            </a:r>
            <a:r>
              <a:rPr sz="900" spc="5" dirty="0">
                <a:solidFill>
                  <a:srgbClr val="56575B"/>
                </a:solidFill>
                <a:latin typeface="Arial"/>
                <a:cs typeface="Arial"/>
              </a:rPr>
              <a:t>no</a:t>
            </a:r>
            <a:r>
              <a:rPr sz="900" spc="-15" dirty="0">
                <a:solidFill>
                  <a:srgbClr val="56575B"/>
                </a:solidFill>
                <a:latin typeface="Arial"/>
                <a:cs typeface="Arial"/>
              </a:rPr>
              <a:t> </a:t>
            </a:r>
            <a:r>
              <a:rPr sz="900" spc="15" dirty="0">
                <a:solidFill>
                  <a:srgbClr val="56575B"/>
                </a:solidFill>
                <a:latin typeface="Arial"/>
                <a:cs typeface="Arial"/>
              </a:rPr>
              <a:t>responsibility</a:t>
            </a:r>
            <a:r>
              <a:rPr sz="900" spc="-10" dirty="0">
                <a:solidFill>
                  <a:srgbClr val="56575B"/>
                </a:solidFill>
                <a:latin typeface="Arial"/>
                <a:cs typeface="Arial"/>
              </a:rPr>
              <a:t> </a:t>
            </a:r>
            <a:r>
              <a:rPr sz="900" spc="45" dirty="0">
                <a:solidFill>
                  <a:srgbClr val="56575B"/>
                </a:solidFill>
                <a:latin typeface="Arial"/>
                <a:cs typeface="Arial"/>
              </a:rPr>
              <a:t>for</a:t>
            </a:r>
            <a:r>
              <a:rPr sz="900" spc="-15" dirty="0">
                <a:solidFill>
                  <a:srgbClr val="56575B"/>
                </a:solidFill>
                <a:latin typeface="Arial"/>
                <a:cs typeface="Arial"/>
              </a:rPr>
              <a:t> </a:t>
            </a:r>
            <a:r>
              <a:rPr sz="900" spc="5" dirty="0">
                <a:solidFill>
                  <a:srgbClr val="56575B"/>
                </a:solidFill>
                <a:latin typeface="Arial"/>
                <a:cs typeface="Arial"/>
              </a:rPr>
              <a:t>any</a:t>
            </a:r>
            <a:r>
              <a:rPr sz="900" spc="-15" dirty="0">
                <a:solidFill>
                  <a:srgbClr val="56575B"/>
                </a:solidFill>
                <a:latin typeface="Arial"/>
                <a:cs typeface="Arial"/>
              </a:rPr>
              <a:t> </a:t>
            </a:r>
            <a:r>
              <a:rPr sz="900" spc="25" dirty="0">
                <a:solidFill>
                  <a:srgbClr val="56575B"/>
                </a:solidFill>
                <a:latin typeface="Arial"/>
                <a:cs typeface="Arial"/>
              </a:rPr>
              <a:t>errors</a:t>
            </a:r>
            <a:r>
              <a:rPr sz="900" spc="-10" dirty="0">
                <a:solidFill>
                  <a:srgbClr val="56575B"/>
                </a:solidFill>
                <a:latin typeface="Arial"/>
                <a:cs typeface="Arial"/>
              </a:rPr>
              <a:t> </a:t>
            </a:r>
            <a:r>
              <a:rPr sz="900" spc="35" dirty="0">
                <a:solidFill>
                  <a:srgbClr val="56575B"/>
                </a:solidFill>
                <a:latin typeface="Arial"/>
                <a:cs typeface="Arial"/>
              </a:rPr>
              <a:t>or</a:t>
            </a:r>
            <a:r>
              <a:rPr sz="900" spc="-15" dirty="0">
                <a:solidFill>
                  <a:srgbClr val="56575B"/>
                </a:solidFill>
                <a:latin typeface="Arial"/>
                <a:cs typeface="Arial"/>
              </a:rPr>
              <a:t> </a:t>
            </a:r>
            <a:r>
              <a:rPr sz="900" dirty="0">
                <a:solidFill>
                  <a:srgbClr val="56575B"/>
                </a:solidFill>
                <a:latin typeface="Arial"/>
                <a:cs typeface="Arial"/>
              </a:rPr>
              <a:t>omissions</a:t>
            </a:r>
            <a:r>
              <a:rPr sz="900" spc="-15" dirty="0">
                <a:solidFill>
                  <a:srgbClr val="56575B"/>
                </a:solidFill>
                <a:latin typeface="Arial"/>
                <a:cs typeface="Arial"/>
              </a:rPr>
              <a:t> </a:t>
            </a:r>
            <a:r>
              <a:rPr sz="900" spc="15" dirty="0">
                <a:solidFill>
                  <a:srgbClr val="56575B"/>
                </a:solidFill>
                <a:latin typeface="Arial"/>
                <a:cs typeface="Arial"/>
              </a:rPr>
              <a:t>herein.</a:t>
            </a:r>
            <a:endParaRPr sz="900">
              <a:latin typeface="Arial"/>
              <a:cs typeface="Arial"/>
            </a:endParaRPr>
          </a:p>
        </p:txBody>
      </p:sp>
      <p:sp>
        <p:nvSpPr>
          <p:cNvPr id="19" name="object 19"/>
          <p:cNvSpPr/>
          <p:nvPr/>
        </p:nvSpPr>
        <p:spPr>
          <a:xfrm>
            <a:off x="621480" y="7194721"/>
            <a:ext cx="629853" cy="87509"/>
          </a:xfrm>
          <a:prstGeom prst="rect">
            <a:avLst/>
          </a:prstGeom>
          <a:blipFill>
            <a:blip r:embed="rId9" cstate="print"/>
            <a:stretch>
              <a:fillRect/>
            </a:stretch>
          </a:blipFill>
        </p:spPr>
        <p:txBody>
          <a:bodyPr wrap="square" lIns="0" tIns="0" rIns="0" bIns="0" rtlCol="0"/>
          <a:lstStyle/>
          <a:p>
            <a:endParaRPr/>
          </a:p>
        </p:txBody>
      </p:sp>
      <p:sp>
        <p:nvSpPr>
          <p:cNvPr id="20" name="object 20"/>
          <p:cNvSpPr/>
          <p:nvPr/>
        </p:nvSpPr>
        <p:spPr>
          <a:xfrm>
            <a:off x="1994723" y="7199325"/>
            <a:ext cx="57785" cy="80010"/>
          </a:xfrm>
          <a:custGeom>
            <a:avLst/>
            <a:gdLst/>
            <a:ahLst/>
            <a:cxnLst/>
            <a:rect l="l" t="t" r="r" b="b"/>
            <a:pathLst>
              <a:path w="57785" h="80009">
                <a:moveTo>
                  <a:pt x="54863" y="21716"/>
                </a:moveTo>
                <a:lnTo>
                  <a:pt x="26403" y="0"/>
                </a:lnTo>
                <a:lnTo>
                  <a:pt x="21145" y="0"/>
                </a:lnTo>
                <a:lnTo>
                  <a:pt x="0" y="0"/>
                </a:lnTo>
                <a:lnTo>
                  <a:pt x="0" y="80009"/>
                </a:lnTo>
                <a:lnTo>
                  <a:pt x="19545" y="80009"/>
                </a:lnTo>
                <a:lnTo>
                  <a:pt x="24879" y="80009"/>
                </a:lnTo>
                <a:lnTo>
                  <a:pt x="29870" y="79260"/>
                </a:lnTo>
                <a:lnTo>
                  <a:pt x="34518" y="77774"/>
                </a:lnTo>
                <a:lnTo>
                  <a:pt x="39166" y="76288"/>
                </a:lnTo>
                <a:lnTo>
                  <a:pt x="57607" y="46672"/>
                </a:lnTo>
                <a:lnTo>
                  <a:pt x="57607" y="39433"/>
                </a:lnTo>
                <a:lnTo>
                  <a:pt x="57607" y="32575"/>
                </a:lnTo>
                <a:lnTo>
                  <a:pt x="56692" y="26669"/>
                </a:lnTo>
                <a:lnTo>
                  <a:pt x="54863" y="21716"/>
                </a:lnTo>
                <a:close/>
              </a:path>
            </a:pathLst>
          </a:custGeom>
          <a:ln w="3263">
            <a:solidFill>
              <a:srgbClr val="56575B"/>
            </a:solidFill>
          </a:ln>
        </p:spPr>
        <p:txBody>
          <a:bodyPr wrap="square" lIns="0" tIns="0" rIns="0" bIns="0" rtlCol="0"/>
          <a:lstStyle/>
          <a:p>
            <a:endParaRPr/>
          </a:p>
        </p:txBody>
      </p:sp>
      <p:sp>
        <p:nvSpPr>
          <p:cNvPr id="21" name="object 21"/>
          <p:cNvSpPr/>
          <p:nvPr/>
        </p:nvSpPr>
        <p:spPr>
          <a:xfrm>
            <a:off x="2003638" y="7207440"/>
            <a:ext cx="40005" cy="64135"/>
          </a:xfrm>
          <a:custGeom>
            <a:avLst/>
            <a:gdLst/>
            <a:ahLst/>
            <a:cxnLst/>
            <a:rect l="l" t="t" r="r" b="b"/>
            <a:pathLst>
              <a:path w="40005" h="64134">
                <a:moveTo>
                  <a:pt x="37833" y="46342"/>
                </a:moveTo>
                <a:lnTo>
                  <a:pt x="36537" y="50431"/>
                </a:lnTo>
                <a:lnTo>
                  <a:pt x="34670" y="53759"/>
                </a:lnTo>
                <a:lnTo>
                  <a:pt x="32232" y="56349"/>
                </a:lnTo>
                <a:lnTo>
                  <a:pt x="29794" y="58940"/>
                </a:lnTo>
                <a:lnTo>
                  <a:pt x="26860" y="60833"/>
                </a:lnTo>
                <a:lnTo>
                  <a:pt x="23431" y="62001"/>
                </a:lnTo>
                <a:lnTo>
                  <a:pt x="20002" y="63195"/>
                </a:lnTo>
                <a:lnTo>
                  <a:pt x="16116" y="63779"/>
                </a:lnTo>
                <a:lnTo>
                  <a:pt x="11772" y="63779"/>
                </a:lnTo>
                <a:lnTo>
                  <a:pt x="0" y="63779"/>
                </a:lnTo>
                <a:lnTo>
                  <a:pt x="0" y="0"/>
                </a:lnTo>
                <a:lnTo>
                  <a:pt x="11544" y="0"/>
                </a:lnTo>
                <a:lnTo>
                  <a:pt x="20764" y="0"/>
                </a:lnTo>
                <a:lnTo>
                  <a:pt x="27774" y="2705"/>
                </a:lnTo>
                <a:lnTo>
                  <a:pt x="32575" y="8115"/>
                </a:lnTo>
                <a:lnTo>
                  <a:pt x="37376" y="13525"/>
                </a:lnTo>
                <a:lnTo>
                  <a:pt x="39776" y="21374"/>
                </a:lnTo>
                <a:lnTo>
                  <a:pt x="39776" y="31661"/>
                </a:lnTo>
                <a:lnTo>
                  <a:pt x="39776" y="37376"/>
                </a:lnTo>
                <a:lnTo>
                  <a:pt x="39128" y="42278"/>
                </a:lnTo>
                <a:lnTo>
                  <a:pt x="37833" y="46342"/>
                </a:lnTo>
                <a:close/>
              </a:path>
            </a:pathLst>
          </a:custGeom>
          <a:ln w="3263">
            <a:solidFill>
              <a:srgbClr val="56575B"/>
            </a:solidFill>
          </a:ln>
        </p:spPr>
        <p:txBody>
          <a:bodyPr wrap="square" lIns="0" tIns="0" rIns="0" bIns="0" rtlCol="0"/>
          <a:lstStyle/>
          <a:p>
            <a:endParaRPr/>
          </a:p>
        </p:txBody>
      </p:sp>
      <p:sp>
        <p:nvSpPr>
          <p:cNvPr id="22" name="object 22"/>
          <p:cNvSpPr/>
          <p:nvPr/>
        </p:nvSpPr>
        <p:spPr>
          <a:xfrm>
            <a:off x="2065360" y="7218070"/>
            <a:ext cx="46990" cy="62865"/>
          </a:xfrm>
          <a:custGeom>
            <a:avLst/>
            <a:gdLst/>
            <a:ahLst/>
            <a:cxnLst/>
            <a:rect l="l" t="t" r="r" b="b"/>
            <a:pathLst>
              <a:path w="46989" h="62865">
                <a:moveTo>
                  <a:pt x="46634" y="61264"/>
                </a:moveTo>
                <a:lnTo>
                  <a:pt x="46634" y="19431"/>
                </a:lnTo>
                <a:lnTo>
                  <a:pt x="46634" y="12496"/>
                </a:lnTo>
                <a:lnTo>
                  <a:pt x="44754" y="7531"/>
                </a:lnTo>
                <a:lnTo>
                  <a:pt x="40982" y="4508"/>
                </a:lnTo>
                <a:lnTo>
                  <a:pt x="37210" y="1511"/>
                </a:lnTo>
                <a:lnTo>
                  <a:pt x="32080" y="0"/>
                </a:lnTo>
                <a:lnTo>
                  <a:pt x="25603" y="0"/>
                </a:lnTo>
                <a:lnTo>
                  <a:pt x="21716" y="0"/>
                </a:lnTo>
                <a:lnTo>
                  <a:pt x="5486" y="4876"/>
                </a:lnTo>
                <a:lnTo>
                  <a:pt x="8686" y="11887"/>
                </a:lnTo>
                <a:lnTo>
                  <a:pt x="11112" y="10439"/>
                </a:lnTo>
                <a:lnTo>
                  <a:pt x="13639" y="9309"/>
                </a:lnTo>
                <a:lnTo>
                  <a:pt x="16255" y="8509"/>
                </a:lnTo>
                <a:lnTo>
                  <a:pt x="18872" y="7721"/>
                </a:lnTo>
                <a:lnTo>
                  <a:pt x="21780" y="7315"/>
                </a:lnTo>
                <a:lnTo>
                  <a:pt x="24968" y="7315"/>
                </a:lnTo>
                <a:lnTo>
                  <a:pt x="33616" y="7315"/>
                </a:lnTo>
                <a:lnTo>
                  <a:pt x="37947" y="11709"/>
                </a:lnTo>
                <a:lnTo>
                  <a:pt x="37947" y="20497"/>
                </a:lnTo>
                <a:lnTo>
                  <a:pt x="37947" y="27546"/>
                </a:lnTo>
                <a:lnTo>
                  <a:pt x="26022" y="24117"/>
                </a:lnTo>
                <a:lnTo>
                  <a:pt x="22974" y="24117"/>
                </a:lnTo>
                <a:lnTo>
                  <a:pt x="20002" y="24117"/>
                </a:lnTo>
                <a:lnTo>
                  <a:pt x="7035" y="28638"/>
                </a:lnTo>
                <a:lnTo>
                  <a:pt x="4927" y="30200"/>
                </a:lnTo>
                <a:lnTo>
                  <a:pt x="3238" y="32194"/>
                </a:lnTo>
                <a:lnTo>
                  <a:pt x="1943" y="34632"/>
                </a:lnTo>
                <a:lnTo>
                  <a:pt x="647" y="37071"/>
                </a:lnTo>
                <a:lnTo>
                  <a:pt x="0" y="39966"/>
                </a:lnTo>
                <a:lnTo>
                  <a:pt x="0" y="43319"/>
                </a:lnTo>
                <a:lnTo>
                  <a:pt x="0" y="46977"/>
                </a:lnTo>
                <a:lnTo>
                  <a:pt x="546" y="50025"/>
                </a:lnTo>
                <a:lnTo>
                  <a:pt x="1650" y="52463"/>
                </a:lnTo>
                <a:lnTo>
                  <a:pt x="2755" y="54902"/>
                </a:lnTo>
                <a:lnTo>
                  <a:pt x="4229" y="56870"/>
                </a:lnTo>
                <a:lnTo>
                  <a:pt x="6057" y="58356"/>
                </a:lnTo>
                <a:lnTo>
                  <a:pt x="7886" y="59842"/>
                </a:lnTo>
                <a:lnTo>
                  <a:pt x="9944" y="60909"/>
                </a:lnTo>
                <a:lnTo>
                  <a:pt x="12230" y="61544"/>
                </a:lnTo>
                <a:lnTo>
                  <a:pt x="14516" y="62191"/>
                </a:lnTo>
                <a:lnTo>
                  <a:pt x="16840" y="62522"/>
                </a:lnTo>
                <a:lnTo>
                  <a:pt x="19202" y="62522"/>
                </a:lnTo>
                <a:lnTo>
                  <a:pt x="23545" y="62522"/>
                </a:lnTo>
                <a:lnTo>
                  <a:pt x="37947" y="53949"/>
                </a:lnTo>
                <a:lnTo>
                  <a:pt x="37947" y="61264"/>
                </a:lnTo>
                <a:lnTo>
                  <a:pt x="46634" y="61264"/>
                </a:lnTo>
                <a:close/>
              </a:path>
            </a:pathLst>
          </a:custGeom>
          <a:ln w="3263">
            <a:solidFill>
              <a:srgbClr val="56575B"/>
            </a:solidFill>
          </a:ln>
        </p:spPr>
        <p:txBody>
          <a:bodyPr wrap="square" lIns="0" tIns="0" rIns="0" bIns="0" rtlCol="0"/>
          <a:lstStyle/>
          <a:p>
            <a:endParaRPr/>
          </a:p>
        </p:txBody>
      </p:sp>
      <p:sp>
        <p:nvSpPr>
          <p:cNvPr id="23" name="object 23"/>
          <p:cNvSpPr/>
          <p:nvPr/>
        </p:nvSpPr>
        <p:spPr>
          <a:xfrm>
            <a:off x="2073932" y="7249045"/>
            <a:ext cx="29845" cy="24765"/>
          </a:xfrm>
          <a:custGeom>
            <a:avLst/>
            <a:gdLst/>
            <a:ahLst/>
            <a:cxnLst/>
            <a:rect l="l" t="t" r="r" b="b"/>
            <a:pathLst>
              <a:path w="29844" h="24765">
                <a:moveTo>
                  <a:pt x="29375" y="15544"/>
                </a:moveTo>
                <a:lnTo>
                  <a:pt x="27558" y="18059"/>
                </a:lnTo>
                <a:lnTo>
                  <a:pt x="25196" y="20192"/>
                </a:lnTo>
                <a:lnTo>
                  <a:pt x="22313" y="21945"/>
                </a:lnTo>
                <a:lnTo>
                  <a:pt x="19430" y="23698"/>
                </a:lnTo>
                <a:lnTo>
                  <a:pt x="16052" y="24574"/>
                </a:lnTo>
                <a:lnTo>
                  <a:pt x="12179" y="24574"/>
                </a:lnTo>
                <a:lnTo>
                  <a:pt x="8534" y="24574"/>
                </a:lnTo>
                <a:lnTo>
                  <a:pt x="5600" y="23571"/>
                </a:lnTo>
                <a:lnTo>
                  <a:pt x="3352" y="21539"/>
                </a:lnTo>
                <a:lnTo>
                  <a:pt x="1117" y="19532"/>
                </a:lnTo>
                <a:lnTo>
                  <a:pt x="0" y="16268"/>
                </a:lnTo>
                <a:lnTo>
                  <a:pt x="0" y="11772"/>
                </a:lnTo>
                <a:lnTo>
                  <a:pt x="0" y="7962"/>
                </a:lnTo>
                <a:lnTo>
                  <a:pt x="1231" y="5054"/>
                </a:lnTo>
                <a:lnTo>
                  <a:pt x="3695" y="3022"/>
                </a:lnTo>
                <a:lnTo>
                  <a:pt x="6172" y="1015"/>
                </a:lnTo>
                <a:lnTo>
                  <a:pt x="9601" y="0"/>
                </a:lnTo>
                <a:lnTo>
                  <a:pt x="14008" y="0"/>
                </a:lnTo>
                <a:lnTo>
                  <a:pt x="17652" y="0"/>
                </a:lnTo>
                <a:lnTo>
                  <a:pt x="20624" y="304"/>
                </a:lnTo>
                <a:lnTo>
                  <a:pt x="22936" y="914"/>
                </a:lnTo>
                <a:lnTo>
                  <a:pt x="25260" y="1523"/>
                </a:lnTo>
                <a:lnTo>
                  <a:pt x="27393" y="2362"/>
                </a:lnTo>
                <a:lnTo>
                  <a:pt x="29375" y="3428"/>
                </a:lnTo>
                <a:lnTo>
                  <a:pt x="29375" y="15544"/>
                </a:lnTo>
                <a:close/>
              </a:path>
            </a:pathLst>
          </a:custGeom>
          <a:ln w="3263">
            <a:solidFill>
              <a:srgbClr val="56575B"/>
            </a:solidFill>
          </a:ln>
        </p:spPr>
        <p:txBody>
          <a:bodyPr wrap="square" lIns="0" tIns="0" rIns="0" bIns="0" rtlCol="0"/>
          <a:lstStyle/>
          <a:p>
            <a:endParaRPr/>
          </a:p>
        </p:txBody>
      </p:sp>
      <p:sp>
        <p:nvSpPr>
          <p:cNvPr id="24" name="object 24"/>
          <p:cNvSpPr/>
          <p:nvPr/>
        </p:nvSpPr>
        <p:spPr>
          <a:xfrm>
            <a:off x="2125483" y="7196010"/>
            <a:ext cx="31115" cy="85090"/>
          </a:xfrm>
          <a:custGeom>
            <a:avLst/>
            <a:gdLst/>
            <a:ahLst/>
            <a:cxnLst/>
            <a:rect l="l" t="t" r="r" b="b"/>
            <a:pathLst>
              <a:path w="31114" h="85090">
                <a:moveTo>
                  <a:pt x="30975" y="30632"/>
                </a:moveTo>
                <a:lnTo>
                  <a:pt x="30975" y="23317"/>
                </a:lnTo>
                <a:lnTo>
                  <a:pt x="16116" y="23317"/>
                </a:lnTo>
                <a:lnTo>
                  <a:pt x="16116" y="0"/>
                </a:lnTo>
                <a:lnTo>
                  <a:pt x="7429" y="4800"/>
                </a:lnTo>
                <a:lnTo>
                  <a:pt x="7429" y="23317"/>
                </a:lnTo>
                <a:lnTo>
                  <a:pt x="0" y="23317"/>
                </a:lnTo>
                <a:lnTo>
                  <a:pt x="0" y="30632"/>
                </a:lnTo>
                <a:lnTo>
                  <a:pt x="7429" y="30632"/>
                </a:lnTo>
                <a:lnTo>
                  <a:pt x="7429" y="71005"/>
                </a:lnTo>
                <a:lnTo>
                  <a:pt x="7429" y="76022"/>
                </a:lnTo>
                <a:lnTo>
                  <a:pt x="8407" y="79540"/>
                </a:lnTo>
                <a:lnTo>
                  <a:pt x="10388" y="81559"/>
                </a:lnTo>
                <a:lnTo>
                  <a:pt x="12357" y="83578"/>
                </a:lnTo>
                <a:lnTo>
                  <a:pt x="15214" y="84581"/>
                </a:lnTo>
                <a:lnTo>
                  <a:pt x="18973" y="84581"/>
                </a:lnTo>
                <a:lnTo>
                  <a:pt x="21259" y="84581"/>
                </a:lnTo>
                <a:lnTo>
                  <a:pt x="30632" y="75095"/>
                </a:lnTo>
                <a:lnTo>
                  <a:pt x="29260" y="75704"/>
                </a:lnTo>
                <a:lnTo>
                  <a:pt x="27952" y="76149"/>
                </a:lnTo>
                <a:lnTo>
                  <a:pt x="26695" y="76403"/>
                </a:lnTo>
                <a:lnTo>
                  <a:pt x="25438" y="76682"/>
                </a:lnTo>
                <a:lnTo>
                  <a:pt x="23926" y="76809"/>
                </a:lnTo>
                <a:lnTo>
                  <a:pt x="22174" y="76809"/>
                </a:lnTo>
                <a:lnTo>
                  <a:pt x="19888" y="76809"/>
                </a:lnTo>
                <a:lnTo>
                  <a:pt x="18300" y="76276"/>
                </a:lnTo>
                <a:lnTo>
                  <a:pt x="17437" y="75209"/>
                </a:lnTo>
                <a:lnTo>
                  <a:pt x="16548" y="74142"/>
                </a:lnTo>
                <a:lnTo>
                  <a:pt x="16116" y="72288"/>
                </a:lnTo>
                <a:lnTo>
                  <a:pt x="16116" y="69621"/>
                </a:lnTo>
                <a:lnTo>
                  <a:pt x="16116" y="30632"/>
                </a:lnTo>
                <a:lnTo>
                  <a:pt x="30975" y="30632"/>
                </a:lnTo>
                <a:close/>
              </a:path>
            </a:pathLst>
          </a:custGeom>
          <a:ln w="3263">
            <a:solidFill>
              <a:srgbClr val="56575B"/>
            </a:solidFill>
          </a:ln>
        </p:spPr>
        <p:txBody>
          <a:bodyPr wrap="square" lIns="0" tIns="0" rIns="0" bIns="0" rtlCol="0"/>
          <a:lstStyle/>
          <a:p>
            <a:endParaRPr/>
          </a:p>
        </p:txBody>
      </p:sp>
      <p:sp>
        <p:nvSpPr>
          <p:cNvPr id="25" name="object 25"/>
          <p:cNvSpPr/>
          <p:nvPr/>
        </p:nvSpPr>
        <p:spPr>
          <a:xfrm>
            <a:off x="2169836" y="7218064"/>
            <a:ext cx="49530" cy="62865"/>
          </a:xfrm>
          <a:custGeom>
            <a:avLst/>
            <a:gdLst/>
            <a:ahLst/>
            <a:cxnLst/>
            <a:rect l="l" t="t" r="r" b="b"/>
            <a:pathLst>
              <a:path w="49530" h="62865">
                <a:moveTo>
                  <a:pt x="47370" y="17665"/>
                </a:moveTo>
                <a:lnTo>
                  <a:pt x="46342" y="14046"/>
                </a:lnTo>
                <a:lnTo>
                  <a:pt x="44805" y="10922"/>
                </a:lnTo>
                <a:lnTo>
                  <a:pt x="42748" y="8293"/>
                </a:lnTo>
                <a:lnTo>
                  <a:pt x="40690" y="5664"/>
                </a:lnTo>
                <a:lnTo>
                  <a:pt x="38150" y="3632"/>
                </a:lnTo>
                <a:lnTo>
                  <a:pt x="35140" y="2171"/>
                </a:lnTo>
                <a:lnTo>
                  <a:pt x="32130" y="736"/>
                </a:lnTo>
                <a:lnTo>
                  <a:pt x="28689" y="0"/>
                </a:lnTo>
                <a:lnTo>
                  <a:pt x="24803" y="0"/>
                </a:lnTo>
                <a:lnTo>
                  <a:pt x="21208" y="0"/>
                </a:lnTo>
                <a:lnTo>
                  <a:pt x="7073" y="8356"/>
                </a:lnTo>
                <a:lnTo>
                  <a:pt x="4864" y="11023"/>
                </a:lnTo>
                <a:lnTo>
                  <a:pt x="3136" y="14262"/>
                </a:lnTo>
                <a:lnTo>
                  <a:pt x="1879" y="18059"/>
                </a:lnTo>
                <a:lnTo>
                  <a:pt x="622" y="21882"/>
                </a:lnTo>
                <a:lnTo>
                  <a:pt x="0" y="26187"/>
                </a:lnTo>
                <a:lnTo>
                  <a:pt x="0" y="30975"/>
                </a:lnTo>
                <a:lnTo>
                  <a:pt x="0" y="36855"/>
                </a:lnTo>
                <a:lnTo>
                  <a:pt x="761" y="41808"/>
                </a:lnTo>
                <a:lnTo>
                  <a:pt x="2311" y="45847"/>
                </a:lnTo>
                <a:lnTo>
                  <a:pt x="3848" y="49885"/>
                </a:lnTo>
                <a:lnTo>
                  <a:pt x="5791" y="53136"/>
                </a:lnTo>
                <a:lnTo>
                  <a:pt x="8140" y="55613"/>
                </a:lnTo>
                <a:lnTo>
                  <a:pt x="10477" y="58089"/>
                </a:lnTo>
                <a:lnTo>
                  <a:pt x="13093" y="59867"/>
                </a:lnTo>
                <a:lnTo>
                  <a:pt x="16001" y="60921"/>
                </a:lnTo>
                <a:lnTo>
                  <a:pt x="18884" y="61988"/>
                </a:lnTo>
                <a:lnTo>
                  <a:pt x="21716" y="62534"/>
                </a:lnTo>
                <a:lnTo>
                  <a:pt x="24460" y="62534"/>
                </a:lnTo>
                <a:lnTo>
                  <a:pt x="26746" y="62534"/>
                </a:lnTo>
                <a:lnTo>
                  <a:pt x="28803" y="62382"/>
                </a:lnTo>
                <a:lnTo>
                  <a:pt x="30632" y="62077"/>
                </a:lnTo>
                <a:lnTo>
                  <a:pt x="32461" y="61772"/>
                </a:lnTo>
                <a:lnTo>
                  <a:pt x="45948" y="55664"/>
                </a:lnTo>
                <a:lnTo>
                  <a:pt x="41948" y="49504"/>
                </a:lnTo>
                <a:lnTo>
                  <a:pt x="39204" y="51333"/>
                </a:lnTo>
                <a:lnTo>
                  <a:pt x="36626" y="52743"/>
                </a:lnTo>
                <a:lnTo>
                  <a:pt x="34226" y="53733"/>
                </a:lnTo>
                <a:lnTo>
                  <a:pt x="31826" y="54724"/>
                </a:lnTo>
                <a:lnTo>
                  <a:pt x="28867" y="55219"/>
                </a:lnTo>
                <a:lnTo>
                  <a:pt x="25374" y="55219"/>
                </a:lnTo>
                <a:lnTo>
                  <a:pt x="20408" y="55219"/>
                </a:lnTo>
                <a:lnTo>
                  <a:pt x="16484" y="53340"/>
                </a:lnTo>
                <a:lnTo>
                  <a:pt x="13588" y="49580"/>
                </a:lnTo>
                <a:lnTo>
                  <a:pt x="10693" y="45834"/>
                </a:lnTo>
                <a:lnTo>
                  <a:pt x="9055" y="40690"/>
                </a:lnTo>
                <a:lnTo>
                  <a:pt x="8686" y="34188"/>
                </a:lnTo>
                <a:lnTo>
                  <a:pt x="48577" y="34188"/>
                </a:lnTo>
                <a:lnTo>
                  <a:pt x="48717" y="33489"/>
                </a:lnTo>
                <a:lnTo>
                  <a:pt x="48818" y="32816"/>
                </a:lnTo>
                <a:lnTo>
                  <a:pt x="48856" y="32118"/>
                </a:lnTo>
                <a:lnTo>
                  <a:pt x="48894" y="31445"/>
                </a:lnTo>
                <a:lnTo>
                  <a:pt x="48920" y="30568"/>
                </a:lnTo>
                <a:lnTo>
                  <a:pt x="48920" y="29489"/>
                </a:lnTo>
                <a:lnTo>
                  <a:pt x="48920" y="25234"/>
                </a:lnTo>
                <a:lnTo>
                  <a:pt x="48399" y="21285"/>
                </a:lnTo>
                <a:lnTo>
                  <a:pt x="47370" y="17665"/>
                </a:lnTo>
                <a:close/>
              </a:path>
            </a:pathLst>
          </a:custGeom>
          <a:ln w="3263">
            <a:solidFill>
              <a:srgbClr val="56575B"/>
            </a:solidFill>
          </a:ln>
        </p:spPr>
        <p:txBody>
          <a:bodyPr wrap="square" lIns="0" tIns="0" rIns="0" bIns="0" rtlCol="0"/>
          <a:lstStyle/>
          <a:p>
            <a:endParaRPr/>
          </a:p>
        </p:txBody>
      </p:sp>
      <p:sp>
        <p:nvSpPr>
          <p:cNvPr id="26" name="object 26"/>
          <p:cNvSpPr/>
          <p:nvPr/>
        </p:nvSpPr>
        <p:spPr>
          <a:xfrm>
            <a:off x="2178523" y="7225392"/>
            <a:ext cx="32384" cy="20320"/>
          </a:xfrm>
          <a:custGeom>
            <a:avLst/>
            <a:gdLst/>
            <a:ahLst/>
            <a:cxnLst/>
            <a:rect l="l" t="t" r="r" b="b"/>
            <a:pathLst>
              <a:path w="32385" h="20320">
                <a:moveTo>
                  <a:pt x="0" y="19875"/>
                </a:moveTo>
                <a:lnTo>
                  <a:pt x="11569" y="0"/>
                </a:lnTo>
                <a:lnTo>
                  <a:pt x="16052" y="0"/>
                </a:lnTo>
                <a:lnTo>
                  <a:pt x="21297" y="0"/>
                </a:lnTo>
                <a:lnTo>
                  <a:pt x="32232" y="19875"/>
                </a:lnTo>
                <a:lnTo>
                  <a:pt x="0" y="19875"/>
                </a:lnTo>
                <a:close/>
              </a:path>
            </a:pathLst>
          </a:custGeom>
          <a:ln w="3263">
            <a:solidFill>
              <a:srgbClr val="56575B"/>
            </a:solidFill>
          </a:ln>
        </p:spPr>
        <p:txBody>
          <a:bodyPr wrap="square" lIns="0" tIns="0" rIns="0" bIns="0" rtlCol="0"/>
          <a:lstStyle/>
          <a:p>
            <a:endParaRPr/>
          </a:p>
        </p:txBody>
      </p:sp>
      <p:sp>
        <p:nvSpPr>
          <p:cNvPr id="27" name="object 27"/>
          <p:cNvSpPr/>
          <p:nvPr/>
        </p:nvSpPr>
        <p:spPr>
          <a:xfrm>
            <a:off x="3364683" y="7194376"/>
            <a:ext cx="823715" cy="87852"/>
          </a:xfrm>
          <a:prstGeom prst="rect">
            <a:avLst/>
          </a:prstGeom>
          <a:blipFill>
            <a:blip r:embed="rId10" cstate="print"/>
            <a:stretch>
              <a:fillRect/>
            </a:stretch>
          </a:blipFill>
        </p:spPr>
        <p:txBody>
          <a:bodyPr wrap="square" lIns="0" tIns="0" rIns="0" bIns="0" rtlCol="0"/>
          <a:lstStyle/>
          <a:p>
            <a:endParaRPr/>
          </a:p>
        </p:txBody>
      </p:sp>
      <p:graphicFrame>
        <p:nvGraphicFramePr>
          <p:cNvPr id="28" name="object 28"/>
          <p:cNvGraphicFramePr>
            <a:graphicFrameLocks noGrp="1"/>
          </p:cNvGraphicFramePr>
          <p:nvPr/>
        </p:nvGraphicFramePr>
        <p:xfrm>
          <a:off x="580847" y="7194198"/>
          <a:ext cx="4822189" cy="937282"/>
        </p:xfrm>
        <a:graphic>
          <a:graphicData uri="http://schemas.openxmlformats.org/drawingml/2006/table">
            <a:tbl>
              <a:tblPr firstRow="1" bandRow="1">
                <a:tableStyleId>{2D5ABB26-0587-4C30-8999-92F81FD0307C}</a:tableStyleId>
              </a:tblPr>
              <a:tblGrid>
                <a:gridCol w="1038860">
                  <a:extLst>
                    <a:ext uri="{9D8B030D-6E8A-4147-A177-3AD203B41FA5}">
                      <a16:colId xmlns:a16="http://schemas.microsoft.com/office/drawing/2014/main" val="20000"/>
                    </a:ext>
                  </a:extLst>
                </a:gridCol>
                <a:gridCol w="1420494">
                  <a:extLst>
                    <a:ext uri="{9D8B030D-6E8A-4147-A177-3AD203B41FA5}">
                      <a16:colId xmlns:a16="http://schemas.microsoft.com/office/drawing/2014/main" val="20001"/>
                    </a:ext>
                  </a:extLst>
                </a:gridCol>
                <a:gridCol w="2362835">
                  <a:extLst>
                    <a:ext uri="{9D8B030D-6E8A-4147-A177-3AD203B41FA5}">
                      <a16:colId xmlns:a16="http://schemas.microsoft.com/office/drawing/2014/main" val="20002"/>
                    </a:ext>
                  </a:extLst>
                </a:gridCol>
              </a:tblGrid>
              <a:tr h="125754">
                <a:tc>
                  <a:txBody>
                    <a:bodyPr/>
                    <a:lstStyle/>
                    <a:p>
                      <a:pPr marL="31750">
                        <a:lnSpc>
                          <a:spcPts val="850"/>
                        </a:lnSpc>
                      </a:pPr>
                      <a:r>
                        <a:rPr sz="900" spc="-5" dirty="0">
                          <a:solidFill>
                            <a:srgbClr val="56575B"/>
                          </a:solidFill>
                          <a:latin typeface="Arial"/>
                          <a:cs typeface="Arial"/>
                        </a:rPr>
                        <a:t>Revision</a:t>
                      </a:r>
                      <a:r>
                        <a:rPr sz="900" spc="-30" dirty="0">
                          <a:solidFill>
                            <a:srgbClr val="56575B"/>
                          </a:solidFill>
                          <a:latin typeface="Arial"/>
                          <a:cs typeface="Arial"/>
                        </a:rPr>
                        <a:t> </a:t>
                      </a:r>
                      <a:r>
                        <a:rPr sz="900" spc="-5" dirty="0">
                          <a:solidFill>
                            <a:srgbClr val="56575B"/>
                          </a:solidFill>
                          <a:latin typeface="Arial"/>
                          <a:cs typeface="Arial"/>
                        </a:rPr>
                        <a:t>Ref</a:t>
                      </a:r>
                      <a:endParaRPr sz="900">
                        <a:latin typeface="Arial"/>
                        <a:cs typeface="Arial"/>
                      </a:endParaRPr>
                    </a:p>
                  </a:txBody>
                  <a:tcPr marL="0" marR="0" marT="0" marB="0"/>
                </a:tc>
                <a:tc>
                  <a:txBody>
                    <a:bodyPr/>
                    <a:lstStyle/>
                    <a:p>
                      <a:pPr marL="364490">
                        <a:lnSpc>
                          <a:spcPts val="850"/>
                        </a:lnSpc>
                      </a:pPr>
                      <a:r>
                        <a:rPr sz="900" spc="-5" dirty="0">
                          <a:solidFill>
                            <a:srgbClr val="56575B"/>
                          </a:solidFill>
                          <a:latin typeface="Arial"/>
                          <a:cs typeface="Arial"/>
                        </a:rPr>
                        <a:t>Date</a:t>
                      </a:r>
                      <a:endParaRPr sz="900">
                        <a:latin typeface="Arial"/>
                        <a:cs typeface="Arial"/>
                      </a:endParaRPr>
                    </a:p>
                  </a:txBody>
                  <a:tcPr marL="0" marR="0" marT="0" marB="0"/>
                </a:tc>
                <a:tc>
                  <a:txBody>
                    <a:bodyPr/>
                    <a:lstStyle/>
                    <a:p>
                      <a:pPr marL="315595">
                        <a:lnSpc>
                          <a:spcPts val="850"/>
                        </a:lnSpc>
                      </a:pPr>
                      <a:r>
                        <a:rPr sz="900" spc="-5" dirty="0">
                          <a:solidFill>
                            <a:srgbClr val="56575B"/>
                          </a:solidFill>
                          <a:latin typeface="Arial"/>
                          <a:cs typeface="Arial"/>
                        </a:rPr>
                        <a:t>Revision</a:t>
                      </a:r>
                      <a:r>
                        <a:rPr sz="900" spc="-25" dirty="0">
                          <a:solidFill>
                            <a:srgbClr val="56575B"/>
                          </a:solidFill>
                          <a:latin typeface="Arial"/>
                          <a:cs typeface="Arial"/>
                        </a:rPr>
                        <a:t> </a:t>
                      </a:r>
                      <a:r>
                        <a:rPr sz="900" spc="10" dirty="0">
                          <a:solidFill>
                            <a:srgbClr val="56575B"/>
                          </a:solidFill>
                          <a:latin typeface="Arial"/>
                          <a:cs typeface="Arial"/>
                        </a:rPr>
                        <a:t>Outline</a:t>
                      </a:r>
                      <a:endParaRPr sz="900">
                        <a:latin typeface="Arial"/>
                        <a:cs typeface="Arial"/>
                      </a:endParaRPr>
                    </a:p>
                  </a:txBody>
                  <a:tcPr marL="0" marR="0" marT="0" marB="0"/>
                </a:tc>
                <a:extLst>
                  <a:ext uri="{0D108BD9-81ED-4DB2-BD59-A6C34878D82A}">
                    <a16:rowId xmlns:a16="http://schemas.microsoft.com/office/drawing/2014/main" val="10000"/>
                  </a:ext>
                </a:extLst>
              </a:tr>
              <a:tr h="137158">
                <a:tc>
                  <a:txBody>
                    <a:bodyPr/>
                    <a:lstStyle/>
                    <a:p>
                      <a:pPr marL="31750">
                        <a:lnSpc>
                          <a:spcPts val="940"/>
                        </a:lnSpc>
                      </a:pPr>
                      <a:r>
                        <a:rPr sz="900" spc="35" dirty="0">
                          <a:solidFill>
                            <a:srgbClr val="56575B"/>
                          </a:solidFill>
                          <a:latin typeface="Arial"/>
                          <a:cs typeface="Arial"/>
                        </a:rPr>
                        <a:t>1st</a:t>
                      </a:r>
                      <a:r>
                        <a:rPr sz="900" spc="-30" dirty="0">
                          <a:solidFill>
                            <a:srgbClr val="56575B"/>
                          </a:solidFill>
                          <a:latin typeface="Arial"/>
                          <a:cs typeface="Arial"/>
                        </a:rPr>
                        <a:t> </a:t>
                      </a:r>
                      <a:r>
                        <a:rPr sz="900" spc="20" dirty="0">
                          <a:solidFill>
                            <a:srgbClr val="56575B"/>
                          </a:solidFill>
                          <a:latin typeface="Arial"/>
                          <a:cs typeface="Arial"/>
                        </a:rPr>
                        <a:t>edition</a:t>
                      </a:r>
                      <a:endParaRPr sz="900">
                        <a:latin typeface="Arial"/>
                        <a:cs typeface="Arial"/>
                      </a:endParaRPr>
                    </a:p>
                  </a:txBody>
                  <a:tcPr marL="0" marR="0" marT="0" marB="0"/>
                </a:tc>
                <a:tc>
                  <a:txBody>
                    <a:bodyPr/>
                    <a:lstStyle/>
                    <a:p>
                      <a:pPr marL="364490">
                        <a:lnSpc>
                          <a:spcPts val="940"/>
                        </a:lnSpc>
                      </a:pPr>
                      <a:r>
                        <a:rPr sz="900" spc="55" dirty="0">
                          <a:solidFill>
                            <a:srgbClr val="56575B"/>
                          </a:solidFill>
                          <a:latin typeface="Arial"/>
                          <a:cs typeface="Arial"/>
                        </a:rPr>
                        <a:t>1970</a:t>
                      </a:r>
                      <a:endParaRPr sz="900">
                        <a:latin typeface="Arial"/>
                        <a:cs typeface="Arial"/>
                      </a:endParaRPr>
                    </a:p>
                  </a:txBody>
                  <a:tcPr marL="0" marR="0" marT="0" marB="0"/>
                </a:tc>
                <a:tc>
                  <a:txBody>
                    <a:bodyPr/>
                    <a:lstStyle/>
                    <a:p>
                      <a:pPr>
                        <a:lnSpc>
                          <a:spcPct val="100000"/>
                        </a:lnSpc>
                      </a:pPr>
                      <a:endParaRPr sz="700">
                        <a:latin typeface="Times New Roman"/>
                        <a:cs typeface="Times New Roman"/>
                      </a:endParaRPr>
                    </a:p>
                  </a:txBody>
                  <a:tcPr marL="0" marR="0" marT="0" marB="0"/>
                </a:tc>
                <a:extLst>
                  <a:ext uri="{0D108BD9-81ED-4DB2-BD59-A6C34878D82A}">
                    <a16:rowId xmlns:a16="http://schemas.microsoft.com/office/drawing/2014/main" val="10001"/>
                  </a:ext>
                </a:extLst>
              </a:tr>
              <a:tr h="137160">
                <a:tc>
                  <a:txBody>
                    <a:bodyPr/>
                    <a:lstStyle/>
                    <a:p>
                      <a:pPr marL="31750">
                        <a:lnSpc>
                          <a:spcPts val="940"/>
                        </a:lnSpc>
                      </a:pPr>
                      <a:r>
                        <a:rPr sz="900" spc="20" dirty="0">
                          <a:solidFill>
                            <a:srgbClr val="56575B"/>
                          </a:solidFill>
                          <a:latin typeface="Arial"/>
                          <a:cs typeface="Arial"/>
                        </a:rPr>
                        <a:t>2nd</a:t>
                      </a:r>
                      <a:r>
                        <a:rPr sz="900" spc="-30" dirty="0">
                          <a:solidFill>
                            <a:srgbClr val="56575B"/>
                          </a:solidFill>
                          <a:latin typeface="Arial"/>
                          <a:cs typeface="Arial"/>
                        </a:rPr>
                        <a:t> </a:t>
                      </a:r>
                      <a:r>
                        <a:rPr sz="900" spc="20" dirty="0">
                          <a:solidFill>
                            <a:srgbClr val="56575B"/>
                          </a:solidFill>
                          <a:latin typeface="Arial"/>
                          <a:cs typeface="Arial"/>
                        </a:rPr>
                        <a:t>edition</a:t>
                      </a:r>
                      <a:endParaRPr sz="900">
                        <a:latin typeface="Arial"/>
                        <a:cs typeface="Arial"/>
                      </a:endParaRPr>
                    </a:p>
                  </a:txBody>
                  <a:tcPr marL="0" marR="0" marT="0" marB="0"/>
                </a:tc>
                <a:tc>
                  <a:txBody>
                    <a:bodyPr/>
                    <a:lstStyle/>
                    <a:p>
                      <a:pPr marL="364490">
                        <a:lnSpc>
                          <a:spcPts val="940"/>
                        </a:lnSpc>
                      </a:pPr>
                      <a:r>
                        <a:rPr sz="900" spc="55" dirty="0">
                          <a:solidFill>
                            <a:srgbClr val="56575B"/>
                          </a:solidFill>
                          <a:latin typeface="Arial"/>
                          <a:cs typeface="Arial"/>
                        </a:rPr>
                        <a:t>1974</a:t>
                      </a:r>
                      <a:endParaRPr sz="900">
                        <a:latin typeface="Arial"/>
                        <a:cs typeface="Arial"/>
                      </a:endParaRPr>
                    </a:p>
                  </a:txBody>
                  <a:tcPr marL="0" marR="0" marT="0" marB="0"/>
                </a:tc>
                <a:tc>
                  <a:txBody>
                    <a:bodyPr/>
                    <a:lstStyle/>
                    <a:p>
                      <a:pPr>
                        <a:lnSpc>
                          <a:spcPct val="100000"/>
                        </a:lnSpc>
                      </a:pPr>
                      <a:endParaRPr sz="700">
                        <a:latin typeface="Times New Roman"/>
                        <a:cs typeface="Times New Roman"/>
                      </a:endParaRPr>
                    </a:p>
                  </a:txBody>
                  <a:tcPr marL="0" marR="0" marT="0" marB="0"/>
                </a:tc>
                <a:extLst>
                  <a:ext uri="{0D108BD9-81ED-4DB2-BD59-A6C34878D82A}">
                    <a16:rowId xmlns:a16="http://schemas.microsoft.com/office/drawing/2014/main" val="10002"/>
                  </a:ext>
                </a:extLst>
              </a:tr>
              <a:tr h="137160">
                <a:tc>
                  <a:txBody>
                    <a:bodyPr/>
                    <a:lstStyle/>
                    <a:p>
                      <a:pPr marL="31750">
                        <a:lnSpc>
                          <a:spcPts val="940"/>
                        </a:lnSpc>
                      </a:pPr>
                      <a:r>
                        <a:rPr sz="900" spc="40" dirty="0">
                          <a:solidFill>
                            <a:srgbClr val="56575B"/>
                          </a:solidFill>
                          <a:latin typeface="Arial"/>
                          <a:cs typeface="Arial"/>
                        </a:rPr>
                        <a:t>3rd</a:t>
                      </a:r>
                      <a:r>
                        <a:rPr sz="900" spc="-30" dirty="0">
                          <a:solidFill>
                            <a:srgbClr val="56575B"/>
                          </a:solidFill>
                          <a:latin typeface="Arial"/>
                          <a:cs typeface="Arial"/>
                        </a:rPr>
                        <a:t> </a:t>
                      </a:r>
                      <a:r>
                        <a:rPr sz="900" spc="20" dirty="0">
                          <a:solidFill>
                            <a:srgbClr val="56575B"/>
                          </a:solidFill>
                          <a:latin typeface="Arial"/>
                          <a:cs typeface="Arial"/>
                        </a:rPr>
                        <a:t>edition</a:t>
                      </a:r>
                      <a:endParaRPr sz="900">
                        <a:latin typeface="Arial"/>
                        <a:cs typeface="Arial"/>
                      </a:endParaRPr>
                    </a:p>
                  </a:txBody>
                  <a:tcPr marL="0" marR="0" marT="0" marB="0"/>
                </a:tc>
                <a:tc>
                  <a:txBody>
                    <a:bodyPr/>
                    <a:lstStyle/>
                    <a:p>
                      <a:pPr marL="364490">
                        <a:lnSpc>
                          <a:spcPts val="940"/>
                        </a:lnSpc>
                      </a:pPr>
                      <a:r>
                        <a:rPr sz="900" spc="55" dirty="0">
                          <a:solidFill>
                            <a:srgbClr val="56575B"/>
                          </a:solidFill>
                          <a:latin typeface="Arial"/>
                          <a:cs typeface="Arial"/>
                        </a:rPr>
                        <a:t>1982</a:t>
                      </a:r>
                      <a:endParaRPr sz="900">
                        <a:latin typeface="Arial"/>
                        <a:cs typeface="Arial"/>
                      </a:endParaRPr>
                    </a:p>
                  </a:txBody>
                  <a:tcPr marL="0" marR="0" marT="0" marB="0"/>
                </a:tc>
                <a:tc>
                  <a:txBody>
                    <a:bodyPr/>
                    <a:lstStyle/>
                    <a:p>
                      <a:pPr>
                        <a:lnSpc>
                          <a:spcPct val="100000"/>
                        </a:lnSpc>
                      </a:pPr>
                      <a:endParaRPr sz="700">
                        <a:latin typeface="Times New Roman"/>
                        <a:cs typeface="Times New Roman"/>
                      </a:endParaRPr>
                    </a:p>
                  </a:txBody>
                  <a:tcPr marL="0" marR="0" marT="0" marB="0"/>
                </a:tc>
                <a:extLst>
                  <a:ext uri="{0D108BD9-81ED-4DB2-BD59-A6C34878D82A}">
                    <a16:rowId xmlns:a16="http://schemas.microsoft.com/office/drawing/2014/main" val="10003"/>
                  </a:ext>
                </a:extLst>
              </a:tr>
              <a:tr h="137160">
                <a:tc>
                  <a:txBody>
                    <a:bodyPr/>
                    <a:lstStyle/>
                    <a:p>
                      <a:pPr marL="31750">
                        <a:lnSpc>
                          <a:spcPts val="940"/>
                        </a:lnSpc>
                      </a:pPr>
                      <a:r>
                        <a:rPr sz="900" spc="50" dirty="0">
                          <a:solidFill>
                            <a:srgbClr val="56575B"/>
                          </a:solidFill>
                          <a:latin typeface="Arial"/>
                          <a:cs typeface="Arial"/>
                        </a:rPr>
                        <a:t>4th</a:t>
                      </a:r>
                      <a:r>
                        <a:rPr sz="900" spc="-30" dirty="0">
                          <a:solidFill>
                            <a:srgbClr val="56575B"/>
                          </a:solidFill>
                          <a:latin typeface="Arial"/>
                          <a:cs typeface="Arial"/>
                        </a:rPr>
                        <a:t> </a:t>
                      </a:r>
                      <a:r>
                        <a:rPr sz="900" spc="20" dirty="0">
                          <a:solidFill>
                            <a:srgbClr val="56575B"/>
                          </a:solidFill>
                          <a:latin typeface="Arial"/>
                          <a:cs typeface="Arial"/>
                        </a:rPr>
                        <a:t>edition</a:t>
                      </a:r>
                      <a:endParaRPr sz="900">
                        <a:latin typeface="Arial"/>
                        <a:cs typeface="Arial"/>
                      </a:endParaRPr>
                    </a:p>
                  </a:txBody>
                  <a:tcPr marL="0" marR="0" marT="0" marB="0"/>
                </a:tc>
                <a:tc>
                  <a:txBody>
                    <a:bodyPr/>
                    <a:lstStyle/>
                    <a:p>
                      <a:pPr marL="364490">
                        <a:lnSpc>
                          <a:spcPts val="940"/>
                        </a:lnSpc>
                      </a:pPr>
                      <a:r>
                        <a:rPr sz="900" spc="55" dirty="0">
                          <a:solidFill>
                            <a:srgbClr val="56575B"/>
                          </a:solidFill>
                          <a:latin typeface="Arial"/>
                          <a:cs typeface="Arial"/>
                        </a:rPr>
                        <a:t>1992</a:t>
                      </a:r>
                      <a:endParaRPr sz="900">
                        <a:latin typeface="Arial"/>
                        <a:cs typeface="Arial"/>
                      </a:endParaRPr>
                    </a:p>
                  </a:txBody>
                  <a:tcPr marL="0" marR="0" marT="0" marB="0"/>
                </a:tc>
                <a:tc>
                  <a:txBody>
                    <a:bodyPr/>
                    <a:lstStyle/>
                    <a:p>
                      <a:pPr>
                        <a:lnSpc>
                          <a:spcPct val="100000"/>
                        </a:lnSpc>
                      </a:pPr>
                      <a:endParaRPr sz="700">
                        <a:latin typeface="Times New Roman"/>
                        <a:cs typeface="Times New Roman"/>
                      </a:endParaRPr>
                    </a:p>
                  </a:txBody>
                  <a:tcPr marL="0" marR="0" marT="0" marB="0"/>
                </a:tc>
                <a:extLst>
                  <a:ext uri="{0D108BD9-81ED-4DB2-BD59-A6C34878D82A}">
                    <a16:rowId xmlns:a16="http://schemas.microsoft.com/office/drawing/2014/main" val="10004"/>
                  </a:ext>
                </a:extLst>
              </a:tr>
              <a:tr h="137160">
                <a:tc>
                  <a:txBody>
                    <a:bodyPr/>
                    <a:lstStyle/>
                    <a:p>
                      <a:pPr marL="31750">
                        <a:lnSpc>
                          <a:spcPts val="940"/>
                        </a:lnSpc>
                      </a:pPr>
                      <a:r>
                        <a:rPr sz="900" spc="10" dirty="0">
                          <a:solidFill>
                            <a:srgbClr val="56575B"/>
                          </a:solidFill>
                          <a:latin typeface="Arial"/>
                          <a:cs typeface="Arial"/>
                        </a:rPr>
                        <a:t>Reprinted</a:t>
                      </a:r>
                      <a:endParaRPr sz="900">
                        <a:latin typeface="Arial"/>
                        <a:cs typeface="Arial"/>
                      </a:endParaRPr>
                    </a:p>
                  </a:txBody>
                  <a:tcPr marL="0" marR="0" marT="0" marB="0"/>
                </a:tc>
                <a:tc>
                  <a:txBody>
                    <a:bodyPr/>
                    <a:lstStyle/>
                    <a:p>
                      <a:pPr marL="364490">
                        <a:lnSpc>
                          <a:spcPts val="940"/>
                        </a:lnSpc>
                      </a:pPr>
                      <a:r>
                        <a:rPr sz="900" spc="55" dirty="0">
                          <a:solidFill>
                            <a:srgbClr val="56575B"/>
                          </a:solidFill>
                          <a:latin typeface="Arial"/>
                          <a:cs typeface="Arial"/>
                        </a:rPr>
                        <a:t>2012</a:t>
                      </a:r>
                      <a:endParaRPr sz="900">
                        <a:latin typeface="Arial"/>
                        <a:cs typeface="Arial"/>
                      </a:endParaRPr>
                    </a:p>
                  </a:txBody>
                  <a:tcPr marL="0" marR="0" marT="0" marB="0"/>
                </a:tc>
                <a:tc>
                  <a:txBody>
                    <a:bodyPr/>
                    <a:lstStyle/>
                    <a:p>
                      <a:pPr>
                        <a:lnSpc>
                          <a:spcPct val="100000"/>
                        </a:lnSpc>
                      </a:pPr>
                      <a:endParaRPr sz="700">
                        <a:latin typeface="Times New Roman"/>
                        <a:cs typeface="Times New Roman"/>
                      </a:endParaRPr>
                    </a:p>
                  </a:txBody>
                  <a:tcPr marL="0" marR="0" marT="0" marB="0"/>
                </a:tc>
                <a:extLst>
                  <a:ext uri="{0D108BD9-81ED-4DB2-BD59-A6C34878D82A}">
                    <a16:rowId xmlns:a16="http://schemas.microsoft.com/office/drawing/2014/main" val="10005"/>
                  </a:ext>
                </a:extLst>
              </a:tr>
              <a:tr h="125730">
                <a:tc>
                  <a:txBody>
                    <a:bodyPr/>
                    <a:lstStyle/>
                    <a:p>
                      <a:pPr marL="31750">
                        <a:lnSpc>
                          <a:spcPts val="890"/>
                        </a:lnSpc>
                      </a:pPr>
                      <a:r>
                        <a:rPr sz="900" spc="50" dirty="0">
                          <a:solidFill>
                            <a:srgbClr val="56575B"/>
                          </a:solidFill>
                          <a:latin typeface="Arial"/>
                          <a:cs typeface="Arial"/>
                        </a:rPr>
                        <a:t>5th</a:t>
                      </a:r>
                      <a:r>
                        <a:rPr sz="900" spc="-30" dirty="0">
                          <a:solidFill>
                            <a:srgbClr val="56575B"/>
                          </a:solidFill>
                          <a:latin typeface="Arial"/>
                          <a:cs typeface="Arial"/>
                        </a:rPr>
                        <a:t> </a:t>
                      </a:r>
                      <a:r>
                        <a:rPr sz="900" spc="20" dirty="0">
                          <a:solidFill>
                            <a:srgbClr val="56575B"/>
                          </a:solidFill>
                          <a:latin typeface="Arial"/>
                          <a:cs typeface="Arial"/>
                        </a:rPr>
                        <a:t>edition</a:t>
                      </a:r>
                      <a:endParaRPr sz="900">
                        <a:latin typeface="Arial"/>
                        <a:cs typeface="Arial"/>
                      </a:endParaRPr>
                    </a:p>
                  </a:txBody>
                  <a:tcPr marL="0" marR="0" marT="0" marB="0"/>
                </a:tc>
                <a:tc>
                  <a:txBody>
                    <a:bodyPr/>
                    <a:lstStyle/>
                    <a:p>
                      <a:pPr marL="364490">
                        <a:lnSpc>
                          <a:spcPts val="890"/>
                        </a:lnSpc>
                      </a:pPr>
                      <a:r>
                        <a:rPr sz="900" spc="20" dirty="0">
                          <a:solidFill>
                            <a:srgbClr val="56575B"/>
                          </a:solidFill>
                          <a:latin typeface="Arial"/>
                          <a:cs typeface="Arial"/>
                        </a:rPr>
                        <a:t>January</a:t>
                      </a:r>
                      <a:r>
                        <a:rPr sz="900" spc="-30" dirty="0">
                          <a:solidFill>
                            <a:srgbClr val="56575B"/>
                          </a:solidFill>
                          <a:latin typeface="Arial"/>
                          <a:cs typeface="Arial"/>
                        </a:rPr>
                        <a:t> </a:t>
                      </a:r>
                      <a:r>
                        <a:rPr sz="900" spc="55" dirty="0">
                          <a:solidFill>
                            <a:srgbClr val="56575B"/>
                          </a:solidFill>
                          <a:latin typeface="Arial"/>
                          <a:cs typeface="Arial"/>
                        </a:rPr>
                        <a:t>2017</a:t>
                      </a:r>
                      <a:endParaRPr sz="900">
                        <a:latin typeface="Arial"/>
                        <a:cs typeface="Arial"/>
                      </a:endParaRPr>
                    </a:p>
                  </a:txBody>
                  <a:tcPr marL="0" marR="0" marT="0" marB="0"/>
                </a:tc>
                <a:tc>
                  <a:txBody>
                    <a:bodyPr/>
                    <a:lstStyle/>
                    <a:p>
                      <a:pPr marL="315595">
                        <a:lnSpc>
                          <a:spcPts val="890"/>
                        </a:lnSpc>
                      </a:pPr>
                      <a:r>
                        <a:rPr sz="900" dirty="0">
                          <a:solidFill>
                            <a:srgbClr val="56575B"/>
                          </a:solidFill>
                          <a:latin typeface="Arial"/>
                          <a:cs typeface="Arial"/>
                        </a:rPr>
                        <a:t>Element </a:t>
                      </a:r>
                      <a:r>
                        <a:rPr sz="900" spc="10" dirty="0">
                          <a:solidFill>
                            <a:srgbClr val="56575B"/>
                          </a:solidFill>
                          <a:latin typeface="Arial"/>
                          <a:cs typeface="Arial"/>
                        </a:rPr>
                        <a:t>E28 </a:t>
                      </a:r>
                      <a:r>
                        <a:rPr sz="900" spc="15" dirty="0">
                          <a:solidFill>
                            <a:srgbClr val="56575B"/>
                          </a:solidFill>
                          <a:latin typeface="Arial"/>
                          <a:cs typeface="Arial"/>
                        </a:rPr>
                        <a:t>Other </a:t>
                      </a:r>
                      <a:r>
                        <a:rPr sz="900" spc="5" dirty="0">
                          <a:solidFill>
                            <a:srgbClr val="56575B"/>
                          </a:solidFill>
                          <a:latin typeface="Arial"/>
                          <a:cs typeface="Arial"/>
                        </a:rPr>
                        <a:t>Development</a:t>
                      </a:r>
                      <a:r>
                        <a:rPr sz="900" spc="-120" dirty="0">
                          <a:solidFill>
                            <a:srgbClr val="56575B"/>
                          </a:solidFill>
                          <a:latin typeface="Arial"/>
                          <a:cs typeface="Arial"/>
                        </a:rPr>
                        <a:t> </a:t>
                      </a:r>
                      <a:r>
                        <a:rPr sz="900" spc="-15" dirty="0">
                          <a:solidFill>
                            <a:srgbClr val="56575B"/>
                          </a:solidFill>
                          <a:latin typeface="Arial"/>
                          <a:cs typeface="Arial"/>
                        </a:rPr>
                        <a:t>Costs</a:t>
                      </a:r>
                      <a:endParaRPr sz="900">
                        <a:latin typeface="Arial"/>
                        <a:cs typeface="Arial"/>
                      </a:endParaRPr>
                    </a:p>
                  </a:txBody>
                  <a:tcPr marL="0" marR="0" marT="0" marB="0"/>
                </a:tc>
                <a:extLst>
                  <a:ext uri="{0D108BD9-81ED-4DB2-BD59-A6C34878D82A}">
                    <a16:rowId xmlns:a16="http://schemas.microsoft.com/office/drawing/2014/main" val="10006"/>
                  </a:ext>
                </a:extLst>
              </a:tr>
            </a:tbl>
          </a:graphicData>
        </a:graphic>
      </p:graphicFrame>
      <p:sp>
        <p:nvSpPr>
          <p:cNvPr id="29" name="object 29"/>
          <p:cNvSpPr txBox="1"/>
          <p:nvPr/>
        </p:nvSpPr>
        <p:spPr>
          <a:xfrm>
            <a:off x="5400194" y="8017180"/>
            <a:ext cx="350520" cy="114300"/>
          </a:xfrm>
          <a:prstGeom prst="rect">
            <a:avLst/>
          </a:prstGeom>
        </p:spPr>
        <p:txBody>
          <a:bodyPr vert="horz" wrap="square" lIns="0" tIns="0" rIns="0" bIns="0" rtlCol="0">
            <a:spAutoFit/>
          </a:bodyPr>
          <a:lstStyle/>
          <a:p>
            <a:pPr>
              <a:lnSpc>
                <a:spcPts val="850"/>
              </a:lnSpc>
            </a:pPr>
            <a:r>
              <a:rPr sz="900" dirty="0">
                <a:solidFill>
                  <a:srgbClr val="56575B"/>
                </a:solidFill>
                <a:latin typeface="Arial"/>
                <a:cs typeface="Arial"/>
              </a:rPr>
              <a:t>added,</a:t>
            </a:r>
            <a:endParaRPr sz="900">
              <a:latin typeface="Arial"/>
              <a:cs typeface="Arial"/>
            </a:endParaRPr>
          </a:p>
        </p:txBody>
      </p:sp>
      <p:sp>
        <p:nvSpPr>
          <p:cNvPr id="30" name="object 30"/>
          <p:cNvSpPr/>
          <p:nvPr/>
        </p:nvSpPr>
        <p:spPr>
          <a:xfrm>
            <a:off x="5747397" y="8019008"/>
            <a:ext cx="0" cy="200025"/>
          </a:xfrm>
          <a:custGeom>
            <a:avLst/>
            <a:gdLst/>
            <a:ahLst/>
            <a:cxnLst/>
            <a:rect l="l" t="t" r="r" b="b"/>
            <a:pathLst>
              <a:path h="200025">
                <a:moveTo>
                  <a:pt x="0" y="0"/>
                </a:moveTo>
                <a:lnTo>
                  <a:pt x="0" y="199796"/>
                </a:lnTo>
              </a:path>
            </a:pathLst>
          </a:custGeom>
          <a:ln w="68402">
            <a:solidFill>
              <a:srgbClr val="FFFFFF"/>
            </a:solidFill>
          </a:ln>
        </p:spPr>
        <p:txBody>
          <a:bodyPr wrap="square" lIns="0" tIns="0" rIns="0" bIns="0" rtlCol="0"/>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20</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478145" cy="2999105"/>
          </a:xfrm>
          <a:prstGeom prst="rect">
            <a:avLst/>
          </a:prstGeom>
        </p:spPr>
        <p:txBody>
          <a:bodyPr vert="horz" wrap="square" lIns="0" tIns="23495" rIns="0" bIns="0" rtlCol="0">
            <a:spAutoFit/>
          </a:bodyPr>
          <a:lstStyle/>
          <a:p>
            <a:pPr marL="1905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9050">
              <a:lnSpc>
                <a:spcPct val="100000"/>
              </a:lnSpc>
              <a:spcBef>
                <a:spcPts val="65"/>
              </a:spcBef>
            </a:pPr>
            <a:r>
              <a:rPr sz="800" spc="-5" dirty="0">
                <a:latin typeface="Arial"/>
                <a:cs typeface="Arial"/>
              </a:rPr>
              <a:t>Form and Extent of Elements: E11 </a:t>
            </a:r>
            <a:r>
              <a:rPr sz="800" dirty="0">
                <a:latin typeface="Arial"/>
                <a:cs typeface="Arial"/>
              </a:rPr>
              <a:t>Interior</a:t>
            </a:r>
            <a:r>
              <a:rPr sz="800" spc="25" dirty="0">
                <a:latin typeface="Arial"/>
                <a:cs typeface="Arial"/>
              </a:rPr>
              <a:t> </a:t>
            </a:r>
            <a:r>
              <a:rPr sz="800" spc="-5" dirty="0">
                <a:latin typeface="Arial"/>
                <a:cs typeface="Arial"/>
              </a:rPr>
              <a:t>Doors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3085" algn="l"/>
              </a:tabLst>
            </a:pPr>
            <a:r>
              <a:rPr sz="1400" spc="-35" dirty="0">
                <a:latin typeface="Arial"/>
                <a:cs typeface="Arial"/>
              </a:rPr>
              <a:t>E11	</a:t>
            </a:r>
            <a:r>
              <a:rPr sz="1400" spc="-10" dirty="0">
                <a:latin typeface="Arial"/>
                <a:cs typeface="Arial"/>
              </a:rPr>
              <a:t>Interior</a:t>
            </a:r>
            <a:r>
              <a:rPr sz="1400" spc="-5" dirty="0">
                <a:latin typeface="Arial"/>
                <a:cs typeface="Arial"/>
              </a:rPr>
              <a:t> </a:t>
            </a:r>
            <a:r>
              <a:rPr sz="1400" spc="-10" dirty="0">
                <a:latin typeface="Arial"/>
                <a:cs typeface="Arial"/>
              </a:rPr>
              <a:t>Doors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marR="5080" indent="-180975">
              <a:lnSpc>
                <a:spcPct val="102299"/>
              </a:lnSpc>
              <a:spcBef>
                <a:spcPts val="20"/>
              </a:spcBef>
              <a:buChar char="•"/>
              <a:tabLst>
                <a:tab pos="193040" algn="l"/>
                <a:tab pos="193675" algn="l"/>
              </a:tabLst>
            </a:pPr>
            <a:r>
              <a:rPr sz="900" spc="-5" dirty="0">
                <a:latin typeface="Arial"/>
                <a:cs typeface="Arial"/>
              </a:rPr>
              <a:t>All interior doors, including frames, architraves, finishes, glazing, fanlights, side lights, panels over doors,  hardware and control</a:t>
            </a:r>
            <a:r>
              <a:rPr sz="900" spc="5" dirty="0">
                <a:latin typeface="Arial"/>
                <a:cs typeface="Arial"/>
              </a:rPr>
              <a:t> </a:t>
            </a:r>
            <a:r>
              <a:rPr sz="900" spc="-5" dirty="0">
                <a:latin typeface="Arial"/>
                <a:cs typeface="Arial"/>
              </a:rPr>
              <a:t>systems.</a:t>
            </a:r>
            <a:endParaRPr sz="900">
              <a:latin typeface="Arial"/>
              <a:cs typeface="Arial"/>
            </a:endParaRPr>
          </a:p>
          <a:p>
            <a:pPr marL="12700">
              <a:lnSpc>
                <a:spcPct val="100000"/>
              </a:lnSpc>
              <a:spcBef>
                <a:spcPts val="655"/>
              </a:spcBef>
            </a:pPr>
            <a:r>
              <a:rPr sz="1100" b="1" spc="-5" dirty="0">
                <a:latin typeface="Arial"/>
                <a:cs typeface="Arial"/>
              </a:rPr>
              <a:t>Exclusions</a:t>
            </a:r>
            <a:endParaRPr sz="1100">
              <a:latin typeface="Arial"/>
              <a:cs typeface="Arial"/>
            </a:endParaRPr>
          </a:p>
          <a:p>
            <a:pPr marL="193040" indent="-180975">
              <a:lnSpc>
                <a:spcPct val="100000"/>
              </a:lnSpc>
              <a:spcBef>
                <a:spcPts val="40"/>
              </a:spcBef>
              <a:buChar char="•"/>
              <a:tabLst>
                <a:tab pos="193040" algn="l"/>
                <a:tab pos="193675" algn="l"/>
              </a:tabLst>
            </a:pPr>
            <a:r>
              <a:rPr sz="900" spc="-5" dirty="0">
                <a:latin typeface="Arial"/>
                <a:cs typeface="Arial"/>
              </a:rPr>
              <a:t>Doors to proprietary partition systems. </a:t>
            </a:r>
            <a:r>
              <a:rPr sz="900" i="1" spc="-5" dirty="0">
                <a:latin typeface="Arial"/>
                <a:cs typeface="Arial"/>
              </a:rPr>
              <a:t>See “E10 Interior </a:t>
            </a:r>
            <a:r>
              <a:rPr sz="900" i="1" spc="-10" dirty="0">
                <a:latin typeface="Arial"/>
                <a:cs typeface="Arial"/>
              </a:rPr>
              <a:t>Walls”, </a:t>
            </a:r>
            <a:r>
              <a:rPr sz="900" i="1" spc="-5" dirty="0">
                <a:latin typeface="Arial"/>
                <a:cs typeface="Arial"/>
              </a:rPr>
              <a:t>page</a:t>
            </a:r>
            <a:r>
              <a:rPr sz="900" i="1" spc="15" dirty="0">
                <a:latin typeface="Arial"/>
                <a:cs typeface="Arial"/>
              </a:rPr>
              <a:t> </a:t>
            </a:r>
            <a:r>
              <a:rPr sz="900" i="1" spc="-5" dirty="0">
                <a:latin typeface="Arial"/>
                <a:cs typeface="Arial"/>
              </a:rPr>
              <a:t>19.</a:t>
            </a:r>
            <a:endParaRPr sz="900">
              <a:latin typeface="Arial"/>
              <a:cs typeface="Arial"/>
            </a:endParaRPr>
          </a:p>
          <a:p>
            <a:pPr marL="193040" indent="-180975">
              <a:lnSpc>
                <a:spcPct val="100000"/>
              </a:lnSpc>
              <a:spcBef>
                <a:spcPts val="25"/>
              </a:spcBef>
              <a:buChar char="•"/>
              <a:tabLst>
                <a:tab pos="193040" algn="l"/>
                <a:tab pos="193675" algn="l"/>
              </a:tabLst>
            </a:pPr>
            <a:r>
              <a:rPr sz="900" spc="-5" dirty="0">
                <a:latin typeface="Arial"/>
                <a:cs typeface="Arial"/>
              </a:rPr>
              <a:t>Doors </a:t>
            </a:r>
            <a:r>
              <a:rPr sz="900" dirty="0">
                <a:latin typeface="Arial"/>
                <a:cs typeface="Arial"/>
              </a:rPr>
              <a:t>to </a:t>
            </a:r>
            <a:r>
              <a:rPr sz="900" spc="-5" dirty="0">
                <a:latin typeface="Arial"/>
                <a:cs typeface="Arial"/>
              </a:rPr>
              <a:t>fittings and fixtures. </a:t>
            </a:r>
            <a:r>
              <a:rPr sz="900" i="1" spc="-5" dirty="0">
                <a:latin typeface="Arial"/>
                <a:cs typeface="Arial"/>
              </a:rPr>
              <a:t>See “E15 Fittings and Fixtures”, page 24.</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5"/>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tabLst>
                <a:tab pos="577850" algn="l"/>
                <a:tab pos="3346450" algn="l"/>
              </a:tabLst>
            </a:pPr>
            <a:r>
              <a:rPr sz="900" spc="-35" dirty="0">
                <a:latin typeface="Arial"/>
                <a:cs typeface="Arial"/>
              </a:rPr>
              <a:t>11	</a:t>
            </a:r>
            <a:r>
              <a:rPr sz="900" spc="-5" dirty="0">
                <a:latin typeface="Arial"/>
                <a:cs typeface="Arial"/>
              </a:rPr>
              <a:t>Interior</a:t>
            </a:r>
            <a:r>
              <a:rPr sz="900" dirty="0">
                <a:latin typeface="Arial"/>
                <a:cs typeface="Arial"/>
              </a:rPr>
              <a:t> </a:t>
            </a:r>
            <a:r>
              <a:rPr sz="900" spc="-5" dirty="0">
                <a:latin typeface="Arial"/>
                <a:cs typeface="Arial"/>
              </a:rPr>
              <a:t>Doors	Number of doors giving area </a:t>
            </a:r>
            <a:r>
              <a:rPr sz="900" dirty="0">
                <a:latin typeface="Arial"/>
                <a:cs typeface="Arial"/>
              </a:rPr>
              <a:t>in</a:t>
            </a:r>
            <a:r>
              <a:rPr sz="900" spc="-15" dirty="0">
                <a:latin typeface="Arial"/>
                <a:cs typeface="Arial"/>
              </a:rPr>
              <a:t> </a:t>
            </a:r>
            <a:r>
              <a:rPr sz="900" spc="-5" dirty="0">
                <a:latin typeface="Arial"/>
                <a:cs typeface="Arial"/>
              </a:rPr>
              <a:t>m2</a:t>
            </a:r>
            <a:endParaRPr sz="900">
              <a:latin typeface="Arial"/>
              <a:cs typeface="Arial"/>
            </a:endParaRPr>
          </a:p>
          <a:p>
            <a:pPr>
              <a:lnSpc>
                <a:spcPct val="100000"/>
              </a:lnSpc>
              <a:spcBef>
                <a:spcPts val="4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 Unit</a:t>
            </a:r>
            <a:endParaRPr sz="1000">
              <a:latin typeface="Arial"/>
              <a:cs typeface="Arial"/>
            </a:endParaRPr>
          </a:p>
        </p:txBody>
      </p:sp>
      <p:sp>
        <p:nvSpPr>
          <p:cNvPr id="7" name="object 7"/>
          <p:cNvSpPr/>
          <p:nvPr/>
        </p:nvSpPr>
        <p:spPr>
          <a:xfrm>
            <a:off x="899515" y="2782951"/>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graphicFrame>
        <p:nvGraphicFramePr>
          <p:cNvPr id="8" name="object 8"/>
          <p:cNvGraphicFramePr>
            <a:graphicFrameLocks noGrp="1"/>
          </p:cNvGraphicFramePr>
          <p:nvPr/>
        </p:nvGraphicFramePr>
        <p:xfrm>
          <a:off x="899515" y="3405505"/>
          <a:ext cx="5774690" cy="3123565"/>
        </p:xfrm>
        <a:graphic>
          <a:graphicData uri="http://schemas.openxmlformats.org/drawingml/2006/table">
            <a:tbl>
              <a:tblPr firstRow="1" bandRow="1">
                <a:tableStyleId>{2D5ABB26-0587-4C30-8999-92F81FD0307C}</a:tableStyleId>
              </a:tblPr>
              <a:tblGrid>
                <a:gridCol w="434975">
                  <a:extLst>
                    <a:ext uri="{9D8B030D-6E8A-4147-A177-3AD203B41FA5}">
                      <a16:colId xmlns:a16="http://schemas.microsoft.com/office/drawing/2014/main" val="20000"/>
                    </a:ext>
                  </a:extLst>
                </a:gridCol>
                <a:gridCol w="2442210">
                  <a:extLst>
                    <a:ext uri="{9D8B030D-6E8A-4147-A177-3AD203B41FA5}">
                      <a16:colId xmlns:a16="http://schemas.microsoft.com/office/drawing/2014/main" val="20001"/>
                    </a:ext>
                  </a:extLst>
                </a:gridCol>
                <a:gridCol w="2898140">
                  <a:extLst>
                    <a:ext uri="{9D8B030D-6E8A-4147-A177-3AD203B41FA5}">
                      <a16:colId xmlns:a16="http://schemas.microsoft.com/office/drawing/2014/main" val="20002"/>
                    </a:ext>
                  </a:extLst>
                </a:gridCol>
              </a:tblGrid>
              <a:tr h="283821">
                <a:tc>
                  <a:txBody>
                    <a:bodyPr/>
                    <a:lstStyle/>
                    <a:p>
                      <a:pPr marL="25400">
                        <a:lnSpc>
                          <a:spcPct val="100000"/>
                        </a:lnSpc>
                        <a:spcBef>
                          <a:spcPts val="495"/>
                        </a:spcBef>
                      </a:pPr>
                      <a:r>
                        <a:rPr sz="900" spc="-15" dirty="0">
                          <a:latin typeface="Arial"/>
                          <a:cs typeface="Arial"/>
                        </a:rPr>
                        <a:t>11.01</a:t>
                      </a:r>
                      <a:endParaRPr sz="900">
                        <a:latin typeface="Arial"/>
                        <a:cs typeface="Arial"/>
                      </a:endParaRPr>
                    </a:p>
                  </a:txBody>
                  <a:tcPr marL="0" marR="0" marT="62865" marB="0">
                    <a:lnT w="6350">
                      <a:solidFill>
                        <a:srgbClr val="000000"/>
                      </a:solidFill>
                      <a:prstDash val="solid"/>
                    </a:lnT>
                  </a:tcPr>
                </a:tc>
                <a:tc>
                  <a:txBody>
                    <a:bodyPr/>
                    <a:lstStyle/>
                    <a:p>
                      <a:pPr marL="130810">
                        <a:lnSpc>
                          <a:spcPct val="100000"/>
                        </a:lnSpc>
                        <a:spcBef>
                          <a:spcPts val="495"/>
                        </a:spcBef>
                      </a:pPr>
                      <a:r>
                        <a:rPr sz="900" spc="-10" dirty="0">
                          <a:latin typeface="Arial"/>
                          <a:cs typeface="Arial"/>
                        </a:rPr>
                        <a:t>Timber</a:t>
                      </a:r>
                      <a:r>
                        <a:rPr sz="900" spc="-5" dirty="0">
                          <a:latin typeface="Arial"/>
                          <a:cs typeface="Arial"/>
                        </a:rPr>
                        <a:t> doors</a:t>
                      </a:r>
                      <a:endParaRPr sz="900">
                        <a:latin typeface="Arial"/>
                        <a:cs typeface="Arial"/>
                      </a:endParaRPr>
                    </a:p>
                  </a:txBody>
                  <a:tcPr marL="0" marR="0" marT="62865" marB="0">
                    <a:lnT w="6350">
                      <a:solidFill>
                        <a:srgbClr val="000000"/>
                      </a:solidFill>
                      <a:prstDash val="solid"/>
                    </a:lnT>
                  </a:tcPr>
                </a:tc>
                <a:tc>
                  <a:txBody>
                    <a:bodyPr/>
                    <a:lstStyle/>
                    <a:p>
                      <a:pPr marL="458470">
                        <a:lnSpc>
                          <a:spcPct val="100000"/>
                        </a:lnSpc>
                        <a:spcBef>
                          <a:spcPts val="495"/>
                        </a:spcBef>
                      </a:pPr>
                      <a:r>
                        <a:rPr sz="900" spc="-5" dirty="0">
                          <a:latin typeface="Arial"/>
                          <a:cs typeface="Arial"/>
                        </a:rPr>
                        <a:t>Enumerated for each type stating</a:t>
                      </a:r>
                      <a:r>
                        <a:rPr sz="900" spc="-15" dirty="0">
                          <a:latin typeface="Arial"/>
                          <a:cs typeface="Arial"/>
                        </a:rPr>
                        <a:t> </a:t>
                      </a:r>
                      <a:r>
                        <a:rPr sz="900" spc="-5" dirty="0">
                          <a:latin typeface="Arial"/>
                          <a:cs typeface="Arial"/>
                        </a:rPr>
                        <a:t>size</a:t>
                      </a:r>
                      <a:endParaRPr sz="900">
                        <a:latin typeface="Arial"/>
                        <a:cs typeface="Arial"/>
                      </a:endParaRPr>
                    </a:p>
                  </a:txBody>
                  <a:tcPr marL="0" marR="0" marT="62865" marB="0">
                    <a:lnT w="6350">
                      <a:solidFill>
                        <a:srgbClr val="000000"/>
                      </a:solidFill>
                      <a:prstDash val="solid"/>
                    </a:lnT>
                  </a:tcPr>
                </a:tc>
                <a:extLst>
                  <a:ext uri="{0D108BD9-81ED-4DB2-BD59-A6C34878D82A}">
                    <a16:rowId xmlns:a16="http://schemas.microsoft.com/office/drawing/2014/main" val="10000"/>
                  </a:ext>
                </a:extLst>
              </a:tr>
              <a:tr h="292207">
                <a:tc>
                  <a:txBody>
                    <a:bodyPr/>
                    <a:lstStyle/>
                    <a:p>
                      <a:pPr marL="25400">
                        <a:lnSpc>
                          <a:spcPct val="100000"/>
                        </a:lnSpc>
                        <a:spcBef>
                          <a:spcPts val="560"/>
                        </a:spcBef>
                      </a:pPr>
                      <a:r>
                        <a:rPr sz="900" spc="-15" dirty="0">
                          <a:latin typeface="Arial"/>
                          <a:cs typeface="Arial"/>
                        </a:rPr>
                        <a:t>11.02</a:t>
                      </a:r>
                      <a:endParaRPr sz="900">
                        <a:latin typeface="Arial"/>
                        <a:cs typeface="Arial"/>
                      </a:endParaRPr>
                    </a:p>
                  </a:txBody>
                  <a:tcPr marL="0" marR="0" marT="71120" marB="0"/>
                </a:tc>
                <a:tc>
                  <a:txBody>
                    <a:bodyPr/>
                    <a:lstStyle/>
                    <a:p>
                      <a:pPr marL="130810">
                        <a:lnSpc>
                          <a:spcPct val="100000"/>
                        </a:lnSpc>
                        <a:spcBef>
                          <a:spcPts val="560"/>
                        </a:spcBef>
                      </a:pPr>
                      <a:r>
                        <a:rPr sz="900" spc="-5" dirty="0">
                          <a:latin typeface="Arial"/>
                          <a:cs typeface="Arial"/>
                        </a:rPr>
                        <a:t>Metal</a:t>
                      </a:r>
                      <a:r>
                        <a:rPr sz="900" spc="-10" dirty="0">
                          <a:latin typeface="Arial"/>
                          <a:cs typeface="Arial"/>
                        </a:rPr>
                        <a:t> </a:t>
                      </a:r>
                      <a:r>
                        <a:rPr sz="900" spc="-5" dirty="0">
                          <a:latin typeface="Arial"/>
                          <a:cs typeface="Arial"/>
                        </a:rPr>
                        <a:t>doors</a:t>
                      </a:r>
                      <a:endParaRPr sz="900">
                        <a:latin typeface="Arial"/>
                        <a:cs typeface="Arial"/>
                      </a:endParaRPr>
                    </a:p>
                  </a:txBody>
                  <a:tcPr marL="0" marR="0" marT="71120" marB="0"/>
                </a:tc>
                <a:tc>
                  <a:txBody>
                    <a:bodyPr/>
                    <a:lstStyle/>
                    <a:p>
                      <a:pPr marL="458470">
                        <a:lnSpc>
                          <a:spcPct val="100000"/>
                        </a:lnSpc>
                        <a:spcBef>
                          <a:spcPts val="560"/>
                        </a:spcBef>
                      </a:pPr>
                      <a:r>
                        <a:rPr sz="900" spc="-5" dirty="0">
                          <a:latin typeface="Arial"/>
                          <a:cs typeface="Arial"/>
                        </a:rPr>
                        <a:t>Enumerated for each type stating</a:t>
                      </a:r>
                      <a:r>
                        <a:rPr sz="900" spc="-15" dirty="0">
                          <a:latin typeface="Arial"/>
                          <a:cs typeface="Arial"/>
                        </a:rPr>
                        <a:t>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01"/>
                  </a:ext>
                </a:extLst>
              </a:tr>
              <a:tr h="292207">
                <a:tc>
                  <a:txBody>
                    <a:bodyPr/>
                    <a:lstStyle/>
                    <a:p>
                      <a:pPr marL="25400">
                        <a:lnSpc>
                          <a:spcPct val="100000"/>
                        </a:lnSpc>
                        <a:spcBef>
                          <a:spcPts val="565"/>
                        </a:spcBef>
                      </a:pPr>
                      <a:r>
                        <a:rPr sz="900" spc="-15" dirty="0">
                          <a:latin typeface="Arial"/>
                          <a:cs typeface="Arial"/>
                        </a:rPr>
                        <a:t>11.03</a:t>
                      </a:r>
                      <a:endParaRPr sz="900">
                        <a:latin typeface="Arial"/>
                        <a:cs typeface="Arial"/>
                      </a:endParaRPr>
                    </a:p>
                  </a:txBody>
                  <a:tcPr marL="0" marR="0" marT="71755" marB="0"/>
                </a:tc>
                <a:tc>
                  <a:txBody>
                    <a:bodyPr/>
                    <a:lstStyle/>
                    <a:p>
                      <a:pPr marL="130810">
                        <a:lnSpc>
                          <a:spcPct val="100000"/>
                        </a:lnSpc>
                        <a:spcBef>
                          <a:spcPts val="565"/>
                        </a:spcBef>
                      </a:pPr>
                      <a:r>
                        <a:rPr sz="900" spc="-5" dirty="0">
                          <a:latin typeface="Arial"/>
                          <a:cs typeface="Arial"/>
                        </a:rPr>
                        <a:t>Doors with fanlights and/or </a:t>
                      </a:r>
                      <a:r>
                        <a:rPr sz="900" spc="-10" dirty="0">
                          <a:latin typeface="Arial"/>
                          <a:cs typeface="Arial"/>
                        </a:rPr>
                        <a:t>sidelights</a:t>
                      </a:r>
                      <a:endParaRPr sz="900">
                        <a:latin typeface="Arial"/>
                        <a:cs typeface="Arial"/>
                      </a:endParaRPr>
                    </a:p>
                  </a:txBody>
                  <a:tcPr marL="0" marR="0" marT="71755" marB="0"/>
                </a:tc>
                <a:tc>
                  <a:txBody>
                    <a:bodyPr/>
                    <a:lstStyle/>
                    <a:p>
                      <a:pPr marL="457834">
                        <a:lnSpc>
                          <a:spcPct val="100000"/>
                        </a:lnSpc>
                        <a:spcBef>
                          <a:spcPts val="565"/>
                        </a:spcBef>
                      </a:pPr>
                      <a:r>
                        <a:rPr sz="900" spc="-5" dirty="0">
                          <a:latin typeface="Arial"/>
                          <a:cs typeface="Arial"/>
                        </a:rPr>
                        <a:t>Enumerated for each type stating</a:t>
                      </a:r>
                      <a:r>
                        <a:rPr sz="900" spc="-10" dirty="0">
                          <a:latin typeface="Arial"/>
                          <a:cs typeface="Arial"/>
                        </a:rPr>
                        <a:t> </a:t>
                      </a:r>
                      <a:r>
                        <a:rPr sz="900" spc="-5" dirty="0">
                          <a:latin typeface="Arial"/>
                          <a:cs typeface="Arial"/>
                        </a:rPr>
                        <a:t>size</a:t>
                      </a:r>
                      <a:endParaRPr sz="900">
                        <a:latin typeface="Arial"/>
                        <a:cs typeface="Arial"/>
                      </a:endParaRPr>
                    </a:p>
                  </a:txBody>
                  <a:tcPr marL="0" marR="0" marT="71755" marB="0"/>
                </a:tc>
                <a:extLst>
                  <a:ext uri="{0D108BD9-81ED-4DB2-BD59-A6C34878D82A}">
                    <a16:rowId xmlns:a16="http://schemas.microsoft.com/office/drawing/2014/main" val="10002"/>
                  </a:ext>
                </a:extLst>
              </a:tr>
              <a:tr h="291807">
                <a:tc>
                  <a:txBody>
                    <a:bodyPr/>
                    <a:lstStyle/>
                    <a:p>
                      <a:pPr marL="25400">
                        <a:lnSpc>
                          <a:spcPct val="100000"/>
                        </a:lnSpc>
                        <a:spcBef>
                          <a:spcPts val="560"/>
                        </a:spcBef>
                      </a:pPr>
                      <a:r>
                        <a:rPr sz="900" spc="-15" dirty="0">
                          <a:latin typeface="Arial"/>
                          <a:cs typeface="Arial"/>
                        </a:rPr>
                        <a:t>11.04</a:t>
                      </a:r>
                      <a:endParaRPr sz="900">
                        <a:latin typeface="Arial"/>
                        <a:cs typeface="Arial"/>
                      </a:endParaRPr>
                    </a:p>
                  </a:txBody>
                  <a:tcPr marL="0" marR="0" marT="71120" marB="0"/>
                </a:tc>
                <a:tc>
                  <a:txBody>
                    <a:bodyPr/>
                    <a:lstStyle/>
                    <a:p>
                      <a:pPr marL="130810">
                        <a:lnSpc>
                          <a:spcPct val="100000"/>
                        </a:lnSpc>
                        <a:spcBef>
                          <a:spcPts val="560"/>
                        </a:spcBef>
                      </a:pPr>
                      <a:r>
                        <a:rPr sz="900" spc="-5" dirty="0">
                          <a:latin typeface="Arial"/>
                          <a:cs typeface="Arial"/>
                        </a:rPr>
                        <a:t>Doors with </a:t>
                      </a:r>
                      <a:r>
                        <a:rPr sz="900" spc="-10" dirty="0">
                          <a:latin typeface="Arial"/>
                          <a:cs typeface="Arial"/>
                        </a:rPr>
                        <a:t>panels</a:t>
                      </a:r>
                      <a:r>
                        <a:rPr sz="900" spc="-5" dirty="0">
                          <a:latin typeface="Arial"/>
                          <a:cs typeface="Arial"/>
                        </a:rPr>
                        <a:t> over</a:t>
                      </a:r>
                      <a:endParaRPr sz="900">
                        <a:latin typeface="Arial"/>
                        <a:cs typeface="Arial"/>
                      </a:endParaRPr>
                    </a:p>
                  </a:txBody>
                  <a:tcPr marL="0" marR="0" marT="71120" marB="0"/>
                </a:tc>
                <a:tc>
                  <a:txBody>
                    <a:bodyPr/>
                    <a:lstStyle/>
                    <a:p>
                      <a:pPr marL="458470">
                        <a:lnSpc>
                          <a:spcPct val="100000"/>
                        </a:lnSpc>
                        <a:spcBef>
                          <a:spcPts val="560"/>
                        </a:spcBef>
                      </a:pPr>
                      <a:r>
                        <a:rPr sz="900" spc="-5" dirty="0">
                          <a:latin typeface="Arial"/>
                          <a:cs typeface="Arial"/>
                        </a:rPr>
                        <a:t>Enumerated for each type stating</a:t>
                      </a:r>
                      <a:r>
                        <a:rPr sz="900" spc="-15" dirty="0">
                          <a:latin typeface="Arial"/>
                          <a:cs typeface="Arial"/>
                        </a:rPr>
                        <a:t>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03"/>
                  </a:ext>
                </a:extLst>
              </a:tr>
              <a:tr h="292207">
                <a:tc>
                  <a:txBody>
                    <a:bodyPr/>
                    <a:lstStyle/>
                    <a:p>
                      <a:pPr marL="25400">
                        <a:lnSpc>
                          <a:spcPct val="100000"/>
                        </a:lnSpc>
                        <a:spcBef>
                          <a:spcPts val="560"/>
                        </a:spcBef>
                      </a:pPr>
                      <a:r>
                        <a:rPr sz="900" spc="-15" dirty="0">
                          <a:latin typeface="Arial"/>
                          <a:cs typeface="Arial"/>
                        </a:rPr>
                        <a:t>11.05</a:t>
                      </a:r>
                      <a:endParaRPr sz="900">
                        <a:latin typeface="Arial"/>
                        <a:cs typeface="Arial"/>
                      </a:endParaRPr>
                    </a:p>
                  </a:txBody>
                  <a:tcPr marL="0" marR="0" marT="71120" marB="0"/>
                </a:tc>
                <a:tc>
                  <a:txBody>
                    <a:bodyPr/>
                    <a:lstStyle/>
                    <a:p>
                      <a:pPr marL="130810">
                        <a:lnSpc>
                          <a:spcPct val="100000"/>
                        </a:lnSpc>
                        <a:spcBef>
                          <a:spcPts val="560"/>
                        </a:spcBef>
                      </a:pPr>
                      <a:r>
                        <a:rPr sz="900" spc="-5" dirty="0">
                          <a:latin typeface="Arial"/>
                          <a:cs typeface="Arial"/>
                        </a:rPr>
                        <a:t>Folding or sliding</a:t>
                      </a:r>
                      <a:r>
                        <a:rPr sz="900" spc="-10" dirty="0">
                          <a:latin typeface="Arial"/>
                          <a:cs typeface="Arial"/>
                        </a:rPr>
                        <a:t> </a:t>
                      </a:r>
                      <a:r>
                        <a:rPr sz="900" spc="-5" dirty="0">
                          <a:latin typeface="Arial"/>
                          <a:cs typeface="Arial"/>
                        </a:rPr>
                        <a:t>doors</a:t>
                      </a:r>
                      <a:endParaRPr sz="900">
                        <a:latin typeface="Arial"/>
                        <a:cs typeface="Arial"/>
                      </a:endParaRPr>
                    </a:p>
                  </a:txBody>
                  <a:tcPr marL="0" marR="0" marT="71120" marB="0"/>
                </a:tc>
                <a:tc>
                  <a:txBody>
                    <a:bodyPr/>
                    <a:lstStyle/>
                    <a:p>
                      <a:pPr marL="459105">
                        <a:lnSpc>
                          <a:spcPct val="100000"/>
                        </a:lnSpc>
                        <a:spcBef>
                          <a:spcPts val="560"/>
                        </a:spcBef>
                      </a:pPr>
                      <a:r>
                        <a:rPr sz="900" spc="-5" dirty="0">
                          <a:latin typeface="Arial"/>
                          <a:cs typeface="Arial"/>
                        </a:rPr>
                        <a:t>Enumerated for each type stating</a:t>
                      </a:r>
                      <a:r>
                        <a:rPr sz="900" spc="-15" dirty="0">
                          <a:latin typeface="Arial"/>
                          <a:cs typeface="Arial"/>
                        </a:rPr>
                        <a:t>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04"/>
                  </a:ext>
                </a:extLst>
              </a:tr>
              <a:tr h="292207">
                <a:tc>
                  <a:txBody>
                    <a:bodyPr/>
                    <a:lstStyle/>
                    <a:p>
                      <a:pPr marL="25400">
                        <a:lnSpc>
                          <a:spcPct val="100000"/>
                        </a:lnSpc>
                        <a:spcBef>
                          <a:spcPts val="565"/>
                        </a:spcBef>
                      </a:pPr>
                      <a:r>
                        <a:rPr sz="900" spc="-15" dirty="0">
                          <a:latin typeface="Arial"/>
                          <a:cs typeface="Arial"/>
                        </a:rPr>
                        <a:t>11.06</a:t>
                      </a:r>
                      <a:endParaRPr sz="900">
                        <a:latin typeface="Arial"/>
                        <a:cs typeface="Arial"/>
                      </a:endParaRPr>
                    </a:p>
                  </a:txBody>
                  <a:tcPr marL="0" marR="0" marT="71755" marB="0"/>
                </a:tc>
                <a:tc>
                  <a:txBody>
                    <a:bodyPr/>
                    <a:lstStyle/>
                    <a:p>
                      <a:pPr marL="130810">
                        <a:lnSpc>
                          <a:spcPct val="100000"/>
                        </a:lnSpc>
                        <a:spcBef>
                          <a:spcPts val="565"/>
                        </a:spcBef>
                      </a:pPr>
                      <a:r>
                        <a:rPr sz="900" spc="-5" dirty="0">
                          <a:latin typeface="Arial"/>
                          <a:cs typeface="Arial"/>
                        </a:rPr>
                        <a:t>Operable</a:t>
                      </a:r>
                      <a:r>
                        <a:rPr sz="900" spc="-10" dirty="0">
                          <a:latin typeface="Arial"/>
                          <a:cs typeface="Arial"/>
                        </a:rPr>
                        <a:t> </a:t>
                      </a:r>
                      <a:r>
                        <a:rPr sz="900" spc="-5" dirty="0">
                          <a:latin typeface="Arial"/>
                          <a:cs typeface="Arial"/>
                        </a:rPr>
                        <a:t>walls</a:t>
                      </a:r>
                      <a:endParaRPr sz="900">
                        <a:latin typeface="Arial"/>
                        <a:cs typeface="Arial"/>
                      </a:endParaRPr>
                    </a:p>
                  </a:txBody>
                  <a:tcPr marL="0" marR="0" marT="71755" marB="0"/>
                </a:tc>
                <a:tc>
                  <a:txBody>
                    <a:bodyPr/>
                    <a:lstStyle/>
                    <a:p>
                      <a:pPr marL="457834">
                        <a:lnSpc>
                          <a:spcPct val="100000"/>
                        </a:lnSpc>
                        <a:spcBef>
                          <a:spcPts val="565"/>
                        </a:spcBef>
                      </a:pPr>
                      <a:r>
                        <a:rPr sz="900" spc="-5" dirty="0">
                          <a:latin typeface="Arial"/>
                          <a:cs typeface="Arial"/>
                        </a:rPr>
                        <a:t>Enumerated for each type stating</a:t>
                      </a:r>
                      <a:r>
                        <a:rPr sz="900" spc="-15" dirty="0">
                          <a:latin typeface="Arial"/>
                          <a:cs typeface="Arial"/>
                        </a:rPr>
                        <a:t> </a:t>
                      </a:r>
                      <a:r>
                        <a:rPr sz="900" spc="-5" dirty="0">
                          <a:latin typeface="Arial"/>
                          <a:cs typeface="Arial"/>
                        </a:rPr>
                        <a:t>size</a:t>
                      </a:r>
                      <a:endParaRPr sz="900">
                        <a:latin typeface="Arial"/>
                        <a:cs typeface="Arial"/>
                      </a:endParaRPr>
                    </a:p>
                  </a:txBody>
                  <a:tcPr marL="0" marR="0" marT="71755" marB="0"/>
                </a:tc>
                <a:extLst>
                  <a:ext uri="{0D108BD9-81ED-4DB2-BD59-A6C34878D82A}">
                    <a16:rowId xmlns:a16="http://schemas.microsoft.com/office/drawing/2014/main" val="10005"/>
                  </a:ext>
                </a:extLst>
              </a:tr>
              <a:tr h="292207">
                <a:tc>
                  <a:txBody>
                    <a:bodyPr/>
                    <a:lstStyle/>
                    <a:p>
                      <a:pPr marL="25400">
                        <a:lnSpc>
                          <a:spcPct val="100000"/>
                        </a:lnSpc>
                        <a:spcBef>
                          <a:spcPts val="560"/>
                        </a:spcBef>
                      </a:pPr>
                      <a:r>
                        <a:rPr sz="900" spc="-15" dirty="0">
                          <a:latin typeface="Arial"/>
                          <a:cs typeface="Arial"/>
                        </a:rPr>
                        <a:t>11.07</a:t>
                      </a:r>
                      <a:endParaRPr sz="900">
                        <a:latin typeface="Arial"/>
                        <a:cs typeface="Arial"/>
                      </a:endParaRPr>
                    </a:p>
                  </a:txBody>
                  <a:tcPr marL="0" marR="0" marT="71120" marB="0"/>
                </a:tc>
                <a:tc>
                  <a:txBody>
                    <a:bodyPr/>
                    <a:lstStyle/>
                    <a:p>
                      <a:pPr marL="130810">
                        <a:lnSpc>
                          <a:spcPct val="100000"/>
                        </a:lnSpc>
                        <a:spcBef>
                          <a:spcPts val="560"/>
                        </a:spcBef>
                      </a:pPr>
                      <a:r>
                        <a:rPr sz="900" spc="-5" dirty="0">
                          <a:latin typeface="Arial"/>
                          <a:cs typeface="Arial"/>
                        </a:rPr>
                        <a:t>Fire rated</a:t>
                      </a:r>
                      <a:r>
                        <a:rPr sz="900" spc="-10" dirty="0">
                          <a:latin typeface="Arial"/>
                          <a:cs typeface="Arial"/>
                        </a:rPr>
                        <a:t> </a:t>
                      </a:r>
                      <a:r>
                        <a:rPr sz="900" spc="-5" dirty="0">
                          <a:latin typeface="Arial"/>
                          <a:cs typeface="Arial"/>
                        </a:rPr>
                        <a:t>doorsets</a:t>
                      </a:r>
                      <a:endParaRPr sz="900">
                        <a:latin typeface="Arial"/>
                        <a:cs typeface="Arial"/>
                      </a:endParaRPr>
                    </a:p>
                  </a:txBody>
                  <a:tcPr marL="0" marR="0" marT="71120" marB="0"/>
                </a:tc>
                <a:tc>
                  <a:txBody>
                    <a:bodyPr/>
                    <a:lstStyle/>
                    <a:p>
                      <a:pPr marL="458470">
                        <a:lnSpc>
                          <a:spcPct val="100000"/>
                        </a:lnSpc>
                        <a:spcBef>
                          <a:spcPts val="560"/>
                        </a:spcBef>
                      </a:pPr>
                      <a:r>
                        <a:rPr sz="900" spc="-5" dirty="0">
                          <a:latin typeface="Arial"/>
                          <a:cs typeface="Arial"/>
                        </a:rPr>
                        <a:t>Enumerated for each type stating</a:t>
                      </a:r>
                      <a:r>
                        <a:rPr sz="900" spc="-15" dirty="0">
                          <a:latin typeface="Arial"/>
                          <a:cs typeface="Arial"/>
                        </a:rPr>
                        <a:t>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06"/>
                  </a:ext>
                </a:extLst>
              </a:tr>
              <a:tr h="292207">
                <a:tc>
                  <a:txBody>
                    <a:bodyPr/>
                    <a:lstStyle/>
                    <a:p>
                      <a:pPr marL="25400">
                        <a:lnSpc>
                          <a:spcPct val="100000"/>
                        </a:lnSpc>
                        <a:spcBef>
                          <a:spcPts val="565"/>
                        </a:spcBef>
                      </a:pPr>
                      <a:r>
                        <a:rPr sz="900" spc="-15" dirty="0">
                          <a:latin typeface="Arial"/>
                          <a:cs typeface="Arial"/>
                        </a:rPr>
                        <a:t>11.08</a:t>
                      </a:r>
                      <a:endParaRPr sz="900">
                        <a:latin typeface="Arial"/>
                        <a:cs typeface="Arial"/>
                      </a:endParaRPr>
                    </a:p>
                  </a:txBody>
                  <a:tcPr marL="0" marR="0" marT="71755" marB="0"/>
                </a:tc>
                <a:tc>
                  <a:txBody>
                    <a:bodyPr/>
                    <a:lstStyle/>
                    <a:p>
                      <a:pPr marL="130810">
                        <a:lnSpc>
                          <a:spcPct val="100000"/>
                        </a:lnSpc>
                        <a:spcBef>
                          <a:spcPts val="565"/>
                        </a:spcBef>
                      </a:pPr>
                      <a:r>
                        <a:rPr sz="900" spc="-10" dirty="0">
                          <a:latin typeface="Arial"/>
                          <a:cs typeface="Arial"/>
                        </a:rPr>
                        <a:t>Strongroom </a:t>
                      </a:r>
                      <a:r>
                        <a:rPr sz="900" spc="-5" dirty="0">
                          <a:latin typeface="Arial"/>
                          <a:cs typeface="Arial"/>
                        </a:rPr>
                        <a:t>doors/grilles</a:t>
                      </a:r>
                      <a:endParaRPr sz="900">
                        <a:latin typeface="Arial"/>
                        <a:cs typeface="Arial"/>
                      </a:endParaRPr>
                    </a:p>
                  </a:txBody>
                  <a:tcPr marL="0" marR="0" marT="71755" marB="0"/>
                </a:tc>
                <a:tc>
                  <a:txBody>
                    <a:bodyPr/>
                    <a:lstStyle/>
                    <a:p>
                      <a:pPr marL="458470">
                        <a:lnSpc>
                          <a:spcPct val="100000"/>
                        </a:lnSpc>
                        <a:spcBef>
                          <a:spcPts val="565"/>
                        </a:spcBef>
                      </a:pPr>
                      <a:r>
                        <a:rPr sz="900" spc="-5" dirty="0">
                          <a:latin typeface="Arial"/>
                          <a:cs typeface="Arial"/>
                        </a:rPr>
                        <a:t>Enumerated for each type stating</a:t>
                      </a:r>
                      <a:r>
                        <a:rPr sz="900" spc="-15" dirty="0">
                          <a:latin typeface="Arial"/>
                          <a:cs typeface="Arial"/>
                        </a:rPr>
                        <a:t> </a:t>
                      </a:r>
                      <a:r>
                        <a:rPr sz="900" spc="-5" dirty="0">
                          <a:latin typeface="Arial"/>
                          <a:cs typeface="Arial"/>
                        </a:rPr>
                        <a:t>size</a:t>
                      </a:r>
                      <a:endParaRPr sz="900">
                        <a:latin typeface="Arial"/>
                        <a:cs typeface="Arial"/>
                      </a:endParaRPr>
                    </a:p>
                  </a:txBody>
                  <a:tcPr marL="0" marR="0" marT="71755" marB="0"/>
                </a:tc>
                <a:extLst>
                  <a:ext uri="{0D108BD9-81ED-4DB2-BD59-A6C34878D82A}">
                    <a16:rowId xmlns:a16="http://schemas.microsoft.com/office/drawing/2014/main" val="10007"/>
                  </a:ext>
                </a:extLst>
              </a:tr>
              <a:tr h="291807">
                <a:tc>
                  <a:txBody>
                    <a:bodyPr/>
                    <a:lstStyle/>
                    <a:p>
                      <a:pPr marL="25400">
                        <a:lnSpc>
                          <a:spcPct val="100000"/>
                        </a:lnSpc>
                        <a:spcBef>
                          <a:spcPts val="560"/>
                        </a:spcBef>
                      </a:pPr>
                      <a:r>
                        <a:rPr sz="900" spc="-15" dirty="0">
                          <a:latin typeface="Arial"/>
                          <a:cs typeface="Arial"/>
                        </a:rPr>
                        <a:t>11.09</a:t>
                      </a:r>
                      <a:endParaRPr sz="900">
                        <a:latin typeface="Arial"/>
                        <a:cs typeface="Arial"/>
                      </a:endParaRPr>
                    </a:p>
                  </a:txBody>
                  <a:tcPr marL="0" marR="0" marT="71120" marB="0"/>
                </a:tc>
                <a:tc>
                  <a:txBody>
                    <a:bodyPr/>
                    <a:lstStyle/>
                    <a:p>
                      <a:pPr marL="130810">
                        <a:lnSpc>
                          <a:spcPct val="100000"/>
                        </a:lnSpc>
                        <a:spcBef>
                          <a:spcPts val="560"/>
                        </a:spcBef>
                      </a:pPr>
                      <a:r>
                        <a:rPr sz="900" spc="-5" dirty="0">
                          <a:latin typeface="Arial"/>
                          <a:cs typeface="Arial"/>
                        </a:rPr>
                        <a:t>Roller</a:t>
                      </a:r>
                      <a:r>
                        <a:rPr sz="900" spc="-10" dirty="0">
                          <a:latin typeface="Arial"/>
                          <a:cs typeface="Arial"/>
                        </a:rPr>
                        <a:t> </a:t>
                      </a:r>
                      <a:r>
                        <a:rPr sz="900" spc="-5" dirty="0">
                          <a:latin typeface="Arial"/>
                          <a:cs typeface="Arial"/>
                        </a:rPr>
                        <a:t>shutters</a:t>
                      </a:r>
                      <a:endParaRPr sz="900">
                        <a:latin typeface="Arial"/>
                        <a:cs typeface="Arial"/>
                      </a:endParaRPr>
                    </a:p>
                  </a:txBody>
                  <a:tcPr marL="0" marR="0" marT="71120" marB="0"/>
                </a:tc>
                <a:tc>
                  <a:txBody>
                    <a:bodyPr/>
                    <a:lstStyle/>
                    <a:p>
                      <a:pPr marL="457834">
                        <a:lnSpc>
                          <a:spcPct val="100000"/>
                        </a:lnSpc>
                        <a:spcBef>
                          <a:spcPts val="560"/>
                        </a:spcBef>
                      </a:pPr>
                      <a:r>
                        <a:rPr sz="900" spc="-5" dirty="0">
                          <a:latin typeface="Arial"/>
                          <a:cs typeface="Arial"/>
                        </a:rPr>
                        <a:t>Enumerated for each type stating</a:t>
                      </a:r>
                      <a:r>
                        <a:rPr sz="900" spc="-15" dirty="0">
                          <a:latin typeface="Arial"/>
                          <a:cs typeface="Arial"/>
                        </a:rPr>
                        <a:t>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08"/>
                  </a:ext>
                </a:extLst>
              </a:tr>
              <a:tr h="292207">
                <a:tc>
                  <a:txBody>
                    <a:bodyPr/>
                    <a:lstStyle/>
                    <a:p>
                      <a:pPr marL="25400">
                        <a:lnSpc>
                          <a:spcPct val="100000"/>
                        </a:lnSpc>
                        <a:spcBef>
                          <a:spcPts val="560"/>
                        </a:spcBef>
                      </a:pPr>
                      <a:r>
                        <a:rPr sz="900" spc="-15" dirty="0">
                          <a:latin typeface="Arial"/>
                          <a:cs typeface="Arial"/>
                        </a:rPr>
                        <a:t>11.10</a:t>
                      </a:r>
                      <a:endParaRPr sz="900">
                        <a:latin typeface="Arial"/>
                        <a:cs typeface="Arial"/>
                      </a:endParaRPr>
                    </a:p>
                  </a:txBody>
                  <a:tcPr marL="0" marR="0" marT="71120" marB="0"/>
                </a:tc>
                <a:tc>
                  <a:txBody>
                    <a:bodyPr/>
                    <a:lstStyle/>
                    <a:p>
                      <a:pPr marL="130175">
                        <a:lnSpc>
                          <a:spcPct val="100000"/>
                        </a:lnSpc>
                        <a:spcBef>
                          <a:spcPts val="560"/>
                        </a:spcBef>
                      </a:pPr>
                      <a:r>
                        <a:rPr sz="900" spc="-15" dirty="0">
                          <a:latin typeface="Arial"/>
                          <a:cs typeface="Arial"/>
                        </a:rPr>
                        <a:t>Wall</a:t>
                      </a:r>
                      <a:r>
                        <a:rPr sz="900" spc="-10" dirty="0">
                          <a:latin typeface="Arial"/>
                          <a:cs typeface="Arial"/>
                        </a:rPr>
                        <a:t> </a:t>
                      </a:r>
                      <a:r>
                        <a:rPr sz="900" spc="-5" dirty="0">
                          <a:latin typeface="Arial"/>
                          <a:cs typeface="Arial"/>
                        </a:rPr>
                        <a:t>hatches</a:t>
                      </a:r>
                      <a:endParaRPr sz="900">
                        <a:latin typeface="Arial"/>
                        <a:cs typeface="Arial"/>
                      </a:endParaRPr>
                    </a:p>
                  </a:txBody>
                  <a:tcPr marL="0" marR="0" marT="71120" marB="0"/>
                </a:tc>
                <a:tc>
                  <a:txBody>
                    <a:bodyPr/>
                    <a:lstStyle/>
                    <a:p>
                      <a:pPr marL="458470">
                        <a:lnSpc>
                          <a:spcPct val="100000"/>
                        </a:lnSpc>
                        <a:spcBef>
                          <a:spcPts val="560"/>
                        </a:spcBef>
                      </a:pPr>
                      <a:r>
                        <a:rPr sz="900" spc="-5" dirty="0">
                          <a:latin typeface="Arial"/>
                          <a:cs typeface="Arial"/>
                        </a:rPr>
                        <a:t>Enumerated for each type stating</a:t>
                      </a:r>
                      <a:r>
                        <a:rPr sz="900" spc="-10" dirty="0">
                          <a:latin typeface="Arial"/>
                          <a:cs typeface="Arial"/>
                        </a:rPr>
                        <a:t>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09"/>
                  </a:ext>
                </a:extLst>
              </a:tr>
              <a:tr h="210151">
                <a:tc>
                  <a:txBody>
                    <a:bodyPr/>
                    <a:lstStyle/>
                    <a:p>
                      <a:pPr marL="25400">
                        <a:lnSpc>
                          <a:spcPts val="990"/>
                        </a:lnSpc>
                        <a:spcBef>
                          <a:spcPts val="565"/>
                        </a:spcBef>
                      </a:pPr>
                      <a:r>
                        <a:rPr sz="900" spc="-30" dirty="0">
                          <a:latin typeface="Arial"/>
                          <a:cs typeface="Arial"/>
                        </a:rPr>
                        <a:t>11.11</a:t>
                      </a:r>
                      <a:endParaRPr sz="900">
                        <a:latin typeface="Arial"/>
                        <a:cs typeface="Arial"/>
                      </a:endParaRPr>
                    </a:p>
                  </a:txBody>
                  <a:tcPr marL="0" marR="0" marT="71755" marB="0"/>
                </a:tc>
                <a:tc>
                  <a:txBody>
                    <a:bodyPr/>
                    <a:lstStyle/>
                    <a:p>
                      <a:pPr marL="130810">
                        <a:lnSpc>
                          <a:spcPts val="990"/>
                        </a:lnSpc>
                        <a:spcBef>
                          <a:spcPts val="565"/>
                        </a:spcBef>
                      </a:pPr>
                      <a:r>
                        <a:rPr sz="900" spc="-5" dirty="0">
                          <a:latin typeface="Arial"/>
                          <a:cs typeface="Arial"/>
                        </a:rPr>
                        <a:t>Duct doors</a:t>
                      </a:r>
                      <a:endParaRPr sz="900">
                        <a:latin typeface="Arial"/>
                        <a:cs typeface="Arial"/>
                      </a:endParaRPr>
                    </a:p>
                  </a:txBody>
                  <a:tcPr marL="0" marR="0" marT="71755" marB="0"/>
                </a:tc>
                <a:tc>
                  <a:txBody>
                    <a:bodyPr/>
                    <a:lstStyle/>
                    <a:p>
                      <a:pPr marL="457834">
                        <a:lnSpc>
                          <a:spcPts val="990"/>
                        </a:lnSpc>
                        <a:spcBef>
                          <a:spcPts val="565"/>
                        </a:spcBef>
                      </a:pPr>
                      <a:r>
                        <a:rPr sz="900" spc="-5" dirty="0">
                          <a:latin typeface="Arial"/>
                          <a:cs typeface="Arial"/>
                        </a:rPr>
                        <a:t>Enumerated for each type stating</a:t>
                      </a:r>
                      <a:r>
                        <a:rPr sz="900" spc="-10" dirty="0">
                          <a:latin typeface="Arial"/>
                          <a:cs typeface="Arial"/>
                        </a:rPr>
                        <a:t> </a:t>
                      </a:r>
                      <a:r>
                        <a:rPr sz="900" spc="-5" dirty="0">
                          <a:latin typeface="Arial"/>
                          <a:cs typeface="Arial"/>
                        </a:rPr>
                        <a:t>size</a:t>
                      </a:r>
                      <a:endParaRPr sz="900">
                        <a:latin typeface="Arial"/>
                        <a:cs typeface="Arial"/>
                      </a:endParaRPr>
                    </a:p>
                  </a:txBody>
                  <a:tcPr marL="0" marR="0" marT="71755" marB="0"/>
                </a:tc>
                <a:extLst>
                  <a:ext uri="{0D108BD9-81ED-4DB2-BD59-A6C34878D82A}">
                    <a16:rowId xmlns:a16="http://schemas.microsoft.com/office/drawing/2014/main" val="1001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21</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79770" cy="2822575"/>
          </a:xfrm>
          <a:prstGeom prst="rect">
            <a:avLst/>
          </a:prstGeom>
        </p:spPr>
        <p:txBody>
          <a:bodyPr vert="horz" wrap="square" lIns="0" tIns="23495" rIns="0" bIns="0" rtlCol="0">
            <a:spAutoFit/>
          </a:bodyPr>
          <a:lstStyle/>
          <a:p>
            <a:pPr marR="5080" algn="r">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3549015">
              <a:lnSpc>
                <a:spcPct val="100000"/>
              </a:lnSpc>
              <a:spcBef>
                <a:spcPts val="65"/>
              </a:spcBef>
            </a:pPr>
            <a:r>
              <a:rPr sz="800" spc="-5" dirty="0">
                <a:latin typeface="Arial"/>
                <a:cs typeface="Arial"/>
              </a:rPr>
              <a:t>Form and Extent of Elements: E12 Floor Finishes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2450" algn="l"/>
              </a:tabLst>
            </a:pPr>
            <a:r>
              <a:rPr sz="1400" spc="-5" dirty="0">
                <a:latin typeface="Arial"/>
                <a:cs typeface="Arial"/>
              </a:rPr>
              <a:t>E12	Floor Finishes</a:t>
            </a:r>
            <a:endParaRPr sz="1400">
              <a:latin typeface="Arial"/>
              <a:cs typeface="Arial"/>
            </a:endParaRPr>
          </a:p>
          <a:p>
            <a:pPr>
              <a:lnSpc>
                <a:spcPct val="100000"/>
              </a:lnSpc>
              <a:spcBef>
                <a:spcPts val="25"/>
              </a:spcBef>
            </a:pPr>
            <a:endParaRPr sz="1850">
              <a:latin typeface="Times New Roman"/>
              <a:cs typeface="Times New Roman"/>
            </a:endParaRPr>
          </a:p>
          <a:p>
            <a:pPr marL="12700">
              <a:lnSpc>
                <a:spcPct val="100000"/>
              </a:lnSpc>
              <a:spcBef>
                <a:spcPts val="5"/>
              </a:spcBef>
            </a:pPr>
            <a:r>
              <a:rPr sz="1100" b="1" spc="-10" dirty="0">
                <a:latin typeface="Arial"/>
                <a:cs typeface="Arial"/>
              </a:rPr>
              <a:t>Definition</a:t>
            </a:r>
            <a:endParaRPr sz="1100">
              <a:latin typeface="Arial"/>
              <a:cs typeface="Arial"/>
            </a:endParaRPr>
          </a:p>
          <a:p>
            <a:pPr marL="193040" indent="-180975">
              <a:lnSpc>
                <a:spcPct val="100000"/>
              </a:lnSpc>
              <a:spcBef>
                <a:spcPts val="145"/>
              </a:spcBef>
              <a:buChar char="•"/>
              <a:tabLst>
                <a:tab pos="193040" algn="l"/>
                <a:tab pos="193675" algn="l"/>
              </a:tabLst>
            </a:pPr>
            <a:r>
              <a:rPr sz="900" spc="-5" dirty="0">
                <a:latin typeface="Arial"/>
                <a:cs typeface="Arial"/>
              </a:rPr>
              <a:t>Includes all preparatory work, screeds, surface finishes, matwells and threshold</a:t>
            </a:r>
            <a:r>
              <a:rPr sz="900" spc="15" dirty="0">
                <a:latin typeface="Arial"/>
                <a:cs typeface="Arial"/>
              </a:rPr>
              <a:t> </a:t>
            </a:r>
            <a:r>
              <a:rPr sz="900" spc="-5" dirty="0">
                <a:latin typeface="Arial"/>
                <a:cs typeface="Arial"/>
              </a:rPr>
              <a:t>strips.</a:t>
            </a:r>
            <a:endParaRPr sz="900">
              <a:latin typeface="Arial"/>
              <a:cs typeface="Arial"/>
            </a:endParaRPr>
          </a:p>
          <a:p>
            <a:pPr marL="193040" indent="-180975">
              <a:lnSpc>
                <a:spcPct val="100000"/>
              </a:lnSpc>
              <a:spcBef>
                <a:spcPts val="25"/>
              </a:spcBef>
              <a:buChar char="•"/>
              <a:tabLst>
                <a:tab pos="193040" algn="l"/>
                <a:tab pos="193675" algn="l"/>
              </a:tabLst>
            </a:pPr>
            <a:r>
              <a:rPr sz="900" spc="-5" dirty="0">
                <a:latin typeface="Arial"/>
                <a:cs typeface="Arial"/>
              </a:rPr>
              <a:t>Raised floors laid over structural</a:t>
            </a:r>
            <a:r>
              <a:rPr sz="900" spc="5" dirty="0">
                <a:latin typeface="Arial"/>
                <a:cs typeface="Arial"/>
              </a:rPr>
              <a:t> </a:t>
            </a:r>
            <a:r>
              <a:rPr sz="900" spc="-5" dirty="0">
                <a:latin typeface="Arial"/>
                <a:cs typeface="Arial"/>
              </a:rPr>
              <a:t>floors.</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0"/>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5"/>
              </a:spcBef>
            </a:pPr>
            <a:endParaRPr sz="1200">
              <a:latin typeface="Times New Roman"/>
              <a:cs typeface="Times New Roman"/>
            </a:endParaRPr>
          </a:p>
          <a:p>
            <a:pPr marL="38100">
              <a:lnSpc>
                <a:spcPct val="100000"/>
              </a:lnSpc>
              <a:tabLst>
                <a:tab pos="577850" algn="l"/>
                <a:tab pos="3347085" algn="l"/>
              </a:tabLst>
            </a:pPr>
            <a:r>
              <a:rPr sz="900" dirty="0">
                <a:latin typeface="Arial"/>
                <a:cs typeface="Arial"/>
              </a:rPr>
              <a:t>12	</a:t>
            </a:r>
            <a:r>
              <a:rPr sz="900" spc="-5" dirty="0">
                <a:latin typeface="Arial"/>
                <a:cs typeface="Arial"/>
              </a:rPr>
              <a:t>Floor</a:t>
            </a:r>
            <a:r>
              <a:rPr sz="900" dirty="0">
                <a:latin typeface="Arial"/>
                <a:cs typeface="Arial"/>
              </a:rPr>
              <a:t> </a:t>
            </a:r>
            <a:r>
              <a:rPr sz="900" spc="-5" dirty="0">
                <a:latin typeface="Arial"/>
                <a:cs typeface="Arial"/>
              </a:rPr>
              <a:t>Finishes	</a:t>
            </a:r>
            <a:r>
              <a:rPr sz="900" spc="-25" dirty="0">
                <a:latin typeface="Arial"/>
                <a:cs typeface="Arial"/>
              </a:rPr>
              <a:t>Total </a:t>
            </a:r>
            <a:r>
              <a:rPr sz="900" spc="-5" dirty="0">
                <a:latin typeface="Arial"/>
                <a:cs typeface="Arial"/>
              </a:rPr>
              <a:t>area of floor finishes in</a:t>
            </a:r>
            <a:r>
              <a:rPr sz="900" spc="5" dirty="0">
                <a:latin typeface="Arial"/>
                <a:cs typeface="Arial"/>
              </a:rPr>
              <a:t> </a:t>
            </a:r>
            <a:r>
              <a:rPr sz="900" spc="-5" dirty="0">
                <a:latin typeface="Arial"/>
                <a:cs typeface="Arial"/>
              </a:rPr>
              <a:t>m2</a:t>
            </a:r>
            <a:endParaRPr sz="900">
              <a:latin typeface="Arial"/>
              <a:cs typeface="Arial"/>
            </a:endParaRPr>
          </a:p>
          <a:p>
            <a:pPr>
              <a:lnSpc>
                <a:spcPct val="100000"/>
              </a:lnSpc>
              <a:spcBef>
                <a:spcPts val="4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tabLst>
                <a:tab pos="577850" algn="l"/>
                <a:tab pos="3347085" algn="l"/>
              </a:tabLst>
            </a:pPr>
            <a:r>
              <a:rPr sz="900" spc="-5" dirty="0">
                <a:latin typeface="Arial"/>
                <a:cs typeface="Arial"/>
              </a:rPr>
              <a:t>12.01	Floor finishes</a:t>
            </a:r>
            <a:r>
              <a:rPr sz="900" spc="10" dirty="0">
                <a:latin typeface="Arial"/>
                <a:cs typeface="Arial"/>
              </a:rPr>
              <a:t> </a:t>
            </a:r>
            <a:r>
              <a:rPr sz="900" spc="-5" dirty="0">
                <a:latin typeface="Arial"/>
                <a:cs typeface="Arial"/>
              </a:rPr>
              <a:t>and</a:t>
            </a:r>
            <a:r>
              <a:rPr sz="900" spc="5" dirty="0">
                <a:latin typeface="Arial"/>
                <a:cs typeface="Arial"/>
              </a:rPr>
              <a:t> </a:t>
            </a:r>
            <a:r>
              <a:rPr sz="900" spc="-5" dirty="0">
                <a:latin typeface="Arial"/>
                <a:cs typeface="Arial"/>
              </a:rPr>
              <a:t>coverings	Area in m2 for each type </a:t>
            </a:r>
            <a:r>
              <a:rPr sz="900" dirty="0">
                <a:latin typeface="Arial"/>
                <a:cs typeface="Arial"/>
              </a:rPr>
              <a:t>of</a:t>
            </a:r>
            <a:r>
              <a:rPr sz="900" spc="-10" dirty="0">
                <a:latin typeface="Arial"/>
                <a:cs typeface="Arial"/>
              </a:rPr>
              <a:t> </a:t>
            </a:r>
            <a:r>
              <a:rPr sz="900" spc="-5" dirty="0">
                <a:latin typeface="Arial"/>
                <a:cs typeface="Arial"/>
              </a:rPr>
              <a:t>finish</a:t>
            </a:r>
            <a:endParaRPr sz="900">
              <a:latin typeface="Arial"/>
              <a:cs typeface="Arial"/>
            </a:endParaRPr>
          </a:p>
        </p:txBody>
      </p:sp>
      <p:sp>
        <p:nvSpPr>
          <p:cNvPr id="7" name="object 7"/>
          <p:cNvSpPr txBox="1"/>
          <p:nvPr/>
        </p:nvSpPr>
        <p:spPr>
          <a:xfrm>
            <a:off x="912721" y="3252556"/>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2.</a:t>
            </a:r>
            <a:r>
              <a:rPr sz="900" dirty="0">
                <a:latin typeface="Arial"/>
                <a:cs typeface="Arial"/>
              </a:rPr>
              <a:t>02</a:t>
            </a:r>
            <a:endParaRPr sz="900">
              <a:latin typeface="Arial"/>
              <a:cs typeface="Arial"/>
            </a:endParaRPr>
          </a:p>
        </p:txBody>
      </p:sp>
      <p:sp>
        <p:nvSpPr>
          <p:cNvPr id="8" name="object 8"/>
          <p:cNvSpPr txBox="1"/>
          <p:nvPr/>
        </p:nvSpPr>
        <p:spPr>
          <a:xfrm>
            <a:off x="1452217" y="3252556"/>
            <a:ext cx="4463415" cy="302895"/>
          </a:xfrm>
          <a:prstGeom prst="rect">
            <a:avLst/>
          </a:prstGeom>
        </p:spPr>
        <p:txBody>
          <a:bodyPr vert="horz" wrap="square" lIns="0" tIns="9525" rIns="0" bIns="0" rtlCol="0">
            <a:spAutoFit/>
          </a:bodyPr>
          <a:lstStyle/>
          <a:p>
            <a:pPr marL="12700" marR="5080">
              <a:lnSpc>
                <a:spcPct val="102299"/>
              </a:lnSpc>
              <a:spcBef>
                <a:spcPts val="75"/>
              </a:spcBef>
              <a:tabLst>
                <a:tab pos="2781300" algn="l"/>
              </a:tabLst>
            </a:pPr>
            <a:r>
              <a:rPr sz="900" spc="-5" dirty="0">
                <a:latin typeface="Arial"/>
                <a:cs typeface="Arial"/>
              </a:rPr>
              <a:t>Floor finishes and coverings to</a:t>
            </a:r>
            <a:r>
              <a:rPr sz="900" spc="55" dirty="0">
                <a:latin typeface="Arial"/>
                <a:cs typeface="Arial"/>
              </a:rPr>
              <a:t> </a:t>
            </a:r>
            <a:r>
              <a:rPr sz="900" spc="-10" dirty="0">
                <a:latin typeface="Arial"/>
                <a:cs typeface="Arial"/>
              </a:rPr>
              <a:t>stairs</a:t>
            </a:r>
            <a:r>
              <a:rPr sz="900" dirty="0">
                <a:latin typeface="Arial"/>
                <a:cs typeface="Arial"/>
              </a:rPr>
              <a:t> </a:t>
            </a:r>
            <a:r>
              <a:rPr sz="900" spc="-5" dirty="0">
                <a:latin typeface="Arial"/>
                <a:cs typeface="Arial"/>
              </a:rPr>
              <a:t>and	Area in m2 for each type </a:t>
            </a:r>
            <a:r>
              <a:rPr sz="900" dirty="0">
                <a:latin typeface="Arial"/>
                <a:cs typeface="Arial"/>
              </a:rPr>
              <a:t>of </a:t>
            </a:r>
            <a:r>
              <a:rPr sz="900" spc="-5" dirty="0">
                <a:latin typeface="Arial"/>
                <a:cs typeface="Arial"/>
              </a:rPr>
              <a:t>finish  intermediate landings</a:t>
            </a:r>
            <a:endParaRPr sz="900">
              <a:latin typeface="Arial"/>
              <a:cs typeface="Arial"/>
            </a:endParaRPr>
          </a:p>
        </p:txBody>
      </p:sp>
      <p:sp>
        <p:nvSpPr>
          <p:cNvPr id="9" name="object 9"/>
          <p:cNvSpPr txBox="1"/>
          <p:nvPr/>
        </p:nvSpPr>
        <p:spPr>
          <a:xfrm>
            <a:off x="912721" y="3684610"/>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2.</a:t>
            </a:r>
            <a:r>
              <a:rPr sz="900" dirty="0">
                <a:latin typeface="Arial"/>
                <a:cs typeface="Arial"/>
              </a:rPr>
              <a:t>03</a:t>
            </a:r>
            <a:endParaRPr sz="900">
              <a:latin typeface="Arial"/>
              <a:cs typeface="Arial"/>
            </a:endParaRPr>
          </a:p>
        </p:txBody>
      </p:sp>
      <p:sp>
        <p:nvSpPr>
          <p:cNvPr id="10" name="object 10"/>
          <p:cNvSpPr txBox="1"/>
          <p:nvPr/>
        </p:nvSpPr>
        <p:spPr>
          <a:xfrm>
            <a:off x="1452390" y="3684610"/>
            <a:ext cx="71628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Floor</a:t>
            </a:r>
            <a:r>
              <a:rPr sz="900" spc="-60" dirty="0">
                <a:latin typeface="Arial"/>
                <a:cs typeface="Arial"/>
              </a:rPr>
              <a:t> </a:t>
            </a:r>
            <a:r>
              <a:rPr sz="900" spc="-5" dirty="0">
                <a:latin typeface="Arial"/>
                <a:cs typeface="Arial"/>
              </a:rPr>
              <a:t>screeds</a:t>
            </a:r>
            <a:endParaRPr sz="900">
              <a:latin typeface="Arial"/>
              <a:cs typeface="Arial"/>
            </a:endParaRPr>
          </a:p>
        </p:txBody>
      </p:sp>
      <p:sp>
        <p:nvSpPr>
          <p:cNvPr id="11" name="object 11"/>
          <p:cNvSpPr txBox="1"/>
          <p:nvPr/>
        </p:nvSpPr>
        <p:spPr>
          <a:xfrm>
            <a:off x="4221363" y="3684610"/>
            <a:ext cx="202692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Area in m2 </a:t>
            </a:r>
            <a:r>
              <a:rPr sz="900" spc="-10" dirty="0">
                <a:latin typeface="Arial"/>
                <a:cs typeface="Arial"/>
              </a:rPr>
              <a:t>stating </a:t>
            </a:r>
            <a:r>
              <a:rPr sz="900" spc="-5" dirty="0">
                <a:latin typeface="Arial"/>
                <a:cs typeface="Arial"/>
              </a:rPr>
              <a:t>thickness or average  thickness</a:t>
            </a:r>
            <a:endParaRPr sz="900">
              <a:latin typeface="Arial"/>
              <a:cs typeface="Arial"/>
            </a:endParaRPr>
          </a:p>
        </p:txBody>
      </p:sp>
      <p:sp>
        <p:nvSpPr>
          <p:cNvPr id="12" name="object 12"/>
          <p:cNvSpPr txBox="1"/>
          <p:nvPr/>
        </p:nvSpPr>
        <p:spPr>
          <a:xfrm>
            <a:off x="912721" y="4116664"/>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2.</a:t>
            </a:r>
            <a:r>
              <a:rPr sz="900" dirty="0">
                <a:latin typeface="Arial"/>
                <a:cs typeface="Arial"/>
              </a:rPr>
              <a:t>04</a:t>
            </a:r>
            <a:endParaRPr sz="900">
              <a:latin typeface="Arial"/>
              <a:cs typeface="Arial"/>
            </a:endParaRPr>
          </a:p>
        </p:txBody>
      </p:sp>
      <p:sp>
        <p:nvSpPr>
          <p:cNvPr id="13" name="object 13"/>
          <p:cNvSpPr txBox="1"/>
          <p:nvPr/>
        </p:nvSpPr>
        <p:spPr>
          <a:xfrm>
            <a:off x="1452217" y="4116664"/>
            <a:ext cx="230124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Raised floors complete with bearers laid over  structural floors</a:t>
            </a:r>
            <a:endParaRPr sz="900">
              <a:latin typeface="Arial"/>
              <a:cs typeface="Arial"/>
            </a:endParaRPr>
          </a:p>
        </p:txBody>
      </p:sp>
      <p:sp>
        <p:nvSpPr>
          <p:cNvPr id="14" name="object 14"/>
          <p:cNvSpPr txBox="1"/>
          <p:nvPr/>
        </p:nvSpPr>
        <p:spPr>
          <a:xfrm>
            <a:off x="4221363" y="4116664"/>
            <a:ext cx="130238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in m2 </a:t>
            </a:r>
            <a:r>
              <a:rPr sz="900" spc="-10" dirty="0">
                <a:latin typeface="Arial"/>
                <a:cs typeface="Arial"/>
              </a:rPr>
              <a:t>stating</a:t>
            </a:r>
            <a:r>
              <a:rPr sz="900" spc="-25" dirty="0">
                <a:latin typeface="Arial"/>
                <a:cs typeface="Arial"/>
              </a:rPr>
              <a:t> </a:t>
            </a:r>
            <a:r>
              <a:rPr sz="900" spc="-10" dirty="0">
                <a:latin typeface="Arial"/>
                <a:cs typeface="Arial"/>
              </a:rPr>
              <a:t>details</a:t>
            </a:r>
            <a:endParaRPr sz="900">
              <a:latin typeface="Arial"/>
              <a:cs typeface="Arial"/>
            </a:endParaRPr>
          </a:p>
        </p:txBody>
      </p:sp>
      <p:sp>
        <p:nvSpPr>
          <p:cNvPr id="15" name="object 15"/>
          <p:cNvSpPr txBox="1"/>
          <p:nvPr/>
        </p:nvSpPr>
        <p:spPr>
          <a:xfrm>
            <a:off x="912721" y="4547918"/>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2.</a:t>
            </a:r>
            <a:r>
              <a:rPr sz="900" dirty="0">
                <a:latin typeface="Arial"/>
                <a:cs typeface="Arial"/>
              </a:rPr>
              <a:t>05</a:t>
            </a:r>
            <a:endParaRPr sz="900">
              <a:latin typeface="Arial"/>
              <a:cs typeface="Arial"/>
            </a:endParaRPr>
          </a:p>
        </p:txBody>
      </p:sp>
      <p:sp>
        <p:nvSpPr>
          <p:cNvPr id="16" name="object 16"/>
          <p:cNvSpPr txBox="1"/>
          <p:nvPr/>
        </p:nvSpPr>
        <p:spPr>
          <a:xfrm>
            <a:off x="1452345" y="4547918"/>
            <a:ext cx="969644"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Matwells and</a:t>
            </a:r>
            <a:r>
              <a:rPr sz="900" spc="-50" dirty="0">
                <a:latin typeface="Arial"/>
                <a:cs typeface="Arial"/>
              </a:rPr>
              <a:t> </a:t>
            </a:r>
            <a:r>
              <a:rPr sz="900" spc="-10" dirty="0">
                <a:latin typeface="Arial"/>
                <a:cs typeface="Arial"/>
              </a:rPr>
              <a:t>mats</a:t>
            </a:r>
            <a:endParaRPr sz="900">
              <a:latin typeface="Arial"/>
              <a:cs typeface="Arial"/>
            </a:endParaRPr>
          </a:p>
        </p:txBody>
      </p:sp>
      <p:sp>
        <p:nvSpPr>
          <p:cNvPr id="17" name="object 17"/>
          <p:cNvSpPr txBox="1"/>
          <p:nvPr/>
        </p:nvSpPr>
        <p:spPr>
          <a:xfrm>
            <a:off x="4222048" y="4547918"/>
            <a:ext cx="124650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Enumerated </a:t>
            </a:r>
            <a:r>
              <a:rPr sz="900" spc="-10" dirty="0">
                <a:latin typeface="Arial"/>
                <a:cs typeface="Arial"/>
              </a:rPr>
              <a:t>stating</a:t>
            </a:r>
            <a:r>
              <a:rPr sz="900" spc="-50" dirty="0">
                <a:latin typeface="Arial"/>
                <a:cs typeface="Arial"/>
              </a:rPr>
              <a:t> </a:t>
            </a:r>
            <a:r>
              <a:rPr sz="900" spc="-5" dirty="0">
                <a:latin typeface="Arial"/>
                <a:cs typeface="Arial"/>
              </a:rPr>
              <a:t>size</a:t>
            </a:r>
            <a:endParaRPr sz="900">
              <a:latin typeface="Arial"/>
              <a:cs typeface="Arial"/>
            </a:endParaRPr>
          </a:p>
        </p:txBody>
      </p:sp>
      <p:sp>
        <p:nvSpPr>
          <p:cNvPr id="18" name="object 18"/>
          <p:cNvSpPr txBox="1"/>
          <p:nvPr/>
        </p:nvSpPr>
        <p:spPr>
          <a:xfrm>
            <a:off x="912721" y="4840526"/>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2.</a:t>
            </a:r>
            <a:r>
              <a:rPr sz="900" dirty="0">
                <a:latin typeface="Arial"/>
                <a:cs typeface="Arial"/>
              </a:rPr>
              <a:t>06</a:t>
            </a:r>
            <a:endParaRPr sz="900">
              <a:latin typeface="Arial"/>
              <a:cs typeface="Arial"/>
            </a:endParaRPr>
          </a:p>
        </p:txBody>
      </p:sp>
      <p:sp>
        <p:nvSpPr>
          <p:cNvPr id="19" name="object 19"/>
          <p:cNvSpPr txBox="1"/>
          <p:nvPr/>
        </p:nvSpPr>
        <p:spPr>
          <a:xfrm>
            <a:off x="1452573" y="4840526"/>
            <a:ext cx="182372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Junction strips, nosings and the</a:t>
            </a:r>
            <a:r>
              <a:rPr sz="900" spc="-55" dirty="0">
                <a:latin typeface="Arial"/>
                <a:cs typeface="Arial"/>
              </a:rPr>
              <a:t> </a:t>
            </a:r>
            <a:r>
              <a:rPr sz="900" spc="-5" dirty="0">
                <a:latin typeface="Arial"/>
                <a:cs typeface="Arial"/>
              </a:rPr>
              <a:t>like</a:t>
            </a:r>
            <a:endParaRPr sz="900">
              <a:latin typeface="Arial"/>
              <a:cs typeface="Arial"/>
            </a:endParaRPr>
          </a:p>
        </p:txBody>
      </p:sp>
      <p:sp>
        <p:nvSpPr>
          <p:cNvPr id="20" name="object 20"/>
          <p:cNvSpPr txBox="1"/>
          <p:nvPr/>
        </p:nvSpPr>
        <p:spPr>
          <a:xfrm>
            <a:off x="4220105" y="4840526"/>
            <a:ext cx="160147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Length in metres stating</a:t>
            </a:r>
            <a:r>
              <a:rPr sz="900" spc="-45" dirty="0">
                <a:latin typeface="Arial"/>
                <a:cs typeface="Arial"/>
              </a:rPr>
              <a:t> </a:t>
            </a:r>
            <a:r>
              <a:rPr sz="900" spc="-10" dirty="0">
                <a:latin typeface="Arial"/>
                <a:cs typeface="Arial"/>
              </a:rPr>
              <a:t>details</a:t>
            </a:r>
            <a:endParaRPr sz="900">
              <a:latin typeface="Arial"/>
              <a:cs typeface="Arial"/>
            </a:endParaRPr>
          </a:p>
        </p:txBody>
      </p:sp>
      <p:sp>
        <p:nvSpPr>
          <p:cNvPr id="21" name="object 21"/>
          <p:cNvSpPr/>
          <p:nvPr/>
        </p:nvSpPr>
        <p:spPr>
          <a:xfrm>
            <a:off x="899515" y="2287651"/>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
        <p:nvSpPr>
          <p:cNvPr id="22" name="object 22"/>
          <p:cNvSpPr/>
          <p:nvPr/>
        </p:nvSpPr>
        <p:spPr>
          <a:xfrm>
            <a:off x="899515" y="2910198"/>
            <a:ext cx="5774690" cy="0"/>
          </a:xfrm>
          <a:custGeom>
            <a:avLst/>
            <a:gdLst/>
            <a:ahLst/>
            <a:cxnLst/>
            <a:rect l="l" t="t" r="r" b="b"/>
            <a:pathLst>
              <a:path w="5774690">
                <a:moveTo>
                  <a:pt x="0" y="0"/>
                </a:moveTo>
                <a:lnTo>
                  <a:pt x="5774436" y="0"/>
                </a:lnTo>
              </a:path>
            </a:pathLst>
          </a:custGeom>
          <a:ln w="6108">
            <a:solidFill>
              <a:srgbClr val="000000"/>
            </a:solidFill>
          </a:ln>
        </p:spPr>
        <p:txBody>
          <a:bodyPr wrap="square" lIns="0" tIns="0" rIns="0" bIns="0" rtlCol="0"/>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22</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615305" cy="5070475"/>
          </a:xfrm>
          <a:prstGeom prst="rect">
            <a:avLst/>
          </a:prstGeom>
        </p:spPr>
        <p:txBody>
          <a:bodyPr vert="horz" wrap="square" lIns="0" tIns="23495" rIns="0" bIns="0" rtlCol="0">
            <a:spAutoFit/>
          </a:bodyPr>
          <a:lstStyle/>
          <a:p>
            <a:pPr marL="1905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9050">
              <a:lnSpc>
                <a:spcPct val="100000"/>
              </a:lnSpc>
              <a:spcBef>
                <a:spcPts val="65"/>
              </a:spcBef>
            </a:pPr>
            <a:r>
              <a:rPr sz="800" spc="-5" dirty="0">
                <a:latin typeface="Arial"/>
                <a:cs typeface="Arial"/>
              </a:rPr>
              <a:t>Form and Extent of Elements: E13 Wall</a:t>
            </a:r>
            <a:r>
              <a:rPr sz="800" spc="30" dirty="0">
                <a:latin typeface="Arial"/>
                <a:cs typeface="Arial"/>
              </a:rPr>
              <a:t> </a:t>
            </a:r>
            <a:r>
              <a:rPr sz="800" spc="-10" dirty="0">
                <a:latin typeface="Arial"/>
                <a:cs typeface="Arial"/>
              </a:rPr>
              <a:t>Finishes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3085" algn="l"/>
              </a:tabLst>
            </a:pPr>
            <a:r>
              <a:rPr sz="1400" spc="-5" dirty="0">
                <a:latin typeface="Arial"/>
                <a:cs typeface="Arial"/>
              </a:rPr>
              <a:t>E13	</a:t>
            </a:r>
            <a:r>
              <a:rPr sz="1400" spc="-15" dirty="0">
                <a:latin typeface="Arial"/>
                <a:cs typeface="Arial"/>
              </a:rPr>
              <a:t>Wall</a:t>
            </a:r>
            <a:r>
              <a:rPr sz="1400" spc="-10" dirty="0">
                <a:latin typeface="Arial"/>
                <a:cs typeface="Arial"/>
              </a:rPr>
              <a:t> </a:t>
            </a:r>
            <a:r>
              <a:rPr sz="1400" spc="-5" dirty="0">
                <a:latin typeface="Arial"/>
                <a:cs typeface="Arial"/>
              </a:rPr>
              <a:t>Finishes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marR="5080" indent="-180975">
              <a:lnSpc>
                <a:spcPct val="102299"/>
              </a:lnSpc>
              <a:spcBef>
                <a:spcPts val="20"/>
              </a:spcBef>
              <a:buChar char="•"/>
              <a:tabLst>
                <a:tab pos="193040" algn="l"/>
                <a:tab pos="193675" algn="l"/>
              </a:tabLst>
            </a:pPr>
            <a:r>
              <a:rPr sz="900" spc="-5" dirty="0">
                <a:latin typeface="Arial"/>
                <a:cs typeface="Arial"/>
              </a:rPr>
              <a:t>Includes all preparatory work and finishes to interior walls, isolated columns, and to interior faces </a:t>
            </a:r>
            <a:r>
              <a:rPr sz="900" dirty="0">
                <a:latin typeface="Arial"/>
                <a:cs typeface="Arial"/>
              </a:rPr>
              <a:t>of </a:t>
            </a:r>
            <a:r>
              <a:rPr sz="900" spc="-5" dirty="0">
                <a:latin typeface="Arial"/>
                <a:cs typeface="Arial"/>
              </a:rPr>
              <a:t>exterior  walls.</a:t>
            </a:r>
            <a:endParaRPr sz="900">
              <a:latin typeface="Arial"/>
              <a:cs typeface="Arial"/>
            </a:endParaRPr>
          </a:p>
          <a:p>
            <a:pPr marL="12700">
              <a:lnSpc>
                <a:spcPct val="100000"/>
              </a:lnSpc>
              <a:spcBef>
                <a:spcPts val="655"/>
              </a:spcBef>
            </a:pPr>
            <a:r>
              <a:rPr sz="1100" b="1" spc="-5" dirty="0">
                <a:latin typeface="Arial"/>
                <a:cs typeface="Arial"/>
              </a:rPr>
              <a:t>Exclusions</a:t>
            </a:r>
            <a:endParaRPr sz="1100">
              <a:latin typeface="Arial"/>
              <a:cs typeface="Arial"/>
            </a:endParaRPr>
          </a:p>
          <a:p>
            <a:pPr marL="193040" indent="-180975">
              <a:lnSpc>
                <a:spcPct val="100000"/>
              </a:lnSpc>
              <a:spcBef>
                <a:spcPts val="40"/>
              </a:spcBef>
              <a:buChar char="•"/>
              <a:tabLst>
                <a:tab pos="193040" algn="l"/>
                <a:tab pos="193675" algn="l"/>
              </a:tabLst>
            </a:pPr>
            <a:r>
              <a:rPr sz="900" spc="-5" dirty="0">
                <a:latin typeface="Arial"/>
                <a:cs typeface="Arial"/>
              </a:rPr>
              <a:t>Fair face finish to concrete. </a:t>
            </a:r>
            <a:r>
              <a:rPr sz="900" i="1" spc="-5" dirty="0">
                <a:latin typeface="Arial"/>
                <a:cs typeface="Arial"/>
              </a:rPr>
              <a:t>See </a:t>
            </a:r>
            <a:r>
              <a:rPr sz="900" i="1" dirty="0">
                <a:latin typeface="Arial"/>
                <a:cs typeface="Arial"/>
              </a:rPr>
              <a:t>“E3 </a:t>
            </a:r>
            <a:r>
              <a:rPr sz="900" i="1" spc="-5" dirty="0">
                <a:latin typeface="Arial"/>
                <a:cs typeface="Arial"/>
              </a:rPr>
              <a:t>Frame”, page </a:t>
            </a:r>
            <a:r>
              <a:rPr sz="900" i="1" spc="-25" dirty="0">
                <a:latin typeface="Arial"/>
                <a:cs typeface="Arial"/>
              </a:rPr>
              <a:t>11. </a:t>
            </a:r>
            <a:r>
              <a:rPr sz="900" i="1" spc="-5" dirty="0">
                <a:latin typeface="Arial"/>
                <a:cs typeface="Arial"/>
              </a:rPr>
              <a:t>See “E4 </a:t>
            </a:r>
            <a:r>
              <a:rPr sz="900" i="1" spc="-10" dirty="0">
                <a:latin typeface="Arial"/>
                <a:cs typeface="Arial"/>
              </a:rPr>
              <a:t>Structural Walls”, page</a:t>
            </a:r>
            <a:r>
              <a:rPr sz="900" i="1" spc="60" dirty="0">
                <a:latin typeface="Arial"/>
                <a:cs typeface="Arial"/>
              </a:rPr>
              <a:t> </a:t>
            </a:r>
            <a:r>
              <a:rPr sz="900" i="1" spc="-5" dirty="0">
                <a:latin typeface="Arial"/>
                <a:cs typeface="Arial"/>
              </a:rPr>
              <a:t>13.</a:t>
            </a:r>
            <a:endParaRPr sz="900">
              <a:latin typeface="Arial"/>
              <a:cs typeface="Arial"/>
            </a:endParaRPr>
          </a:p>
          <a:p>
            <a:pPr marL="193040" indent="-180975">
              <a:lnSpc>
                <a:spcPct val="100000"/>
              </a:lnSpc>
              <a:spcBef>
                <a:spcPts val="25"/>
              </a:spcBef>
              <a:buChar char="•"/>
              <a:tabLst>
                <a:tab pos="193040" algn="l"/>
                <a:tab pos="193675" algn="l"/>
              </a:tabLst>
            </a:pPr>
            <a:r>
              <a:rPr sz="900" spc="-5" dirty="0">
                <a:latin typeface="Arial"/>
                <a:cs typeface="Arial"/>
              </a:rPr>
              <a:t>Finishes to </a:t>
            </a:r>
            <a:r>
              <a:rPr sz="900" spc="-10" dirty="0">
                <a:latin typeface="Arial"/>
                <a:cs typeface="Arial"/>
              </a:rPr>
              <a:t>proprietary </a:t>
            </a:r>
            <a:r>
              <a:rPr sz="900" spc="-5" dirty="0">
                <a:latin typeface="Arial"/>
                <a:cs typeface="Arial"/>
              </a:rPr>
              <a:t>partition systems and the like. </a:t>
            </a:r>
            <a:r>
              <a:rPr sz="900" i="1" dirty="0">
                <a:latin typeface="Arial"/>
                <a:cs typeface="Arial"/>
              </a:rPr>
              <a:t>See “E10 Interior </a:t>
            </a:r>
            <a:r>
              <a:rPr sz="900" i="1" spc="-10" dirty="0">
                <a:latin typeface="Arial"/>
                <a:cs typeface="Arial"/>
              </a:rPr>
              <a:t>Walls”, page</a:t>
            </a:r>
            <a:r>
              <a:rPr sz="900" i="1" spc="15" dirty="0">
                <a:latin typeface="Arial"/>
                <a:cs typeface="Arial"/>
              </a:rPr>
              <a:t> </a:t>
            </a:r>
            <a:r>
              <a:rPr sz="900" i="1" spc="-5" dirty="0">
                <a:latin typeface="Arial"/>
                <a:cs typeface="Arial"/>
              </a:rPr>
              <a:t>19.</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5"/>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577850" indent="-540385">
              <a:lnSpc>
                <a:spcPct val="100000"/>
              </a:lnSpc>
              <a:buAutoNum type="arabicPlain" startAt="13"/>
              <a:tabLst>
                <a:tab pos="577850" algn="l"/>
                <a:tab pos="578485" algn="l"/>
                <a:tab pos="3347720" algn="l"/>
              </a:tabLst>
            </a:pPr>
            <a:r>
              <a:rPr sz="900" spc="-15" dirty="0">
                <a:latin typeface="Arial"/>
                <a:cs typeface="Arial"/>
              </a:rPr>
              <a:t>Wall</a:t>
            </a:r>
            <a:r>
              <a:rPr sz="900" spc="5" dirty="0">
                <a:latin typeface="Arial"/>
                <a:cs typeface="Arial"/>
              </a:rPr>
              <a:t> </a:t>
            </a:r>
            <a:r>
              <a:rPr sz="900" spc="-5" dirty="0">
                <a:latin typeface="Arial"/>
                <a:cs typeface="Arial"/>
              </a:rPr>
              <a:t>Finishes	</a:t>
            </a:r>
            <a:r>
              <a:rPr sz="900" spc="-25" dirty="0">
                <a:latin typeface="Arial"/>
                <a:cs typeface="Arial"/>
              </a:rPr>
              <a:t>Total </a:t>
            </a:r>
            <a:r>
              <a:rPr sz="900" spc="-5" dirty="0">
                <a:latin typeface="Arial"/>
                <a:cs typeface="Arial"/>
              </a:rPr>
              <a:t>area of wall finishes in</a:t>
            </a:r>
            <a:r>
              <a:rPr sz="900" spc="5" dirty="0">
                <a:latin typeface="Arial"/>
                <a:cs typeface="Arial"/>
              </a:rPr>
              <a:t> </a:t>
            </a:r>
            <a:r>
              <a:rPr sz="900" spc="-5" dirty="0">
                <a:latin typeface="Arial"/>
                <a:cs typeface="Arial"/>
              </a:rPr>
              <a:t>m2</a:t>
            </a:r>
            <a:endParaRPr sz="900">
              <a:latin typeface="Arial"/>
              <a:cs typeface="Arial"/>
            </a:endParaRPr>
          </a:p>
          <a:p>
            <a:pPr>
              <a:lnSpc>
                <a:spcPct val="100000"/>
              </a:lnSpc>
              <a:spcBef>
                <a:spcPts val="40"/>
              </a:spcBef>
              <a:buFont typeface="Arial"/>
              <a:buAutoNum type="arabicPlain" startAt="13"/>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 Unit</a:t>
            </a:r>
            <a:endParaRPr sz="1000">
              <a:latin typeface="Arial"/>
              <a:cs typeface="Arial"/>
            </a:endParaRPr>
          </a:p>
          <a:p>
            <a:pPr>
              <a:lnSpc>
                <a:spcPct val="100000"/>
              </a:lnSpc>
              <a:spcBef>
                <a:spcPts val="55"/>
              </a:spcBef>
            </a:pPr>
            <a:endParaRPr sz="1200">
              <a:latin typeface="Times New Roman"/>
              <a:cs typeface="Times New Roman"/>
            </a:endParaRPr>
          </a:p>
          <a:p>
            <a:pPr marL="577850" lvl="1" indent="-540385">
              <a:lnSpc>
                <a:spcPct val="100000"/>
              </a:lnSpc>
              <a:buAutoNum type="arabicPeriod"/>
              <a:tabLst>
                <a:tab pos="577850" algn="l"/>
                <a:tab pos="578485" algn="l"/>
                <a:tab pos="3347085" algn="l"/>
              </a:tabLst>
            </a:pPr>
            <a:r>
              <a:rPr sz="900" spc="-15" dirty="0">
                <a:latin typeface="Arial"/>
                <a:cs typeface="Arial"/>
              </a:rPr>
              <a:t>Wall </a:t>
            </a:r>
            <a:r>
              <a:rPr sz="900" spc="-5" dirty="0">
                <a:latin typeface="Arial"/>
                <a:cs typeface="Arial"/>
              </a:rPr>
              <a:t>linings</a:t>
            </a:r>
            <a:r>
              <a:rPr sz="900" spc="15" dirty="0">
                <a:latin typeface="Arial"/>
                <a:cs typeface="Arial"/>
              </a:rPr>
              <a:t> </a:t>
            </a:r>
            <a:r>
              <a:rPr sz="900" spc="-5" dirty="0">
                <a:latin typeface="Arial"/>
                <a:cs typeface="Arial"/>
              </a:rPr>
              <a:t>and</a:t>
            </a:r>
            <a:r>
              <a:rPr sz="900" spc="10" dirty="0">
                <a:latin typeface="Arial"/>
                <a:cs typeface="Arial"/>
              </a:rPr>
              <a:t> </a:t>
            </a:r>
            <a:r>
              <a:rPr sz="900" spc="-5" dirty="0">
                <a:latin typeface="Arial"/>
                <a:cs typeface="Arial"/>
              </a:rPr>
              <a:t>finishes	Area in m2 </a:t>
            </a:r>
            <a:r>
              <a:rPr sz="900" spc="-10" dirty="0">
                <a:latin typeface="Arial"/>
                <a:cs typeface="Arial"/>
              </a:rPr>
              <a:t>stating</a:t>
            </a:r>
            <a:r>
              <a:rPr sz="900" spc="-20" dirty="0">
                <a:latin typeface="Arial"/>
                <a:cs typeface="Arial"/>
              </a:rPr>
              <a:t> </a:t>
            </a:r>
            <a:r>
              <a:rPr sz="900" spc="-10" dirty="0">
                <a:latin typeface="Arial"/>
                <a:cs typeface="Arial"/>
              </a:rPr>
              <a:t>details</a:t>
            </a:r>
            <a:endParaRPr sz="900">
              <a:latin typeface="Arial"/>
              <a:cs typeface="Arial"/>
            </a:endParaRPr>
          </a:p>
          <a:p>
            <a:pPr lvl="1">
              <a:lnSpc>
                <a:spcPct val="100000"/>
              </a:lnSpc>
              <a:spcBef>
                <a:spcPts val="10"/>
              </a:spcBef>
              <a:buFont typeface="Arial"/>
              <a:buAutoNum type="arabicPeriod"/>
            </a:pPr>
            <a:endParaRPr sz="1050">
              <a:latin typeface="Times New Roman"/>
              <a:cs typeface="Times New Roman"/>
            </a:endParaRPr>
          </a:p>
          <a:p>
            <a:pPr marL="577850" lvl="1" indent="-540385">
              <a:lnSpc>
                <a:spcPct val="100000"/>
              </a:lnSpc>
              <a:buAutoNum type="arabicPeriod"/>
              <a:tabLst>
                <a:tab pos="577850" algn="l"/>
                <a:tab pos="578485" algn="l"/>
                <a:tab pos="3347720" algn="l"/>
              </a:tabLst>
            </a:pPr>
            <a:r>
              <a:rPr sz="900" spc="-10" dirty="0">
                <a:latin typeface="Arial"/>
                <a:cs typeface="Arial"/>
              </a:rPr>
              <a:t>Strapping</a:t>
            </a:r>
            <a:r>
              <a:rPr sz="900" dirty="0">
                <a:latin typeface="Arial"/>
                <a:cs typeface="Arial"/>
              </a:rPr>
              <a:t> </a:t>
            </a:r>
            <a:r>
              <a:rPr sz="900" spc="-5" dirty="0">
                <a:latin typeface="Arial"/>
                <a:cs typeface="Arial"/>
              </a:rPr>
              <a:t>behind</a:t>
            </a:r>
            <a:r>
              <a:rPr sz="900" spc="5" dirty="0">
                <a:latin typeface="Arial"/>
                <a:cs typeface="Arial"/>
              </a:rPr>
              <a:t> </a:t>
            </a:r>
            <a:r>
              <a:rPr sz="900" spc="-5" dirty="0">
                <a:latin typeface="Arial"/>
                <a:cs typeface="Arial"/>
              </a:rPr>
              <a:t>linings	Area in m2 </a:t>
            </a:r>
            <a:r>
              <a:rPr sz="900" spc="-10" dirty="0">
                <a:latin typeface="Arial"/>
                <a:cs typeface="Arial"/>
              </a:rPr>
              <a:t>stating</a:t>
            </a:r>
            <a:r>
              <a:rPr sz="900" spc="-20" dirty="0">
                <a:latin typeface="Arial"/>
                <a:cs typeface="Arial"/>
              </a:rPr>
              <a:t> </a:t>
            </a:r>
            <a:r>
              <a:rPr sz="900" spc="-10" dirty="0">
                <a:latin typeface="Arial"/>
                <a:cs typeface="Arial"/>
              </a:rPr>
              <a:t>details</a:t>
            </a:r>
            <a:endParaRPr sz="900">
              <a:latin typeface="Arial"/>
              <a:cs typeface="Arial"/>
            </a:endParaRPr>
          </a:p>
          <a:p>
            <a:pPr lvl="1">
              <a:lnSpc>
                <a:spcPct val="100000"/>
              </a:lnSpc>
              <a:spcBef>
                <a:spcPts val="15"/>
              </a:spcBef>
              <a:buFont typeface="Arial"/>
              <a:buAutoNum type="arabicPeriod"/>
            </a:pPr>
            <a:endParaRPr sz="1050">
              <a:latin typeface="Times New Roman"/>
              <a:cs typeface="Times New Roman"/>
            </a:endParaRPr>
          </a:p>
          <a:p>
            <a:pPr marL="577850" lvl="1" indent="-540385">
              <a:lnSpc>
                <a:spcPct val="100000"/>
              </a:lnSpc>
              <a:buAutoNum type="arabicPeriod"/>
              <a:tabLst>
                <a:tab pos="577850" algn="l"/>
                <a:tab pos="578485" algn="l"/>
                <a:tab pos="3347720" algn="l"/>
              </a:tabLst>
            </a:pPr>
            <a:r>
              <a:rPr sz="900" spc="-5" dirty="0">
                <a:latin typeface="Arial"/>
                <a:cs typeface="Arial"/>
              </a:rPr>
              <a:t>Insulation</a:t>
            </a:r>
            <a:r>
              <a:rPr sz="900" spc="10" dirty="0">
                <a:latin typeface="Arial"/>
                <a:cs typeface="Arial"/>
              </a:rPr>
              <a:t> </a:t>
            </a:r>
            <a:r>
              <a:rPr sz="900" spc="-5" dirty="0">
                <a:latin typeface="Arial"/>
                <a:cs typeface="Arial"/>
              </a:rPr>
              <a:t>behind</a:t>
            </a:r>
            <a:r>
              <a:rPr sz="900" spc="10" dirty="0">
                <a:latin typeface="Arial"/>
                <a:cs typeface="Arial"/>
              </a:rPr>
              <a:t> </a:t>
            </a:r>
            <a:r>
              <a:rPr sz="900" spc="-5" dirty="0">
                <a:latin typeface="Arial"/>
                <a:cs typeface="Arial"/>
              </a:rPr>
              <a:t>linings	Area in m2 </a:t>
            </a:r>
            <a:r>
              <a:rPr sz="900" spc="-10" dirty="0">
                <a:latin typeface="Arial"/>
                <a:cs typeface="Arial"/>
              </a:rPr>
              <a:t>stating</a:t>
            </a:r>
            <a:r>
              <a:rPr sz="900" spc="-5" dirty="0">
                <a:latin typeface="Arial"/>
                <a:cs typeface="Arial"/>
              </a:rPr>
              <a:t> </a:t>
            </a:r>
            <a:r>
              <a:rPr sz="900" spc="-10" dirty="0">
                <a:latin typeface="Arial"/>
                <a:cs typeface="Arial"/>
              </a:rPr>
              <a:t>details</a:t>
            </a:r>
            <a:endParaRPr sz="900">
              <a:latin typeface="Arial"/>
              <a:cs typeface="Arial"/>
            </a:endParaRPr>
          </a:p>
          <a:p>
            <a:pPr lvl="1">
              <a:lnSpc>
                <a:spcPct val="100000"/>
              </a:lnSpc>
              <a:spcBef>
                <a:spcPts val="10"/>
              </a:spcBef>
              <a:buFont typeface="Arial"/>
              <a:buAutoNum type="arabicPeriod"/>
            </a:pPr>
            <a:endParaRPr sz="1050">
              <a:latin typeface="Times New Roman"/>
              <a:cs typeface="Times New Roman"/>
            </a:endParaRPr>
          </a:p>
          <a:p>
            <a:pPr marL="577850" lvl="1" indent="-540385">
              <a:lnSpc>
                <a:spcPct val="100000"/>
              </a:lnSpc>
              <a:buAutoNum type="arabicPeriod"/>
              <a:tabLst>
                <a:tab pos="577850" algn="l"/>
                <a:tab pos="578485" algn="l"/>
                <a:tab pos="3346450" algn="l"/>
              </a:tabLst>
            </a:pPr>
            <a:r>
              <a:rPr sz="900" spc="-5" dirty="0">
                <a:latin typeface="Arial"/>
                <a:cs typeface="Arial"/>
              </a:rPr>
              <a:t>Profiled finish to concrete walls</a:t>
            </a:r>
            <a:r>
              <a:rPr sz="900" spc="40" dirty="0">
                <a:latin typeface="Arial"/>
                <a:cs typeface="Arial"/>
              </a:rPr>
              <a:t> </a:t>
            </a:r>
            <a:r>
              <a:rPr sz="900" spc="-5" dirty="0">
                <a:latin typeface="Arial"/>
                <a:cs typeface="Arial"/>
              </a:rPr>
              <a:t>or</a:t>
            </a:r>
            <a:r>
              <a:rPr sz="900" spc="5" dirty="0">
                <a:latin typeface="Arial"/>
                <a:cs typeface="Arial"/>
              </a:rPr>
              <a:t> </a:t>
            </a:r>
            <a:r>
              <a:rPr sz="900" spc="-5" dirty="0">
                <a:latin typeface="Arial"/>
                <a:cs typeface="Arial"/>
              </a:rPr>
              <a:t>columns	Area in m2 </a:t>
            </a:r>
            <a:r>
              <a:rPr sz="900" spc="-10" dirty="0">
                <a:latin typeface="Arial"/>
                <a:cs typeface="Arial"/>
              </a:rPr>
              <a:t>stating</a:t>
            </a:r>
            <a:r>
              <a:rPr sz="900" spc="-20" dirty="0">
                <a:latin typeface="Arial"/>
                <a:cs typeface="Arial"/>
              </a:rPr>
              <a:t> </a:t>
            </a:r>
            <a:r>
              <a:rPr sz="900" spc="-10" dirty="0">
                <a:latin typeface="Arial"/>
                <a:cs typeface="Arial"/>
              </a:rPr>
              <a:t>details</a:t>
            </a:r>
            <a:endParaRPr sz="900">
              <a:latin typeface="Arial"/>
              <a:cs typeface="Arial"/>
            </a:endParaRPr>
          </a:p>
          <a:p>
            <a:pPr lvl="1">
              <a:lnSpc>
                <a:spcPct val="100000"/>
              </a:lnSpc>
              <a:spcBef>
                <a:spcPts val="10"/>
              </a:spcBef>
              <a:buFont typeface="Arial"/>
              <a:buAutoNum type="arabicPeriod"/>
            </a:pPr>
            <a:endParaRPr sz="1050">
              <a:latin typeface="Times New Roman"/>
              <a:cs typeface="Times New Roman"/>
            </a:endParaRPr>
          </a:p>
          <a:p>
            <a:pPr marL="577850" lvl="1" indent="-540385">
              <a:lnSpc>
                <a:spcPct val="100000"/>
              </a:lnSpc>
              <a:buAutoNum type="arabicPeriod"/>
              <a:tabLst>
                <a:tab pos="577850" algn="l"/>
                <a:tab pos="578485" algn="l"/>
                <a:tab pos="3347085" algn="l"/>
              </a:tabLst>
            </a:pPr>
            <a:r>
              <a:rPr sz="900" spc="-5" dirty="0">
                <a:latin typeface="Arial"/>
                <a:cs typeface="Arial"/>
              </a:rPr>
              <a:t>Column</a:t>
            </a:r>
            <a:r>
              <a:rPr sz="900" dirty="0">
                <a:latin typeface="Arial"/>
                <a:cs typeface="Arial"/>
              </a:rPr>
              <a:t> </a:t>
            </a:r>
            <a:r>
              <a:rPr sz="900" spc="-5" dirty="0">
                <a:latin typeface="Arial"/>
                <a:cs typeface="Arial"/>
              </a:rPr>
              <a:t>cladding	Area in m2 </a:t>
            </a:r>
            <a:r>
              <a:rPr sz="900" spc="-10" dirty="0">
                <a:latin typeface="Arial"/>
                <a:cs typeface="Arial"/>
              </a:rPr>
              <a:t>stating</a:t>
            </a:r>
            <a:r>
              <a:rPr sz="900" spc="-15" dirty="0">
                <a:latin typeface="Arial"/>
                <a:cs typeface="Arial"/>
              </a:rPr>
              <a:t> </a:t>
            </a:r>
            <a:r>
              <a:rPr sz="900" spc="-10" dirty="0">
                <a:latin typeface="Arial"/>
                <a:cs typeface="Arial"/>
              </a:rPr>
              <a:t>details</a:t>
            </a:r>
            <a:endParaRPr sz="900">
              <a:latin typeface="Arial"/>
              <a:cs typeface="Arial"/>
            </a:endParaRPr>
          </a:p>
          <a:p>
            <a:pPr lvl="1">
              <a:lnSpc>
                <a:spcPct val="100000"/>
              </a:lnSpc>
              <a:spcBef>
                <a:spcPts val="20"/>
              </a:spcBef>
              <a:buFont typeface="Arial"/>
              <a:buAutoNum type="arabicPeriod"/>
            </a:pPr>
            <a:endParaRPr sz="1050">
              <a:latin typeface="Times New Roman"/>
              <a:cs typeface="Times New Roman"/>
            </a:endParaRPr>
          </a:p>
          <a:p>
            <a:pPr marL="578485" lvl="1" indent="-541020">
              <a:lnSpc>
                <a:spcPct val="100000"/>
              </a:lnSpc>
              <a:buAutoNum type="arabicPeriod"/>
              <a:tabLst>
                <a:tab pos="577850" algn="l"/>
                <a:tab pos="579120" algn="l"/>
                <a:tab pos="3347085" algn="l"/>
              </a:tabLst>
            </a:pPr>
            <a:r>
              <a:rPr sz="900" spc="-5" dirty="0">
                <a:latin typeface="Arial"/>
                <a:cs typeface="Arial"/>
              </a:rPr>
              <a:t>Skirtings, cornices, trims, dado rails and</a:t>
            </a:r>
            <a:r>
              <a:rPr sz="900" spc="40" dirty="0">
                <a:latin typeface="Arial"/>
                <a:cs typeface="Arial"/>
              </a:rPr>
              <a:t> </a:t>
            </a:r>
            <a:r>
              <a:rPr sz="900" spc="-5" dirty="0">
                <a:latin typeface="Arial"/>
                <a:cs typeface="Arial"/>
              </a:rPr>
              <a:t>the</a:t>
            </a:r>
            <a:r>
              <a:rPr sz="900" spc="5" dirty="0">
                <a:latin typeface="Arial"/>
                <a:cs typeface="Arial"/>
              </a:rPr>
              <a:t> </a:t>
            </a:r>
            <a:r>
              <a:rPr sz="900" spc="-5" dirty="0">
                <a:latin typeface="Arial"/>
                <a:cs typeface="Arial"/>
              </a:rPr>
              <a:t>like	Length in metres stating</a:t>
            </a:r>
            <a:r>
              <a:rPr sz="900" spc="-15" dirty="0">
                <a:latin typeface="Arial"/>
                <a:cs typeface="Arial"/>
              </a:rPr>
              <a:t> </a:t>
            </a:r>
            <a:r>
              <a:rPr sz="900" spc="-10" dirty="0">
                <a:latin typeface="Arial"/>
                <a:cs typeface="Arial"/>
              </a:rPr>
              <a:t>details</a:t>
            </a:r>
            <a:endParaRPr sz="900">
              <a:latin typeface="Arial"/>
              <a:cs typeface="Arial"/>
            </a:endParaRPr>
          </a:p>
          <a:p>
            <a:pPr lvl="1">
              <a:lnSpc>
                <a:spcPct val="100000"/>
              </a:lnSpc>
              <a:spcBef>
                <a:spcPts val="10"/>
              </a:spcBef>
              <a:buFont typeface="Arial"/>
              <a:buAutoNum type="arabicPeriod"/>
            </a:pPr>
            <a:endParaRPr sz="1050">
              <a:latin typeface="Times New Roman"/>
              <a:cs typeface="Times New Roman"/>
            </a:endParaRPr>
          </a:p>
          <a:p>
            <a:pPr marL="577850" lvl="1" indent="-540385">
              <a:lnSpc>
                <a:spcPct val="100000"/>
              </a:lnSpc>
              <a:buAutoNum type="arabicPeriod"/>
              <a:tabLst>
                <a:tab pos="577850" algn="l"/>
                <a:tab pos="578485" algn="l"/>
                <a:tab pos="3347720" algn="l"/>
              </a:tabLst>
            </a:pPr>
            <a:r>
              <a:rPr sz="900" spc="-15" dirty="0">
                <a:latin typeface="Arial"/>
                <a:cs typeface="Arial"/>
              </a:rPr>
              <a:t>Wall</a:t>
            </a:r>
            <a:r>
              <a:rPr sz="900" spc="5" dirty="0">
                <a:latin typeface="Arial"/>
                <a:cs typeface="Arial"/>
              </a:rPr>
              <a:t> </a:t>
            </a:r>
            <a:r>
              <a:rPr sz="900" spc="-5" dirty="0">
                <a:latin typeface="Arial"/>
                <a:cs typeface="Arial"/>
              </a:rPr>
              <a:t>access</a:t>
            </a:r>
            <a:r>
              <a:rPr sz="900" spc="10" dirty="0">
                <a:latin typeface="Arial"/>
                <a:cs typeface="Arial"/>
              </a:rPr>
              <a:t> </a:t>
            </a:r>
            <a:r>
              <a:rPr sz="900" spc="-10" dirty="0">
                <a:latin typeface="Arial"/>
                <a:cs typeface="Arial"/>
              </a:rPr>
              <a:t>panels	</a:t>
            </a:r>
            <a:r>
              <a:rPr sz="900" spc="-5" dirty="0">
                <a:latin typeface="Arial"/>
                <a:cs typeface="Arial"/>
              </a:rPr>
              <a:t>Enumerated </a:t>
            </a:r>
            <a:r>
              <a:rPr sz="900" spc="-10" dirty="0">
                <a:latin typeface="Arial"/>
                <a:cs typeface="Arial"/>
              </a:rPr>
              <a:t>stating</a:t>
            </a:r>
            <a:r>
              <a:rPr sz="900" spc="-5" dirty="0">
                <a:latin typeface="Arial"/>
                <a:cs typeface="Arial"/>
              </a:rPr>
              <a:t> size</a:t>
            </a:r>
            <a:endParaRPr sz="900">
              <a:latin typeface="Arial"/>
              <a:cs typeface="Arial"/>
            </a:endParaRPr>
          </a:p>
        </p:txBody>
      </p:sp>
      <p:sp>
        <p:nvSpPr>
          <p:cNvPr id="7" name="object 7"/>
          <p:cNvSpPr/>
          <p:nvPr/>
        </p:nvSpPr>
        <p:spPr>
          <a:xfrm>
            <a:off x="899515" y="2782951"/>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sp>
        <p:nvSpPr>
          <p:cNvPr id="8" name="object 8"/>
          <p:cNvSpPr/>
          <p:nvPr/>
        </p:nvSpPr>
        <p:spPr>
          <a:xfrm>
            <a:off x="899515" y="3405505"/>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23</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79770" cy="4384675"/>
          </a:xfrm>
          <a:prstGeom prst="rect">
            <a:avLst/>
          </a:prstGeom>
        </p:spPr>
        <p:txBody>
          <a:bodyPr vert="horz" wrap="square" lIns="0" tIns="23495" rIns="0" bIns="0" rtlCol="0">
            <a:spAutoFit/>
          </a:bodyPr>
          <a:lstStyle/>
          <a:p>
            <a:pPr marR="5080" algn="r">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3469640">
              <a:lnSpc>
                <a:spcPct val="100000"/>
              </a:lnSpc>
              <a:spcBef>
                <a:spcPts val="65"/>
              </a:spcBef>
            </a:pPr>
            <a:r>
              <a:rPr sz="800" spc="-5" dirty="0">
                <a:latin typeface="Arial"/>
                <a:cs typeface="Arial"/>
              </a:rPr>
              <a:t>Form and Extent of Elements: E14 Ceiling</a:t>
            </a:r>
            <a:r>
              <a:rPr sz="800" spc="40" dirty="0">
                <a:latin typeface="Arial"/>
                <a:cs typeface="Arial"/>
              </a:rPr>
              <a:t> </a:t>
            </a:r>
            <a:r>
              <a:rPr sz="800" spc="-5" dirty="0">
                <a:latin typeface="Arial"/>
                <a:cs typeface="Arial"/>
              </a:rPr>
              <a:t>Finishes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3085" algn="l"/>
              </a:tabLst>
            </a:pPr>
            <a:r>
              <a:rPr sz="1400" spc="-5" dirty="0">
                <a:latin typeface="Arial"/>
                <a:cs typeface="Arial"/>
              </a:rPr>
              <a:t>E14	Ceiling Finishes</a:t>
            </a:r>
            <a:endParaRPr sz="1400">
              <a:latin typeface="Arial"/>
              <a:cs typeface="Arial"/>
            </a:endParaRPr>
          </a:p>
          <a:p>
            <a:pPr>
              <a:lnSpc>
                <a:spcPct val="100000"/>
              </a:lnSpc>
              <a:spcBef>
                <a:spcPts val="25"/>
              </a:spcBef>
            </a:pPr>
            <a:endParaRPr sz="1850">
              <a:latin typeface="Times New Roman"/>
              <a:cs typeface="Times New Roman"/>
            </a:endParaRPr>
          </a:p>
          <a:p>
            <a:pPr marL="12700">
              <a:lnSpc>
                <a:spcPct val="100000"/>
              </a:lnSpc>
              <a:spcBef>
                <a:spcPts val="5"/>
              </a:spcBef>
            </a:pPr>
            <a:r>
              <a:rPr sz="1100" b="1" spc="-10" dirty="0">
                <a:latin typeface="Arial"/>
                <a:cs typeface="Arial"/>
              </a:rPr>
              <a:t>Definition</a:t>
            </a:r>
            <a:endParaRPr sz="1100">
              <a:latin typeface="Arial"/>
              <a:cs typeface="Arial"/>
            </a:endParaRPr>
          </a:p>
          <a:p>
            <a:pPr marL="193040" marR="562610" indent="-180975">
              <a:lnSpc>
                <a:spcPct val="102299"/>
              </a:lnSpc>
              <a:spcBef>
                <a:spcPts val="120"/>
              </a:spcBef>
              <a:buChar char="•"/>
              <a:tabLst>
                <a:tab pos="193040" algn="l"/>
                <a:tab pos="193675" algn="l"/>
              </a:tabLst>
            </a:pPr>
            <a:r>
              <a:rPr sz="900" spc="-5" dirty="0">
                <a:latin typeface="Arial"/>
                <a:cs typeface="Arial"/>
              </a:rPr>
              <a:t>Includes all </a:t>
            </a:r>
            <a:r>
              <a:rPr sz="900" spc="-10" dirty="0">
                <a:latin typeface="Arial"/>
                <a:cs typeface="Arial"/>
              </a:rPr>
              <a:t>preparatory </a:t>
            </a:r>
            <a:r>
              <a:rPr sz="900" spc="-5" dirty="0">
                <a:latin typeface="Arial"/>
                <a:cs typeface="Arial"/>
              </a:rPr>
              <a:t>work and finishes, suspended ceilings and framing, </a:t>
            </a:r>
            <a:r>
              <a:rPr sz="900" spc="-10" dirty="0">
                <a:latin typeface="Arial"/>
                <a:cs typeface="Arial"/>
              </a:rPr>
              <a:t>soffits </a:t>
            </a:r>
            <a:r>
              <a:rPr sz="900" spc="-5" dirty="0">
                <a:latin typeface="Arial"/>
                <a:cs typeface="Arial"/>
              </a:rPr>
              <a:t>of staircases and  intermediate</a:t>
            </a:r>
            <a:r>
              <a:rPr sz="900" spc="-10" dirty="0">
                <a:latin typeface="Arial"/>
                <a:cs typeface="Arial"/>
              </a:rPr>
              <a:t> </a:t>
            </a:r>
            <a:r>
              <a:rPr sz="900" spc="-5" dirty="0">
                <a:latin typeface="Arial"/>
                <a:cs typeface="Arial"/>
              </a:rPr>
              <a:t>landings.</a:t>
            </a:r>
            <a:endParaRPr sz="900">
              <a:latin typeface="Arial"/>
              <a:cs typeface="Arial"/>
            </a:endParaRPr>
          </a:p>
          <a:p>
            <a:pPr marL="12700">
              <a:lnSpc>
                <a:spcPct val="100000"/>
              </a:lnSpc>
              <a:spcBef>
                <a:spcPts val="650"/>
              </a:spcBef>
            </a:pPr>
            <a:r>
              <a:rPr sz="1100" b="1" spc="-5" dirty="0">
                <a:latin typeface="Arial"/>
                <a:cs typeface="Arial"/>
              </a:rPr>
              <a:t>Exclusions</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Ceiling framing forming part </a:t>
            </a:r>
            <a:r>
              <a:rPr sz="900" dirty="0">
                <a:latin typeface="Arial"/>
                <a:cs typeface="Arial"/>
              </a:rPr>
              <a:t>of </a:t>
            </a:r>
            <a:r>
              <a:rPr sz="900" spc="-5" dirty="0">
                <a:latin typeface="Arial"/>
                <a:cs typeface="Arial"/>
              </a:rPr>
              <a:t>roof framing. </a:t>
            </a:r>
            <a:r>
              <a:rPr sz="900" i="1" spc="-5" dirty="0">
                <a:latin typeface="Arial"/>
                <a:cs typeface="Arial"/>
              </a:rPr>
              <a:t>See “E3 Frame”, page</a:t>
            </a:r>
            <a:r>
              <a:rPr sz="900" i="1" spc="-15" dirty="0">
                <a:latin typeface="Arial"/>
                <a:cs typeface="Arial"/>
              </a:rPr>
              <a:t> </a:t>
            </a:r>
            <a:r>
              <a:rPr sz="900" i="1" spc="-25" dirty="0">
                <a:latin typeface="Arial"/>
                <a:cs typeface="Arial"/>
              </a:rPr>
              <a:t>11.</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40"/>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577850" indent="-540385">
              <a:lnSpc>
                <a:spcPct val="100000"/>
              </a:lnSpc>
              <a:buAutoNum type="arabicPlain" startAt="14"/>
              <a:tabLst>
                <a:tab pos="577850" algn="l"/>
                <a:tab pos="578485" algn="l"/>
                <a:tab pos="3346450" algn="l"/>
              </a:tabLst>
            </a:pPr>
            <a:r>
              <a:rPr sz="900" spc="-5" dirty="0">
                <a:latin typeface="Arial"/>
                <a:cs typeface="Arial"/>
              </a:rPr>
              <a:t>Ceiling</a:t>
            </a:r>
            <a:r>
              <a:rPr sz="900" dirty="0">
                <a:latin typeface="Arial"/>
                <a:cs typeface="Arial"/>
              </a:rPr>
              <a:t> </a:t>
            </a:r>
            <a:r>
              <a:rPr sz="900" spc="-5" dirty="0">
                <a:latin typeface="Arial"/>
                <a:cs typeface="Arial"/>
              </a:rPr>
              <a:t>Finishes	</a:t>
            </a:r>
            <a:r>
              <a:rPr sz="900" spc="-25" dirty="0">
                <a:latin typeface="Arial"/>
                <a:cs typeface="Arial"/>
              </a:rPr>
              <a:t>Total </a:t>
            </a:r>
            <a:r>
              <a:rPr sz="900" spc="-5" dirty="0">
                <a:latin typeface="Arial"/>
                <a:cs typeface="Arial"/>
              </a:rPr>
              <a:t>area of ceiling finishes </a:t>
            </a:r>
            <a:r>
              <a:rPr sz="900" dirty="0">
                <a:latin typeface="Arial"/>
                <a:cs typeface="Arial"/>
              </a:rPr>
              <a:t>in </a:t>
            </a:r>
            <a:r>
              <a:rPr sz="900" spc="-5" dirty="0">
                <a:latin typeface="Arial"/>
                <a:cs typeface="Arial"/>
              </a:rPr>
              <a:t>m2</a:t>
            </a:r>
            <a:endParaRPr sz="900">
              <a:latin typeface="Arial"/>
              <a:cs typeface="Arial"/>
            </a:endParaRPr>
          </a:p>
          <a:p>
            <a:pPr>
              <a:lnSpc>
                <a:spcPct val="100000"/>
              </a:lnSpc>
              <a:spcBef>
                <a:spcPts val="35"/>
              </a:spcBef>
              <a:buFont typeface="Arial"/>
              <a:buAutoNum type="arabicPlain" startAt="14"/>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 Unit</a:t>
            </a:r>
            <a:endParaRPr sz="1000">
              <a:latin typeface="Arial"/>
              <a:cs typeface="Arial"/>
            </a:endParaRPr>
          </a:p>
          <a:p>
            <a:pPr>
              <a:lnSpc>
                <a:spcPct val="100000"/>
              </a:lnSpc>
            </a:pPr>
            <a:endParaRPr sz="1250">
              <a:latin typeface="Times New Roman"/>
              <a:cs typeface="Times New Roman"/>
            </a:endParaRPr>
          </a:p>
          <a:p>
            <a:pPr marL="577850" lvl="1" indent="-540385">
              <a:lnSpc>
                <a:spcPct val="100000"/>
              </a:lnSpc>
              <a:buAutoNum type="arabicPeriod"/>
              <a:tabLst>
                <a:tab pos="577850" algn="l"/>
                <a:tab pos="578485" algn="l"/>
                <a:tab pos="3347720" algn="l"/>
              </a:tabLst>
            </a:pPr>
            <a:r>
              <a:rPr sz="900" spc="-5" dirty="0">
                <a:latin typeface="Arial"/>
                <a:cs typeface="Arial"/>
              </a:rPr>
              <a:t>Ceiling linings</a:t>
            </a:r>
            <a:r>
              <a:rPr sz="900" spc="15" dirty="0">
                <a:latin typeface="Arial"/>
                <a:cs typeface="Arial"/>
              </a:rPr>
              <a:t> </a:t>
            </a:r>
            <a:r>
              <a:rPr sz="900" spc="-5" dirty="0">
                <a:latin typeface="Arial"/>
                <a:cs typeface="Arial"/>
              </a:rPr>
              <a:t>and</a:t>
            </a:r>
            <a:r>
              <a:rPr sz="900" dirty="0">
                <a:latin typeface="Arial"/>
                <a:cs typeface="Arial"/>
              </a:rPr>
              <a:t> </a:t>
            </a:r>
            <a:r>
              <a:rPr sz="900" spc="-5" dirty="0">
                <a:latin typeface="Arial"/>
                <a:cs typeface="Arial"/>
              </a:rPr>
              <a:t>finishes	Area of each type in</a:t>
            </a:r>
            <a:r>
              <a:rPr sz="900" spc="-65" dirty="0">
                <a:latin typeface="Arial"/>
                <a:cs typeface="Arial"/>
              </a:rPr>
              <a:t> </a:t>
            </a:r>
            <a:r>
              <a:rPr sz="900" spc="-5" dirty="0">
                <a:latin typeface="Arial"/>
                <a:cs typeface="Arial"/>
              </a:rPr>
              <a:t>m2</a:t>
            </a:r>
            <a:endParaRPr sz="900">
              <a:latin typeface="Arial"/>
              <a:cs typeface="Arial"/>
            </a:endParaRPr>
          </a:p>
          <a:p>
            <a:pPr lvl="1">
              <a:lnSpc>
                <a:spcPct val="100000"/>
              </a:lnSpc>
              <a:spcBef>
                <a:spcPts val="10"/>
              </a:spcBef>
              <a:buFont typeface="Arial"/>
              <a:buAutoNum type="arabicPeriod"/>
            </a:pPr>
            <a:endParaRPr sz="1050">
              <a:latin typeface="Times New Roman"/>
              <a:cs typeface="Times New Roman"/>
            </a:endParaRPr>
          </a:p>
          <a:p>
            <a:pPr marL="577850" lvl="1" indent="-540385">
              <a:lnSpc>
                <a:spcPct val="100000"/>
              </a:lnSpc>
              <a:buAutoNum type="arabicPeriod"/>
              <a:tabLst>
                <a:tab pos="577850" algn="l"/>
                <a:tab pos="578485" algn="l"/>
                <a:tab pos="3347085" algn="l"/>
              </a:tabLst>
            </a:pPr>
            <a:r>
              <a:rPr sz="900" spc="-5" dirty="0">
                <a:latin typeface="Arial"/>
                <a:cs typeface="Arial"/>
              </a:rPr>
              <a:t>Beam cladding	Area of each type in</a:t>
            </a:r>
            <a:r>
              <a:rPr sz="900" spc="-65" dirty="0">
                <a:latin typeface="Arial"/>
                <a:cs typeface="Arial"/>
              </a:rPr>
              <a:t> </a:t>
            </a:r>
            <a:r>
              <a:rPr sz="900" spc="-5" dirty="0">
                <a:latin typeface="Arial"/>
                <a:cs typeface="Arial"/>
              </a:rPr>
              <a:t>m2</a:t>
            </a:r>
            <a:endParaRPr sz="900">
              <a:latin typeface="Arial"/>
              <a:cs typeface="Arial"/>
            </a:endParaRPr>
          </a:p>
          <a:p>
            <a:pPr lvl="1">
              <a:lnSpc>
                <a:spcPct val="100000"/>
              </a:lnSpc>
              <a:spcBef>
                <a:spcPts val="10"/>
              </a:spcBef>
              <a:buFont typeface="Arial"/>
              <a:buAutoNum type="arabicPeriod"/>
            </a:pPr>
            <a:endParaRPr sz="1050">
              <a:latin typeface="Times New Roman"/>
              <a:cs typeface="Times New Roman"/>
            </a:endParaRPr>
          </a:p>
          <a:p>
            <a:pPr marL="577850" lvl="1" indent="-540385">
              <a:lnSpc>
                <a:spcPct val="100000"/>
              </a:lnSpc>
              <a:buAutoNum type="arabicPeriod"/>
              <a:tabLst>
                <a:tab pos="577850" algn="l"/>
                <a:tab pos="578485" algn="l"/>
                <a:tab pos="3346450" algn="l"/>
              </a:tabLst>
            </a:pPr>
            <a:r>
              <a:rPr sz="900" spc="-5" dirty="0">
                <a:latin typeface="Arial"/>
                <a:cs typeface="Arial"/>
              </a:rPr>
              <a:t>Ceiling framing	Area of each type in</a:t>
            </a:r>
            <a:r>
              <a:rPr sz="900" spc="-65" dirty="0">
                <a:latin typeface="Arial"/>
                <a:cs typeface="Arial"/>
              </a:rPr>
              <a:t> </a:t>
            </a:r>
            <a:r>
              <a:rPr sz="900" spc="-5" dirty="0">
                <a:latin typeface="Arial"/>
                <a:cs typeface="Arial"/>
              </a:rPr>
              <a:t>m2</a:t>
            </a:r>
            <a:endParaRPr sz="900">
              <a:latin typeface="Arial"/>
              <a:cs typeface="Arial"/>
            </a:endParaRPr>
          </a:p>
          <a:p>
            <a:pPr lvl="1">
              <a:lnSpc>
                <a:spcPct val="100000"/>
              </a:lnSpc>
              <a:spcBef>
                <a:spcPts val="20"/>
              </a:spcBef>
              <a:buFont typeface="Arial"/>
              <a:buAutoNum type="arabicPeriod"/>
            </a:pPr>
            <a:endParaRPr sz="1050">
              <a:latin typeface="Times New Roman"/>
              <a:cs typeface="Times New Roman"/>
            </a:endParaRPr>
          </a:p>
          <a:p>
            <a:pPr marL="577850" lvl="1" indent="-540385">
              <a:lnSpc>
                <a:spcPct val="100000"/>
              </a:lnSpc>
              <a:buAutoNum type="arabicPeriod"/>
              <a:tabLst>
                <a:tab pos="577850" algn="l"/>
                <a:tab pos="578485" algn="l"/>
                <a:tab pos="3348354" algn="l"/>
              </a:tabLst>
            </a:pPr>
            <a:r>
              <a:rPr sz="900" spc="-10" dirty="0">
                <a:latin typeface="Arial"/>
                <a:cs typeface="Arial"/>
              </a:rPr>
              <a:t>Strapping</a:t>
            </a:r>
            <a:r>
              <a:rPr sz="900" dirty="0">
                <a:latin typeface="Arial"/>
                <a:cs typeface="Arial"/>
              </a:rPr>
              <a:t> </a:t>
            </a:r>
            <a:r>
              <a:rPr sz="900" spc="-5" dirty="0">
                <a:latin typeface="Arial"/>
                <a:cs typeface="Arial"/>
              </a:rPr>
              <a:t>behind</a:t>
            </a:r>
            <a:r>
              <a:rPr sz="900" spc="5" dirty="0">
                <a:latin typeface="Arial"/>
                <a:cs typeface="Arial"/>
              </a:rPr>
              <a:t> </a:t>
            </a:r>
            <a:r>
              <a:rPr sz="900" spc="-5" dirty="0">
                <a:latin typeface="Arial"/>
                <a:cs typeface="Arial"/>
              </a:rPr>
              <a:t>linings	Area of each type in</a:t>
            </a:r>
            <a:r>
              <a:rPr sz="900" spc="-65" dirty="0">
                <a:latin typeface="Arial"/>
                <a:cs typeface="Arial"/>
              </a:rPr>
              <a:t> </a:t>
            </a:r>
            <a:r>
              <a:rPr sz="900" spc="-5" dirty="0">
                <a:latin typeface="Arial"/>
                <a:cs typeface="Arial"/>
              </a:rPr>
              <a:t>m2</a:t>
            </a:r>
            <a:endParaRPr sz="900">
              <a:latin typeface="Arial"/>
              <a:cs typeface="Arial"/>
            </a:endParaRPr>
          </a:p>
          <a:p>
            <a:pPr lvl="1">
              <a:lnSpc>
                <a:spcPct val="100000"/>
              </a:lnSpc>
              <a:spcBef>
                <a:spcPts val="10"/>
              </a:spcBef>
              <a:buFont typeface="Arial"/>
              <a:buAutoNum type="arabicPeriod"/>
            </a:pPr>
            <a:endParaRPr sz="1050">
              <a:latin typeface="Times New Roman"/>
              <a:cs typeface="Times New Roman"/>
            </a:endParaRPr>
          </a:p>
          <a:p>
            <a:pPr marL="577850" lvl="1" indent="-540385">
              <a:lnSpc>
                <a:spcPct val="100000"/>
              </a:lnSpc>
              <a:buAutoNum type="arabicPeriod"/>
              <a:tabLst>
                <a:tab pos="577850" algn="l"/>
                <a:tab pos="578485" algn="l"/>
                <a:tab pos="3347720" algn="l"/>
              </a:tabLst>
            </a:pPr>
            <a:r>
              <a:rPr sz="900" spc="-5" dirty="0">
                <a:latin typeface="Arial"/>
                <a:cs typeface="Arial"/>
              </a:rPr>
              <a:t>Insulation</a:t>
            </a:r>
            <a:r>
              <a:rPr sz="900" spc="5" dirty="0">
                <a:latin typeface="Arial"/>
                <a:cs typeface="Arial"/>
              </a:rPr>
              <a:t> </a:t>
            </a:r>
            <a:r>
              <a:rPr sz="900" spc="-5" dirty="0">
                <a:latin typeface="Arial"/>
                <a:cs typeface="Arial"/>
              </a:rPr>
              <a:t>behind</a:t>
            </a:r>
            <a:r>
              <a:rPr sz="900" spc="5" dirty="0">
                <a:latin typeface="Arial"/>
                <a:cs typeface="Arial"/>
              </a:rPr>
              <a:t> </a:t>
            </a:r>
            <a:r>
              <a:rPr sz="900" spc="-5" dirty="0">
                <a:latin typeface="Arial"/>
                <a:cs typeface="Arial"/>
              </a:rPr>
              <a:t>linings	Area of each type in</a:t>
            </a:r>
            <a:r>
              <a:rPr sz="900" spc="-60" dirty="0">
                <a:latin typeface="Arial"/>
                <a:cs typeface="Arial"/>
              </a:rPr>
              <a:t> </a:t>
            </a:r>
            <a:r>
              <a:rPr sz="900" spc="-5" dirty="0">
                <a:latin typeface="Arial"/>
                <a:cs typeface="Arial"/>
              </a:rPr>
              <a:t>m2</a:t>
            </a:r>
            <a:endParaRPr sz="900">
              <a:latin typeface="Arial"/>
              <a:cs typeface="Arial"/>
            </a:endParaRPr>
          </a:p>
        </p:txBody>
      </p:sp>
      <p:sp>
        <p:nvSpPr>
          <p:cNvPr id="7" name="object 7"/>
          <p:cNvSpPr txBox="1"/>
          <p:nvPr/>
        </p:nvSpPr>
        <p:spPr>
          <a:xfrm>
            <a:off x="912721" y="4814541"/>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4.</a:t>
            </a:r>
            <a:r>
              <a:rPr sz="900" dirty="0">
                <a:latin typeface="Arial"/>
                <a:cs typeface="Arial"/>
              </a:rPr>
              <a:t>06</a:t>
            </a:r>
            <a:endParaRPr sz="900">
              <a:latin typeface="Arial"/>
              <a:cs typeface="Arial"/>
            </a:endParaRPr>
          </a:p>
        </p:txBody>
      </p:sp>
      <p:sp>
        <p:nvSpPr>
          <p:cNvPr id="8" name="object 8"/>
          <p:cNvSpPr txBox="1"/>
          <p:nvPr/>
        </p:nvSpPr>
        <p:spPr>
          <a:xfrm>
            <a:off x="912721" y="5246594"/>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4.</a:t>
            </a:r>
            <a:r>
              <a:rPr sz="900" dirty="0">
                <a:latin typeface="Arial"/>
                <a:cs typeface="Arial"/>
              </a:rPr>
              <a:t>07</a:t>
            </a:r>
            <a:endParaRPr sz="900">
              <a:latin typeface="Arial"/>
              <a:cs typeface="Arial"/>
            </a:endParaRPr>
          </a:p>
        </p:txBody>
      </p:sp>
      <p:sp>
        <p:nvSpPr>
          <p:cNvPr id="9" name="object 9"/>
          <p:cNvSpPr txBox="1"/>
          <p:nvPr/>
        </p:nvSpPr>
        <p:spPr>
          <a:xfrm>
            <a:off x="912721" y="5539202"/>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4.</a:t>
            </a:r>
            <a:r>
              <a:rPr sz="900" dirty="0">
                <a:latin typeface="Arial"/>
                <a:cs typeface="Arial"/>
              </a:rPr>
              <a:t>08</a:t>
            </a:r>
            <a:endParaRPr sz="900">
              <a:latin typeface="Arial"/>
              <a:cs typeface="Arial"/>
            </a:endParaRPr>
          </a:p>
        </p:txBody>
      </p:sp>
      <p:sp>
        <p:nvSpPr>
          <p:cNvPr id="10" name="object 10"/>
          <p:cNvSpPr txBox="1"/>
          <p:nvPr/>
        </p:nvSpPr>
        <p:spPr>
          <a:xfrm>
            <a:off x="912721" y="5970456"/>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4.</a:t>
            </a:r>
            <a:r>
              <a:rPr sz="900" dirty="0">
                <a:latin typeface="Arial"/>
                <a:cs typeface="Arial"/>
              </a:rPr>
              <a:t>09</a:t>
            </a:r>
            <a:endParaRPr sz="900">
              <a:latin typeface="Arial"/>
              <a:cs typeface="Arial"/>
            </a:endParaRPr>
          </a:p>
        </p:txBody>
      </p:sp>
      <p:sp>
        <p:nvSpPr>
          <p:cNvPr id="11" name="object 11"/>
          <p:cNvSpPr txBox="1"/>
          <p:nvPr/>
        </p:nvSpPr>
        <p:spPr>
          <a:xfrm>
            <a:off x="1452217" y="4814541"/>
            <a:ext cx="4370705" cy="1318895"/>
          </a:xfrm>
          <a:prstGeom prst="rect">
            <a:avLst/>
          </a:prstGeom>
        </p:spPr>
        <p:txBody>
          <a:bodyPr vert="horz" wrap="square" lIns="0" tIns="9525" rIns="0" bIns="0" rtlCol="0">
            <a:spAutoFit/>
          </a:bodyPr>
          <a:lstStyle/>
          <a:p>
            <a:pPr marL="12700" marR="374650">
              <a:lnSpc>
                <a:spcPct val="102200"/>
              </a:lnSpc>
              <a:spcBef>
                <a:spcPts val="75"/>
              </a:spcBef>
              <a:tabLst>
                <a:tab pos="2781300" algn="l"/>
              </a:tabLst>
            </a:pPr>
            <a:r>
              <a:rPr sz="900" spc="-5" dirty="0">
                <a:latin typeface="Arial"/>
                <a:cs typeface="Arial"/>
              </a:rPr>
              <a:t>Proprietary suspended</a:t>
            </a:r>
            <a:r>
              <a:rPr sz="900" spc="15" dirty="0">
                <a:latin typeface="Arial"/>
                <a:cs typeface="Arial"/>
              </a:rPr>
              <a:t> </a:t>
            </a:r>
            <a:r>
              <a:rPr sz="900" spc="-5" dirty="0">
                <a:latin typeface="Arial"/>
                <a:cs typeface="Arial"/>
              </a:rPr>
              <a:t>ceilings,</a:t>
            </a:r>
            <a:r>
              <a:rPr sz="900" dirty="0">
                <a:latin typeface="Arial"/>
                <a:cs typeface="Arial"/>
              </a:rPr>
              <a:t> </a:t>
            </a:r>
            <a:r>
              <a:rPr sz="900" spc="-5" dirty="0">
                <a:latin typeface="Arial"/>
                <a:cs typeface="Arial"/>
              </a:rPr>
              <a:t>including	Area of each type in m2  ceiling</a:t>
            </a:r>
            <a:r>
              <a:rPr sz="900" spc="-10" dirty="0">
                <a:latin typeface="Arial"/>
                <a:cs typeface="Arial"/>
              </a:rPr>
              <a:t> </a:t>
            </a:r>
            <a:r>
              <a:rPr sz="900" spc="-5" dirty="0">
                <a:latin typeface="Arial"/>
                <a:cs typeface="Arial"/>
              </a:rPr>
              <a:t>finish</a:t>
            </a:r>
            <a:endParaRPr sz="900">
              <a:latin typeface="Arial"/>
              <a:cs typeface="Arial"/>
            </a:endParaRPr>
          </a:p>
          <a:p>
            <a:pPr>
              <a:lnSpc>
                <a:spcPct val="100000"/>
              </a:lnSpc>
              <a:spcBef>
                <a:spcPts val="10"/>
              </a:spcBef>
            </a:pPr>
            <a:endParaRPr sz="1050">
              <a:latin typeface="Times New Roman"/>
              <a:cs typeface="Times New Roman"/>
            </a:endParaRPr>
          </a:p>
          <a:p>
            <a:pPr marL="12700">
              <a:lnSpc>
                <a:spcPct val="100000"/>
              </a:lnSpc>
              <a:tabLst>
                <a:tab pos="2781935" algn="l"/>
              </a:tabLst>
            </a:pPr>
            <a:r>
              <a:rPr sz="900" spc="-5" dirty="0">
                <a:latin typeface="Arial"/>
                <a:cs typeface="Arial"/>
              </a:rPr>
              <a:t>Mouldings, cover battens and</a:t>
            </a:r>
            <a:r>
              <a:rPr sz="900" spc="30" dirty="0">
                <a:latin typeface="Arial"/>
                <a:cs typeface="Arial"/>
              </a:rPr>
              <a:t> </a:t>
            </a:r>
            <a:r>
              <a:rPr sz="900" spc="-5" dirty="0">
                <a:latin typeface="Arial"/>
                <a:cs typeface="Arial"/>
              </a:rPr>
              <a:t>the</a:t>
            </a:r>
            <a:r>
              <a:rPr sz="900" spc="10" dirty="0">
                <a:latin typeface="Arial"/>
                <a:cs typeface="Arial"/>
              </a:rPr>
              <a:t> </a:t>
            </a:r>
            <a:r>
              <a:rPr sz="900" spc="-5" dirty="0">
                <a:latin typeface="Arial"/>
                <a:cs typeface="Arial"/>
              </a:rPr>
              <a:t>like	Length in metres </a:t>
            </a:r>
            <a:r>
              <a:rPr sz="900" spc="-10" dirty="0">
                <a:latin typeface="Arial"/>
                <a:cs typeface="Arial"/>
              </a:rPr>
              <a:t>stating</a:t>
            </a:r>
            <a:r>
              <a:rPr sz="900" spc="-20" dirty="0">
                <a:latin typeface="Arial"/>
                <a:cs typeface="Arial"/>
              </a:rPr>
              <a:t> </a:t>
            </a:r>
            <a:r>
              <a:rPr sz="900" spc="-10" dirty="0">
                <a:latin typeface="Arial"/>
                <a:cs typeface="Arial"/>
              </a:rPr>
              <a:t>details</a:t>
            </a:r>
            <a:endParaRPr sz="900">
              <a:latin typeface="Arial"/>
              <a:cs typeface="Arial"/>
            </a:endParaRPr>
          </a:p>
          <a:p>
            <a:pPr>
              <a:lnSpc>
                <a:spcPct val="100000"/>
              </a:lnSpc>
              <a:spcBef>
                <a:spcPts val="55"/>
              </a:spcBef>
            </a:pPr>
            <a:endParaRPr sz="1000">
              <a:latin typeface="Times New Roman"/>
              <a:cs typeface="Times New Roman"/>
            </a:endParaRPr>
          </a:p>
          <a:p>
            <a:pPr marL="12700" marR="303530">
              <a:lnSpc>
                <a:spcPct val="101699"/>
              </a:lnSpc>
              <a:tabLst>
                <a:tab pos="2781300" algn="l"/>
              </a:tabLst>
            </a:pPr>
            <a:r>
              <a:rPr sz="900" spc="-5" dirty="0">
                <a:latin typeface="Arial"/>
                <a:cs typeface="Arial"/>
              </a:rPr>
              <a:t>Isolated in-ceiling fire and</a:t>
            </a:r>
            <a:r>
              <a:rPr sz="900" spc="40" dirty="0">
                <a:latin typeface="Arial"/>
                <a:cs typeface="Arial"/>
              </a:rPr>
              <a:t> </a:t>
            </a:r>
            <a:r>
              <a:rPr sz="900" spc="-5" dirty="0">
                <a:latin typeface="Arial"/>
                <a:cs typeface="Arial"/>
              </a:rPr>
              <a:t>sound</a:t>
            </a:r>
            <a:r>
              <a:rPr sz="900" spc="10" dirty="0">
                <a:latin typeface="Arial"/>
                <a:cs typeface="Arial"/>
              </a:rPr>
              <a:t> </a:t>
            </a:r>
            <a:r>
              <a:rPr sz="900" spc="-10" dirty="0">
                <a:latin typeface="Arial"/>
                <a:cs typeface="Arial"/>
              </a:rPr>
              <a:t>baffles,	</a:t>
            </a:r>
            <a:r>
              <a:rPr sz="900" spc="-5" dirty="0">
                <a:latin typeface="Arial"/>
                <a:cs typeface="Arial"/>
              </a:rPr>
              <a:t>Area in m2 </a:t>
            </a:r>
            <a:r>
              <a:rPr sz="900" spc="-10" dirty="0">
                <a:latin typeface="Arial"/>
                <a:cs typeface="Arial"/>
              </a:rPr>
              <a:t>stating details  </a:t>
            </a:r>
            <a:r>
              <a:rPr sz="900" spc="-5" dirty="0">
                <a:latin typeface="Arial"/>
                <a:cs typeface="Arial"/>
              </a:rPr>
              <a:t>including</a:t>
            </a:r>
            <a:r>
              <a:rPr sz="900" spc="-10" dirty="0">
                <a:latin typeface="Arial"/>
                <a:cs typeface="Arial"/>
              </a:rPr>
              <a:t> </a:t>
            </a:r>
            <a:r>
              <a:rPr sz="900" spc="-5" dirty="0">
                <a:latin typeface="Arial"/>
                <a:cs typeface="Arial"/>
              </a:rPr>
              <a:t>framing</a:t>
            </a:r>
            <a:endParaRPr sz="900">
              <a:latin typeface="Arial"/>
              <a:cs typeface="Arial"/>
            </a:endParaRPr>
          </a:p>
          <a:p>
            <a:pPr>
              <a:lnSpc>
                <a:spcPct val="100000"/>
              </a:lnSpc>
              <a:spcBef>
                <a:spcPts val="10"/>
              </a:spcBef>
            </a:pPr>
            <a:endParaRPr sz="1050">
              <a:latin typeface="Times New Roman"/>
              <a:cs typeface="Times New Roman"/>
            </a:endParaRPr>
          </a:p>
          <a:p>
            <a:pPr marL="12700">
              <a:lnSpc>
                <a:spcPct val="100000"/>
              </a:lnSpc>
              <a:tabLst>
                <a:tab pos="2781935" algn="l"/>
              </a:tabLst>
            </a:pPr>
            <a:r>
              <a:rPr sz="900" spc="-5" dirty="0">
                <a:latin typeface="Arial"/>
                <a:cs typeface="Arial"/>
              </a:rPr>
              <a:t>Ceiling access panels and</a:t>
            </a:r>
            <a:r>
              <a:rPr sz="900" spc="30" dirty="0">
                <a:latin typeface="Arial"/>
                <a:cs typeface="Arial"/>
              </a:rPr>
              <a:t> </a:t>
            </a:r>
            <a:r>
              <a:rPr sz="900" spc="-5" dirty="0">
                <a:latin typeface="Arial"/>
                <a:cs typeface="Arial"/>
              </a:rPr>
              <a:t>ceiling</a:t>
            </a:r>
            <a:r>
              <a:rPr sz="900" spc="10" dirty="0">
                <a:latin typeface="Arial"/>
                <a:cs typeface="Arial"/>
              </a:rPr>
              <a:t> </a:t>
            </a:r>
            <a:r>
              <a:rPr sz="900" spc="-5" dirty="0">
                <a:latin typeface="Arial"/>
                <a:cs typeface="Arial"/>
              </a:rPr>
              <a:t>features	Enumerated </a:t>
            </a:r>
            <a:r>
              <a:rPr sz="900" spc="-10" dirty="0">
                <a:latin typeface="Arial"/>
                <a:cs typeface="Arial"/>
              </a:rPr>
              <a:t>stating</a:t>
            </a:r>
            <a:r>
              <a:rPr sz="900" spc="-15" dirty="0">
                <a:latin typeface="Arial"/>
                <a:cs typeface="Arial"/>
              </a:rPr>
              <a:t> </a:t>
            </a:r>
            <a:r>
              <a:rPr sz="900" spc="-5" dirty="0">
                <a:latin typeface="Arial"/>
                <a:cs typeface="Arial"/>
              </a:rPr>
              <a:t>size</a:t>
            </a:r>
            <a:endParaRPr sz="900">
              <a:latin typeface="Arial"/>
              <a:cs typeface="Arial"/>
            </a:endParaRPr>
          </a:p>
        </p:txBody>
      </p:sp>
      <p:sp>
        <p:nvSpPr>
          <p:cNvPr id="12" name="object 12"/>
          <p:cNvSpPr/>
          <p:nvPr/>
        </p:nvSpPr>
        <p:spPr>
          <a:xfrm>
            <a:off x="899515" y="2681598"/>
            <a:ext cx="5774690" cy="0"/>
          </a:xfrm>
          <a:custGeom>
            <a:avLst/>
            <a:gdLst/>
            <a:ahLst/>
            <a:cxnLst/>
            <a:rect l="l" t="t" r="r" b="b"/>
            <a:pathLst>
              <a:path w="5774690">
                <a:moveTo>
                  <a:pt x="0" y="0"/>
                </a:moveTo>
                <a:lnTo>
                  <a:pt x="5774436" y="0"/>
                </a:lnTo>
              </a:path>
            </a:pathLst>
          </a:custGeom>
          <a:ln w="6108">
            <a:solidFill>
              <a:srgbClr val="000000"/>
            </a:solidFill>
          </a:ln>
        </p:spPr>
        <p:txBody>
          <a:bodyPr wrap="square" lIns="0" tIns="0" rIns="0" bIns="0" rtlCol="0"/>
          <a:lstStyle/>
          <a:p>
            <a:endParaRPr/>
          </a:p>
        </p:txBody>
      </p:sp>
      <p:sp>
        <p:nvSpPr>
          <p:cNvPr id="13" name="object 13"/>
          <p:cNvSpPr/>
          <p:nvPr/>
        </p:nvSpPr>
        <p:spPr>
          <a:xfrm>
            <a:off x="899515" y="3303403"/>
            <a:ext cx="5774690" cy="0"/>
          </a:xfrm>
          <a:custGeom>
            <a:avLst/>
            <a:gdLst/>
            <a:ahLst/>
            <a:cxnLst/>
            <a:rect l="l" t="t" r="r" b="b"/>
            <a:pathLst>
              <a:path w="5774690">
                <a:moveTo>
                  <a:pt x="0" y="0"/>
                </a:moveTo>
                <a:lnTo>
                  <a:pt x="5774436" y="0"/>
                </a:lnTo>
              </a:path>
            </a:pathLst>
          </a:custGeom>
          <a:ln w="6108">
            <a:solidFill>
              <a:srgbClr val="000000"/>
            </a:solidFill>
          </a:ln>
        </p:spPr>
        <p:txBody>
          <a:bodyPr wrap="square" lIns="0" tIns="0" rIns="0" bIns="0" rtlCol="0"/>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24</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4984115" cy="1997710"/>
          </a:xfrm>
          <a:prstGeom prst="rect">
            <a:avLst/>
          </a:prstGeom>
        </p:spPr>
        <p:txBody>
          <a:bodyPr vert="horz" wrap="square" lIns="0" tIns="23495" rIns="0" bIns="0" rtlCol="0">
            <a:spAutoFit/>
          </a:bodyPr>
          <a:lstStyle/>
          <a:p>
            <a:pPr marL="1905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9050">
              <a:lnSpc>
                <a:spcPct val="100000"/>
              </a:lnSpc>
              <a:spcBef>
                <a:spcPts val="65"/>
              </a:spcBef>
            </a:pPr>
            <a:r>
              <a:rPr sz="800" spc="-5" dirty="0">
                <a:latin typeface="Arial"/>
                <a:cs typeface="Arial"/>
              </a:rPr>
              <a:t>Form and Extent of Elements: E15 Fittings and</a:t>
            </a:r>
            <a:r>
              <a:rPr sz="800" spc="35" dirty="0">
                <a:latin typeface="Arial"/>
                <a:cs typeface="Arial"/>
              </a:rPr>
              <a:t> </a:t>
            </a:r>
            <a:r>
              <a:rPr sz="800" spc="-5" dirty="0">
                <a:latin typeface="Arial"/>
                <a:cs typeface="Arial"/>
              </a:rPr>
              <a:t>Fixtures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3085" algn="l"/>
              </a:tabLst>
            </a:pPr>
            <a:r>
              <a:rPr sz="1400" spc="-5" dirty="0">
                <a:latin typeface="Arial"/>
                <a:cs typeface="Arial"/>
              </a:rPr>
              <a:t>E15	Fittings and</a:t>
            </a:r>
            <a:r>
              <a:rPr sz="1400" dirty="0">
                <a:latin typeface="Arial"/>
                <a:cs typeface="Arial"/>
              </a:rPr>
              <a:t> </a:t>
            </a:r>
            <a:r>
              <a:rPr sz="1400" spc="-5" dirty="0">
                <a:latin typeface="Arial"/>
                <a:cs typeface="Arial"/>
              </a:rPr>
              <a:t>Fixtures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Built-in joinery fittings or joinery fittings fixed in position, including glass, hardware and</a:t>
            </a:r>
            <a:r>
              <a:rPr sz="900" spc="30" dirty="0">
                <a:latin typeface="Arial"/>
                <a:cs typeface="Arial"/>
              </a:rPr>
              <a:t> </a:t>
            </a:r>
            <a:r>
              <a:rPr sz="900" spc="-5" dirty="0">
                <a:latin typeface="Arial"/>
                <a:cs typeface="Arial"/>
              </a:rPr>
              <a:t>finishes.</a:t>
            </a:r>
            <a:endParaRPr sz="900">
              <a:latin typeface="Arial"/>
              <a:cs typeface="Arial"/>
            </a:endParaRPr>
          </a:p>
          <a:p>
            <a:pPr marL="12700">
              <a:lnSpc>
                <a:spcPct val="100000"/>
              </a:lnSpc>
              <a:spcBef>
                <a:spcPts val="660"/>
              </a:spcBef>
            </a:pPr>
            <a:r>
              <a:rPr sz="1100" b="1" spc="-5" dirty="0">
                <a:latin typeface="Arial"/>
                <a:cs typeface="Arial"/>
              </a:rPr>
              <a:t>Exclusions</a:t>
            </a:r>
            <a:endParaRPr sz="1100">
              <a:latin typeface="Arial"/>
              <a:cs typeface="Arial"/>
            </a:endParaRPr>
          </a:p>
          <a:p>
            <a:pPr marL="193040" indent="-180975">
              <a:lnSpc>
                <a:spcPct val="100000"/>
              </a:lnSpc>
              <a:spcBef>
                <a:spcPts val="45"/>
              </a:spcBef>
              <a:buChar char="•"/>
              <a:tabLst>
                <a:tab pos="193040" algn="l"/>
                <a:tab pos="193675" algn="l"/>
              </a:tabLst>
            </a:pPr>
            <a:r>
              <a:rPr sz="900" spc="-10" dirty="0">
                <a:latin typeface="Arial"/>
                <a:cs typeface="Arial"/>
              </a:rPr>
              <a:t>Sanitary </a:t>
            </a:r>
            <a:r>
              <a:rPr sz="900" spc="-5" dirty="0">
                <a:latin typeface="Arial"/>
                <a:cs typeface="Arial"/>
              </a:rPr>
              <a:t>fittings. </a:t>
            </a:r>
            <a:r>
              <a:rPr sz="900" i="1" spc="-5" dirty="0">
                <a:latin typeface="Arial"/>
                <a:cs typeface="Arial"/>
              </a:rPr>
              <a:t>See “E16 Sanitary Plumbing”, page</a:t>
            </a:r>
            <a:r>
              <a:rPr sz="900" i="1" spc="-10" dirty="0">
                <a:latin typeface="Arial"/>
                <a:cs typeface="Arial"/>
              </a:rPr>
              <a:t> </a:t>
            </a:r>
            <a:r>
              <a:rPr sz="900" i="1" spc="-5" dirty="0">
                <a:latin typeface="Arial"/>
                <a:cs typeface="Arial"/>
              </a:rPr>
              <a:t>25.</a:t>
            </a:r>
            <a:endParaRPr sz="900">
              <a:latin typeface="Arial"/>
              <a:cs typeface="Arial"/>
            </a:endParaRPr>
          </a:p>
          <a:p>
            <a:pPr marL="193040" indent="-180975">
              <a:lnSpc>
                <a:spcPct val="100000"/>
              </a:lnSpc>
              <a:spcBef>
                <a:spcPts val="15"/>
              </a:spcBef>
              <a:buChar char="•"/>
              <a:tabLst>
                <a:tab pos="193040" algn="l"/>
                <a:tab pos="193675" algn="l"/>
              </a:tabLst>
            </a:pPr>
            <a:r>
              <a:rPr sz="900" spc="-5" dirty="0">
                <a:latin typeface="Arial"/>
                <a:cs typeface="Arial"/>
              </a:rPr>
              <a:t>Electrical </a:t>
            </a:r>
            <a:r>
              <a:rPr sz="900" dirty="0">
                <a:latin typeface="Arial"/>
                <a:cs typeface="Arial"/>
              </a:rPr>
              <a:t>fittings. </a:t>
            </a:r>
            <a:r>
              <a:rPr sz="900" i="1" spc="-5" dirty="0">
                <a:latin typeface="Arial"/>
                <a:cs typeface="Arial"/>
              </a:rPr>
              <a:t>See “E19 Electrical Services”, page</a:t>
            </a:r>
            <a:r>
              <a:rPr sz="900" i="1" spc="-40" dirty="0">
                <a:latin typeface="Arial"/>
                <a:cs typeface="Arial"/>
              </a:rPr>
              <a:t> </a:t>
            </a:r>
            <a:r>
              <a:rPr sz="900" i="1" spc="-5" dirty="0">
                <a:latin typeface="Arial"/>
                <a:cs typeface="Arial"/>
              </a:rPr>
              <a:t>29.</a:t>
            </a:r>
            <a:endParaRPr sz="900">
              <a:latin typeface="Arial"/>
              <a:cs typeface="Arial"/>
            </a:endParaRPr>
          </a:p>
          <a:p>
            <a:pPr marL="193040" indent="-180975">
              <a:lnSpc>
                <a:spcPct val="100000"/>
              </a:lnSpc>
              <a:spcBef>
                <a:spcPts val="25"/>
              </a:spcBef>
              <a:buChar char="•"/>
              <a:tabLst>
                <a:tab pos="193040" algn="l"/>
                <a:tab pos="193675" algn="l"/>
              </a:tabLst>
            </a:pPr>
            <a:r>
              <a:rPr sz="900" spc="-5" dirty="0">
                <a:latin typeface="Arial"/>
                <a:cs typeface="Arial"/>
              </a:rPr>
              <a:t>Services </a:t>
            </a:r>
            <a:r>
              <a:rPr sz="900" dirty="0">
                <a:latin typeface="Arial"/>
                <a:cs typeface="Arial"/>
              </a:rPr>
              <a:t>to </a:t>
            </a:r>
            <a:r>
              <a:rPr sz="900" spc="-5" dirty="0">
                <a:latin typeface="Arial"/>
                <a:cs typeface="Arial"/>
              </a:rPr>
              <a:t>fittings and fixtures. </a:t>
            </a:r>
            <a:r>
              <a:rPr sz="900" i="1" spc="-5" dirty="0">
                <a:latin typeface="Arial"/>
                <a:cs typeface="Arial"/>
              </a:rPr>
              <a:t>See respective</a:t>
            </a:r>
            <a:r>
              <a:rPr sz="900" i="1" spc="-10" dirty="0">
                <a:latin typeface="Arial"/>
                <a:cs typeface="Arial"/>
              </a:rPr>
              <a:t> </a:t>
            </a:r>
            <a:r>
              <a:rPr sz="900" i="1" spc="-5" dirty="0">
                <a:latin typeface="Arial"/>
                <a:cs typeface="Arial"/>
              </a:rPr>
              <a:t>elements</a:t>
            </a:r>
            <a:r>
              <a:rPr sz="900" spc="-5" dirty="0">
                <a:latin typeface="Arial"/>
                <a:cs typeface="Arial"/>
              </a:rPr>
              <a:t>.</a:t>
            </a:r>
            <a:endParaRPr sz="900">
              <a:latin typeface="Arial"/>
              <a:cs typeface="Arial"/>
            </a:endParaRPr>
          </a:p>
        </p:txBody>
      </p:sp>
      <p:sp>
        <p:nvSpPr>
          <p:cNvPr id="7" name="object 7"/>
          <p:cNvSpPr txBox="1"/>
          <p:nvPr/>
        </p:nvSpPr>
        <p:spPr>
          <a:xfrm>
            <a:off x="4221245" y="2499738"/>
            <a:ext cx="801370"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Element</a:t>
            </a:r>
            <a:r>
              <a:rPr sz="1000" b="1" spc="-50" dirty="0">
                <a:latin typeface="Arial"/>
                <a:cs typeface="Arial"/>
              </a:rPr>
              <a:t> </a:t>
            </a:r>
            <a:r>
              <a:rPr sz="1000" b="1" spc="-5" dirty="0">
                <a:latin typeface="Arial"/>
                <a:cs typeface="Arial"/>
              </a:rPr>
              <a:t>Unit</a:t>
            </a:r>
            <a:endParaRPr sz="1000">
              <a:latin typeface="Arial"/>
              <a:cs typeface="Arial"/>
            </a:endParaRPr>
          </a:p>
        </p:txBody>
      </p:sp>
      <p:sp>
        <p:nvSpPr>
          <p:cNvPr id="8" name="object 8"/>
          <p:cNvSpPr txBox="1"/>
          <p:nvPr/>
        </p:nvSpPr>
        <p:spPr>
          <a:xfrm>
            <a:off x="4221363" y="2833494"/>
            <a:ext cx="115379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Gross floor area </a:t>
            </a:r>
            <a:r>
              <a:rPr sz="900" dirty="0">
                <a:latin typeface="Arial"/>
                <a:cs typeface="Arial"/>
              </a:rPr>
              <a:t>in</a:t>
            </a:r>
            <a:r>
              <a:rPr sz="900" spc="-70" dirty="0">
                <a:latin typeface="Arial"/>
                <a:cs typeface="Arial"/>
              </a:rPr>
              <a:t> </a:t>
            </a:r>
            <a:r>
              <a:rPr sz="900" spc="-5" dirty="0">
                <a:latin typeface="Arial"/>
                <a:cs typeface="Arial"/>
              </a:rPr>
              <a:t>m2</a:t>
            </a:r>
            <a:endParaRPr sz="900">
              <a:latin typeface="Arial"/>
              <a:cs typeface="Arial"/>
            </a:endParaRPr>
          </a:p>
        </p:txBody>
      </p:sp>
      <p:sp>
        <p:nvSpPr>
          <p:cNvPr id="9" name="object 9"/>
          <p:cNvSpPr txBox="1"/>
          <p:nvPr/>
        </p:nvSpPr>
        <p:spPr>
          <a:xfrm>
            <a:off x="912721" y="2499738"/>
            <a:ext cx="1593215" cy="8001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Element</a:t>
            </a:r>
            <a:endParaRPr sz="1000">
              <a:latin typeface="Arial"/>
              <a:cs typeface="Arial"/>
            </a:endParaRPr>
          </a:p>
          <a:p>
            <a:pPr>
              <a:lnSpc>
                <a:spcPct val="100000"/>
              </a:lnSpc>
              <a:spcBef>
                <a:spcPts val="50"/>
              </a:spcBef>
            </a:pPr>
            <a:endParaRPr sz="1200">
              <a:latin typeface="Times New Roman"/>
              <a:cs typeface="Times New Roman"/>
            </a:endParaRPr>
          </a:p>
          <a:p>
            <a:pPr marL="12700">
              <a:lnSpc>
                <a:spcPct val="100000"/>
              </a:lnSpc>
              <a:tabLst>
                <a:tab pos="551815" algn="l"/>
              </a:tabLst>
            </a:pPr>
            <a:r>
              <a:rPr sz="900" dirty="0">
                <a:latin typeface="Arial"/>
                <a:cs typeface="Arial"/>
              </a:rPr>
              <a:t>15	</a:t>
            </a:r>
            <a:r>
              <a:rPr sz="900" spc="-5" dirty="0">
                <a:latin typeface="Arial"/>
                <a:cs typeface="Arial"/>
              </a:rPr>
              <a:t>Fittings and</a:t>
            </a:r>
            <a:r>
              <a:rPr sz="900" spc="-55" dirty="0">
                <a:latin typeface="Arial"/>
                <a:cs typeface="Arial"/>
              </a:rPr>
              <a:t> </a:t>
            </a:r>
            <a:r>
              <a:rPr sz="900" spc="-5" dirty="0">
                <a:latin typeface="Arial"/>
                <a:cs typeface="Arial"/>
              </a:rPr>
              <a:t>Fixtures</a:t>
            </a:r>
            <a:endParaRPr sz="900">
              <a:latin typeface="Arial"/>
              <a:cs typeface="Arial"/>
            </a:endParaRPr>
          </a:p>
          <a:p>
            <a:pPr>
              <a:lnSpc>
                <a:spcPct val="100000"/>
              </a:lnSpc>
              <a:spcBef>
                <a:spcPts val="40"/>
              </a:spcBef>
            </a:pPr>
            <a:endParaRPr sz="1000">
              <a:latin typeface="Times New Roman"/>
              <a:cs typeface="Times New Roman"/>
            </a:endParaRPr>
          </a:p>
          <a:p>
            <a:pPr marL="12700">
              <a:lnSpc>
                <a:spcPct val="100000"/>
              </a:lnSpc>
            </a:pPr>
            <a:r>
              <a:rPr sz="1000" b="1" spc="-5" dirty="0">
                <a:latin typeface="Arial"/>
                <a:cs typeface="Arial"/>
              </a:rPr>
              <a:t>Sub-element</a:t>
            </a:r>
            <a:endParaRPr sz="1000">
              <a:latin typeface="Arial"/>
              <a:cs typeface="Arial"/>
            </a:endParaRPr>
          </a:p>
        </p:txBody>
      </p:sp>
      <p:sp>
        <p:nvSpPr>
          <p:cNvPr id="10" name="object 10"/>
          <p:cNvSpPr txBox="1"/>
          <p:nvPr/>
        </p:nvSpPr>
        <p:spPr>
          <a:xfrm>
            <a:off x="4221245" y="3122292"/>
            <a:ext cx="1069975"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Sub-element</a:t>
            </a:r>
            <a:r>
              <a:rPr sz="1000" b="1" spc="-45" dirty="0">
                <a:latin typeface="Arial"/>
                <a:cs typeface="Arial"/>
              </a:rPr>
              <a:t> </a:t>
            </a:r>
            <a:r>
              <a:rPr sz="1000" b="1" spc="-5" dirty="0">
                <a:latin typeface="Arial"/>
                <a:cs typeface="Arial"/>
              </a:rPr>
              <a:t>Unit</a:t>
            </a:r>
            <a:endParaRPr sz="1000">
              <a:latin typeface="Arial"/>
              <a:cs typeface="Arial"/>
            </a:endParaRPr>
          </a:p>
        </p:txBody>
      </p:sp>
      <p:sp>
        <p:nvSpPr>
          <p:cNvPr id="11" name="object 11"/>
          <p:cNvSpPr/>
          <p:nvPr/>
        </p:nvSpPr>
        <p:spPr>
          <a:xfrm>
            <a:off x="899515" y="2782951"/>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graphicFrame>
        <p:nvGraphicFramePr>
          <p:cNvPr id="12" name="object 12"/>
          <p:cNvGraphicFramePr>
            <a:graphicFrameLocks noGrp="1"/>
          </p:cNvGraphicFramePr>
          <p:nvPr/>
        </p:nvGraphicFramePr>
        <p:xfrm>
          <a:off x="899515" y="3405505"/>
          <a:ext cx="5774690" cy="5015230"/>
        </p:xfrm>
        <a:graphic>
          <a:graphicData uri="http://schemas.openxmlformats.org/drawingml/2006/table">
            <a:tbl>
              <a:tblPr firstRow="1" bandRow="1">
                <a:tableStyleId>{2D5ABB26-0587-4C30-8999-92F81FD0307C}</a:tableStyleId>
              </a:tblPr>
              <a:tblGrid>
                <a:gridCol w="438784">
                  <a:extLst>
                    <a:ext uri="{9D8B030D-6E8A-4147-A177-3AD203B41FA5}">
                      <a16:colId xmlns:a16="http://schemas.microsoft.com/office/drawing/2014/main" val="20000"/>
                    </a:ext>
                  </a:extLst>
                </a:gridCol>
                <a:gridCol w="2604135">
                  <a:extLst>
                    <a:ext uri="{9D8B030D-6E8A-4147-A177-3AD203B41FA5}">
                      <a16:colId xmlns:a16="http://schemas.microsoft.com/office/drawing/2014/main" val="20001"/>
                    </a:ext>
                  </a:extLst>
                </a:gridCol>
                <a:gridCol w="2731135">
                  <a:extLst>
                    <a:ext uri="{9D8B030D-6E8A-4147-A177-3AD203B41FA5}">
                      <a16:colId xmlns:a16="http://schemas.microsoft.com/office/drawing/2014/main" val="20002"/>
                    </a:ext>
                  </a:extLst>
                </a:gridCol>
              </a:tblGrid>
              <a:tr h="283821">
                <a:tc>
                  <a:txBody>
                    <a:bodyPr/>
                    <a:lstStyle/>
                    <a:p>
                      <a:pPr marL="25400">
                        <a:lnSpc>
                          <a:spcPct val="100000"/>
                        </a:lnSpc>
                        <a:spcBef>
                          <a:spcPts val="495"/>
                        </a:spcBef>
                      </a:pPr>
                      <a:r>
                        <a:rPr sz="900" spc="-5" dirty="0">
                          <a:latin typeface="Arial"/>
                          <a:cs typeface="Arial"/>
                        </a:rPr>
                        <a:t>15.01</a:t>
                      </a:r>
                      <a:endParaRPr sz="900">
                        <a:latin typeface="Arial"/>
                        <a:cs typeface="Arial"/>
                      </a:endParaRPr>
                    </a:p>
                  </a:txBody>
                  <a:tcPr marL="0" marR="0" marT="62865" marB="0">
                    <a:lnT w="6350">
                      <a:solidFill>
                        <a:srgbClr val="000000"/>
                      </a:solidFill>
                      <a:prstDash val="solid"/>
                    </a:lnT>
                  </a:tcPr>
                </a:tc>
                <a:tc>
                  <a:txBody>
                    <a:bodyPr/>
                    <a:lstStyle/>
                    <a:p>
                      <a:pPr marL="126364">
                        <a:lnSpc>
                          <a:spcPct val="100000"/>
                        </a:lnSpc>
                        <a:spcBef>
                          <a:spcPts val="495"/>
                        </a:spcBef>
                      </a:pPr>
                      <a:r>
                        <a:rPr sz="900" spc="-10" dirty="0">
                          <a:latin typeface="Arial"/>
                          <a:cs typeface="Arial"/>
                        </a:rPr>
                        <a:t>Wardrobes</a:t>
                      </a:r>
                      <a:endParaRPr sz="900">
                        <a:latin typeface="Arial"/>
                        <a:cs typeface="Arial"/>
                      </a:endParaRPr>
                    </a:p>
                  </a:txBody>
                  <a:tcPr marL="0" marR="0" marT="62865" marB="0">
                    <a:lnT w="6350">
                      <a:solidFill>
                        <a:srgbClr val="000000"/>
                      </a:solidFill>
                      <a:prstDash val="solid"/>
                    </a:lnT>
                  </a:tcPr>
                </a:tc>
                <a:tc>
                  <a:txBody>
                    <a:bodyPr/>
                    <a:lstStyle/>
                    <a:p>
                      <a:pPr marL="291465">
                        <a:lnSpc>
                          <a:spcPct val="100000"/>
                        </a:lnSpc>
                        <a:spcBef>
                          <a:spcPts val="495"/>
                        </a:spcBef>
                      </a:pPr>
                      <a:r>
                        <a:rPr sz="900" spc="-5" dirty="0">
                          <a:latin typeface="Arial"/>
                          <a:cs typeface="Arial"/>
                        </a:rPr>
                        <a:t>Enumerated stating</a:t>
                      </a:r>
                      <a:r>
                        <a:rPr sz="900" spc="-10" dirty="0">
                          <a:latin typeface="Arial"/>
                          <a:cs typeface="Arial"/>
                        </a:rPr>
                        <a:t> </a:t>
                      </a:r>
                      <a:r>
                        <a:rPr sz="900" spc="-5" dirty="0">
                          <a:latin typeface="Arial"/>
                          <a:cs typeface="Arial"/>
                        </a:rPr>
                        <a:t>size</a:t>
                      </a:r>
                      <a:endParaRPr sz="900">
                        <a:latin typeface="Arial"/>
                        <a:cs typeface="Arial"/>
                      </a:endParaRPr>
                    </a:p>
                  </a:txBody>
                  <a:tcPr marL="0" marR="0" marT="62865" marB="0">
                    <a:lnT w="6350">
                      <a:solidFill>
                        <a:srgbClr val="000000"/>
                      </a:solidFill>
                      <a:prstDash val="solid"/>
                    </a:lnT>
                  </a:tcPr>
                </a:tc>
                <a:extLst>
                  <a:ext uri="{0D108BD9-81ED-4DB2-BD59-A6C34878D82A}">
                    <a16:rowId xmlns:a16="http://schemas.microsoft.com/office/drawing/2014/main" val="10000"/>
                  </a:ext>
                </a:extLst>
              </a:tr>
              <a:tr h="292207">
                <a:tc>
                  <a:txBody>
                    <a:bodyPr/>
                    <a:lstStyle/>
                    <a:p>
                      <a:pPr marL="25400">
                        <a:lnSpc>
                          <a:spcPct val="100000"/>
                        </a:lnSpc>
                        <a:spcBef>
                          <a:spcPts val="560"/>
                        </a:spcBef>
                      </a:pPr>
                      <a:r>
                        <a:rPr sz="900" spc="-5" dirty="0">
                          <a:latin typeface="Arial"/>
                          <a:cs typeface="Arial"/>
                        </a:rPr>
                        <a:t>15.02</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Cupboards</a:t>
                      </a:r>
                      <a:endParaRPr sz="900">
                        <a:latin typeface="Arial"/>
                        <a:cs typeface="Arial"/>
                      </a:endParaRPr>
                    </a:p>
                  </a:txBody>
                  <a:tcPr marL="0" marR="0" marT="71120" marB="0"/>
                </a:tc>
                <a:tc>
                  <a:txBody>
                    <a:bodyPr/>
                    <a:lstStyle/>
                    <a:p>
                      <a:pPr marL="292100">
                        <a:lnSpc>
                          <a:spcPct val="100000"/>
                        </a:lnSpc>
                        <a:spcBef>
                          <a:spcPts val="560"/>
                        </a:spcBef>
                      </a:pPr>
                      <a:r>
                        <a:rPr sz="900" spc="-5" dirty="0">
                          <a:latin typeface="Arial"/>
                          <a:cs typeface="Arial"/>
                        </a:rPr>
                        <a:t>Enumerated </a:t>
                      </a:r>
                      <a:r>
                        <a:rPr sz="900" spc="-10" dirty="0">
                          <a:latin typeface="Arial"/>
                          <a:cs typeface="Arial"/>
                        </a:rPr>
                        <a:t>stating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01"/>
                  </a:ext>
                </a:extLst>
              </a:tr>
              <a:tr h="292207">
                <a:tc>
                  <a:txBody>
                    <a:bodyPr/>
                    <a:lstStyle/>
                    <a:p>
                      <a:pPr marL="25400">
                        <a:lnSpc>
                          <a:spcPct val="100000"/>
                        </a:lnSpc>
                        <a:spcBef>
                          <a:spcPts val="565"/>
                        </a:spcBef>
                      </a:pPr>
                      <a:r>
                        <a:rPr sz="900" spc="-5" dirty="0">
                          <a:latin typeface="Arial"/>
                          <a:cs typeface="Arial"/>
                        </a:rPr>
                        <a:t>15.03</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Shelving </a:t>
                      </a:r>
                      <a:r>
                        <a:rPr sz="900" spc="-10" dirty="0">
                          <a:latin typeface="Arial"/>
                          <a:cs typeface="Arial"/>
                        </a:rPr>
                        <a:t>units</a:t>
                      </a:r>
                      <a:endParaRPr sz="900">
                        <a:latin typeface="Arial"/>
                        <a:cs typeface="Arial"/>
                      </a:endParaRPr>
                    </a:p>
                  </a:txBody>
                  <a:tcPr marL="0" marR="0" marT="71755" marB="0"/>
                </a:tc>
                <a:tc>
                  <a:txBody>
                    <a:bodyPr/>
                    <a:lstStyle/>
                    <a:p>
                      <a:pPr marL="291465">
                        <a:lnSpc>
                          <a:spcPct val="100000"/>
                        </a:lnSpc>
                        <a:spcBef>
                          <a:spcPts val="565"/>
                        </a:spcBef>
                      </a:pPr>
                      <a:r>
                        <a:rPr sz="900" spc="-5" dirty="0">
                          <a:latin typeface="Arial"/>
                          <a:cs typeface="Arial"/>
                        </a:rPr>
                        <a:t>Enumerated stating</a:t>
                      </a:r>
                      <a:r>
                        <a:rPr sz="900" spc="-10" dirty="0">
                          <a:latin typeface="Arial"/>
                          <a:cs typeface="Arial"/>
                        </a:rPr>
                        <a:t> </a:t>
                      </a:r>
                      <a:r>
                        <a:rPr sz="900" spc="-5" dirty="0">
                          <a:latin typeface="Arial"/>
                          <a:cs typeface="Arial"/>
                        </a:rPr>
                        <a:t>size</a:t>
                      </a:r>
                      <a:endParaRPr sz="900">
                        <a:latin typeface="Arial"/>
                        <a:cs typeface="Arial"/>
                      </a:endParaRPr>
                    </a:p>
                  </a:txBody>
                  <a:tcPr marL="0" marR="0" marT="71755" marB="0"/>
                </a:tc>
                <a:extLst>
                  <a:ext uri="{0D108BD9-81ED-4DB2-BD59-A6C34878D82A}">
                    <a16:rowId xmlns:a16="http://schemas.microsoft.com/office/drawing/2014/main" val="10002"/>
                  </a:ext>
                </a:extLst>
              </a:tr>
              <a:tr h="291807">
                <a:tc>
                  <a:txBody>
                    <a:bodyPr/>
                    <a:lstStyle/>
                    <a:p>
                      <a:pPr marL="25400">
                        <a:lnSpc>
                          <a:spcPct val="100000"/>
                        </a:lnSpc>
                        <a:spcBef>
                          <a:spcPts val="560"/>
                        </a:spcBef>
                      </a:pPr>
                      <a:r>
                        <a:rPr sz="900" spc="-5" dirty="0">
                          <a:latin typeface="Arial"/>
                          <a:cs typeface="Arial"/>
                        </a:rPr>
                        <a:t>15.04</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Shelving</a:t>
                      </a:r>
                      <a:endParaRPr sz="900">
                        <a:latin typeface="Arial"/>
                        <a:cs typeface="Arial"/>
                      </a:endParaRPr>
                    </a:p>
                  </a:txBody>
                  <a:tcPr marL="0" marR="0" marT="71120" marB="0"/>
                </a:tc>
                <a:tc>
                  <a:txBody>
                    <a:bodyPr/>
                    <a:lstStyle/>
                    <a:p>
                      <a:pPr marL="290830">
                        <a:lnSpc>
                          <a:spcPct val="100000"/>
                        </a:lnSpc>
                        <a:spcBef>
                          <a:spcPts val="560"/>
                        </a:spcBef>
                      </a:pPr>
                      <a:r>
                        <a:rPr sz="900" spc="-5" dirty="0">
                          <a:latin typeface="Arial"/>
                          <a:cs typeface="Arial"/>
                        </a:rPr>
                        <a:t>Length in metres </a:t>
                      </a:r>
                      <a:r>
                        <a:rPr sz="900" spc="-10" dirty="0">
                          <a:latin typeface="Arial"/>
                          <a:cs typeface="Arial"/>
                        </a:rPr>
                        <a:t>stating width</a:t>
                      </a:r>
                      <a:endParaRPr sz="900">
                        <a:latin typeface="Arial"/>
                        <a:cs typeface="Arial"/>
                      </a:endParaRPr>
                    </a:p>
                  </a:txBody>
                  <a:tcPr marL="0" marR="0" marT="71120" marB="0"/>
                </a:tc>
                <a:extLst>
                  <a:ext uri="{0D108BD9-81ED-4DB2-BD59-A6C34878D82A}">
                    <a16:rowId xmlns:a16="http://schemas.microsoft.com/office/drawing/2014/main" val="10003"/>
                  </a:ext>
                </a:extLst>
              </a:tr>
              <a:tr h="292207">
                <a:tc>
                  <a:txBody>
                    <a:bodyPr/>
                    <a:lstStyle/>
                    <a:p>
                      <a:pPr marL="25400">
                        <a:lnSpc>
                          <a:spcPct val="100000"/>
                        </a:lnSpc>
                        <a:spcBef>
                          <a:spcPts val="560"/>
                        </a:spcBef>
                      </a:pPr>
                      <a:r>
                        <a:rPr sz="900" spc="-5" dirty="0">
                          <a:latin typeface="Arial"/>
                          <a:cs typeface="Arial"/>
                        </a:rPr>
                        <a:t>15.05</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Sink, vanity and bench</a:t>
                      </a:r>
                      <a:r>
                        <a:rPr sz="900" spc="-20" dirty="0">
                          <a:latin typeface="Arial"/>
                          <a:cs typeface="Arial"/>
                        </a:rPr>
                        <a:t> </a:t>
                      </a:r>
                      <a:r>
                        <a:rPr sz="900" spc="-5" dirty="0">
                          <a:latin typeface="Arial"/>
                          <a:cs typeface="Arial"/>
                        </a:rPr>
                        <a:t>units</a:t>
                      </a:r>
                      <a:endParaRPr sz="900">
                        <a:latin typeface="Arial"/>
                        <a:cs typeface="Arial"/>
                      </a:endParaRPr>
                    </a:p>
                  </a:txBody>
                  <a:tcPr marL="0" marR="0" marT="71120" marB="0"/>
                </a:tc>
                <a:tc>
                  <a:txBody>
                    <a:bodyPr/>
                    <a:lstStyle/>
                    <a:p>
                      <a:pPr marL="290830">
                        <a:lnSpc>
                          <a:spcPct val="100000"/>
                        </a:lnSpc>
                        <a:spcBef>
                          <a:spcPts val="560"/>
                        </a:spcBef>
                      </a:pPr>
                      <a:r>
                        <a:rPr sz="900" spc="-5" dirty="0">
                          <a:latin typeface="Arial"/>
                          <a:cs typeface="Arial"/>
                        </a:rPr>
                        <a:t>Enumerated stating</a:t>
                      </a:r>
                      <a:r>
                        <a:rPr sz="900" spc="-10" dirty="0">
                          <a:latin typeface="Arial"/>
                          <a:cs typeface="Arial"/>
                        </a:rPr>
                        <a:t>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04"/>
                  </a:ext>
                </a:extLst>
              </a:tr>
              <a:tr h="292207">
                <a:tc>
                  <a:txBody>
                    <a:bodyPr/>
                    <a:lstStyle/>
                    <a:p>
                      <a:pPr marL="25400">
                        <a:lnSpc>
                          <a:spcPct val="100000"/>
                        </a:lnSpc>
                        <a:spcBef>
                          <a:spcPts val="565"/>
                        </a:spcBef>
                      </a:pPr>
                      <a:r>
                        <a:rPr sz="900" spc="-5" dirty="0">
                          <a:latin typeface="Arial"/>
                          <a:cs typeface="Arial"/>
                        </a:rPr>
                        <a:t>15.06</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Sink, vanity and bench</a:t>
                      </a:r>
                      <a:r>
                        <a:rPr sz="900" spc="-20" dirty="0">
                          <a:latin typeface="Arial"/>
                          <a:cs typeface="Arial"/>
                        </a:rPr>
                        <a:t> </a:t>
                      </a:r>
                      <a:r>
                        <a:rPr sz="900" spc="-5" dirty="0">
                          <a:latin typeface="Arial"/>
                          <a:cs typeface="Arial"/>
                        </a:rPr>
                        <a:t>tops</a:t>
                      </a:r>
                      <a:endParaRPr sz="900">
                        <a:latin typeface="Arial"/>
                        <a:cs typeface="Arial"/>
                      </a:endParaRPr>
                    </a:p>
                  </a:txBody>
                  <a:tcPr marL="0" marR="0" marT="71755" marB="0"/>
                </a:tc>
                <a:tc>
                  <a:txBody>
                    <a:bodyPr/>
                    <a:lstStyle/>
                    <a:p>
                      <a:pPr marL="290830">
                        <a:lnSpc>
                          <a:spcPct val="100000"/>
                        </a:lnSpc>
                        <a:spcBef>
                          <a:spcPts val="565"/>
                        </a:spcBef>
                      </a:pPr>
                      <a:r>
                        <a:rPr sz="900" spc="-5" dirty="0">
                          <a:latin typeface="Arial"/>
                          <a:cs typeface="Arial"/>
                        </a:rPr>
                        <a:t>Enumerated stating</a:t>
                      </a:r>
                      <a:r>
                        <a:rPr sz="900" spc="-10" dirty="0">
                          <a:latin typeface="Arial"/>
                          <a:cs typeface="Arial"/>
                        </a:rPr>
                        <a:t> </a:t>
                      </a:r>
                      <a:r>
                        <a:rPr sz="900" spc="-5" dirty="0">
                          <a:latin typeface="Arial"/>
                          <a:cs typeface="Arial"/>
                        </a:rPr>
                        <a:t>size</a:t>
                      </a:r>
                      <a:endParaRPr sz="900">
                        <a:latin typeface="Arial"/>
                        <a:cs typeface="Arial"/>
                      </a:endParaRPr>
                    </a:p>
                  </a:txBody>
                  <a:tcPr marL="0" marR="0" marT="71755" marB="0"/>
                </a:tc>
                <a:extLst>
                  <a:ext uri="{0D108BD9-81ED-4DB2-BD59-A6C34878D82A}">
                    <a16:rowId xmlns:a16="http://schemas.microsoft.com/office/drawing/2014/main" val="10005"/>
                  </a:ext>
                </a:extLst>
              </a:tr>
              <a:tr h="292207">
                <a:tc>
                  <a:txBody>
                    <a:bodyPr/>
                    <a:lstStyle/>
                    <a:p>
                      <a:pPr marL="25400">
                        <a:lnSpc>
                          <a:spcPct val="100000"/>
                        </a:lnSpc>
                        <a:spcBef>
                          <a:spcPts val="560"/>
                        </a:spcBef>
                      </a:pPr>
                      <a:r>
                        <a:rPr sz="900" spc="-5" dirty="0">
                          <a:latin typeface="Arial"/>
                          <a:cs typeface="Arial"/>
                        </a:rPr>
                        <a:t>15.07</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Lockers, fixed desks, tables and </a:t>
                      </a:r>
                      <a:r>
                        <a:rPr sz="900" dirty="0">
                          <a:latin typeface="Arial"/>
                          <a:cs typeface="Arial"/>
                        </a:rPr>
                        <a:t>bunk</a:t>
                      </a:r>
                      <a:r>
                        <a:rPr sz="900" spc="-30" dirty="0">
                          <a:latin typeface="Arial"/>
                          <a:cs typeface="Arial"/>
                        </a:rPr>
                        <a:t> </a:t>
                      </a:r>
                      <a:r>
                        <a:rPr sz="900" spc="-5" dirty="0">
                          <a:latin typeface="Arial"/>
                          <a:cs typeface="Arial"/>
                        </a:rPr>
                        <a:t>beds</a:t>
                      </a:r>
                      <a:endParaRPr sz="900">
                        <a:latin typeface="Arial"/>
                        <a:cs typeface="Arial"/>
                      </a:endParaRPr>
                    </a:p>
                  </a:txBody>
                  <a:tcPr marL="0" marR="0" marT="71120" marB="0"/>
                </a:tc>
                <a:tc>
                  <a:txBody>
                    <a:bodyPr/>
                    <a:lstStyle/>
                    <a:p>
                      <a:pPr marL="290830">
                        <a:lnSpc>
                          <a:spcPct val="100000"/>
                        </a:lnSpc>
                        <a:spcBef>
                          <a:spcPts val="560"/>
                        </a:spcBef>
                      </a:pPr>
                      <a:r>
                        <a:rPr sz="900" spc="-5" dirty="0">
                          <a:latin typeface="Arial"/>
                          <a:cs typeface="Arial"/>
                        </a:rPr>
                        <a:t>Enumerated </a:t>
                      </a:r>
                      <a:r>
                        <a:rPr sz="900" spc="-10" dirty="0">
                          <a:latin typeface="Arial"/>
                          <a:cs typeface="Arial"/>
                        </a:rPr>
                        <a:t>stating</a:t>
                      </a:r>
                      <a:r>
                        <a:rPr sz="900" spc="-15" dirty="0">
                          <a:latin typeface="Arial"/>
                          <a:cs typeface="Arial"/>
                        </a:rPr>
                        <a:t>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06"/>
                  </a:ext>
                </a:extLst>
              </a:tr>
              <a:tr h="292207">
                <a:tc>
                  <a:txBody>
                    <a:bodyPr/>
                    <a:lstStyle/>
                    <a:p>
                      <a:pPr marL="25400">
                        <a:lnSpc>
                          <a:spcPct val="100000"/>
                        </a:lnSpc>
                        <a:spcBef>
                          <a:spcPts val="565"/>
                        </a:spcBef>
                      </a:pPr>
                      <a:r>
                        <a:rPr sz="900" spc="-5" dirty="0">
                          <a:latin typeface="Arial"/>
                          <a:cs typeface="Arial"/>
                        </a:rPr>
                        <a:t>15.08</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Safes</a:t>
                      </a:r>
                      <a:endParaRPr sz="900">
                        <a:latin typeface="Arial"/>
                        <a:cs typeface="Arial"/>
                      </a:endParaRPr>
                    </a:p>
                  </a:txBody>
                  <a:tcPr marL="0" marR="0" marT="71755" marB="0"/>
                </a:tc>
                <a:tc>
                  <a:txBody>
                    <a:bodyPr/>
                    <a:lstStyle/>
                    <a:p>
                      <a:pPr marL="290830">
                        <a:lnSpc>
                          <a:spcPct val="100000"/>
                        </a:lnSpc>
                        <a:spcBef>
                          <a:spcPts val="565"/>
                        </a:spcBef>
                      </a:pPr>
                      <a:r>
                        <a:rPr sz="900" spc="-5" dirty="0">
                          <a:latin typeface="Arial"/>
                          <a:cs typeface="Arial"/>
                        </a:rPr>
                        <a:t>Enumerated stating</a:t>
                      </a:r>
                      <a:r>
                        <a:rPr sz="900" spc="-10" dirty="0">
                          <a:latin typeface="Arial"/>
                          <a:cs typeface="Arial"/>
                        </a:rPr>
                        <a:t> details</a:t>
                      </a:r>
                      <a:endParaRPr sz="900">
                        <a:latin typeface="Arial"/>
                        <a:cs typeface="Arial"/>
                      </a:endParaRPr>
                    </a:p>
                  </a:txBody>
                  <a:tcPr marL="0" marR="0" marT="71755" marB="0"/>
                </a:tc>
                <a:extLst>
                  <a:ext uri="{0D108BD9-81ED-4DB2-BD59-A6C34878D82A}">
                    <a16:rowId xmlns:a16="http://schemas.microsoft.com/office/drawing/2014/main" val="10007"/>
                  </a:ext>
                </a:extLst>
              </a:tr>
              <a:tr h="291807">
                <a:tc>
                  <a:txBody>
                    <a:bodyPr/>
                    <a:lstStyle/>
                    <a:p>
                      <a:pPr marL="25400">
                        <a:lnSpc>
                          <a:spcPct val="100000"/>
                        </a:lnSpc>
                        <a:spcBef>
                          <a:spcPts val="560"/>
                        </a:spcBef>
                      </a:pPr>
                      <a:r>
                        <a:rPr sz="900" spc="-5" dirty="0">
                          <a:latin typeface="Arial"/>
                          <a:cs typeface="Arial"/>
                        </a:rPr>
                        <a:t>15.09</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Cloakroom</a:t>
                      </a:r>
                      <a:r>
                        <a:rPr sz="900" spc="-10" dirty="0">
                          <a:latin typeface="Arial"/>
                          <a:cs typeface="Arial"/>
                        </a:rPr>
                        <a:t> </a:t>
                      </a:r>
                      <a:r>
                        <a:rPr sz="900" spc="-5" dirty="0">
                          <a:latin typeface="Arial"/>
                          <a:cs typeface="Arial"/>
                        </a:rPr>
                        <a:t>fittings</a:t>
                      </a:r>
                      <a:endParaRPr sz="900">
                        <a:latin typeface="Arial"/>
                        <a:cs typeface="Arial"/>
                      </a:endParaRPr>
                    </a:p>
                  </a:txBody>
                  <a:tcPr marL="0" marR="0" marT="71120" marB="0"/>
                </a:tc>
                <a:tc>
                  <a:txBody>
                    <a:bodyPr/>
                    <a:lstStyle/>
                    <a:p>
                      <a:pPr marL="290830">
                        <a:lnSpc>
                          <a:spcPct val="100000"/>
                        </a:lnSpc>
                        <a:spcBef>
                          <a:spcPts val="560"/>
                        </a:spcBef>
                      </a:pPr>
                      <a:r>
                        <a:rPr sz="900" spc="-5" dirty="0">
                          <a:latin typeface="Arial"/>
                          <a:cs typeface="Arial"/>
                        </a:rPr>
                        <a:t>Enumerated stating</a:t>
                      </a:r>
                      <a:r>
                        <a:rPr sz="900" spc="-10" dirty="0">
                          <a:latin typeface="Arial"/>
                          <a:cs typeface="Arial"/>
                        </a:rPr>
                        <a:t> details</a:t>
                      </a:r>
                      <a:endParaRPr sz="900">
                        <a:latin typeface="Arial"/>
                        <a:cs typeface="Arial"/>
                      </a:endParaRPr>
                    </a:p>
                  </a:txBody>
                  <a:tcPr marL="0" marR="0" marT="71120" marB="0"/>
                </a:tc>
                <a:extLst>
                  <a:ext uri="{0D108BD9-81ED-4DB2-BD59-A6C34878D82A}">
                    <a16:rowId xmlns:a16="http://schemas.microsoft.com/office/drawing/2014/main" val="10008"/>
                  </a:ext>
                </a:extLst>
              </a:tr>
              <a:tr h="292207">
                <a:tc>
                  <a:txBody>
                    <a:bodyPr/>
                    <a:lstStyle/>
                    <a:p>
                      <a:pPr marL="25400">
                        <a:lnSpc>
                          <a:spcPct val="100000"/>
                        </a:lnSpc>
                        <a:spcBef>
                          <a:spcPts val="560"/>
                        </a:spcBef>
                      </a:pPr>
                      <a:r>
                        <a:rPr sz="900" spc="-5" dirty="0">
                          <a:latin typeface="Arial"/>
                          <a:cs typeface="Arial"/>
                        </a:rPr>
                        <a:t>15.10</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Benches and</a:t>
                      </a:r>
                      <a:r>
                        <a:rPr sz="900" spc="-10" dirty="0">
                          <a:latin typeface="Arial"/>
                          <a:cs typeface="Arial"/>
                        </a:rPr>
                        <a:t> </a:t>
                      </a:r>
                      <a:r>
                        <a:rPr sz="900" spc="-5" dirty="0">
                          <a:latin typeface="Arial"/>
                          <a:cs typeface="Arial"/>
                        </a:rPr>
                        <a:t>seating</a:t>
                      </a:r>
                      <a:endParaRPr sz="900">
                        <a:latin typeface="Arial"/>
                        <a:cs typeface="Arial"/>
                      </a:endParaRPr>
                    </a:p>
                  </a:txBody>
                  <a:tcPr marL="0" marR="0" marT="71120" marB="0"/>
                </a:tc>
                <a:tc>
                  <a:txBody>
                    <a:bodyPr/>
                    <a:lstStyle/>
                    <a:p>
                      <a:pPr marL="290830">
                        <a:lnSpc>
                          <a:spcPct val="100000"/>
                        </a:lnSpc>
                        <a:spcBef>
                          <a:spcPts val="560"/>
                        </a:spcBef>
                      </a:pPr>
                      <a:r>
                        <a:rPr sz="900" spc="-5" dirty="0">
                          <a:latin typeface="Arial"/>
                          <a:cs typeface="Arial"/>
                        </a:rPr>
                        <a:t>Enumerated stating</a:t>
                      </a:r>
                      <a:r>
                        <a:rPr sz="900" spc="-10" dirty="0">
                          <a:latin typeface="Arial"/>
                          <a:cs typeface="Arial"/>
                        </a:rPr>
                        <a:t> details</a:t>
                      </a:r>
                      <a:endParaRPr sz="900">
                        <a:latin typeface="Arial"/>
                        <a:cs typeface="Arial"/>
                      </a:endParaRPr>
                    </a:p>
                  </a:txBody>
                  <a:tcPr marL="0" marR="0" marT="71120" marB="0"/>
                </a:tc>
                <a:extLst>
                  <a:ext uri="{0D108BD9-81ED-4DB2-BD59-A6C34878D82A}">
                    <a16:rowId xmlns:a16="http://schemas.microsoft.com/office/drawing/2014/main" val="10009"/>
                  </a:ext>
                </a:extLst>
              </a:tr>
              <a:tr h="292207">
                <a:tc>
                  <a:txBody>
                    <a:bodyPr/>
                    <a:lstStyle/>
                    <a:p>
                      <a:pPr marL="25400">
                        <a:lnSpc>
                          <a:spcPct val="100000"/>
                        </a:lnSpc>
                        <a:spcBef>
                          <a:spcPts val="565"/>
                        </a:spcBef>
                      </a:pPr>
                      <a:r>
                        <a:rPr sz="900" spc="-15" dirty="0">
                          <a:latin typeface="Arial"/>
                          <a:cs typeface="Arial"/>
                        </a:rPr>
                        <a:t>15.11</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Counters, bars and the</a:t>
                      </a:r>
                      <a:r>
                        <a:rPr sz="900" spc="-10" dirty="0">
                          <a:latin typeface="Arial"/>
                          <a:cs typeface="Arial"/>
                        </a:rPr>
                        <a:t> </a:t>
                      </a:r>
                      <a:r>
                        <a:rPr sz="900" spc="-5" dirty="0">
                          <a:latin typeface="Arial"/>
                          <a:cs typeface="Arial"/>
                        </a:rPr>
                        <a:t>like</a:t>
                      </a:r>
                      <a:endParaRPr sz="900">
                        <a:latin typeface="Arial"/>
                        <a:cs typeface="Arial"/>
                      </a:endParaRPr>
                    </a:p>
                  </a:txBody>
                  <a:tcPr marL="0" marR="0" marT="71755" marB="0"/>
                </a:tc>
                <a:tc>
                  <a:txBody>
                    <a:bodyPr/>
                    <a:lstStyle/>
                    <a:p>
                      <a:pPr marL="290830">
                        <a:lnSpc>
                          <a:spcPct val="100000"/>
                        </a:lnSpc>
                        <a:spcBef>
                          <a:spcPts val="565"/>
                        </a:spcBef>
                      </a:pPr>
                      <a:r>
                        <a:rPr sz="900" spc="-5" dirty="0">
                          <a:latin typeface="Arial"/>
                          <a:cs typeface="Arial"/>
                        </a:rPr>
                        <a:t>Enumerated </a:t>
                      </a:r>
                      <a:r>
                        <a:rPr sz="900" spc="-10" dirty="0">
                          <a:latin typeface="Arial"/>
                          <a:cs typeface="Arial"/>
                        </a:rPr>
                        <a:t>stating details</a:t>
                      </a:r>
                      <a:endParaRPr sz="900">
                        <a:latin typeface="Arial"/>
                        <a:cs typeface="Arial"/>
                      </a:endParaRPr>
                    </a:p>
                  </a:txBody>
                  <a:tcPr marL="0" marR="0" marT="71755" marB="0"/>
                </a:tc>
                <a:extLst>
                  <a:ext uri="{0D108BD9-81ED-4DB2-BD59-A6C34878D82A}">
                    <a16:rowId xmlns:a16="http://schemas.microsoft.com/office/drawing/2014/main" val="10010"/>
                  </a:ext>
                </a:extLst>
              </a:tr>
              <a:tr h="431653">
                <a:tc>
                  <a:txBody>
                    <a:bodyPr/>
                    <a:lstStyle/>
                    <a:p>
                      <a:pPr marL="25400">
                        <a:lnSpc>
                          <a:spcPct val="100000"/>
                        </a:lnSpc>
                        <a:spcBef>
                          <a:spcPts val="560"/>
                        </a:spcBef>
                      </a:pPr>
                      <a:r>
                        <a:rPr sz="900" spc="-5" dirty="0">
                          <a:latin typeface="Arial"/>
                          <a:cs typeface="Arial"/>
                        </a:rPr>
                        <a:t>15.12</a:t>
                      </a:r>
                      <a:endParaRPr sz="900">
                        <a:latin typeface="Arial"/>
                        <a:cs typeface="Arial"/>
                      </a:endParaRPr>
                    </a:p>
                  </a:txBody>
                  <a:tcPr marL="0" marR="0" marT="71120" marB="0"/>
                </a:tc>
                <a:tc>
                  <a:txBody>
                    <a:bodyPr/>
                    <a:lstStyle/>
                    <a:p>
                      <a:pPr marL="126364" marR="283210">
                        <a:lnSpc>
                          <a:spcPct val="101699"/>
                        </a:lnSpc>
                        <a:spcBef>
                          <a:spcPts val="540"/>
                        </a:spcBef>
                      </a:pPr>
                      <a:r>
                        <a:rPr sz="900" spc="-5" dirty="0">
                          <a:latin typeface="Arial"/>
                          <a:cs typeface="Arial"/>
                        </a:rPr>
                        <a:t>Chalk boards projection screens and notice  boards</a:t>
                      </a:r>
                      <a:endParaRPr sz="900">
                        <a:latin typeface="Arial"/>
                        <a:cs typeface="Arial"/>
                      </a:endParaRPr>
                    </a:p>
                  </a:txBody>
                  <a:tcPr marL="0" marR="0" marT="68580" marB="0"/>
                </a:tc>
                <a:tc>
                  <a:txBody>
                    <a:bodyPr/>
                    <a:lstStyle/>
                    <a:p>
                      <a:pPr marL="290830">
                        <a:lnSpc>
                          <a:spcPct val="100000"/>
                        </a:lnSpc>
                        <a:spcBef>
                          <a:spcPts val="560"/>
                        </a:spcBef>
                      </a:pPr>
                      <a:r>
                        <a:rPr sz="900" spc="-5" dirty="0">
                          <a:latin typeface="Arial"/>
                          <a:cs typeface="Arial"/>
                        </a:rPr>
                        <a:t>Enumerated </a:t>
                      </a:r>
                      <a:r>
                        <a:rPr sz="900" spc="-10" dirty="0">
                          <a:latin typeface="Arial"/>
                          <a:cs typeface="Arial"/>
                        </a:rPr>
                        <a:t>stating details</a:t>
                      </a:r>
                      <a:endParaRPr sz="900">
                        <a:latin typeface="Arial"/>
                        <a:cs typeface="Arial"/>
                      </a:endParaRPr>
                    </a:p>
                  </a:txBody>
                  <a:tcPr marL="0" marR="0" marT="71120" marB="0"/>
                </a:tc>
                <a:extLst>
                  <a:ext uri="{0D108BD9-81ED-4DB2-BD59-A6C34878D82A}">
                    <a16:rowId xmlns:a16="http://schemas.microsoft.com/office/drawing/2014/main" val="10011"/>
                  </a:ext>
                </a:extLst>
              </a:tr>
              <a:tr h="292207">
                <a:tc>
                  <a:txBody>
                    <a:bodyPr/>
                    <a:lstStyle/>
                    <a:p>
                      <a:pPr marL="25400">
                        <a:lnSpc>
                          <a:spcPct val="100000"/>
                        </a:lnSpc>
                        <a:spcBef>
                          <a:spcPts val="565"/>
                        </a:spcBef>
                      </a:pPr>
                      <a:r>
                        <a:rPr sz="900" spc="-5" dirty="0">
                          <a:latin typeface="Arial"/>
                          <a:cs typeface="Arial"/>
                        </a:rPr>
                        <a:t>15.13</a:t>
                      </a:r>
                      <a:endParaRPr sz="900">
                        <a:latin typeface="Arial"/>
                        <a:cs typeface="Arial"/>
                      </a:endParaRPr>
                    </a:p>
                  </a:txBody>
                  <a:tcPr marL="0" marR="0" marT="71755" marB="0"/>
                </a:tc>
                <a:tc>
                  <a:txBody>
                    <a:bodyPr/>
                    <a:lstStyle/>
                    <a:p>
                      <a:pPr marL="126364">
                        <a:lnSpc>
                          <a:spcPct val="100000"/>
                        </a:lnSpc>
                        <a:spcBef>
                          <a:spcPts val="565"/>
                        </a:spcBef>
                      </a:pPr>
                      <a:r>
                        <a:rPr sz="900" spc="-15" dirty="0">
                          <a:latin typeface="Arial"/>
                          <a:cs typeface="Arial"/>
                        </a:rPr>
                        <a:t>Telephone</a:t>
                      </a:r>
                      <a:r>
                        <a:rPr sz="900" spc="-5" dirty="0">
                          <a:latin typeface="Arial"/>
                          <a:cs typeface="Arial"/>
                        </a:rPr>
                        <a:t> booths</a:t>
                      </a:r>
                      <a:endParaRPr sz="900">
                        <a:latin typeface="Arial"/>
                        <a:cs typeface="Arial"/>
                      </a:endParaRPr>
                    </a:p>
                  </a:txBody>
                  <a:tcPr marL="0" marR="0" marT="71755" marB="0"/>
                </a:tc>
                <a:tc>
                  <a:txBody>
                    <a:bodyPr/>
                    <a:lstStyle/>
                    <a:p>
                      <a:pPr marL="291465">
                        <a:lnSpc>
                          <a:spcPct val="100000"/>
                        </a:lnSpc>
                        <a:spcBef>
                          <a:spcPts val="565"/>
                        </a:spcBef>
                      </a:pPr>
                      <a:r>
                        <a:rPr sz="900" spc="-5" dirty="0">
                          <a:latin typeface="Arial"/>
                          <a:cs typeface="Arial"/>
                        </a:rPr>
                        <a:t>Enumerated </a:t>
                      </a:r>
                      <a:r>
                        <a:rPr sz="900" spc="-10" dirty="0">
                          <a:latin typeface="Arial"/>
                          <a:cs typeface="Arial"/>
                        </a:rPr>
                        <a:t>stating </a:t>
                      </a:r>
                      <a:r>
                        <a:rPr sz="900" spc="-5" dirty="0">
                          <a:latin typeface="Arial"/>
                          <a:cs typeface="Arial"/>
                        </a:rPr>
                        <a:t>details</a:t>
                      </a:r>
                      <a:endParaRPr sz="900">
                        <a:latin typeface="Arial"/>
                        <a:cs typeface="Arial"/>
                      </a:endParaRPr>
                    </a:p>
                  </a:txBody>
                  <a:tcPr marL="0" marR="0" marT="71755" marB="0"/>
                </a:tc>
                <a:extLst>
                  <a:ext uri="{0D108BD9-81ED-4DB2-BD59-A6C34878D82A}">
                    <a16:rowId xmlns:a16="http://schemas.microsoft.com/office/drawing/2014/main" val="10012"/>
                  </a:ext>
                </a:extLst>
              </a:tr>
              <a:tr h="291807">
                <a:tc>
                  <a:txBody>
                    <a:bodyPr/>
                    <a:lstStyle/>
                    <a:p>
                      <a:pPr marL="25400">
                        <a:lnSpc>
                          <a:spcPct val="100000"/>
                        </a:lnSpc>
                        <a:spcBef>
                          <a:spcPts val="560"/>
                        </a:spcBef>
                      </a:pPr>
                      <a:r>
                        <a:rPr sz="900" spc="-5" dirty="0">
                          <a:latin typeface="Arial"/>
                          <a:cs typeface="Arial"/>
                        </a:rPr>
                        <a:t>15.14</a:t>
                      </a:r>
                      <a:endParaRPr sz="900">
                        <a:latin typeface="Arial"/>
                        <a:cs typeface="Arial"/>
                      </a:endParaRPr>
                    </a:p>
                  </a:txBody>
                  <a:tcPr marL="0" marR="0" marT="71120" marB="0"/>
                </a:tc>
                <a:tc>
                  <a:txBody>
                    <a:bodyPr/>
                    <a:lstStyle/>
                    <a:p>
                      <a:pPr marL="126364">
                        <a:lnSpc>
                          <a:spcPct val="100000"/>
                        </a:lnSpc>
                        <a:spcBef>
                          <a:spcPts val="560"/>
                        </a:spcBef>
                      </a:pPr>
                      <a:r>
                        <a:rPr sz="900" spc="-10" dirty="0">
                          <a:latin typeface="Arial"/>
                          <a:cs typeface="Arial"/>
                        </a:rPr>
                        <a:t>Curtain </a:t>
                      </a:r>
                      <a:r>
                        <a:rPr sz="900" spc="-5" dirty="0">
                          <a:latin typeface="Arial"/>
                          <a:cs typeface="Arial"/>
                        </a:rPr>
                        <a:t>pelmets</a:t>
                      </a:r>
                      <a:endParaRPr sz="900">
                        <a:latin typeface="Arial"/>
                        <a:cs typeface="Arial"/>
                      </a:endParaRPr>
                    </a:p>
                  </a:txBody>
                  <a:tcPr marL="0" marR="0" marT="71120" marB="0"/>
                </a:tc>
                <a:tc>
                  <a:txBody>
                    <a:bodyPr/>
                    <a:lstStyle/>
                    <a:p>
                      <a:pPr marL="290830">
                        <a:lnSpc>
                          <a:spcPct val="100000"/>
                        </a:lnSpc>
                        <a:spcBef>
                          <a:spcPts val="560"/>
                        </a:spcBef>
                      </a:pPr>
                      <a:r>
                        <a:rPr sz="900" spc="-5" dirty="0">
                          <a:latin typeface="Arial"/>
                          <a:cs typeface="Arial"/>
                        </a:rPr>
                        <a:t>Length in</a:t>
                      </a:r>
                      <a:r>
                        <a:rPr sz="900" spc="-10" dirty="0">
                          <a:latin typeface="Arial"/>
                          <a:cs typeface="Arial"/>
                        </a:rPr>
                        <a:t> </a:t>
                      </a:r>
                      <a:r>
                        <a:rPr sz="900" spc="-5" dirty="0">
                          <a:latin typeface="Arial"/>
                          <a:cs typeface="Arial"/>
                        </a:rPr>
                        <a:t>metres</a:t>
                      </a:r>
                      <a:endParaRPr sz="900">
                        <a:latin typeface="Arial"/>
                        <a:cs typeface="Arial"/>
                      </a:endParaRPr>
                    </a:p>
                  </a:txBody>
                  <a:tcPr marL="0" marR="0" marT="71120" marB="0"/>
                </a:tc>
                <a:extLst>
                  <a:ext uri="{0D108BD9-81ED-4DB2-BD59-A6C34878D82A}">
                    <a16:rowId xmlns:a16="http://schemas.microsoft.com/office/drawing/2014/main" val="10013"/>
                  </a:ext>
                </a:extLst>
              </a:tr>
              <a:tr h="292207">
                <a:tc>
                  <a:txBody>
                    <a:bodyPr/>
                    <a:lstStyle/>
                    <a:p>
                      <a:pPr marL="25400">
                        <a:lnSpc>
                          <a:spcPct val="100000"/>
                        </a:lnSpc>
                        <a:spcBef>
                          <a:spcPts val="560"/>
                        </a:spcBef>
                      </a:pPr>
                      <a:r>
                        <a:rPr sz="900" spc="-5" dirty="0">
                          <a:latin typeface="Arial"/>
                          <a:cs typeface="Arial"/>
                        </a:rPr>
                        <a:t>15.15</a:t>
                      </a:r>
                      <a:endParaRPr sz="900">
                        <a:latin typeface="Arial"/>
                        <a:cs typeface="Arial"/>
                      </a:endParaRPr>
                    </a:p>
                  </a:txBody>
                  <a:tcPr marL="0" marR="0" marT="71120" marB="0"/>
                </a:tc>
                <a:tc>
                  <a:txBody>
                    <a:bodyPr/>
                    <a:lstStyle/>
                    <a:p>
                      <a:pPr marL="127000">
                        <a:lnSpc>
                          <a:spcPct val="100000"/>
                        </a:lnSpc>
                        <a:spcBef>
                          <a:spcPts val="560"/>
                        </a:spcBef>
                      </a:pPr>
                      <a:r>
                        <a:rPr sz="900" spc="-5" dirty="0">
                          <a:latin typeface="Arial"/>
                          <a:cs typeface="Arial"/>
                        </a:rPr>
                        <a:t>Mirrors</a:t>
                      </a:r>
                      <a:endParaRPr sz="900">
                        <a:latin typeface="Arial"/>
                        <a:cs typeface="Arial"/>
                      </a:endParaRPr>
                    </a:p>
                  </a:txBody>
                  <a:tcPr marL="0" marR="0" marT="71120" marB="0"/>
                </a:tc>
                <a:tc>
                  <a:txBody>
                    <a:bodyPr/>
                    <a:lstStyle/>
                    <a:p>
                      <a:pPr marL="290830">
                        <a:lnSpc>
                          <a:spcPct val="100000"/>
                        </a:lnSpc>
                        <a:spcBef>
                          <a:spcPts val="560"/>
                        </a:spcBef>
                      </a:pPr>
                      <a:r>
                        <a:rPr sz="900" spc="-5" dirty="0">
                          <a:latin typeface="Arial"/>
                          <a:cs typeface="Arial"/>
                        </a:rPr>
                        <a:t>Enumerated </a:t>
                      </a:r>
                      <a:r>
                        <a:rPr sz="900" spc="-10" dirty="0">
                          <a:latin typeface="Arial"/>
                          <a:cs typeface="Arial"/>
                        </a:rPr>
                        <a:t>stating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14"/>
                  </a:ext>
                </a:extLst>
              </a:tr>
              <a:tr h="292207">
                <a:tc>
                  <a:txBody>
                    <a:bodyPr/>
                    <a:lstStyle/>
                    <a:p>
                      <a:pPr marL="25400">
                        <a:lnSpc>
                          <a:spcPct val="100000"/>
                        </a:lnSpc>
                        <a:spcBef>
                          <a:spcPts val="565"/>
                        </a:spcBef>
                      </a:pPr>
                      <a:r>
                        <a:rPr sz="900" spc="-5" dirty="0">
                          <a:latin typeface="Arial"/>
                          <a:cs typeface="Arial"/>
                        </a:rPr>
                        <a:t>15.16</a:t>
                      </a:r>
                      <a:endParaRPr sz="900">
                        <a:latin typeface="Arial"/>
                        <a:cs typeface="Arial"/>
                      </a:endParaRPr>
                    </a:p>
                  </a:txBody>
                  <a:tcPr marL="0" marR="0" marT="71755" marB="0"/>
                </a:tc>
                <a:tc>
                  <a:txBody>
                    <a:bodyPr/>
                    <a:lstStyle/>
                    <a:p>
                      <a:pPr marL="126364">
                        <a:lnSpc>
                          <a:spcPct val="100000"/>
                        </a:lnSpc>
                        <a:spcBef>
                          <a:spcPts val="565"/>
                        </a:spcBef>
                      </a:pPr>
                      <a:r>
                        <a:rPr sz="900" spc="-10" dirty="0">
                          <a:latin typeface="Arial"/>
                          <a:cs typeface="Arial"/>
                        </a:rPr>
                        <a:t>Storage </a:t>
                      </a:r>
                      <a:r>
                        <a:rPr sz="900" spc="-5" dirty="0">
                          <a:latin typeface="Arial"/>
                          <a:cs typeface="Arial"/>
                        </a:rPr>
                        <a:t>racks</a:t>
                      </a:r>
                      <a:endParaRPr sz="900">
                        <a:latin typeface="Arial"/>
                        <a:cs typeface="Arial"/>
                      </a:endParaRPr>
                    </a:p>
                  </a:txBody>
                  <a:tcPr marL="0" marR="0" marT="71755" marB="0"/>
                </a:tc>
                <a:tc>
                  <a:txBody>
                    <a:bodyPr/>
                    <a:lstStyle/>
                    <a:p>
                      <a:pPr marL="291465">
                        <a:lnSpc>
                          <a:spcPct val="100000"/>
                        </a:lnSpc>
                        <a:spcBef>
                          <a:spcPts val="565"/>
                        </a:spcBef>
                      </a:pPr>
                      <a:r>
                        <a:rPr sz="900" spc="-5" dirty="0">
                          <a:latin typeface="Arial"/>
                          <a:cs typeface="Arial"/>
                        </a:rPr>
                        <a:t>Area in m2 </a:t>
                      </a:r>
                      <a:r>
                        <a:rPr sz="900" spc="-10" dirty="0">
                          <a:latin typeface="Arial"/>
                          <a:cs typeface="Arial"/>
                        </a:rPr>
                        <a:t>stating </a:t>
                      </a:r>
                      <a:r>
                        <a:rPr sz="900" spc="-5" dirty="0">
                          <a:latin typeface="Arial"/>
                          <a:cs typeface="Arial"/>
                        </a:rPr>
                        <a:t>size and</a:t>
                      </a:r>
                      <a:r>
                        <a:rPr sz="900" spc="10" dirty="0">
                          <a:latin typeface="Arial"/>
                          <a:cs typeface="Arial"/>
                        </a:rPr>
                        <a:t> </a:t>
                      </a:r>
                      <a:r>
                        <a:rPr sz="900" spc="-10" dirty="0">
                          <a:latin typeface="Arial"/>
                          <a:cs typeface="Arial"/>
                        </a:rPr>
                        <a:t>details</a:t>
                      </a:r>
                      <a:endParaRPr sz="900">
                        <a:latin typeface="Arial"/>
                        <a:cs typeface="Arial"/>
                      </a:endParaRPr>
                    </a:p>
                  </a:txBody>
                  <a:tcPr marL="0" marR="0" marT="71755" marB="0"/>
                </a:tc>
                <a:extLst>
                  <a:ext uri="{0D108BD9-81ED-4DB2-BD59-A6C34878D82A}">
                    <a16:rowId xmlns:a16="http://schemas.microsoft.com/office/drawing/2014/main" val="10015"/>
                  </a:ext>
                </a:extLst>
              </a:tr>
              <a:tr h="209751">
                <a:tc>
                  <a:txBody>
                    <a:bodyPr/>
                    <a:lstStyle/>
                    <a:p>
                      <a:pPr marL="25400">
                        <a:lnSpc>
                          <a:spcPts val="990"/>
                        </a:lnSpc>
                        <a:spcBef>
                          <a:spcPts val="560"/>
                        </a:spcBef>
                      </a:pPr>
                      <a:r>
                        <a:rPr sz="900" spc="-5" dirty="0">
                          <a:latin typeface="Arial"/>
                          <a:cs typeface="Arial"/>
                        </a:rPr>
                        <a:t>15.17</a:t>
                      </a:r>
                      <a:endParaRPr sz="900">
                        <a:latin typeface="Arial"/>
                        <a:cs typeface="Arial"/>
                      </a:endParaRPr>
                    </a:p>
                  </a:txBody>
                  <a:tcPr marL="0" marR="0" marT="71120" marB="0"/>
                </a:tc>
                <a:tc>
                  <a:txBody>
                    <a:bodyPr/>
                    <a:lstStyle/>
                    <a:p>
                      <a:pPr marL="126364">
                        <a:lnSpc>
                          <a:spcPts val="990"/>
                        </a:lnSpc>
                        <a:spcBef>
                          <a:spcPts val="560"/>
                        </a:spcBef>
                      </a:pPr>
                      <a:r>
                        <a:rPr sz="900" spc="-5" dirty="0">
                          <a:latin typeface="Arial"/>
                          <a:cs typeface="Arial"/>
                        </a:rPr>
                        <a:t>Miscellaneous hardware</a:t>
                      </a:r>
                      <a:endParaRPr sz="900">
                        <a:latin typeface="Arial"/>
                        <a:cs typeface="Arial"/>
                      </a:endParaRPr>
                    </a:p>
                  </a:txBody>
                  <a:tcPr marL="0" marR="0" marT="71120" marB="0"/>
                </a:tc>
                <a:tc>
                  <a:txBody>
                    <a:bodyPr/>
                    <a:lstStyle/>
                    <a:p>
                      <a:pPr marL="290830">
                        <a:lnSpc>
                          <a:spcPts val="990"/>
                        </a:lnSpc>
                        <a:spcBef>
                          <a:spcPts val="560"/>
                        </a:spcBef>
                      </a:pPr>
                      <a:r>
                        <a:rPr sz="900" spc="-5" dirty="0">
                          <a:latin typeface="Arial"/>
                          <a:cs typeface="Arial"/>
                        </a:rPr>
                        <a:t>Enumerated stating</a:t>
                      </a:r>
                      <a:r>
                        <a:rPr sz="900" spc="-10" dirty="0">
                          <a:latin typeface="Arial"/>
                          <a:cs typeface="Arial"/>
                        </a:rPr>
                        <a:t> details</a:t>
                      </a:r>
                      <a:endParaRPr sz="900">
                        <a:latin typeface="Arial"/>
                        <a:cs typeface="Arial"/>
                      </a:endParaRPr>
                    </a:p>
                  </a:txBody>
                  <a:tcPr marL="0" marR="0" marT="71120" marB="0"/>
                </a:tc>
                <a:extLst>
                  <a:ext uri="{0D108BD9-81ED-4DB2-BD59-A6C34878D82A}">
                    <a16:rowId xmlns:a16="http://schemas.microsoft.com/office/drawing/2014/main" val="10016"/>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25</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79770" cy="2237105"/>
          </a:xfrm>
          <a:prstGeom prst="rect">
            <a:avLst/>
          </a:prstGeom>
        </p:spPr>
        <p:txBody>
          <a:bodyPr vert="horz" wrap="square" lIns="0" tIns="23495" rIns="0" bIns="0" rtlCol="0">
            <a:spAutoFit/>
          </a:bodyPr>
          <a:lstStyle/>
          <a:p>
            <a:pPr marR="5080" algn="r">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3362325">
              <a:lnSpc>
                <a:spcPct val="100000"/>
              </a:lnSpc>
              <a:spcBef>
                <a:spcPts val="65"/>
              </a:spcBef>
            </a:pPr>
            <a:r>
              <a:rPr sz="800" spc="-5" dirty="0">
                <a:latin typeface="Arial"/>
                <a:cs typeface="Arial"/>
              </a:rPr>
              <a:t>Form and Extent of Elements: E16 Sanitary</a:t>
            </a:r>
            <a:r>
              <a:rPr sz="800" spc="50" dirty="0">
                <a:latin typeface="Arial"/>
                <a:cs typeface="Arial"/>
              </a:rPr>
              <a:t> </a:t>
            </a:r>
            <a:r>
              <a:rPr sz="800" spc="-5" dirty="0">
                <a:latin typeface="Arial"/>
                <a:cs typeface="Arial"/>
              </a:rPr>
              <a:t>Plumbing</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3085" algn="l"/>
              </a:tabLst>
            </a:pPr>
            <a:r>
              <a:rPr sz="1400" spc="-5" dirty="0">
                <a:latin typeface="Arial"/>
                <a:cs typeface="Arial"/>
              </a:rPr>
              <a:t>E16	Sanitary Plumbing</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Hot and cold water </a:t>
            </a:r>
            <a:r>
              <a:rPr sz="900" spc="-15" dirty="0">
                <a:latin typeface="Arial"/>
                <a:cs typeface="Arial"/>
              </a:rPr>
              <a:t>supply, </a:t>
            </a:r>
            <a:r>
              <a:rPr sz="900" spc="-5" dirty="0">
                <a:latin typeface="Arial"/>
                <a:cs typeface="Arial"/>
              </a:rPr>
              <a:t>including hot water </a:t>
            </a:r>
            <a:r>
              <a:rPr sz="900" spc="-10" dirty="0">
                <a:latin typeface="Arial"/>
                <a:cs typeface="Arial"/>
              </a:rPr>
              <a:t>cylinder, </a:t>
            </a:r>
            <a:r>
              <a:rPr sz="900" spc="-5" dirty="0">
                <a:latin typeface="Arial"/>
                <a:cs typeface="Arial"/>
              </a:rPr>
              <a:t>sanitary fittings, soil, waste and vent</a:t>
            </a:r>
            <a:r>
              <a:rPr sz="900" spc="40" dirty="0">
                <a:latin typeface="Arial"/>
                <a:cs typeface="Arial"/>
              </a:rPr>
              <a:t> </a:t>
            </a:r>
            <a:r>
              <a:rPr sz="900" spc="-5" dirty="0">
                <a:latin typeface="Arial"/>
                <a:cs typeface="Arial"/>
              </a:rPr>
              <a:t>pipes.</a:t>
            </a:r>
            <a:endParaRPr sz="900">
              <a:latin typeface="Arial"/>
              <a:cs typeface="Arial"/>
            </a:endParaRPr>
          </a:p>
          <a:p>
            <a:pPr marL="12700">
              <a:lnSpc>
                <a:spcPct val="100000"/>
              </a:lnSpc>
              <a:spcBef>
                <a:spcPts val="660"/>
              </a:spcBef>
            </a:pPr>
            <a:r>
              <a:rPr sz="1100" b="1" spc="-5" dirty="0">
                <a:latin typeface="Arial"/>
                <a:cs typeface="Arial"/>
              </a:rPr>
              <a:t>Exclusions</a:t>
            </a:r>
            <a:endParaRPr sz="1100">
              <a:latin typeface="Arial"/>
              <a:cs typeface="Arial"/>
            </a:endParaRPr>
          </a:p>
          <a:p>
            <a:pPr marL="193040" indent="-180975">
              <a:lnSpc>
                <a:spcPct val="100000"/>
              </a:lnSpc>
              <a:spcBef>
                <a:spcPts val="45"/>
              </a:spcBef>
              <a:buChar char="•"/>
              <a:tabLst>
                <a:tab pos="193040" algn="l"/>
                <a:tab pos="193675" algn="l"/>
              </a:tabLst>
            </a:pPr>
            <a:r>
              <a:rPr sz="900" spc="-10" dirty="0">
                <a:latin typeface="Arial"/>
                <a:cs typeface="Arial"/>
              </a:rPr>
              <a:t>Special </a:t>
            </a:r>
            <a:r>
              <a:rPr sz="900" spc="-5" dirty="0">
                <a:latin typeface="Arial"/>
                <a:cs typeface="Arial"/>
              </a:rPr>
              <a:t>kitchen equipment. </a:t>
            </a:r>
            <a:r>
              <a:rPr sz="900" i="1" spc="-5" dirty="0">
                <a:latin typeface="Arial"/>
                <a:cs typeface="Arial"/>
              </a:rPr>
              <a:t>See “E21 Special Services”, page</a:t>
            </a:r>
            <a:r>
              <a:rPr sz="900" i="1" spc="10" dirty="0">
                <a:latin typeface="Arial"/>
                <a:cs typeface="Arial"/>
              </a:rPr>
              <a:t> </a:t>
            </a:r>
            <a:r>
              <a:rPr sz="900" i="1" spc="-5" dirty="0">
                <a:latin typeface="Arial"/>
                <a:cs typeface="Arial"/>
              </a:rPr>
              <a:t>32.</a:t>
            </a:r>
            <a:endParaRPr sz="900">
              <a:latin typeface="Arial"/>
              <a:cs typeface="Arial"/>
            </a:endParaRPr>
          </a:p>
          <a:p>
            <a:pPr marL="193040" indent="-180975">
              <a:lnSpc>
                <a:spcPct val="100000"/>
              </a:lnSpc>
              <a:spcBef>
                <a:spcPts val="15"/>
              </a:spcBef>
              <a:buChar char="•"/>
              <a:tabLst>
                <a:tab pos="193040" algn="l"/>
                <a:tab pos="193675" algn="l"/>
              </a:tabLst>
            </a:pPr>
            <a:r>
              <a:rPr sz="900" spc="-5" dirty="0">
                <a:latin typeface="Arial"/>
                <a:cs typeface="Arial"/>
              </a:rPr>
              <a:t>Laboratory equipment and services. </a:t>
            </a:r>
            <a:r>
              <a:rPr sz="900" i="1" spc="-5" dirty="0">
                <a:latin typeface="Arial"/>
                <a:cs typeface="Arial"/>
              </a:rPr>
              <a:t>See “E21 Special Services”, page</a:t>
            </a:r>
            <a:r>
              <a:rPr sz="900" i="1" dirty="0">
                <a:latin typeface="Arial"/>
                <a:cs typeface="Arial"/>
              </a:rPr>
              <a:t> </a:t>
            </a:r>
            <a:r>
              <a:rPr sz="900" i="1" spc="-5" dirty="0">
                <a:latin typeface="Arial"/>
                <a:cs typeface="Arial"/>
              </a:rPr>
              <a:t>32.</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40"/>
              </a:spcBef>
              <a:tabLst>
                <a:tab pos="3346450" algn="l"/>
              </a:tabLst>
            </a:pPr>
            <a:r>
              <a:rPr sz="1000" b="1" spc="-5" dirty="0">
                <a:latin typeface="Arial"/>
                <a:cs typeface="Arial"/>
              </a:rPr>
              <a:t>Element	Element</a:t>
            </a:r>
            <a:r>
              <a:rPr sz="1000" b="1" spc="-70" dirty="0">
                <a:latin typeface="Arial"/>
                <a:cs typeface="Arial"/>
              </a:rPr>
              <a:t> </a:t>
            </a:r>
            <a:r>
              <a:rPr sz="1000" b="1" spc="-5" dirty="0">
                <a:latin typeface="Arial"/>
                <a:cs typeface="Arial"/>
              </a:rPr>
              <a:t>Unit</a:t>
            </a:r>
            <a:endParaRPr sz="1000">
              <a:latin typeface="Arial"/>
              <a:cs typeface="Arial"/>
            </a:endParaRPr>
          </a:p>
        </p:txBody>
      </p:sp>
      <p:sp>
        <p:nvSpPr>
          <p:cNvPr id="7" name="object 7"/>
          <p:cNvSpPr txBox="1"/>
          <p:nvPr/>
        </p:nvSpPr>
        <p:spPr>
          <a:xfrm>
            <a:off x="912721" y="2694048"/>
            <a:ext cx="1489710" cy="162560"/>
          </a:xfrm>
          <a:prstGeom prst="rect">
            <a:avLst/>
          </a:prstGeom>
        </p:spPr>
        <p:txBody>
          <a:bodyPr vert="horz" wrap="square" lIns="0" tIns="12700" rIns="0" bIns="0" rtlCol="0">
            <a:spAutoFit/>
          </a:bodyPr>
          <a:lstStyle/>
          <a:p>
            <a:pPr marL="12700">
              <a:lnSpc>
                <a:spcPct val="100000"/>
              </a:lnSpc>
              <a:spcBef>
                <a:spcPts val="100"/>
              </a:spcBef>
              <a:tabLst>
                <a:tab pos="551815" algn="l"/>
              </a:tabLst>
            </a:pPr>
            <a:r>
              <a:rPr sz="900" dirty="0">
                <a:latin typeface="Arial"/>
                <a:cs typeface="Arial"/>
              </a:rPr>
              <a:t>16	</a:t>
            </a:r>
            <a:r>
              <a:rPr sz="900" spc="-5" dirty="0">
                <a:latin typeface="Arial"/>
                <a:cs typeface="Arial"/>
              </a:rPr>
              <a:t>Sanitary</a:t>
            </a:r>
            <a:r>
              <a:rPr sz="900" spc="-60" dirty="0">
                <a:latin typeface="Arial"/>
                <a:cs typeface="Arial"/>
              </a:rPr>
              <a:t> </a:t>
            </a:r>
            <a:r>
              <a:rPr sz="900" spc="-5" dirty="0">
                <a:latin typeface="Arial"/>
                <a:cs typeface="Arial"/>
              </a:rPr>
              <a:t>Plumbing</a:t>
            </a:r>
            <a:endParaRPr sz="900">
              <a:latin typeface="Arial"/>
              <a:cs typeface="Arial"/>
            </a:endParaRPr>
          </a:p>
        </p:txBody>
      </p:sp>
      <p:sp>
        <p:nvSpPr>
          <p:cNvPr id="8" name="object 8"/>
          <p:cNvSpPr txBox="1"/>
          <p:nvPr/>
        </p:nvSpPr>
        <p:spPr>
          <a:xfrm>
            <a:off x="4221134" y="2694048"/>
            <a:ext cx="223710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Enumerated (i.e. number of sanitary fittings,  including sink-benches and vanity</a:t>
            </a:r>
            <a:r>
              <a:rPr sz="900" spc="-15" dirty="0">
                <a:latin typeface="Arial"/>
                <a:cs typeface="Arial"/>
              </a:rPr>
              <a:t> </a:t>
            </a:r>
            <a:r>
              <a:rPr sz="900" spc="-10" dirty="0">
                <a:latin typeface="Arial"/>
                <a:cs typeface="Arial"/>
              </a:rPr>
              <a:t>units)</a:t>
            </a:r>
            <a:endParaRPr sz="900">
              <a:latin typeface="Arial"/>
              <a:cs typeface="Arial"/>
            </a:endParaRPr>
          </a:p>
        </p:txBody>
      </p:sp>
      <p:sp>
        <p:nvSpPr>
          <p:cNvPr id="9" name="object 9"/>
          <p:cNvSpPr txBox="1"/>
          <p:nvPr/>
        </p:nvSpPr>
        <p:spPr>
          <a:xfrm>
            <a:off x="912721" y="3122292"/>
            <a:ext cx="787400"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Sub-element</a:t>
            </a:r>
            <a:endParaRPr sz="1000">
              <a:latin typeface="Arial"/>
              <a:cs typeface="Arial"/>
            </a:endParaRPr>
          </a:p>
        </p:txBody>
      </p:sp>
      <p:sp>
        <p:nvSpPr>
          <p:cNvPr id="10" name="object 10"/>
          <p:cNvSpPr txBox="1"/>
          <p:nvPr/>
        </p:nvSpPr>
        <p:spPr>
          <a:xfrm>
            <a:off x="4221245" y="3122292"/>
            <a:ext cx="1069975"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Sub-element</a:t>
            </a:r>
            <a:r>
              <a:rPr sz="1000" b="1" spc="-45" dirty="0">
                <a:latin typeface="Arial"/>
                <a:cs typeface="Arial"/>
              </a:rPr>
              <a:t> </a:t>
            </a:r>
            <a:r>
              <a:rPr sz="1000" b="1" spc="-5" dirty="0">
                <a:latin typeface="Arial"/>
                <a:cs typeface="Arial"/>
              </a:rPr>
              <a:t>Unit</a:t>
            </a:r>
            <a:endParaRPr sz="1000">
              <a:latin typeface="Arial"/>
              <a:cs typeface="Arial"/>
            </a:endParaRPr>
          </a:p>
        </p:txBody>
      </p:sp>
      <p:sp>
        <p:nvSpPr>
          <p:cNvPr id="11" name="object 11"/>
          <p:cNvSpPr txBox="1"/>
          <p:nvPr/>
        </p:nvSpPr>
        <p:spPr>
          <a:xfrm>
            <a:off x="912721" y="3456048"/>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6.</a:t>
            </a:r>
            <a:r>
              <a:rPr sz="900" dirty="0">
                <a:latin typeface="Arial"/>
                <a:cs typeface="Arial"/>
              </a:rPr>
              <a:t>01</a:t>
            </a:r>
            <a:endParaRPr sz="900">
              <a:latin typeface="Arial"/>
              <a:cs typeface="Arial"/>
            </a:endParaRPr>
          </a:p>
        </p:txBody>
      </p:sp>
      <p:sp>
        <p:nvSpPr>
          <p:cNvPr id="12" name="object 12"/>
          <p:cNvSpPr txBox="1"/>
          <p:nvPr/>
        </p:nvSpPr>
        <p:spPr>
          <a:xfrm>
            <a:off x="1452217" y="3456048"/>
            <a:ext cx="207772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Incoming water </a:t>
            </a:r>
            <a:r>
              <a:rPr sz="900" spc="-15" dirty="0">
                <a:latin typeface="Arial"/>
                <a:cs typeface="Arial"/>
              </a:rPr>
              <a:t>supply, </a:t>
            </a:r>
            <a:r>
              <a:rPr sz="900" spc="-5" dirty="0">
                <a:latin typeface="Arial"/>
                <a:cs typeface="Arial"/>
              </a:rPr>
              <a:t>including meters,  valves, connections and</a:t>
            </a:r>
            <a:r>
              <a:rPr sz="900" spc="-15" dirty="0">
                <a:latin typeface="Arial"/>
                <a:cs typeface="Arial"/>
              </a:rPr>
              <a:t> </a:t>
            </a:r>
            <a:r>
              <a:rPr sz="900" spc="-5" dirty="0">
                <a:latin typeface="Arial"/>
                <a:cs typeface="Arial"/>
              </a:rPr>
              <a:t>insulation</a:t>
            </a:r>
            <a:endParaRPr sz="900">
              <a:latin typeface="Arial"/>
              <a:cs typeface="Arial"/>
            </a:endParaRPr>
          </a:p>
        </p:txBody>
      </p:sp>
      <p:sp>
        <p:nvSpPr>
          <p:cNvPr id="13" name="object 13"/>
          <p:cNvSpPr txBox="1"/>
          <p:nvPr/>
        </p:nvSpPr>
        <p:spPr>
          <a:xfrm>
            <a:off x="4221363" y="3456048"/>
            <a:ext cx="147510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Length in metres </a:t>
            </a:r>
            <a:r>
              <a:rPr sz="900" spc="-10" dirty="0">
                <a:latin typeface="Arial"/>
                <a:cs typeface="Arial"/>
              </a:rPr>
              <a:t>stating</a:t>
            </a:r>
            <a:r>
              <a:rPr sz="900" spc="-30" dirty="0">
                <a:latin typeface="Arial"/>
                <a:cs typeface="Arial"/>
              </a:rPr>
              <a:t> </a:t>
            </a:r>
            <a:r>
              <a:rPr sz="900" spc="-5" dirty="0">
                <a:latin typeface="Arial"/>
                <a:cs typeface="Arial"/>
              </a:rPr>
              <a:t>size</a:t>
            </a:r>
            <a:endParaRPr sz="900">
              <a:latin typeface="Arial"/>
              <a:cs typeface="Arial"/>
            </a:endParaRPr>
          </a:p>
        </p:txBody>
      </p:sp>
      <p:sp>
        <p:nvSpPr>
          <p:cNvPr id="14" name="object 14"/>
          <p:cNvSpPr txBox="1"/>
          <p:nvPr/>
        </p:nvSpPr>
        <p:spPr>
          <a:xfrm>
            <a:off x="912721" y="3888102"/>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6.</a:t>
            </a:r>
            <a:r>
              <a:rPr sz="900" dirty="0">
                <a:latin typeface="Arial"/>
                <a:cs typeface="Arial"/>
              </a:rPr>
              <a:t>02</a:t>
            </a:r>
            <a:endParaRPr sz="900">
              <a:latin typeface="Arial"/>
              <a:cs typeface="Arial"/>
            </a:endParaRPr>
          </a:p>
        </p:txBody>
      </p:sp>
      <p:sp>
        <p:nvSpPr>
          <p:cNvPr id="15" name="object 15"/>
          <p:cNvSpPr txBox="1"/>
          <p:nvPr/>
        </p:nvSpPr>
        <p:spPr>
          <a:xfrm>
            <a:off x="1452217" y="3888102"/>
            <a:ext cx="213169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Cold water supply pipework to fittings and  outlets, including valves and</a:t>
            </a:r>
            <a:r>
              <a:rPr sz="900" spc="-30" dirty="0">
                <a:latin typeface="Arial"/>
                <a:cs typeface="Arial"/>
              </a:rPr>
              <a:t> </a:t>
            </a:r>
            <a:r>
              <a:rPr sz="900" spc="-5" dirty="0">
                <a:latin typeface="Arial"/>
                <a:cs typeface="Arial"/>
              </a:rPr>
              <a:t>insulation</a:t>
            </a:r>
            <a:endParaRPr sz="900">
              <a:latin typeface="Arial"/>
              <a:cs typeface="Arial"/>
            </a:endParaRPr>
          </a:p>
        </p:txBody>
      </p:sp>
      <p:sp>
        <p:nvSpPr>
          <p:cNvPr id="16" name="object 16"/>
          <p:cNvSpPr txBox="1"/>
          <p:nvPr/>
        </p:nvSpPr>
        <p:spPr>
          <a:xfrm>
            <a:off x="4221363" y="3888102"/>
            <a:ext cx="925194"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of</a:t>
            </a:r>
            <a:r>
              <a:rPr sz="900" spc="-45" dirty="0">
                <a:latin typeface="Arial"/>
                <a:cs typeface="Arial"/>
              </a:rPr>
              <a:t> </a:t>
            </a:r>
            <a:r>
              <a:rPr sz="900" spc="-10" dirty="0">
                <a:latin typeface="Arial"/>
                <a:cs typeface="Arial"/>
              </a:rPr>
              <a:t>outlets</a:t>
            </a:r>
            <a:endParaRPr sz="900">
              <a:latin typeface="Arial"/>
              <a:cs typeface="Arial"/>
            </a:endParaRPr>
          </a:p>
        </p:txBody>
      </p:sp>
      <p:sp>
        <p:nvSpPr>
          <p:cNvPr id="17" name="object 17"/>
          <p:cNvSpPr txBox="1"/>
          <p:nvPr/>
        </p:nvSpPr>
        <p:spPr>
          <a:xfrm>
            <a:off x="912721" y="4319356"/>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6.</a:t>
            </a:r>
            <a:r>
              <a:rPr sz="900" dirty="0">
                <a:latin typeface="Arial"/>
                <a:cs typeface="Arial"/>
              </a:rPr>
              <a:t>03</a:t>
            </a:r>
            <a:endParaRPr sz="900">
              <a:latin typeface="Arial"/>
              <a:cs typeface="Arial"/>
            </a:endParaRPr>
          </a:p>
        </p:txBody>
      </p:sp>
      <p:sp>
        <p:nvSpPr>
          <p:cNvPr id="18" name="object 18"/>
          <p:cNvSpPr txBox="1"/>
          <p:nvPr/>
        </p:nvSpPr>
        <p:spPr>
          <a:xfrm>
            <a:off x="1452169" y="4319356"/>
            <a:ext cx="2072639" cy="302895"/>
          </a:xfrm>
          <a:prstGeom prst="rect">
            <a:avLst/>
          </a:prstGeom>
        </p:spPr>
        <p:txBody>
          <a:bodyPr vert="horz" wrap="square" lIns="0" tIns="9525" rIns="0" bIns="0" rtlCol="0">
            <a:spAutoFit/>
          </a:bodyPr>
          <a:lstStyle/>
          <a:p>
            <a:pPr marL="12700" marR="5080" indent="-635">
              <a:lnSpc>
                <a:spcPct val="102200"/>
              </a:lnSpc>
              <a:spcBef>
                <a:spcPts val="75"/>
              </a:spcBef>
            </a:pPr>
            <a:r>
              <a:rPr sz="900" spc="-5" dirty="0">
                <a:latin typeface="Arial"/>
                <a:cs typeface="Arial"/>
              </a:rPr>
              <a:t>Hot water supply pipework to fittings and  outlets, including valves and</a:t>
            </a:r>
            <a:r>
              <a:rPr sz="900" spc="-35" dirty="0">
                <a:latin typeface="Arial"/>
                <a:cs typeface="Arial"/>
              </a:rPr>
              <a:t> </a:t>
            </a:r>
            <a:r>
              <a:rPr sz="900" spc="-5" dirty="0">
                <a:latin typeface="Arial"/>
                <a:cs typeface="Arial"/>
              </a:rPr>
              <a:t>insulation</a:t>
            </a:r>
            <a:endParaRPr sz="900">
              <a:latin typeface="Arial"/>
              <a:cs typeface="Arial"/>
            </a:endParaRPr>
          </a:p>
        </p:txBody>
      </p:sp>
      <p:sp>
        <p:nvSpPr>
          <p:cNvPr id="19" name="object 19"/>
          <p:cNvSpPr txBox="1"/>
          <p:nvPr/>
        </p:nvSpPr>
        <p:spPr>
          <a:xfrm>
            <a:off x="4221363" y="4319356"/>
            <a:ext cx="925194"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of</a:t>
            </a:r>
            <a:r>
              <a:rPr sz="900" spc="-45" dirty="0">
                <a:latin typeface="Arial"/>
                <a:cs typeface="Arial"/>
              </a:rPr>
              <a:t> </a:t>
            </a:r>
            <a:r>
              <a:rPr sz="900" spc="-10" dirty="0">
                <a:latin typeface="Arial"/>
                <a:cs typeface="Arial"/>
              </a:rPr>
              <a:t>outlets</a:t>
            </a:r>
            <a:endParaRPr sz="900">
              <a:latin typeface="Arial"/>
              <a:cs typeface="Arial"/>
            </a:endParaRPr>
          </a:p>
        </p:txBody>
      </p:sp>
      <p:sp>
        <p:nvSpPr>
          <p:cNvPr id="20" name="object 20"/>
          <p:cNvSpPr txBox="1"/>
          <p:nvPr/>
        </p:nvSpPr>
        <p:spPr>
          <a:xfrm>
            <a:off x="912721" y="4751410"/>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6.</a:t>
            </a:r>
            <a:r>
              <a:rPr sz="900" dirty="0">
                <a:latin typeface="Arial"/>
                <a:cs typeface="Arial"/>
              </a:rPr>
              <a:t>04</a:t>
            </a:r>
            <a:endParaRPr sz="900">
              <a:latin typeface="Arial"/>
              <a:cs typeface="Arial"/>
            </a:endParaRPr>
          </a:p>
        </p:txBody>
      </p:sp>
      <p:sp>
        <p:nvSpPr>
          <p:cNvPr id="21" name="object 21"/>
          <p:cNvSpPr txBox="1"/>
          <p:nvPr/>
        </p:nvSpPr>
        <p:spPr>
          <a:xfrm>
            <a:off x="1452436" y="4751410"/>
            <a:ext cx="243840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Hot water cylinders, including associated</a:t>
            </a:r>
            <a:r>
              <a:rPr sz="900" spc="-60" dirty="0">
                <a:latin typeface="Arial"/>
                <a:cs typeface="Arial"/>
              </a:rPr>
              <a:t> </a:t>
            </a:r>
            <a:r>
              <a:rPr sz="900" spc="-5" dirty="0">
                <a:latin typeface="Arial"/>
                <a:cs typeface="Arial"/>
              </a:rPr>
              <a:t>valves</a:t>
            </a:r>
            <a:endParaRPr sz="900">
              <a:latin typeface="Arial"/>
              <a:cs typeface="Arial"/>
            </a:endParaRPr>
          </a:p>
        </p:txBody>
      </p:sp>
      <p:sp>
        <p:nvSpPr>
          <p:cNvPr id="22" name="object 22"/>
          <p:cNvSpPr txBox="1"/>
          <p:nvPr/>
        </p:nvSpPr>
        <p:spPr>
          <a:xfrm>
            <a:off x="4221131" y="4751410"/>
            <a:ext cx="137287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Enumerated stating</a:t>
            </a:r>
            <a:r>
              <a:rPr sz="900" spc="-50" dirty="0">
                <a:latin typeface="Arial"/>
                <a:cs typeface="Arial"/>
              </a:rPr>
              <a:t> </a:t>
            </a:r>
            <a:r>
              <a:rPr sz="900" spc="-10" dirty="0">
                <a:latin typeface="Arial"/>
                <a:cs typeface="Arial"/>
              </a:rPr>
              <a:t>details</a:t>
            </a:r>
            <a:endParaRPr sz="900">
              <a:latin typeface="Arial"/>
              <a:cs typeface="Arial"/>
            </a:endParaRPr>
          </a:p>
        </p:txBody>
      </p:sp>
      <p:sp>
        <p:nvSpPr>
          <p:cNvPr id="23" name="object 23"/>
          <p:cNvSpPr txBox="1"/>
          <p:nvPr/>
        </p:nvSpPr>
        <p:spPr>
          <a:xfrm>
            <a:off x="912721" y="5043218"/>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6.</a:t>
            </a:r>
            <a:r>
              <a:rPr sz="900" dirty="0">
                <a:latin typeface="Arial"/>
                <a:cs typeface="Arial"/>
              </a:rPr>
              <a:t>05</a:t>
            </a:r>
            <a:endParaRPr sz="900">
              <a:latin typeface="Arial"/>
              <a:cs typeface="Arial"/>
            </a:endParaRPr>
          </a:p>
        </p:txBody>
      </p:sp>
      <p:sp>
        <p:nvSpPr>
          <p:cNvPr id="24" name="object 24"/>
          <p:cNvSpPr txBox="1"/>
          <p:nvPr/>
        </p:nvSpPr>
        <p:spPr>
          <a:xfrm>
            <a:off x="1452436" y="5043218"/>
            <a:ext cx="1824355"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Pumps, </a:t>
            </a:r>
            <a:r>
              <a:rPr sz="900" spc="-5" dirty="0">
                <a:latin typeface="Arial"/>
                <a:cs typeface="Arial"/>
              </a:rPr>
              <a:t>including associated</a:t>
            </a:r>
            <a:r>
              <a:rPr sz="900" spc="-40" dirty="0">
                <a:latin typeface="Arial"/>
                <a:cs typeface="Arial"/>
              </a:rPr>
              <a:t> </a:t>
            </a:r>
            <a:r>
              <a:rPr sz="900" spc="-5" dirty="0">
                <a:latin typeface="Arial"/>
                <a:cs typeface="Arial"/>
              </a:rPr>
              <a:t>valves</a:t>
            </a:r>
            <a:endParaRPr sz="900">
              <a:latin typeface="Arial"/>
              <a:cs typeface="Arial"/>
            </a:endParaRPr>
          </a:p>
        </p:txBody>
      </p:sp>
      <p:sp>
        <p:nvSpPr>
          <p:cNvPr id="25" name="object 25"/>
          <p:cNvSpPr txBox="1"/>
          <p:nvPr/>
        </p:nvSpPr>
        <p:spPr>
          <a:xfrm>
            <a:off x="4221363" y="5043218"/>
            <a:ext cx="137223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Enumerated </a:t>
            </a:r>
            <a:r>
              <a:rPr sz="900" spc="-10" dirty="0">
                <a:latin typeface="Arial"/>
                <a:cs typeface="Arial"/>
              </a:rPr>
              <a:t>stating</a:t>
            </a:r>
            <a:r>
              <a:rPr sz="900" spc="-30" dirty="0">
                <a:latin typeface="Arial"/>
                <a:cs typeface="Arial"/>
              </a:rPr>
              <a:t> </a:t>
            </a:r>
            <a:r>
              <a:rPr sz="900" spc="-10" dirty="0">
                <a:latin typeface="Arial"/>
                <a:cs typeface="Arial"/>
              </a:rPr>
              <a:t>details</a:t>
            </a:r>
            <a:endParaRPr sz="900">
              <a:latin typeface="Arial"/>
              <a:cs typeface="Arial"/>
            </a:endParaRPr>
          </a:p>
        </p:txBody>
      </p:sp>
      <p:sp>
        <p:nvSpPr>
          <p:cNvPr id="26" name="object 26"/>
          <p:cNvSpPr txBox="1"/>
          <p:nvPr/>
        </p:nvSpPr>
        <p:spPr>
          <a:xfrm>
            <a:off x="912721" y="5335826"/>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6.</a:t>
            </a:r>
            <a:r>
              <a:rPr sz="900" dirty="0">
                <a:latin typeface="Arial"/>
                <a:cs typeface="Arial"/>
              </a:rPr>
              <a:t>06</a:t>
            </a:r>
            <a:endParaRPr sz="900">
              <a:latin typeface="Arial"/>
              <a:cs typeface="Arial"/>
            </a:endParaRPr>
          </a:p>
        </p:txBody>
      </p:sp>
      <p:sp>
        <p:nvSpPr>
          <p:cNvPr id="27" name="object 27"/>
          <p:cNvSpPr txBox="1"/>
          <p:nvPr/>
        </p:nvSpPr>
        <p:spPr>
          <a:xfrm>
            <a:off x="1452436" y="5335826"/>
            <a:ext cx="906144"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Flushing</a:t>
            </a:r>
            <a:r>
              <a:rPr sz="900" spc="-60" dirty="0">
                <a:latin typeface="Arial"/>
                <a:cs typeface="Arial"/>
              </a:rPr>
              <a:t> </a:t>
            </a:r>
            <a:r>
              <a:rPr sz="900" spc="-5" dirty="0">
                <a:latin typeface="Arial"/>
                <a:cs typeface="Arial"/>
              </a:rPr>
              <a:t>systems</a:t>
            </a:r>
            <a:endParaRPr sz="900">
              <a:latin typeface="Arial"/>
              <a:cs typeface="Arial"/>
            </a:endParaRPr>
          </a:p>
        </p:txBody>
      </p:sp>
      <p:sp>
        <p:nvSpPr>
          <p:cNvPr id="28" name="object 28"/>
          <p:cNvSpPr txBox="1"/>
          <p:nvPr/>
        </p:nvSpPr>
        <p:spPr>
          <a:xfrm>
            <a:off x="4221248" y="5335826"/>
            <a:ext cx="92329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of</a:t>
            </a:r>
            <a:r>
              <a:rPr sz="900" spc="-50" dirty="0">
                <a:latin typeface="Arial"/>
                <a:cs typeface="Arial"/>
              </a:rPr>
              <a:t> </a:t>
            </a:r>
            <a:r>
              <a:rPr sz="900" spc="-10" dirty="0">
                <a:latin typeface="Arial"/>
                <a:cs typeface="Arial"/>
              </a:rPr>
              <a:t>outlets</a:t>
            </a:r>
            <a:endParaRPr sz="900">
              <a:latin typeface="Arial"/>
              <a:cs typeface="Arial"/>
            </a:endParaRPr>
          </a:p>
        </p:txBody>
      </p:sp>
      <p:sp>
        <p:nvSpPr>
          <p:cNvPr id="29" name="object 29"/>
          <p:cNvSpPr txBox="1"/>
          <p:nvPr/>
        </p:nvSpPr>
        <p:spPr>
          <a:xfrm>
            <a:off x="912721" y="5627634"/>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6.</a:t>
            </a:r>
            <a:r>
              <a:rPr sz="900" dirty="0">
                <a:latin typeface="Arial"/>
                <a:cs typeface="Arial"/>
              </a:rPr>
              <a:t>07</a:t>
            </a:r>
            <a:endParaRPr sz="900">
              <a:latin typeface="Arial"/>
              <a:cs typeface="Arial"/>
            </a:endParaRPr>
          </a:p>
        </p:txBody>
      </p:sp>
      <p:sp>
        <p:nvSpPr>
          <p:cNvPr id="30" name="object 30"/>
          <p:cNvSpPr txBox="1"/>
          <p:nvPr/>
        </p:nvSpPr>
        <p:spPr>
          <a:xfrm>
            <a:off x="1452217" y="5627634"/>
            <a:ext cx="218630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Sanitary fittings, sinks and bowls, including  associated </a:t>
            </a:r>
            <a:r>
              <a:rPr sz="900" spc="-10" dirty="0">
                <a:latin typeface="Arial"/>
                <a:cs typeface="Arial"/>
              </a:rPr>
              <a:t>taps, traps </a:t>
            </a:r>
            <a:r>
              <a:rPr sz="900" spc="-5" dirty="0">
                <a:latin typeface="Arial"/>
                <a:cs typeface="Arial"/>
              </a:rPr>
              <a:t>and</a:t>
            </a:r>
            <a:r>
              <a:rPr sz="900" dirty="0">
                <a:latin typeface="Arial"/>
                <a:cs typeface="Arial"/>
              </a:rPr>
              <a:t> </a:t>
            </a:r>
            <a:r>
              <a:rPr sz="900" spc="-5" dirty="0">
                <a:latin typeface="Arial"/>
                <a:cs typeface="Arial"/>
              </a:rPr>
              <a:t>valves</a:t>
            </a:r>
            <a:endParaRPr sz="900">
              <a:latin typeface="Arial"/>
              <a:cs typeface="Arial"/>
            </a:endParaRPr>
          </a:p>
        </p:txBody>
      </p:sp>
      <p:sp>
        <p:nvSpPr>
          <p:cNvPr id="31" name="object 31"/>
          <p:cNvSpPr txBox="1"/>
          <p:nvPr/>
        </p:nvSpPr>
        <p:spPr>
          <a:xfrm>
            <a:off x="4221363" y="5627634"/>
            <a:ext cx="238887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of sanitary fittings </a:t>
            </a:r>
            <a:r>
              <a:rPr sz="900" spc="-10" dirty="0">
                <a:latin typeface="Arial"/>
                <a:cs typeface="Arial"/>
              </a:rPr>
              <a:t>stating </a:t>
            </a:r>
            <a:r>
              <a:rPr sz="900" spc="-5" dirty="0">
                <a:latin typeface="Arial"/>
                <a:cs typeface="Arial"/>
              </a:rPr>
              <a:t>type of</a:t>
            </a:r>
            <a:r>
              <a:rPr sz="900" spc="-80" dirty="0">
                <a:latin typeface="Arial"/>
                <a:cs typeface="Arial"/>
              </a:rPr>
              <a:t> </a:t>
            </a:r>
            <a:r>
              <a:rPr sz="900" spc="-5" dirty="0">
                <a:latin typeface="Arial"/>
                <a:cs typeface="Arial"/>
              </a:rPr>
              <a:t>fitting</a:t>
            </a:r>
            <a:endParaRPr sz="900">
              <a:latin typeface="Arial"/>
              <a:cs typeface="Arial"/>
            </a:endParaRPr>
          </a:p>
        </p:txBody>
      </p:sp>
      <p:sp>
        <p:nvSpPr>
          <p:cNvPr id="32" name="object 32"/>
          <p:cNvSpPr txBox="1"/>
          <p:nvPr/>
        </p:nvSpPr>
        <p:spPr>
          <a:xfrm>
            <a:off x="912721" y="6059688"/>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6.</a:t>
            </a:r>
            <a:r>
              <a:rPr sz="900" dirty="0">
                <a:latin typeface="Arial"/>
                <a:cs typeface="Arial"/>
              </a:rPr>
              <a:t>08</a:t>
            </a:r>
            <a:endParaRPr sz="900">
              <a:latin typeface="Arial"/>
              <a:cs typeface="Arial"/>
            </a:endParaRPr>
          </a:p>
        </p:txBody>
      </p:sp>
      <p:sp>
        <p:nvSpPr>
          <p:cNvPr id="33" name="object 33"/>
          <p:cNvSpPr txBox="1"/>
          <p:nvPr/>
        </p:nvSpPr>
        <p:spPr>
          <a:xfrm>
            <a:off x="1452482" y="6059688"/>
            <a:ext cx="235966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Soil, waste, overflow and vent piping </a:t>
            </a:r>
            <a:r>
              <a:rPr sz="900" dirty="0">
                <a:latin typeface="Arial"/>
                <a:cs typeface="Arial"/>
              </a:rPr>
              <a:t>to</a:t>
            </a:r>
            <a:r>
              <a:rPr sz="900" spc="-30" dirty="0">
                <a:latin typeface="Arial"/>
                <a:cs typeface="Arial"/>
              </a:rPr>
              <a:t> </a:t>
            </a:r>
            <a:r>
              <a:rPr sz="900" spc="-5" dirty="0">
                <a:latin typeface="Arial"/>
                <a:cs typeface="Arial"/>
              </a:rPr>
              <a:t>fittings</a:t>
            </a:r>
            <a:endParaRPr sz="900">
              <a:latin typeface="Arial"/>
              <a:cs typeface="Arial"/>
            </a:endParaRPr>
          </a:p>
        </p:txBody>
      </p:sp>
      <p:sp>
        <p:nvSpPr>
          <p:cNvPr id="34" name="object 34"/>
          <p:cNvSpPr txBox="1"/>
          <p:nvPr/>
        </p:nvSpPr>
        <p:spPr>
          <a:xfrm>
            <a:off x="4220879" y="6059688"/>
            <a:ext cx="129349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of fittings</a:t>
            </a:r>
            <a:r>
              <a:rPr sz="900" spc="-50" dirty="0">
                <a:latin typeface="Arial"/>
                <a:cs typeface="Arial"/>
              </a:rPr>
              <a:t> </a:t>
            </a:r>
            <a:r>
              <a:rPr sz="900" spc="-5" dirty="0">
                <a:latin typeface="Arial"/>
                <a:cs typeface="Arial"/>
              </a:rPr>
              <a:t>served</a:t>
            </a:r>
            <a:endParaRPr sz="900">
              <a:latin typeface="Arial"/>
              <a:cs typeface="Arial"/>
            </a:endParaRPr>
          </a:p>
        </p:txBody>
      </p:sp>
      <p:sp>
        <p:nvSpPr>
          <p:cNvPr id="35" name="object 35"/>
          <p:cNvSpPr txBox="1"/>
          <p:nvPr/>
        </p:nvSpPr>
        <p:spPr>
          <a:xfrm>
            <a:off x="912721" y="6351496"/>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6.</a:t>
            </a:r>
            <a:r>
              <a:rPr sz="900" dirty="0">
                <a:latin typeface="Arial"/>
                <a:cs typeface="Arial"/>
              </a:rPr>
              <a:t>09</a:t>
            </a:r>
            <a:endParaRPr sz="900">
              <a:latin typeface="Arial"/>
              <a:cs typeface="Arial"/>
            </a:endParaRPr>
          </a:p>
        </p:txBody>
      </p:sp>
      <p:sp>
        <p:nvSpPr>
          <p:cNvPr id="36" name="object 36"/>
          <p:cNvSpPr txBox="1"/>
          <p:nvPr/>
        </p:nvSpPr>
        <p:spPr>
          <a:xfrm>
            <a:off x="1452217" y="6351496"/>
            <a:ext cx="2390140" cy="302895"/>
          </a:xfrm>
          <a:prstGeom prst="rect">
            <a:avLst/>
          </a:prstGeom>
        </p:spPr>
        <p:txBody>
          <a:bodyPr vert="horz" wrap="square" lIns="0" tIns="9525" rIns="0" bIns="0" rtlCol="0">
            <a:spAutoFit/>
          </a:bodyPr>
          <a:lstStyle/>
          <a:p>
            <a:pPr marL="12700" marR="5080">
              <a:lnSpc>
                <a:spcPct val="102200"/>
              </a:lnSpc>
              <a:spcBef>
                <a:spcPts val="75"/>
              </a:spcBef>
            </a:pPr>
            <a:r>
              <a:rPr sz="900" spc="-10" dirty="0">
                <a:latin typeface="Arial"/>
                <a:cs typeface="Arial"/>
              </a:rPr>
              <a:t>Storage tanks, </a:t>
            </a:r>
            <a:r>
              <a:rPr sz="900" spc="-5" dirty="0">
                <a:latin typeface="Arial"/>
                <a:cs typeface="Arial"/>
              </a:rPr>
              <a:t>including associated valves and  </a:t>
            </a:r>
            <a:r>
              <a:rPr sz="900" spc="-10" dirty="0">
                <a:latin typeface="Arial"/>
                <a:cs typeface="Arial"/>
              </a:rPr>
              <a:t>restraints/platforms</a:t>
            </a:r>
            <a:endParaRPr sz="900">
              <a:latin typeface="Arial"/>
              <a:cs typeface="Arial"/>
            </a:endParaRPr>
          </a:p>
        </p:txBody>
      </p:sp>
      <p:sp>
        <p:nvSpPr>
          <p:cNvPr id="37" name="object 37"/>
          <p:cNvSpPr txBox="1"/>
          <p:nvPr/>
        </p:nvSpPr>
        <p:spPr>
          <a:xfrm>
            <a:off x="4221363" y="6351496"/>
            <a:ext cx="137223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Enumerated </a:t>
            </a:r>
            <a:r>
              <a:rPr sz="900" spc="-10" dirty="0">
                <a:latin typeface="Arial"/>
                <a:cs typeface="Arial"/>
              </a:rPr>
              <a:t>stating</a:t>
            </a:r>
            <a:r>
              <a:rPr sz="900" spc="-30" dirty="0">
                <a:latin typeface="Arial"/>
                <a:cs typeface="Arial"/>
              </a:rPr>
              <a:t> </a:t>
            </a:r>
            <a:r>
              <a:rPr sz="900" spc="-10" dirty="0">
                <a:latin typeface="Arial"/>
                <a:cs typeface="Arial"/>
              </a:rPr>
              <a:t>details</a:t>
            </a:r>
            <a:endParaRPr sz="900">
              <a:latin typeface="Arial"/>
              <a:cs typeface="Arial"/>
            </a:endParaRPr>
          </a:p>
        </p:txBody>
      </p:sp>
      <p:sp>
        <p:nvSpPr>
          <p:cNvPr id="38" name="object 38"/>
          <p:cNvSpPr txBox="1"/>
          <p:nvPr/>
        </p:nvSpPr>
        <p:spPr>
          <a:xfrm>
            <a:off x="912721" y="6783550"/>
            <a:ext cx="3111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16.10</a:t>
            </a:r>
            <a:endParaRPr sz="900">
              <a:latin typeface="Arial"/>
              <a:cs typeface="Arial"/>
            </a:endParaRPr>
          </a:p>
        </p:txBody>
      </p:sp>
      <p:sp>
        <p:nvSpPr>
          <p:cNvPr id="39" name="object 39"/>
          <p:cNvSpPr txBox="1"/>
          <p:nvPr/>
        </p:nvSpPr>
        <p:spPr>
          <a:xfrm>
            <a:off x="1451631" y="6783550"/>
            <a:ext cx="97028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Acoustic</a:t>
            </a:r>
            <a:r>
              <a:rPr sz="900" spc="-60" dirty="0">
                <a:latin typeface="Arial"/>
                <a:cs typeface="Arial"/>
              </a:rPr>
              <a:t> </a:t>
            </a:r>
            <a:r>
              <a:rPr sz="900" spc="-5" dirty="0">
                <a:latin typeface="Arial"/>
                <a:cs typeface="Arial"/>
              </a:rPr>
              <a:t>insulation</a:t>
            </a:r>
            <a:endParaRPr sz="900">
              <a:latin typeface="Arial"/>
              <a:cs typeface="Arial"/>
            </a:endParaRPr>
          </a:p>
        </p:txBody>
      </p:sp>
      <p:sp>
        <p:nvSpPr>
          <p:cNvPr id="40" name="object 40"/>
          <p:cNvSpPr txBox="1"/>
          <p:nvPr/>
        </p:nvSpPr>
        <p:spPr>
          <a:xfrm>
            <a:off x="4220905" y="6783550"/>
            <a:ext cx="2603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Sum</a:t>
            </a:r>
            <a:endParaRPr sz="900">
              <a:latin typeface="Arial"/>
              <a:cs typeface="Arial"/>
            </a:endParaRPr>
          </a:p>
        </p:txBody>
      </p:sp>
      <p:sp>
        <p:nvSpPr>
          <p:cNvPr id="41" name="object 41"/>
          <p:cNvSpPr txBox="1"/>
          <p:nvPr/>
        </p:nvSpPr>
        <p:spPr>
          <a:xfrm>
            <a:off x="912721" y="7075358"/>
            <a:ext cx="30353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6.</a:t>
            </a:r>
            <a:r>
              <a:rPr sz="900" spc="-65" dirty="0">
                <a:latin typeface="Arial"/>
                <a:cs typeface="Arial"/>
              </a:rPr>
              <a:t>1</a:t>
            </a:r>
            <a:r>
              <a:rPr sz="900" dirty="0">
                <a:latin typeface="Arial"/>
                <a:cs typeface="Arial"/>
              </a:rPr>
              <a:t>1</a:t>
            </a:r>
            <a:endParaRPr sz="900">
              <a:latin typeface="Arial"/>
              <a:cs typeface="Arial"/>
            </a:endParaRPr>
          </a:p>
        </p:txBody>
      </p:sp>
      <p:sp>
        <p:nvSpPr>
          <p:cNvPr id="42" name="object 42"/>
          <p:cNvSpPr txBox="1"/>
          <p:nvPr/>
        </p:nvSpPr>
        <p:spPr>
          <a:xfrm>
            <a:off x="1452217" y="7075358"/>
            <a:ext cx="2001520" cy="302895"/>
          </a:xfrm>
          <a:prstGeom prst="rect">
            <a:avLst/>
          </a:prstGeom>
        </p:spPr>
        <p:txBody>
          <a:bodyPr vert="horz" wrap="square" lIns="0" tIns="9525" rIns="0" bIns="0" rtlCol="0">
            <a:spAutoFit/>
          </a:bodyPr>
          <a:lstStyle/>
          <a:p>
            <a:pPr marL="12700" marR="5080">
              <a:lnSpc>
                <a:spcPct val="102200"/>
              </a:lnSpc>
              <a:spcBef>
                <a:spcPts val="75"/>
              </a:spcBef>
            </a:pPr>
            <a:r>
              <a:rPr sz="900" spc="-10" dirty="0">
                <a:latin typeface="Arial"/>
                <a:cs typeface="Arial"/>
              </a:rPr>
              <a:t>Permits, </a:t>
            </a:r>
            <a:r>
              <a:rPr sz="900" spc="-5" dirty="0">
                <a:latin typeface="Arial"/>
                <a:cs typeface="Arial"/>
              </a:rPr>
              <a:t>testing, identification, 'As Built'  drawings and builders</a:t>
            </a:r>
            <a:r>
              <a:rPr sz="900" spc="-15" dirty="0">
                <a:latin typeface="Arial"/>
                <a:cs typeface="Arial"/>
              </a:rPr>
              <a:t> </a:t>
            </a:r>
            <a:r>
              <a:rPr sz="900" spc="-5" dirty="0">
                <a:latin typeface="Arial"/>
                <a:cs typeface="Arial"/>
              </a:rPr>
              <a:t>work</a:t>
            </a:r>
            <a:endParaRPr sz="900">
              <a:latin typeface="Arial"/>
              <a:cs typeface="Arial"/>
            </a:endParaRPr>
          </a:p>
        </p:txBody>
      </p:sp>
      <p:sp>
        <p:nvSpPr>
          <p:cNvPr id="43" name="object 43"/>
          <p:cNvSpPr txBox="1"/>
          <p:nvPr/>
        </p:nvSpPr>
        <p:spPr>
          <a:xfrm>
            <a:off x="4221363" y="7075358"/>
            <a:ext cx="2603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Sum</a:t>
            </a:r>
            <a:endParaRPr sz="900">
              <a:latin typeface="Arial"/>
              <a:cs typeface="Arial"/>
            </a:endParaRPr>
          </a:p>
        </p:txBody>
      </p:sp>
      <p:sp>
        <p:nvSpPr>
          <p:cNvPr id="44" name="object 44"/>
          <p:cNvSpPr/>
          <p:nvPr/>
        </p:nvSpPr>
        <p:spPr>
          <a:xfrm>
            <a:off x="899515" y="2643505"/>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
        <p:nvSpPr>
          <p:cNvPr id="45" name="object 45"/>
          <p:cNvSpPr/>
          <p:nvPr/>
        </p:nvSpPr>
        <p:spPr>
          <a:xfrm>
            <a:off x="899515" y="3405505"/>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26</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58180" cy="2950210"/>
          </a:xfrm>
          <a:prstGeom prst="rect">
            <a:avLst/>
          </a:prstGeom>
        </p:spPr>
        <p:txBody>
          <a:bodyPr vert="horz" wrap="square" lIns="0" tIns="23495" rIns="0" bIns="0" rtlCol="0">
            <a:spAutoFit/>
          </a:bodyPr>
          <a:lstStyle/>
          <a:p>
            <a:pPr marL="1905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9050">
              <a:lnSpc>
                <a:spcPct val="100000"/>
              </a:lnSpc>
              <a:spcBef>
                <a:spcPts val="65"/>
              </a:spcBef>
            </a:pPr>
            <a:r>
              <a:rPr sz="800" spc="-5" dirty="0">
                <a:latin typeface="Arial"/>
                <a:cs typeface="Arial"/>
              </a:rPr>
              <a:t>Form and Extent of Elements: E17 Heating and Ventilation</a:t>
            </a:r>
            <a:r>
              <a:rPr sz="800" spc="45" dirty="0">
                <a:latin typeface="Arial"/>
                <a:cs typeface="Arial"/>
              </a:rPr>
              <a:t> </a:t>
            </a:r>
            <a:r>
              <a:rPr sz="800" spc="-5" dirty="0">
                <a:latin typeface="Arial"/>
                <a:cs typeface="Arial"/>
              </a:rPr>
              <a:t>Services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2450" algn="l"/>
              </a:tabLst>
            </a:pPr>
            <a:r>
              <a:rPr sz="1400" spc="-5" dirty="0">
                <a:latin typeface="Arial"/>
                <a:cs typeface="Arial"/>
              </a:rPr>
              <a:t>E17	</a:t>
            </a:r>
            <a:r>
              <a:rPr sz="1400" spc="-10" dirty="0">
                <a:latin typeface="Arial"/>
                <a:cs typeface="Arial"/>
              </a:rPr>
              <a:t>Heating </a:t>
            </a:r>
            <a:r>
              <a:rPr sz="1400" spc="-5" dirty="0">
                <a:latin typeface="Arial"/>
                <a:cs typeface="Arial"/>
              </a:rPr>
              <a:t>and </a:t>
            </a:r>
            <a:r>
              <a:rPr sz="1400" spc="-15" dirty="0">
                <a:latin typeface="Arial"/>
                <a:cs typeface="Arial"/>
              </a:rPr>
              <a:t>Ventilation</a:t>
            </a:r>
            <a:r>
              <a:rPr sz="1400" spc="10" dirty="0">
                <a:latin typeface="Arial"/>
                <a:cs typeface="Arial"/>
              </a:rPr>
              <a:t> </a:t>
            </a:r>
            <a:r>
              <a:rPr sz="1400" spc="-5" dirty="0">
                <a:latin typeface="Arial"/>
                <a:cs typeface="Arial"/>
              </a:rPr>
              <a:t>Services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Heating, ventilation and air conditioning systems, including all associated</a:t>
            </a:r>
            <a:r>
              <a:rPr sz="900" spc="25" dirty="0">
                <a:latin typeface="Arial"/>
                <a:cs typeface="Arial"/>
              </a:rPr>
              <a:t> </a:t>
            </a:r>
            <a:r>
              <a:rPr sz="900" spc="-5" dirty="0">
                <a:latin typeface="Arial"/>
                <a:cs typeface="Arial"/>
              </a:rPr>
              <a:t>equipment.</a:t>
            </a:r>
            <a:endParaRPr sz="900">
              <a:latin typeface="Arial"/>
              <a:cs typeface="Arial"/>
            </a:endParaRPr>
          </a:p>
          <a:p>
            <a:pPr marL="12700">
              <a:lnSpc>
                <a:spcPct val="100000"/>
              </a:lnSpc>
              <a:spcBef>
                <a:spcPts val="660"/>
              </a:spcBef>
            </a:pPr>
            <a:r>
              <a:rPr sz="1100" b="1" spc="-5" dirty="0">
                <a:latin typeface="Arial"/>
                <a:cs typeface="Arial"/>
              </a:rPr>
              <a:t>Exclusions</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Heating source to hot water system. </a:t>
            </a:r>
            <a:r>
              <a:rPr sz="900" i="1" spc="-5" dirty="0">
                <a:latin typeface="Arial"/>
                <a:cs typeface="Arial"/>
              </a:rPr>
              <a:t>See “E16 Sanitary Plumbing”, page</a:t>
            </a:r>
            <a:r>
              <a:rPr sz="900" i="1" dirty="0">
                <a:latin typeface="Arial"/>
                <a:cs typeface="Arial"/>
              </a:rPr>
              <a:t> </a:t>
            </a:r>
            <a:r>
              <a:rPr sz="900" i="1" spc="-5" dirty="0">
                <a:latin typeface="Arial"/>
                <a:cs typeface="Arial"/>
              </a:rPr>
              <a:t>25.</a:t>
            </a:r>
            <a:endParaRPr sz="900">
              <a:latin typeface="Arial"/>
              <a:cs typeface="Arial"/>
            </a:endParaRPr>
          </a:p>
          <a:p>
            <a:pPr marL="12700">
              <a:lnSpc>
                <a:spcPct val="100000"/>
              </a:lnSpc>
              <a:spcBef>
                <a:spcPts val="650"/>
              </a:spcBef>
            </a:pPr>
            <a:r>
              <a:rPr sz="1100" b="1" spc="-10" dirty="0">
                <a:latin typeface="Arial"/>
                <a:cs typeface="Arial"/>
              </a:rPr>
              <a:t>Note</a:t>
            </a:r>
            <a:endParaRPr sz="1100">
              <a:latin typeface="Arial"/>
              <a:cs typeface="Arial"/>
            </a:endParaRPr>
          </a:p>
          <a:p>
            <a:pPr marL="193040" marR="5080" indent="-180975">
              <a:lnSpc>
                <a:spcPct val="101699"/>
              </a:lnSpc>
              <a:spcBef>
                <a:spcPts val="30"/>
              </a:spcBef>
              <a:buChar char="•"/>
              <a:tabLst>
                <a:tab pos="193040" algn="l"/>
                <a:tab pos="193675" algn="l"/>
              </a:tabLst>
            </a:pPr>
            <a:r>
              <a:rPr sz="900" spc="-5" dirty="0">
                <a:latin typeface="Arial"/>
                <a:cs typeface="Arial"/>
              </a:rPr>
              <a:t>Sub-elements</a:t>
            </a:r>
            <a:r>
              <a:rPr sz="900" spc="-40" dirty="0">
                <a:latin typeface="Arial"/>
                <a:cs typeface="Arial"/>
              </a:rPr>
              <a:t> </a:t>
            </a:r>
            <a:r>
              <a:rPr sz="900" spc="-5" dirty="0">
                <a:latin typeface="Arial"/>
                <a:cs typeface="Arial"/>
              </a:rPr>
              <a:t>for</a:t>
            </a:r>
            <a:r>
              <a:rPr sz="900" spc="-40" dirty="0">
                <a:latin typeface="Arial"/>
                <a:cs typeface="Arial"/>
              </a:rPr>
              <a:t> </a:t>
            </a:r>
            <a:r>
              <a:rPr sz="900" spc="-5" dirty="0">
                <a:latin typeface="Arial"/>
                <a:cs typeface="Arial"/>
              </a:rPr>
              <a:t>Heating</a:t>
            </a:r>
            <a:r>
              <a:rPr sz="900" spc="-30" dirty="0">
                <a:latin typeface="Arial"/>
                <a:cs typeface="Arial"/>
              </a:rPr>
              <a:t> </a:t>
            </a:r>
            <a:r>
              <a:rPr sz="900" spc="-5" dirty="0">
                <a:latin typeface="Arial"/>
                <a:cs typeface="Arial"/>
              </a:rPr>
              <a:t>and</a:t>
            </a:r>
            <a:r>
              <a:rPr sz="900" spc="-30" dirty="0">
                <a:latin typeface="Arial"/>
                <a:cs typeface="Arial"/>
              </a:rPr>
              <a:t> </a:t>
            </a:r>
            <a:r>
              <a:rPr sz="900" spc="-10" dirty="0">
                <a:latin typeface="Arial"/>
                <a:cs typeface="Arial"/>
              </a:rPr>
              <a:t>Ventilation</a:t>
            </a:r>
            <a:r>
              <a:rPr sz="900" spc="-35" dirty="0">
                <a:latin typeface="Arial"/>
                <a:cs typeface="Arial"/>
              </a:rPr>
              <a:t> </a:t>
            </a:r>
            <a:r>
              <a:rPr sz="900" spc="-5" dirty="0">
                <a:latin typeface="Arial"/>
                <a:cs typeface="Arial"/>
              </a:rPr>
              <a:t>Services</a:t>
            </a:r>
            <a:r>
              <a:rPr sz="900" spc="-40" dirty="0">
                <a:latin typeface="Arial"/>
                <a:cs typeface="Arial"/>
              </a:rPr>
              <a:t> </a:t>
            </a:r>
            <a:r>
              <a:rPr sz="900" dirty="0">
                <a:latin typeface="Arial"/>
                <a:cs typeface="Arial"/>
              </a:rPr>
              <a:t>should</a:t>
            </a:r>
            <a:r>
              <a:rPr sz="900" spc="-35" dirty="0">
                <a:latin typeface="Arial"/>
                <a:cs typeface="Arial"/>
              </a:rPr>
              <a:t> </a:t>
            </a:r>
            <a:r>
              <a:rPr sz="900" spc="-5" dirty="0">
                <a:latin typeface="Arial"/>
                <a:cs typeface="Arial"/>
              </a:rPr>
              <a:t>be</a:t>
            </a:r>
            <a:r>
              <a:rPr sz="900" spc="-30" dirty="0">
                <a:latin typeface="Arial"/>
                <a:cs typeface="Arial"/>
              </a:rPr>
              <a:t> </a:t>
            </a:r>
            <a:r>
              <a:rPr sz="900" spc="-5" dirty="0">
                <a:latin typeface="Arial"/>
                <a:cs typeface="Arial"/>
              </a:rPr>
              <a:t>analyzed</a:t>
            </a:r>
            <a:r>
              <a:rPr sz="900" spc="-35" dirty="0">
                <a:latin typeface="Arial"/>
                <a:cs typeface="Arial"/>
              </a:rPr>
              <a:t> </a:t>
            </a:r>
            <a:r>
              <a:rPr sz="900" spc="-5" dirty="0">
                <a:latin typeface="Arial"/>
                <a:cs typeface="Arial"/>
              </a:rPr>
              <a:t>according</a:t>
            </a:r>
            <a:r>
              <a:rPr sz="900" spc="-35" dirty="0">
                <a:latin typeface="Arial"/>
                <a:cs typeface="Arial"/>
              </a:rPr>
              <a:t> </a:t>
            </a:r>
            <a:r>
              <a:rPr sz="900" spc="-5" dirty="0">
                <a:latin typeface="Arial"/>
                <a:cs typeface="Arial"/>
              </a:rPr>
              <a:t>to</a:t>
            </a:r>
            <a:r>
              <a:rPr sz="900" spc="-35" dirty="0">
                <a:latin typeface="Arial"/>
                <a:cs typeface="Arial"/>
              </a:rPr>
              <a:t> </a:t>
            </a:r>
            <a:r>
              <a:rPr sz="900" spc="-5" dirty="0">
                <a:latin typeface="Arial"/>
                <a:cs typeface="Arial"/>
              </a:rPr>
              <a:t>the</a:t>
            </a:r>
            <a:r>
              <a:rPr sz="900" spc="-40" dirty="0">
                <a:latin typeface="Arial"/>
                <a:cs typeface="Arial"/>
              </a:rPr>
              <a:t> </a:t>
            </a:r>
            <a:r>
              <a:rPr sz="900" spc="-5" dirty="0">
                <a:latin typeface="Arial"/>
                <a:cs typeface="Arial"/>
              </a:rPr>
              <a:t>type</a:t>
            </a:r>
            <a:r>
              <a:rPr sz="900" spc="-40" dirty="0">
                <a:latin typeface="Arial"/>
                <a:cs typeface="Arial"/>
              </a:rPr>
              <a:t> </a:t>
            </a:r>
            <a:r>
              <a:rPr sz="900" dirty="0">
                <a:latin typeface="Arial"/>
                <a:cs typeface="Arial"/>
              </a:rPr>
              <a:t>of</a:t>
            </a:r>
            <a:r>
              <a:rPr sz="900" spc="-35" dirty="0">
                <a:latin typeface="Arial"/>
                <a:cs typeface="Arial"/>
              </a:rPr>
              <a:t> </a:t>
            </a:r>
            <a:r>
              <a:rPr sz="900" spc="-5" dirty="0">
                <a:latin typeface="Arial"/>
                <a:cs typeface="Arial"/>
              </a:rPr>
              <a:t>system</a:t>
            </a:r>
            <a:r>
              <a:rPr sz="900" spc="-40" dirty="0">
                <a:latin typeface="Arial"/>
                <a:cs typeface="Arial"/>
              </a:rPr>
              <a:t> </a:t>
            </a:r>
            <a:r>
              <a:rPr sz="900" spc="-5" dirty="0">
                <a:latin typeface="Arial"/>
                <a:cs typeface="Arial"/>
              </a:rPr>
              <a:t>as</a:t>
            </a:r>
            <a:r>
              <a:rPr sz="900" spc="-40" dirty="0">
                <a:latin typeface="Arial"/>
                <a:cs typeface="Arial"/>
              </a:rPr>
              <a:t> </a:t>
            </a:r>
            <a:r>
              <a:rPr sz="900" spc="-5" dirty="0">
                <a:latin typeface="Arial"/>
                <a:cs typeface="Arial"/>
              </a:rPr>
              <a:t>listed  under Element </a:t>
            </a:r>
            <a:r>
              <a:rPr sz="900" spc="-15" dirty="0">
                <a:latin typeface="Arial"/>
                <a:cs typeface="Arial"/>
              </a:rPr>
              <a:t>below, </a:t>
            </a:r>
            <a:r>
              <a:rPr sz="900" spc="-5" dirty="0">
                <a:latin typeface="Arial"/>
                <a:cs typeface="Arial"/>
              </a:rPr>
              <a:t>e.g. </a:t>
            </a:r>
            <a:r>
              <a:rPr sz="900" dirty="0">
                <a:latin typeface="Arial"/>
                <a:cs typeface="Arial"/>
              </a:rPr>
              <a:t>a </a:t>
            </a:r>
            <a:r>
              <a:rPr sz="900" spc="-5" dirty="0">
                <a:latin typeface="Arial"/>
                <a:cs typeface="Arial"/>
              </a:rPr>
              <a:t>silencer on </a:t>
            </a:r>
            <a:r>
              <a:rPr sz="900" dirty="0">
                <a:latin typeface="Arial"/>
                <a:cs typeface="Arial"/>
              </a:rPr>
              <a:t>a </a:t>
            </a:r>
            <a:r>
              <a:rPr sz="900" spc="-5" dirty="0">
                <a:latin typeface="Arial"/>
                <a:cs typeface="Arial"/>
              </a:rPr>
              <a:t>ventilation system would be analyzed as sub-element</a:t>
            </a:r>
            <a:r>
              <a:rPr sz="900" spc="45" dirty="0">
                <a:latin typeface="Arial"/>
                <a:cs typeface="Arial"/>
              </a:rPr>
              <a:t> </a:t>
            </a:r>
            <a:r>
              <a:rPr sz="900" spc="-5" dirty="0">
                <a:latin typeface="Arial"/>
                <a:cs typeface="Arial"/>
              </a:rPr>
              <a:t>17.05.08.</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5"/>
              </a:spcBef>
              <a:tabLst>
                <a:tab pos="3348990" algn="l"/>
              </a:tabLst>
            </a:pPr>
            <a:r>
              <a:rPr sz="1000" b="1" spc="-5" dirty="0">
                <a:latin typeface="Arial"/>
                <a:cs typeface="Arial"/>
              </a:rPr>
              <a:t>Element	Element Unit</a:t>
            </a:r>
            <a:endParaRPr sz="1000">
              <a:latin typeface="Arial"/>
              <a:cs typeface="Arial"/>
            </a:endParaRPr>
          </a:p>
          <a:p>
            <a:pPr>
              <a:lnSpc>
                <a:spcPct val="100000"/>
              </a:lnSpc>
            </a:pPr>
            <a:endParaRPr sz="1250">
              <a:latin typeface="Times New Roman"/>
              <a:cs typeface="Times New Roman"/>
            </a:endParaRPr>
          </a:p>
          <a:p>
            <a:pPr marL="38100">
              <a:lnSpc>
                <a:spcPct val="100000"/>
              </a:lnSpc>
              <a:tabLst>
                <a:tab pos="577850" algn="l"/>
              </a:tabLst>
            </a:pPr>
            <a:r>
              <a:rPr sz="900" dirty="0">
                <a:latin typeface="Arial"/>
                <a:cs typeface="Arial"/>
              </a:rPr>
              <a:t>17	</a:t>
            </a:r>
            <a:r>
              <a:rPr sz="900" spc="-5" dirty="0">
                <a:latin typeface="Arial"/>
                <a:cs typeface="Arial"/>
              </a:rPr>
              <a:t>Heating and </a:t>
            </a:r>
            <a:r>
              <a:rPr sz="900" spc="-10" dirty="0">
                <a:latin typeface="Arial"/>
                <a:cs typeface="Arial"/>
              </a:rPr>
              <a:t>Ventilation </a:t>
            </a:r>
            <a:r>
              <a:rPr sz="900" spc="-5" dirty="0">
                <a:latin typeface="Arial"/>
                <a:cs typeface="Arial"/>
              </a:rPr>
              <a:t>Services</a:t>
            </a:r>
            <a:endParaRPr sz="900">
              <a:latin typeface="Arial"/>
              <a:cs typeface="Arial"/>
            </a:endParaRPr>
          </a:p>
        </p:txBody>
      </p:sp>
      <p:sp>
        <p:nvSpPr>
          <p:cNvPr id="7" name="object 7"/>
          <p:cNvSpPr/>
          <p:nvPr/>
        </p:nvSpPr>
        <p:spPr>
          <a:xfrm>
            <a:off x="899515" y="3036697"/>
            <a:ext cx="5777230" cy="0"/>
          </a:xfrm>
          <a:custGeom>
            <a:avLst/>
            <a:gdLst/>
            <a:ahLst/>
            <a:cxnLst/>
            <a:rect l="l" t="t" r="r" b="b"/>
            <a:pathLst>
              <a:path w="5777230">
                <a:moveTo>
                  <a:pt x="0" y="0"/>
                </a:moveTo>
                <a:lnTo>
                  <a:pt x="5776709" y="0"/>
                </a:lnTo>
              </a:path>
            </a:pathLst>
          </a:custGeom>
          <a:ln w="6096">
            <a:solidFill>
              <a:srgbClr val="000000"/>
            </a:solidFill>
          </a:ln>
        </p:spPr>
        <p:txBody>
          <a:bodyPr wrap="square" lIns="0" tIns="0" rIns="0" bIns="0" rtlCol="0"/>
          <a:lstStyle/>
          <a:p>
            <a:endParaRPr/>
          </a:p>
        </p:txBody>
      </p:sp>
      <p:sp>
        <p:nvSpPr>
          <p:cNvPr id="8" name="object 8"/>
          <p:cNvSpPr txBox="1"/>
          <p:nvPr/>
        </p:nvSpPr>
        <p:spPr>
          <a:xfrm>
            <a:off x="912721" y="3495247"/>
            <a:ext cx="787400"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Sub-element</a:t>
            </a:r>
            <a:endParaRPr sz="1000">
              <a:latin typeface="Arial"/>
              <a:cs typeface="Arial"/>
            </a:endParaRPr>
          </a:p>
        </p:txBody>
      </p:sp>
      <p:sp>
        <p:nvSpPr>
          <p:cNvPr id="9" name="object 9"/>
          <p:cNvSpPr txBox="1"/>
          <p:nvPr/>
        </p:nvSpPr>
        <p:spPr>
          <a:xfrm>
            <a:off x="4223396" y="3495247"/>
            <a:ext cx="1069975"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Sub-element</a:t>
            </a:r>
            <a:r>
              <a:rPr sz="1000" b="1" spc="-45" dirty="0">
                <a:latin typeface="Arial"/>
                <a:cs typeface="Arial"/>
              </a:rPr>
              <a:t> </a:t>
            </a:r>
            <a:r>
              <a:rPr sz="1000" b="1" spc="-5" dirty="0">
                <a:latin typeface="Arial"/>
                <a:cs typeface="Arial"/>
              </a:rPr>
              <a:t>Unit</a:t>
            </a:r>
            <a:endParaRPr sz="1000">
              <a:latin typeface="Arial"/>
              <a:cs typeface="Arial"/>
            </a:endParaRPr>
          </a:p>
        </p:txBody>
      </p:sp>
      <p:graphicFrame>
        <p:nvGraphicFramePr>
          <p:cNvPr id="10" name="object 10"/>
          <p:cNvGraphicFramePr>
            <a:graphicFrameLocks noGrp="1"/>
          </p:cNvGraphicFramePr>
          <p:nvPr/>
        </p:nvGraphicFramePr>
        <p:xfrm>
          <a:off x="899515" y="3778453"/>
          <a:ext cx="5777230" cy="3821429"/>
        </p:xfrm>
        <a:graphic>
          <a:graphicData uri="http://schemas.openxmlformats.org/drawingml/2006/table">
            <a:tbl>
              <a:tblPr firstRow="1" bandRow="1">
                <a:tableStyleId>{2D5ABB26-0587-4C30-8999-92F81FD0307C}</a:tableStyleId>
              </a:tblPr>
              <a:tblGrid>
                <a:gridCol w="502920">
                  <a:extLst>
                    <a:ext uri="{9D8B030D-6E8A-4147-A177-3AD203B41FA5}">
                      <a16:colId xmlns:a16="http://schemas.microsoft.com/office/drawing/2014/main" val="20000"/>
                    </a:ext>
                  </a:extLst>
                </a:gridCol>
                <a:gridCol w="2704465">
                  <a:extLst>
                    <a:ext uri="{9D8B030D-6E8A-4147-A177-3AD203B41FA5}">
                      <a16:colId xmlns:a16="http://schemas.microsoft.com/office/drawing/2014/main" val="20001"/>
                    </a:ext>
                  </a:extLst>
                </a:gridCol>
                <a:gridCol w="2569210">
                  <a:extLst>
                    <a:ext uri="{9D8B030D-6E8A-4147-A177-3AD203B41FA5}">
                      <a16:colId xmlns:a16="http://schemas.microsoft.com/office/drawing/2014/main" val="20002"/>
                    </a:ext>
                  </a:extLst>
                </a:gridCol>
              </a:tblGrid>
              <a:tr h="271254">
                <a:tc>
                  <a:txBody>
                    <a:bodyPr/>
                    <a:lstStyle/>
                    <a:p>
                      <a:pPr>
                        <a:lnSpc>
                          <a:spcPct val="100000"/>
                        </a:lnSpc>
                        <a:spcBef>
                          <a:spcPts val="300"/>
                        </a:spcBef>
                      </a:pPr>
                      <a:r>
                        <a:rPr sz="900" spc="-5" dirty="0">
                          <a:latin typeface="Arial"/>
                          <a:cs typeface="Arial"/>
                        </a:rPr>
                        <a:t>17.01</a:t>
                      </a:r>
                      <a:endParaRPr sz="900">
                        <a:latin typeface="Arial"/>
                        <a:cs typeface="Arial"/>
                      </a:endParaRPr>
                    </a:p>
                  </a:txBody>
                  <a:tcPr marL="0" marR="0" marT="38100" marB="0">
                    <a:lnT w="6350">
                      <a:solidFill>
                        <a:srgbClr val="000000"/>
                      </a:solidFill>
                      <a:prstDash val="solid"/>
                    </a:lnT>
                  </a:tcPr>
                </a:tc>
                <a:tc>
                  <a:txBody>
                    <a:bodyPr/>
                    <a:lstStyle/>
                    <a:p>
                      <a:pPr marL="216535">
                        <a:lnSpc>
                          <a:spcPct val="100000"/>
                        </a:lnSpc>
                        <a:spcBef>
                          <a:spcPts val="300"/>
                        </a:spcBef>
                      </a:pPr>
                      <a:r>
                        <a:rPr sz="900" spc="-5" dirty="0">
                          <a:latin typeface="Arial"/>
                          <a:cs typeface="Arial"/>
                        </a:rPr>
                        <a:t>Chillers</a:t>
                      </a:r>
                      <a:endParaRPr sz="900">
                        <a:latin typeface="Arial"/>
                        <a:cs typeface="Arial"/>
                      </a:endParaRPr>
                    </a:p>
                  </a:txBody>
                  <a:tcPr marL="0" marR="0" marT="38100" marB="0">
                    <a:lnT w="6350">
                      <a:solidFill>
                        <a:srgbClr val="000000"/>
                      </a:solidFill>
                      <a:prstDash val="solid"/>
                    </a:lnT>
                  </a:tcPr>
                </a:tc>
                <a:tc>
                  <a:txBody>
                    <a:bodyPr/>
                    <a:lstStyle/>
                    <a:p>
                      <a:pPr marL="128905">
                        <a:lnSpc>
                          <a:spcPct val="100000"/>
                        </a:lnSpc>
                        <a:spcBef>
                          <a:spcPts val="495"/>
                        </a:spcBef>
                      </a:pPr>
                      <a:r>
                        <a:rPr sz="900" spc="-5" dirty="0">
                          <a:latin typeface="Arial"/>
                          <a:cs typeface="Arial"/>
                        </a:rPr>
                        <a:t>Enumerated</a:t>
                      </a:r>
                      <a:endParaRPr sz="900">
                        <a:latin typeface="Arial"/>
                        <a:cs typeface="Arial"/>
                      </a:endParaRPr>
                    </a:p>
                  </a:txBody>
                  <a:tcPr marL="0" marR="0" marT="62865" marB="0">
                    <a:lnT w="6350">
                      <a:solidFill>
                        <a:srgbClr val="000000"/>
                      </a:solidFill>
                      <a:prstDash val="solid"/>
                    </a:lnT>
                  </a:tcPr>
                </a:tc>
                <a:extLst>
                  <a:ext uri="{0D108BD9-81ED-4DB2-BD59-A6C34878D82A}">
                    <a16:rowId xmlns:a16="http://schemas.microsoft.com/office/drawing/2014/main" val="10000"/>
                  </a:ext>
                </a:extLst>
              </a:tr>
              <a:tr h="406107">
                <a:tc>
                  <a:txBody>
                    <a:bodyPr/>
                    <a:lstStyle/>
                    <a:p>
                      <a:pPr>
                        <a:lnSpc>
                          <a:spcPct val="100000"/>
                        </a:lnSpc>
                        <a:spcBef>
                          <a:spcPts val="459"/>
                        </a:spcBef>
                      </a:pPr>
                      <a:r>
                        <a:rPr sz="900" spc="-5" dirty="0">
                          <a:latin typeface="Arial"/>
                          <a:cs typeface="Arial"/>
                        </a:rPr>
                        <a:t>17.02</a:t>
                      </a:r>
                      <a:endParaRPr sz="900">
                        <a:latin typeface="Arial"/>
                        <a:cs typeface="Arial"/>
                      </a:endParaRPr>
                    </a:p>
                  </a:txBody>
                  <a:tcPr marL="0" marR="0" marT="58419" marB="0"/>
                </a:tc>
                <a:tc>
                  <a:txBody>
                    <a:bodyPr/>
                    <a:lstStyle/>
                    <a:p>
                      <a:pPr marL="216535" marR="121285" indent="-635">
                        <a:lnSpc>
                          <a:spcPct val="101699"/>
                        </a:lnSpc>
                        <a:spcBef>
                          <a:spcPts val="440"/>
                        </a:spcBef>
                      </a:pPr>
                      <a:r>
                        <a:rPr sz="900" spc="-5" dirty="0">
                          <a:latin typeface="Arial"/>
                          <a:cs typeface="Arial"/>
                        </a:rPr>
                        <a:t>Boilers</a:t>
                      </a:r>
                      <a:r>
                        <a:rPr sz="900" spc="-45" dirty="0">
                          <a:latin typeface="Arial"/>
                          <a:cs typeface="Arial"/>
                        </a:rPr>
                        <a:t> </a:t>
                      </a:r>
                      <a:r>
                        <a:rPr sz="900" spc="-5" dirty="0">
                          <a:latin typeface="Arial"/>
                          <a:cs typeface="Arial"/>
                        </a:rPr>
                        <a:t>(including</a:t>
                      </a:r>
                      <a:r>
                        <a:rPr sz="900" spc="-40" dirty="0">
                          <a:latin typeface="Arial"/>
                          <a:cs typeface="Arial"/>
                        </a:rPr>
                        <a:t> </a:t>
                      </a:r>
                      <a:r>
                        <a:rPr sz="900" spc="-5" dirty="0">
                          <a:latin typeface="Arial"/>
                          <a:cs typeface="Arial"/>
                        </a:rPr>
                        <a:t>flues,</a:t>
                      </a:r>
                      <a:r>
                        <a:rPr sz="900" spc="-45" dirty="0">
                          <a:latin typeface="Arial"/>
                          <a:cs typeface="Arial"/>
                        </a:rPr>
                        <a:t> </a:t>
                      </a:r>
                      <a:r>
                        <a:rPr sz="900" spc="-5" dirty="0">
                          <a:latin typeface="Arial"/>
                          <a:cs typeface="Arial"/>
                        </a:rPr>
                        <a:t>fuel</a:t>
                      </a:r>
                      <a:r>
                        <a:rPr sz="900" spc="-35" dirty="0">
                          <a:latin typeface="Arial"/>
                          <a:cs typeface="Arial"/>
                        </a:rPr>
                        <a:t> </a:t>
                      </a:r>
                      <a:r>
                        <a:rPr sz="900" spc="-5" dirty="0">
                          <a:latin typeface="Arial"/>
                          <a:cs typeface="Arial"/>
                        </a:rPr>
                        <a:t>supply</a:t>
                      </a:r>
                      <a:r>
                        <a:rPr sz="900" spc="-40" dirty="0">
                          <a:latin typeface="Arial"/>
                          <a:cs typeface="Arial"/>
                        </a:rPr>
                        <a:t> </a:t>
                      </a:r>
                      <a:r>
                        <a:rPr sz="900" spc="-5" dirty="0">
                          <a:latin typeface="Arial"/>
                          <a:cs typeface="Arial"/>
                        </a:rPr>
                        <a:t>and</a:t>
                      </a:r>
                      <a:r>
                        <a:rPr sz="900" spc="-40" dirty="0">
                          <a:latin typeface="Arial"/>
                          <a:cs typeface="Arial"/>
                        </a:rPr>
                        <a:t> </a:t>
                      </a:r>
                      <a:r>
                        <a:rPr sz="900" spc="-5" dirty="0">
                          <a:latin typeface="Arial"/>
                          <a:cs typeface="Arial"/>
                        </a:rPr>
                        <a:t>storage  </a:t>
                      </a:r>
                      <a:r>
                        <a:rPr sz="900" spc="-10" dirty="0">
                          <a:latin typeface="Arial"/>
                          <a:cs typeface="Arial"/>
                        </a:rPr>
                        <a:t>tanks, </a:t>
                      </a:r>
                      <a:r>
                        <a:rPr sz="900" spc="-5" dirty="0">
                          <a:latin typeface="Arial"/>
                          <a:cs typeface="Arial"/>
                        </a:rPr>
                        <a:t>and support</a:t>
                      </a:r>
                      <a:r>
                        <a:rPr sz="900" dirty="0">
                          <a:latin typeface="Arial"/>
                          <a:cs typeface="Arial"/>
                        </a:rPr>
                        <a:t> </a:t>
                      </a:r>
                      <a:r>
                        <a:rPr sz="900" spc="-5" dirty="0">
                          <a:latin typeface="Arial"/>
                          <a:cs typeface="Arial"/>
                        </a:rPr>
                        <a:t>equipment)</a:t>
                      </a:r>
                      <a:endParaRPr sz="900">
                        <a:latin typeface="Arial"/>
                        <a:cs typeface="Arial"/>
                      </a:endParaRPr>
                    </a:p>
                  </a:txBody>
                  <a:tcPr marL="0" marR="0" marT="55880" marB="0"/>
                </a:tc>
                <a:tc>
                  <a:txBody>
                    <a:bodyPr/>
                    <a:lstStyle/>
                    <a:p>
                      <a:pPr marL="128905">
                        <a:lnSpc>
                          <a:spcPct val="100000"/>
                        </a:lnSpc>
                        <a:spcBef>
                          <a:spcPts val="660"/>
                        </a:spcBef>
                      </a:pPr>
                      <a:r>
                        <a:rPr sz="900" spc="-5" dirty="0">
                          <a:latin typeface="Arial"/>
                          <a:cs typeface="Arial"/>
                        </a:rPr>
                        <a:t>Enumerated</a:t>
                      </a:r>
                      <a:endParaRPr sz="900">
                        <a:latin typeface="Arial"/>
                        <a:cs typeface="Arial"/>
                      </a:endParaRPr>
                    </a:p>
                  </a:txBody>
                  <a:tcPr marL="0" marR="0" marT="83820" marB="0"/>
                </a:tc>
                <a:extLst>
                  <a:ext uri="{0D108BD9-81ED-4DB2-BD59-A6C34878D82A}">
                    <a16:rowId xmlns:a16="http://schemas.microsoft.com/office/drawing/2014/main" val="10001"/>
                  </a:ext>
                </a:extLst>
              </a:tr>
              <a:tr h="292608">
                <a:tc>
                  <a:txBody>
                    <a:bodyPr/>
                    <a:lstStyle/>
                    <a:p>
                      <a:pPr>
                        <a:lnSpc>
                          <a:spcPct val="100000"/>
                        </a:lnSpc>
                        <a:spcBef>
                          <a:spcPts val="459"/>
                        </a:spcBef>
                      </a:pPr>
                      <a:r>
                        <a:rPr sz="900" spc="-5" dirty="0">
                          <a:latin typeface="Arial"/>
                          <a:cs typeface="Arial"/>
                        </a:rPr>
                        <a:t>17.03</a:t>
                      </a:r>
                      <a:endParaRPr sz="900">
                        <a:latin typeface="Arial"/>
                        <a:cs typeface="Arial"/>
                      </a:endParaRPr>
                    </a:p>
                  </a:txBody>
                  <a:tcPr marL="0" marR="0" marT="58419" marB="0"/>
                </a:tc>
                <a:tc>
                  <a:txBody>
                    <a:bodyPr/>
                    <a:lstStyle/>
                    <a:p>
                      <a:pPr marL="216535">
                        <a:lnSpc>
                          <a:spcPct val="100000"/>
                        </a:lnSpc>
                        <a:spcBef>
                          <a:spcPts val="459"/>
                        </a:spcBef>
                      </a:pPr>
                      <a:r>
                        <a:rPr sz="900" spc="-10" dirty="0">
                          <a:latin typeface="Arial"/>
                          <a:cs typeface="Arial"/>
                        </a:rPr>
                        <a:t>Pumps</a:t>
                      </a:r>
                      <a:endParaRPr sz="900">
                        <a:latin typeface="Arial"/>
                        <a:cs typeface="Arial"/>
                      </a:endParaRPr>
                    </a:p>
                  </a:txBody>
                  <a:tcPr marL="0" marR="0" marT="58419" marB="0"/>
                </a:tc>
                <a:tc>
                  <a:txBody>
                    <a:bodyPr/>
                    <a:lstStyle/>
                    <a:p>
                      <a:pPr marL="128905">
                        <a:lnSpc>
                          <a:spcPct val="100000"/>
                        </a:lnSpc>
                        <a:spcBef>
                          <a:spcPts val="665"/>
                        </a:spcBef>
                      </a:pPr>
                      <a:r>
                        <a:rPr sz="900" spc="-5" dirty="0">
                          <a:latin typeface="Arial"/>
                          <a:cs typeface="Arial"/>
                        </a:rPr>
                        <a:t>Enumerated</a:t>
                      </a:r>
                      <a:endParaRPr sz="900">
                        <a:latin typeface="Arial"/>
                        <a:cs typeface="Arial"/>
                      </a:endParaRPr>
                    </a:p>
                  </a:txBody>
                  <a:tcPr marL="0" marR="0" marT="84455" marB="0"/>
                </a:tc>
                <a:extLst>
                  <a:ext uri="{0D108BD9-81ED-4DB2-BD59-A6C34878D82A}">
                    <a16:rowId xmlns:a16="http://schemas.microsoft.com/office/drawing/2014/main" val="10002"/>
                  </a:ext>
                </a:extLst>
              </a:tr>
              <a:tr h="291807">
                <a:tc>
                  <a:txBody>
                    <a:bodyPr/>
                    <a:lstStyle/>
                    <a:p>
                      <a:pPr>
                        <a:lnSpc>
                          <a:spcPct val="100000"/>
                        </a:lnSpc>
                        <a:spcBef>
                          <a:spcPts val="459"/>
                        </a:spcBef>
                      </a:pPr>
                      <a:r>
                        <a:rPr sz="900" spc="-5" dirty="0">
                          <a:latin typeface="Arial"/>
                          <a:cs typeface="Arial"/>
                        </a:rPr>
                        <a:t>17.04</a:t>
                      </a:r>
                      <a:endParaRPr sz="900">
                        <a:latin typeface="Arial"/>
                        <a:cs typeface="Arial"/>
                      </a:endParaRPr>
                    </a:p>
                  </a:txBody>
                  <a:tcPr marL="0" marR="0" marT="58419" marB="0"/>
                </a:tc>
                <a:tc>
                  <a:txBody>
                    <a:bodyPr/>
                    <a:lstStyle/>
                    <a:p>
                      <a:pPr marL="216535">
                        <a:lnSpc>
                          <a:spcPct val="100000"/>
                        </a:lnSpc>
                        <a:spcBef>
                          <a:spcPts val="459"/>
                        </a:spcBef>
                      </a:pPr>
                      <a:r>
                        <a:rPr sz="900" spc="-5" dirty="0">
                          <a:latin typeface="Arial"/>
                          <a:cs typeface="Arial"/>
                        </a:rPr>
                        <a:t>Cooling</a:t>
                      </a:r>
                      <a:r>
                        <a:rPr sz="900" spc="-10" dirty="0">
                          <a:latin typeface="Arial"/>
                          <a:cs typeface="Arial"/>
                        </a:rPr>
                        <a:t> </a:t>
                      </a:r>
                      <a:r>
                        <a:rPr sz="900" spc="-5" dirty="0">
                          <a:latin typeface="Arial"/>
                          <a:cs typeface="Arial"/>
                        </a:rPr>
                        <a:t>towers</a:t>
                      </a:r>
                      <a:endParaRPr sz="900">
                        <a:latin typeface="Arial"/>
                        <a:cs typeface="Arial"/>
                      </a:endParaRPr>
                    </a:p>
                  </a:txBody>
                  <a:tcPr marL="0" marR="0" marT="58419" marB="0"/>
                </a:tc>
                <a:tc>
                  <a:txBody>
                    <a:bodyPr/>
                    <a:lstStyle/>
                    <a:p>
                      <a:pPr marL="128905">
                        <a:lnSpc>
                          <a:spcPct val="100000"/>
                        </a:lnSpc>
                        <a:spcBef>
                          <a:spcPts val="660"/>
                        </a:spcBef>
                      </a:pPr>
                      <a:r>
                        <a:rPr sz="900" spc="-5" dirty="0">
                          <a:latin typeface="Arial"/>
                          <a:cs typeface="Arial"/>
                        </a:rPr>
                        <a:t>Enumerated</a:t>
                      </a:r>
                      <a:endParaRPr sz="900">
                        <a:latin typeface="Arial"/>
                        <a:cs typeface="Arial"/>
                      </a:endParaRPr>
                    </a:p>
                  </a:txBody>
                  <a:tcPr marL="0" marR="0" marT="83820" marB="0"/>
                </a:tc>
                <a:extLst>
                  <a:ext uri="{0D108BD9-81ED-4DB2-BD59-A6C34878D82A}">
                    <a16:rowId xmlns:a16="http://schemas.microsoft.com/office/drawing/2014/main" val="10003"/>
                  </a:ext>
                </a:extLst>
              </a:tr>
              <a:tr h="291807">
                <a:tc>
                  <a:txBody>
                    <a:bodyPr/>
                    <a:lstStyle/>
                    <a:p>
                      <a:pPr>
                        <a:lnSpc>
                          <a:spcPct val="100000"/>
                        </a:lnSpc>
                        <a:spcBef>
                          <a:spcPts val="459"/>
                        </a:spcBef>
                      </a:pPr>
                      <a:r>
                        <a:rPr sz="900" spc="-5" dirty="0">
                          <a:latin typeface="Arial"/>
                          <a:cs typeface="Arial"/>
                        </a:rPr>
                        <a:t>17.05</a:t>
                      </a:r>
                      <a:endParaRPr sz="900">
                        <a:latin typeface="Arial"/>
                        <a:cs typeface="Arial"/>
                      </a:endParaRPr>
                    </a:p>
                  </a:txBody>
                  <a:tcPr marL="0" marR="0" marT="58419" marB="0"/>
                </a:tc>
                <a:tc>
                  <a:txBody>
                    <a:bodyPr/>
                    <a:lstStyle/>
                    <a:p>
                      <a:pPr marL="216535">
                        <a:lnSpc>
                          <a:spcPct val="100000"/>
                        </a:lnSpc>
                        <a:spcBef>
                          <a:spcPts val="459"/>
                        </a:spcBef>
                      </a:pPr>
                      <a:r>
                        <a:rPr sz="900" spc="-5" dirty="0">
                          <a:latin typeface="Arial"/>
                          <a:cs typeface="Arial"/>
                        </a:rPr>
                        <a:t>Fresh air supply</a:t>
                      </a:r>
                      <a:r>
                        <a:rPr sz="900" spc="-10" dirty="0">
                          <a:latin typeface="Arial"/>
                          <a:cs typeface="Arial"/>
                        </a:rPr>
                        <a:t> units</a:t>
                      </a:r>
                      <a:endParaRPr sz="900">
                        <a:latin typeface="Arial"/>
                        <a:cs typeface="Arial"/>
                      </a:endParaRPr>
                    </a:p>
                  </a:txBody>
                  <a:tcPr marL="0" marR="0" marT="58419" marB="0"/>
                </a:tc>
                <a:tc>
                  <a:txBody>
                    <a:bodyPr/>
                    <a:lstStyle/>
                    <a:p>
                      <a:pPr marL="128905">
                        <a:lnSpc>
                          <a:spcPct val="100000"/>
                        </a:lnSpc>
                        <a:spcBef>
                          <a:spcPts val="660"/>
                        </a:spcBef>
                      </a:pPr>
                      <a:r>
                        <a:rPr sz="900" spc="-5" dirty="0">
                          <a:latin typeface="Arial"/>
                          <a:cs typeface="Arial"/>
                        </a:rPr>
                        <a:t>Enumerated</a:t>
                      </a:r>
                      <a:endParaRPr sz="900">
                        <a:latin typeface="Arial"/>
                        <a:cs typeface="Arial"/>
                      </a:endParaRPr>
                    </a:p>
                  </a:txBody>
                  <a:tcPr marL="0" marR="0" marT="83820" marB="0"/>
                </a:tc>
                <a:extLst>
                  <a:ext uri="{0D108BD9-81ED-4DB2-BD59-A6C34878D82A}">
                    <a16:rowId xmlns:a16="http://schemas.microsoft.com/office/drawing/2014/main" val="10004"/>
                  </a:ext>
                </a:extLst>
              </a:tr>
              <a:tr h="292607">
                <a:tc>
                  <a:txBody>
                    <a:bodyPr/>
                    <a:lstStyle/>
                    <a:p>
                      <a:pPr>
                        <a:lnSpc>
                          <a:spcPct val="100000"/>
                        </a:lnSpc>
                        <a:spcBef>
                          <a:spcPts val="459"/>
                        </a:spcBef>
                      </a:pPr>
                      <a:r>
                        <a:rPr sz="900" spc="-5" dirty="0">
                          <a:latin typeface="Arial"/>
                          <a:cs typeface="Arial"/>
                        </a:rPr>
                        <a:t>17.06</a:t>
                      </a:r>
                      <a:endParaRPr sz="900">
                        <a:latin typeface="Arial"/>
                        <a:cs typeface="Arial"/>
                      </a:endParaRPr>
                    </a:p>
                  </a:txBody>
                  <a:tcPr marL="0" marR="0" marT="58419" marB="0"/>
                </a:tc>
                <a:tc>
                  <a:txBody>
                    <a:bodyPr/>
                    <a:lstStyle/>
                    <a:p>
                      <a:pPr marL="216535">
                        <a:lnSpc>
                          <a:spcPct val="100000"/>
                        </a:lnSpc>
                        <a:spcBef>
                          <a:spcPts val="459"/>
                        </a:spcBef>
                      </a:pPr>
                      <a:r>
                        <a:rPr sz="900" spc="-15" dirty="0">
                          <a:latin typeface="Arial"/>
                          <a:cs typeface="Arial"/>
                        </a:rPr>
                        <a:t>Variable </a:t>
                      </a:r>
                      <a:r>
                        <a:rPr sz="900" spc="-5" dirty="0">
                          <a:latin typeface="Arial"/>
                          <a:cs typeface="Arial"/>
                        </a:rPr>
                        <a:t>speed</a:t>
                      </a:r>
                      <a:r>
                        <a:rPr sz="900" dirty="0">
                          <a:latin typeface="Arial"/>
                          <a:cs typeface="Arial"/>
                        </a:rPr>
                        <a:t> </a:t>
                      </a:r>
                      <a:r>
                        <a:rPr sz="900" spc="-5" dirty="0">
                          <a:latin typeface="Arial"/>
                          <a:cs typeface="Arial"/>
                        </a:rPr>
                        <a:t>drives</a:t>
                      </a:r>
                      <a:endParaRPr sz="900">
                        <a:latin typeface="Arial"/>
                        <a:cs typeface="Arial"/>
                      </a:endParaRPr>
                    </a:p>
                  </a:txBody>
                  <a:tcPr marL="0" marR="0" marT="58419" marB="0"/>
                </a:tc>
                <a:tc>
                  <a:txBody>
                    <a:bodyPr/>
                    <a:lstStyle/>
                    <a:p>
                      <a:pPr marL="128905">
                        <a:lnSpc>
                          <a:spcPct val="100000"/>
                        </a:lnSpc>
                        <a:spcBef>
                          <a:spcPts val="665"/>
                        </a:spcBef>
                      </a:pPr>
                      <a:r>
                        <a:rPr sz="900" spc="-5" dirty="0">
                          <a:latin typeface="Arial"/>
                          <a:cs typeface="Arial"/>
                        </a:rPr>
                        <a:t>Enumerated</a:t>
                      </a:r>
                      <a:endParaRPr sz="900">
                        <a:latin typeface="Arial"/>
                        <a:cs typeface="Arial"/>
                      </a:endParaRPr>
                    </a:p>
                  </a:txBody>
                  <a:tcPr marL="0" marR="0" marT="84455" marB="0"/>
                </a:tc>
                <a:extLst>
                  <a:ext uri="{0D108BD9-81ED-4DB2-BD59-A6C34878D82A}">
                    <a16:rowId xmlns:a16="http://schemas.microsoft.com/office/drawing/2014/main" val="10005"/>
                  </a:ext>
                </a:extLst>
              </a:tr>
              <a:tr h="291807">
                <a:tc>
                  <a:txBody>
                    <a:bodyPr/>
                    <a:lstStyle/>
                    <a:p>
                      <a:pPr>
                        <a:lnSpc>
                          <a:spcPct val="100000"/>
                        </a:lnSpc>
                        <a:spcBef>
                          <a:spcPts val="459"/>
                        </a:spcBef>
                      </a:pPr>
                      <a:r>
                        <a:rPr sz="900" spc="-5" dirty="0">
                          <a:latin typeface="Arial"/>
                          <a:cs typeface="Arial"/>
                        </a:rPr>
                        <a:t>17.07</a:t>
                      </a:r>
                      <a:endParaRPr sz="900">
                        <a:latin typeface="Arial"/>
                        <a:cs typeface="Arial"/>
                      </a:endParaRPr>
                    </a:p>
                  </a:txBody>
                  <a:tcPr marL="0" marR="0" marT="58419" marB="0"/>
                </a:tc>
                <a:tc>
                  <a:txBody>
                    <a:bodyPr/>
                    <a:lstStyle/>
                    <a:p>
                      <a:pPr marL="216535">
                        <a:lnSpc>
                          <a:spcPct val="100000"/>
                        </a:lnSpc>
                        <a:spcBef>
                          <a:spcPts val="459"/>
                        </a:spcBef>
                      </a:pPr>
                      <a:r>
                        <a:rPr sz="900" spc="-5" dirty="0">
                          <a:latin typeface="Arial"/>
                          <a:cs typeface="Arial"/>
                        </a:rPr>
                        <a:t>Air Handling </a:t>
                      </a:r>
                      <a:r>
                        <a:rPr sz="900" spc="-10" dirty="0">
                          <a:latin typeface="Arial"/>
                          <a:cs typeface="Arial"/>
                        </a:rPr>
                        <a:t>Units</a:t>
                      </a:r>
                      <a:endParaRPr sz="900">
                        <a:latin typeface="Arial"/>
                        <a:cs typeface="Arial"/>
                      </a:endParaRPr>
                    </a:p>
                  </a:txBody>
                  <a:tcPr marL="0" marR="0" marT="58419" marB="0"/>
                </a:tc>
                <a:tc>
                  <a:txBody>
                    <a:bodyPr/>
                    <a:lstStyle/>
                    <a:p>
                      <a:pPr marL="128905">
                        <a:lnSpc>
                          <a:spcPct val="100000"/>
                        </a:lnSpc>
                        <a:spcBef>
                          <a:spcPts val="660"/>
                        </a:spcBef>
                      </a:pPr>
                      <a:r>
                        <a:rPr sz="900" spc="-5" dirty="0">
                          <a:latin typeface="Arial"/>
                          <a:cs typeface="Arial"/>
                        </a:rPr>
                        <a:t>Enumerated</a:t>
                      </a:r>
                      <a:endParaRPr sz="900">
                        <a:latin typeface="Arial"/>
                        <a:cs typeface="Arial"/>
                      </a:endParaRPr>
                    </a:p>
                  </a:txBody>
                  <a:tcPr marL="0" marR="0" marT="83820" marB="0"/>
                </a:tc>
                <a:extLst>
                  <a:ext uri="{0D108BD9-81ED-4DB2-BD59-A6C34878D82A}">
                    <a16:rowId xmlns:a16="http://schemas.microsoft.com/office/drawing/2014/main" val="10006"/>
                  </a:ext>
                </a:extLst>
              </a:tr>
              <a:tr h="291807">
                <a:tc>
                  <a:txBody>
                    <a:bodyPr/>
                    <a:lstStyle/>
                    <a:p>
                      <a:pPr>
                        <a:lnSpc>
                          <a:spcPct val="100000"/>
                        </a:lnSpc>
                        <a:spcBef>
                          <a:spcPts val="459"/>
                        </a:spcBef>
                      </a:pPr>
                      <a:r>
                        <a:rPr sz="900" spc="-5" dirty="0">
                          <a:latin typeface="Arial"/>
                          <a:cs typeface="Arial"/>
                        </a:rPr>
                        <a:t>17.08</a:t>
                      </a:r>
                      <a:endParaRPr sz="900">
                        <a:latin typeface="Arial"/>
                        <a:cs typeface="Arial"/>
                      </a:endParaRPr>
                    </a:p>
                  </a:txBody>
                  <a:tcPr marL="0" marR="0" marT="58419" marB="0"/>
                </a:tc>
                <a:tc>
                  <a:txBody>
                    <a:bodyPr/>
                    <a:lstStyle/>
                    <a:p>
                      <a:pPr marL="216535">
                        <a:lnSpc>
                          <a:spcPct val="100000"/>
                        </a:lnSpc>
                        <a:spcBef>
                          <a:spcPts val="459"/>
                        </a:spcBef>
                      </a:pPr>
                      <a:r>
                        <a:rPr sz="900" spc="-5" dirty="0">
                          <a:latin typeface="Arial"/>
                          <a:cs typeface="Arial"/>
                        </a:rPr>
                        <a:t>Silencers</a:t>
                      </a:r>
                      <a:endParaRPr sz="900">
                        <a:latin typeface="Arial"/>
                        <a:cs typeface="Arial"/>
                      </a:endParaRPr>
                    </a:p>
                  </a:txBody>
                  <a:tcPr marL="0" marR="0" marT="58419" marB="0"/>
                </a:tc>
                <a:tc>
                  <a:txBody>
                    <a:bodyPr/>
                    <a:lstStyle/>
                    <a:p>
                      <a:pPr marL="128905">
                        <a:lnSpc>
                          <a:spcPct val="100000"/>
                        </a:lnSpc>
                        <a:spcBef>
                          <a:spcPts val="660"/>
                        </a:spcBef>
                      </a:pPr>
                      <a:r>
                        <a:rPr sz="900" spc="-5" dirty="0">
                          <a:latin typeface="Arial"/>
                          <a:cs typeface="Arial"/>
                        </a:rPr>
                        <a:t>Enumerated</a:t>
                      </a:r>
                      <a:endParaRPr sz="900">
                        <a:latin typeface="Arial"/>
                        <a:cs typeface="Arial"/>
                      </a:endParaRPr>
                    </a:p>
                  </a:txBody>
                  <a:tcPr marL="0" marR="0" marT="83820" marB="0"/>
                </a:tc>
                <a:extLst>
                  <a:ext uri="{0D108BD9-81ED-4DB2-BD59-A6C34878D82A}">
                    <a16:rowId xmlns:a16="http://schemas.microsoft.com/office/drawing/2014/main" val="10007"/>
                  </a:ext>
                </a:extLst>
              </a:tr>
              <a:tr h="292608">
                <a:tc>
                  <a:txBody>
                    <a:bodyPr/>
                    <a:lstStyle/>
                    <a:p>
                      <a:pPr>
                        <a:lnSpc>
                          <a:spcPct val="100000"/>
                        </a:lnSpc>
                        <a:spcBef>
                          <a:spcPts val="459"/>
                        </a:spcBef>
                      </a:pPr>
                      <a:r>
                        <a:rPr sz="900" spc="-5" dirty="0">
                          <a:latin typeface="Arial"/>
                          <a:cs typeface="Arial"/>
                        </a:rPr>
                        <a:t>17.09</a:t>
                      </a:r>
                      <a:endParaRPr sz="900">
                        <a:latin typeface="Arial"/>
                        <a:cs typeface="Arial"/>
                      </a:endParaRPr>
                    </a:p>
                  </a:txBody>
                  <a:tcPr marL="0" marR="0" marT="58419" marB="0"/>
                </a:tc>
                <a:tc>
                  <a:txBody>
                    <a:bodyPr/>
                    <a:lstStyle/>
                    <a:p>
                      <a:pPr marL="216535">
                        <a:lnSpc>
                          <a:spcPct val="100000"/>
                        </a:lnSpc>
                        <a:spcBef>
                          <a:spcPts val="459"/>
                        </a:spcBef>
                      </a:pPr>
                      <a:r>
                        <a:rPr sz="900" spc="-5" dirty="0">
                          <a:latin typeface="Arial"/>
                          <a:cs typeface="Arial"/>
                        </a:rPr>
                        <a:t>Fan Coil</a:t>
                      </a:r>
                      <a:r>
                        <a:rPr sz="900" spc="-10" dirty="0">
                          <a:latin typeface="Arial"/>
                          <a:cs typeface="Arial"/>
                        </a:rPr>
                        <a:t> Units</a:t>
                      </a:r>
                      <a:endParaRPr sz="900">
                        <a:latin typeface="Arial"/>
                        <a:cs typeface="Arial"/>
                      </a:endParaRPr>
                    </a:p>
                  </a:txBody>
                  <a:tcPr marL="0" marR="0" marT="58419" marB="0"/>
                </a:tc>
                <a:tc>
                  <a:txBody>
                    <a:bodyPr/>
                    <a:lstStyle/>
                    <a:p>
                      <a:pPr marL="128905">
                        <a:lnSpc>
                          <a:spcPct val="100000"/>
                        </a:lnSpc>
                        <a:spcBef>
                          <a:spcPts val="665"/>
                        </a:spcBef>
                      </a:pPr>
                      <a:r>
                        <a:rPr sz="900" spc="-5" dirty="0">
                          <a:latin typeface="Arial"/>
                          <a:cs typeface="Arial"/>
                        </a:rPr>
                        <a:t>Enumerated</a:t>
                      </a:r>
                      <a:endParaRPr sz="900">
                        <a:latin typeface="Arial"/>
                        <a:cs typeface="Arial"/>
                      </a:endParaRPr>
                    </a:p>
                  </a:txBody>
                  <a:tcPr marL="0" marR="0" marT="84455" marB="0"/>
                </a:tc>
                <a:extLst>
                  <a:ext uri="{0D108BD9-81ED-4DB2-BD59-A6C34878D82A}">
                    <a16:rowId xmlns:a16="http://schemas.microsoft.com/office/drawing/2014/main" val="10008"/>
                  </a:ext>
                </a:extLst>
              </a:tr>
              <a:tr h="291807">
                <a:tc>
                  <a:txBody>
                    <a:bodyPr/>
                    <a:lstStyle/>
                    <a:p>
                      <a:pPr>
                        <a:lnSpc>
                          <a:spcPct val="100000"/>
                        </a:lnSpc>
                        <a:spcBef>
                          <a:spcPts val="459"/>
                        </a:spcBef>
                      </a:pPr>
                      <a:r>
                        <a:rPr sz="900" spc="-5" dirty="0">
                          <a:latin typeface="Arial"/>
                          <a:cs typeface="Arial"/>
                        </a:rPr>
                        <a:t>17.10</a:t>
                      </a:r>
                      <a:endParaRPr sz="900">
                        <a:latin typeface="Arial"/>
                        <a:cs typeface="Arial"/>
                      </a:endParaRPr>
                    </a:p>
                  </a:txBody>
                  <a:tcPr marL="0" marR="0" marT="58419" marB="0"/>
                </a:tc>
                <a:tc>
                  <a:txBody>
                    <a:bodyPr/>
                    <a:lstStyle/>
                    <a:p>
                      <a:pPr marL="217170">
                        <a:lnSpc>
                          <a:spcPct val="100000"/>
                        </a:lnSpc>
                        <a:spcBef>
                          <a:spcPts val="459"/>
                        </a:spcBef>
                      </a:pPr>
                      <a:r>
                        <a:rPr sz="900" spc="-5" dirty="0">
                          <a:latin typeface="Arial"/>
                          <a:cs typeface="Arial"/>
                        </a:rPr>
                        <a:t>Hydronic</a:t>
                      </a:r>
                      <a:r>
                        <a:rPr sz="900" spc="-15" dirty="0">
                          <a:latin typeface="Arial"/>
                          <a:cs typeface="Arial"/>
                        </a:rPr>
                        <a:t> </a:t>
                      </a:r>
                      <a:r>
                        <a:rPr sz="900" spc="-5" dirty="0">
                          <a:latin typeface="Arial"/>
                          <a:cs typeface="Arial"/>
                        </a:rPr>
                        <a:t>Units</a:t>
                      </a:r>
                      <a:endParaRPr sz="900">
                        <a:latin typeface="Arial"/>
                        <a:cs typeface="Arial"/>
                      </a:endParaRPr>
                    </a:p>
                  </a:txBody>
                  <a:tcPr marL="0" marR="0" marT="58419" marB="0"/>
                </a:tc>
                <a:tc>
                  <a:txBody>
                    <a:bodyPr/>
                    <a:lstStyle/>
                    <a:p>
                      <a:pPr marL="128905">
                        <a:lnSpc>
                          <a:spcPct val="100000"/>
                        </a:lnSpc>
                        <a:spcBef>
                          <a:spcPts val="660"/>
                        </a:spcBef>
                      </a:pPr>
                      <a:r>
                        <a:rPr sz="900" spc="-5" dirty="0">
                          <a:latin typeface="Arial"/>
                          <a:cs typeface="Arial"/>
                        </a:rPr>
                        <a:t>Enumerated</a:t>
                      </a:r>
                      <a:endParaRPr sz="900">
                        <a:latin typeface="Arial"/>
                        <a:cs typeface="Arial"/>
                      </a:endParaRPr>
                    </a:p>
                  </a:txBody>
                  <a:tcPr marL="0" marR="0" marT="83820" marB="0"/>
                </a:tc>
                <a:extLst>
                  <a:ext uri="{0D108BD9-81ED-4DB2-BD59-A6C34878D82A}">
                    <a16:rowId xmlns:a16="http://schemas.microsoft.com/office/drawing/2014/main" val="10009"/>
                  </a:ext>
                </a:extLst>
              </a:tr>
              <a:tr h="291807">
                <a:tc>
                  <a:txBody>
                    <a:bodyPr/>
                    <a:lstStyle/>
                    <a:p>
                      <a:pPr>
                        <a:lnSpc>
                          <a:spcPct val="100000"/>
                        </a:lnSpc>
                        <a:spcBef>
                          <a:spcPts val="459"/>
                        </a:spcBef>
                      </a:pPr>
                      <a:r>
                        <a:rPr sz="900" spc="-20" dirty="0">
                          <a:latin typeface="Arial"/>
                          <a:cs typeface="Arial"/>
                        </a:rPr>
                        <a:t>17.11</a:t>
                      </a:r>
                      <a:endParaRPr sz="900">
                        <a:latin typeface="Arial"/>
                        <a:cs typeface="Arial"/>
                      </a:endParaRPr>
                    </a:p>
                  </a:txBody>
                  <a:tcPr marL="0" marR="0" marT="58419" marB="0"/>
                </a:tc>
                <a:tc>
                  <a:txBody>
                    <a:bodyPr/>
                    <a:lstStyle/>
                    <a:p>
                      <a:pPr marL="216535">
                        <a:lnSpc>
                          <a:spcPct val="100000"/>
                        </a:lnSpc>
                        <a:spcBef>
                          <a:spcPts val="459"/>
                        </a:spcBef>
                      </a:pPr>
                      <a:r>
                        <a:rPr sz="900" spc="-50" dirty="0">
                          <a:latin typeface="Arial"/>
                          <a:cs typeface="Arial"/>
                        </a:rPr>
                        <a:t>VAV </a:t>
                      </a:r>
                      <a:r>
                        <a:rPr sz="900" spc="-20" dirty="0">
                          <a:latin typeface="Arial"/>
                          <a:cs typeface="Arial"/>
                        </a:rPr>
                        <a:t>Terminal</a:t>
                      </a:r>
                      <a:r>
                        <a:rPr sz="900" spc="40" dirty="0">
                          <a:latin typeface="Arial"/>
                          <a:cs typeface="Arial"/>
                        </a:rPr>
                        <a:t> </a:t>
                      </a:r>
                      <a:r>
                        <a:rPr sz="900" spc="-5" dirty="0">
                          <a:latin typeface="Arial"/>
                          <a:cs typeface="Arial"/>
                        </a:rPr>
                        <a:t>Units</a:t>
                      </a:r>
                      <a:endParaRPr sz="900">
                        <a:latin typeface="Arial"/>
                        <a:cs typeface="Arial"/>
                      </a:endParaRPr>
                    </a:p>
                  </a:txBody>
                  <a:tcPr marL="0" marR="0" marT="58419" marB="0"/>
                </a:tc>
                <a:tc>
                  <a:txBody>
                    <a:bodyPr/>
                    <a:lstStyle/>
                    <a:p>
                      <a:pPr marL="128905">
                        <a:lnSpc>
                          <a:spcPct val="100000"/>
                        </a:lnSpc>
                        <a:spcBef>
                          <a:spcPts val="660"/>
                        </a:spcBef>
                      </a:pPr>
                      <a:r>
                        <a:rPr sz="900" spc="-5" dirty="0">
                          <a:latin typeface="Arial"/>
                          <a:cs typeface="Arial"/>
                        </a:rPr>
                        <a:t>Enumerated</a:t>
                      </a:r>
                      <a:endParaRPr sz="900">
                        <a:latin typeface="Arial"/>
                        <a:cs typeface="Arial"/>
                      </a:endParaRPr>
                    </a:p>
                  </a:txBody>
                  <a:tcPr marL="0" marR="0" marT="83820" marB="0"/>
                </a:tc>
                <a:extLst>
                  <a:ext uri="{0D108BD9-81ED-4DB2-BD59-A6C34878D82A}">
                    <a16:rowId xmlns:a16="http://schemas.microsoft.com/office/drawing/2014/main" val="10010"/>
                  </a:ext>
                </a:extLst>
              </a:tr>
              <a:tr h="292607">
                <a:tc>
                  <a:txBody>
                    <a:bodyPr/>
                    <a:lstStyle/>
                    <a:p>
                      <a:pPr>
                        <a:lnSpc>
                          <a:spcPct val="100000"/>
                        </a:lnSpc>
                        <a:spcBef>
                          <a:spcPts val="459"/>
                        </a:spcBef>
                      </a:pPr>
                      <a:r>
                        <a:rPr sz="900" spc="-5" dirty="0">
                          <a:latin typeface="Arial"/>
                          <a:cs typeface="Arial"/>
                        </a:rPr>
                        <a:t>17.12</a:t>
                      </a:r>
                      <a:endParaRPr sz="900">
                        <a:latin typeface="Arial"/>
                        <a:cs typeface="Arial"/>
                      </a:endParaRPr>
                    </a:p>
                  </a:txBody>
                  <a:tcPr marL="0" marR="0" marT="58419" marB="0"/>
                </a:tc>
                <a:tc>
                  <a:txBody>
                    <a:bodyPr/>
                    <a:lstStyle/>
                    <a:p>
                      <a:pPr marL="216535">
                        <a:lnSpc>
                          <a:spcPct val="100000"/>
                        </a:lnSpc>
                        <a:spcBef>
                          <a:spcPts val="459"/>
                        </a:spcBef>
                      </a:pPr>
                      <a:r>
                        <a:rPr sz="900" spc="-10" dirty="0">
                          <a:latin typeface="Arial"/>
                          <a:cs typeface="Arial"/>
                        </a:rPr>
                        <a:t>Ventilation </a:t>
                      </a:r>
                      <a:r>
                        <a:rPr sz="900" spc="-5" dirty="0">
                          <a:latin typeface="Arial"/>
                          <a:cs typeface="Arial"/>
                        </a:rPr>
                        <a:t>Fans</a:t>
                      </a:r>
                      <a:endParaRPr sz="900">
                        <a:latin typeface="Arial"/>
                        <a:cs typeface="Arial"/>
                      </a:endParaRPr>
                    </a:p>
                  </a:txBody>
                  <a:tcPr marL="0" marR="0" marT="58419" marB="0"/>
                </a:tc>
                <a:tc>
                  <a:txBody>
                    <a:bodyPr/>
                    <a:lstStyle/>
                    <a:p>
                      <a:pPr marL="128905">
                        <a:lnSpc>
                          <a:spcPct val="100000"/>
                        </a:lnSpc>
                        <a:spcBef>
                          <a:spcPts val="665"/>
                        </a:spcBef>
                      </a:pPr>
                      <a:r>
                        <a:rPr sz="900" spc="-5" dirty="0">
                          <a:latin typeface="Arial"/>
                          <a:cs typeface="Arial"/>
                        </a:rPr>
                        <a:t>Enumerated</a:t>
                      </a:r>
                      <a:endParaRPr sz="900">
                        <a:latin typeface="Arial"/>
                        <a:cs typeface="Arial"/>
                      </a:endParaRPr>
                    </a:p>
                  </a:txBody>
                  <a:tcPr marL="0" marR="0" marT="84455" marB="0"/>
                </a:tc>
                <a:extLst>
                  <a:ext uri="{0D108BD9-81ED-4DB2-BD59-A6C34878D82A}">
                    <a16:rowId xmlns:a16="http://schemas.microsoft.com/office/drawing/2014/main" val="10011"/>
                  </a:ext>
                </a:extLst>
              </a:tr>
              <a:tr h="222324">
                <a:tc>
                  <a:txBody>
                    <a:bodyPr/>
                    <a:lstStyle/>
                    <a:p>
                      <a:pPr>
                        <a:lnSpc>
                          <a:spcPct val="100000"/>
                        </a:lnSpc>
                        <a:spcBef>
                          <a:spcPts val="459"/>
                        </a:spcBef>
                      </a:pPr>
                      <a:r>
                        <a:rPr sz="900" spc="-5" dirty="0">
                          <a:latin typeface="Arial"/>
                          <a:cs typeface="Arial"/>
                        </a:rPr>
                        <a:t>17.13</a:t>
                      </a:r>
                      <a:endParaRPr sz="900">
                        <a:latin typeface="Arial"/>
                        <a:cs typeface="Arial"/>
                      </a:endParaRPr>
                    </a:p>
                  </a:txBody>
                  <a:tcPr marL="0" marR="0" marT="58419" marB="0"/>
                </a:tc>
                <a:tc>
                  <a:txBody>
                    <a:bodyPr/>
                    <a:lstStyle/>
                    <a:p>
                      <a:pPr marL="216535">
                        <a:lnSpc>
                          <a:spcPct val="100000"/>
                        </a:lnSpc>
                        <a:spcBef>
                          <a:spcPts val="459"/>
                        </a:spcBef>
                      </a:pPr>
                      <a:r>
                        <a:rPr sz="900" spc="-10" dirty="0">
                          <a:latin typeface="Arial"/>
                          <a:cs typeface="Arial"/>
                        </a:rPr>
                        <a:t>Unitary </a:t>
                      </a:r>
                      <a:r>
                        <a:rPr sz="900" spc="-5" dirty="0">
                          <a:latin typeface="Arial"/>
                          <a:cs typeface="Arial"/>
                        </a:rPr>
                        <a:t>Packaged Air Conditioners</a:t>
                      </a:r>
                      <a:endParaRPr sz="900">
                        <a:latin typeface="Arial"/>
                        <a:cs typeface="Arial"/>
                      </a:endParaRPr>
                    </a:p>
                  </a:txBody>
                  <a:tcPr marL="0" marR="0" marT="58419" marB="0"/>
                </a:tc>
                <a:tc>
                  <a:txBody>
                    <a:bodyPr/>
                    <a:lstStyle/>
                    <a:p>
                      <a:pPr marL="128905">
                        <a:lnSpc>
                          <a:spcPts val="990"/>
                        </a:lnSpc>
                        <a:spcBef>
                          <a:spcPts val="660"/>
                        </a:spcBef>
                      </a:pPr>
                      <a:r>
                        <a:rPr sz="900" spc="-5" dirty="0">
                          <a:latin typeface="Arial"/>
                          <a:cs typeface="Arial"/>
                        </a:rPr>
                        <a:t>Enumerated</a:t>
                      </a:r>
                      <a:endParaRPr sz="900">
                        <a:latin typeface="Arial"/>
                        <a:cs typeface="Arial"/>
                      </a:endParaRPr>
                    </a:p>
                  </a:txBody>
                  <a:tcPr marL="0" marR="0" marT="83820" marB="0"/>
                </a:tc>
                <a:extLst>
                  <a:ext uri="{0D108BD9-81ED-4DB2-BD59-A6C34878D82A}">
                    <a16:rowId xmlns:a16="http://schemas.microsoft.com/office/drawing/2014/main" val="10012"/>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27</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3593437" y="300811"/>
            <a:ext cx="3072765" cy="319405"/>
          </a:xfrm>
          <a:prstGeom prst="rect">
            <a:avLst/>
          </a:prstGeom>
        </p:spPr>
        <p:txBody>
          <a:bodyPr vert="horz" wrap="square" lIns="0" tIns="23495" rIns="0" bIns="0" rtlCol="0">
            <a:spAutoFit/>
          </a:bodyPr>
          <a:lstStyle/>
          <a:p>
            <a:pPr marL="1480185">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Form and Extent of Elements: E17 Heating and Ventilation</a:t>
            </a:r>
            <a:r>
              <a:rPr sz="800" spc="145" dirty="0">
                <a:latin typeface="Arial"/>
                <a:cs typeface="Arial"/>
              </a:rPr>
              <a:t> </a:t>
            </a:r>
            <a:r>
              <a:rPr sz="800" spc="-5" dirty="0">
                <a:latin typeface="Arial"/>
                <a:cs typeface="Arial"/>
              </a:rPr>
              <a:t>Services</a:t>
            </a:r>
            <a:endParaRPr sz="800">
              <a:latin typeface="Arial"/>
              <a:cs typeface="Arial"/>
            </a:endParaRPr>
          </a:p>
        </p:txBody>
      </p:sp>
      <p:sp>
        <p:nvSpPr>
          <p:cNvPr id="5" name="object 5"/>
          <p:cNvSpPr txBox="1"/>
          <p:nvPr/>
        </p:nvSpPr>
        <p:spPr>
          <a:xfrm>
            <a:off x="4073497" y="5128486"/>
            <a:ext cx="6413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a:t>
            </a:r>
            <a:endParaRPr sz="900">
              <a:latin typeface="Arial"/>
              <a:cs typeface="Arial"/>
            </a:endParaRPr>
          </a:p>
        </p:txBody>
      </p:sp>
      <p:sp>
        <p:nvSpPr>
          <p:cNvPr id="6" name="object 6"/>
          <p:cNvSpPr txBox="1"/>
          <p:nvPr/>
        </p:nvSpPr>
        <p:spPr>
          <a:xfrm>
            <a:off x="4073497" y="5407378"/>
            <a:ext cx="64135" cy="302895"/>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a:t>
            </a:r>
            <a:endParaRPr sz="900">
              <a:latin typeface="Arial"/>
              <a:cs typeface="Arial"/>
            </a:endParaRPr>
          </a:p>
          <a:p>
            <a:pPr marL="12700">
              <a:lnSpc>
                <a:spcPct val="100000"/>
              </a:lnSpc>
              <a:spcBef>
                <a:spcPts val="25"/>
              </a:spcBef>
            </a:pPr>
            <a:r>
              <a:rPr sz="900" dirty="0">
                <a:latin typeface="Arial"/>
                <a:cs typeface="Arial"/>
              </a:rPr>
              <a:t>}</a:t>
            </a:r>
            <a:endParaRPr sz="900">
              <a:latin typeface="Arial"/>
              <a:cs typeface="Arial"/>
            </a:endParaRPr>
          </a:p>
        </p:txBody>
      </p:sp>
      <p:sp>
        <p:nvSpPr>
          <p:cNvPr id="7" name="object 7"/>
          <p:cNvSpPr txBox="1"/>
          <p:nvPr/>
        </p:nvSpPr>
        <p:spPr>
          <a:xfrm>
            <a:off x="4223572" y="5071450"/>
            <a:ext cx="1864360"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percentage </a:t>
            </a:r>
            <a:r>
              <a:rPr sz="900" spc="-5" dirty="0">
                <a:latin typeface="Arial"/>
                <a:cs typeface="Arial"/>
              </a:rPr>
              <a:t>of the cost of </a:t>
            </a:r>
            <a:r>
              <a:rPr sz="900" dirty="0">
                <a:latin typeface="Arial"/>
                <a:cs typeface="Arial"/>
              </a:rPr>
              <a:t>the</a:t>
            </a:r>
            <a:r>
              <a:rPr sz="900" spc="-20" dirty="0">
                <a:latin typeface="Arial"/>
                <a:cs typeface="Arial"/>
              </a:rPr>
              <a:t> </a:t>
            </a:r>
            <a:r>
              <a:rPr sz="900" dirty="0">
                <a:latin typeface="Arial"/>
                <a:cs typeface="Arial"/>
              </a:rPr>
              <a:t>system</a:t>
            </a:r>
            <a:endParaRPr sz="900">
              <a:latin typeface="Arial"/>
              <a:cs typeface="Arial"/>
            </a:endParaRPr>
          </a:p>
        </p:txBody>
      </p:sp>
      <p:graphicFrame>
        <p:nvGraphicFramePr>
          <p:cNvPr id="8" name="object 8"/>
          <p:cNvGraphicFramePr>
            <a:graphicFrameLocks noGrp="1"/>
          </p:cNvGraphicFramePr>
          <p:nvPr/>
        </p:nvGraphicFramePr>
        <p:xfrm>
          <a:off x="867648" y="970702"/>
          <a:ext cx="5808980" cy="4410710"/>
        </p:xfrm>
        <a:graphic>
          <a:graphicData uri="http://schemas.openxmlformats.org/drawingml/2006/table">
            <a:tbl>
              <a:tblPr firstRow="1" bandRow="1">
                <a:tableStyleId>{2D5ABB26-0587-4C30-8999-92F81FD0307C}</a:tableStyleId>
              </a:tblPr>
              <a:tblGrid>
                <a:gridCol w="651510">
                  <a:extLst>
                    <a:ext uri="{9D8B030D-6E8A-4147-A177-3AD203B41FA5}">
                      <a16:colId xmlns:a16="http://schemas.microsoft.com/office/drawing/2014/main" val="20000"/>
                    </a:ext>
                  </a:extLst>
                </a:gridCol>
                <a:gridCol w="2467610">
                  <a:extLst>
                    <a:ext uri="{9D8B030D-6E8A-4147-A177-3AD203B41FA5}">
                      <a16:colId xmlns:a16="http://schemas.microsoft.com/office/drawing/2014/main" val="20001"/>
                    </a:ext>
                  </a:extLst>
                </a:gridCol>
                <a:gridCol w="168275">
                  <a:extLst>
                    <a:ext uri="{9D8B030D-6E8A-4147-A177-3AD203B41FA5}">
                      <a16:colId xmlns:a16="http://schemas.microsoft.com/office/drawing/2014/main" val="20002"/>
                    </a:ext>
                  </a:extLst>
                </a:gridCol>
                <a:gridCol w="2519679">
                  <a:extLst>
                    <a:ext uri="{9D8B030D-6E8A-4147-A177-3AD203B41FA5}">
                      <a16:colId xmlns:a16="http://schemas.microsoft.com/office/drawing/2014/main" val="20003"/>
                    </a:ext>
                  </a:extLst>
                </a:gridCol>
              </a:tblGrid>
              <a:tr h="258530">
                <a:tc>
                  <a:txBody>
                    <a:bodyPr/>
                    <a:lstStyle/>
                    <a:p>
                      <a:pPr marL="57150">
                        <a:lnSpc>
                          <a:spcPts val="1100"/>
                        </a:lnSpc>
                      </a:pPr>
                      <a:r>
                        <a:rPr sz="1000" b="1" spc="-5" dirty="0">
                          <a:latin typeface="Arial"/>
                          <a:cs typeface="Arial"/>
                        </a:rPr>
                        <a:t>Element</a:t>
                      </a:r>
                      <a:endParaRPr sz="1000">
                        <a:latin typeface="Arial"/>
                        <a:cs typeface="Arial"/>
                      </a:endParaRPr>
                    </a:p>
                  </a:txBody>
                  <a:tcPr marL="0" marR="0" marT="0" marB="0">
                    <a:lnB w="6350">
                      <a:solidFill>
                        <a:srgbClr val="000000"/>
                      </a:solidFill>
                      <a:prstDash val="solid"/>
                    </a:lnB>
                  </a:tcPr>
                </a:tc>
                <a:tc>
                  <a:txBody>
                    <a:bodyPr/>
                    <a:lstStyle/>
                    <a:p>
                      <a:pPr>
                        <a:lnSpc>
                          <a:spcPct val="100000"/>
                        </a:lnSpc>
                      </a:pPr>
                      <a:endParaRPr sz="800">
                        <a:latin typeface="Times New Roman"/>
                        <a:cs typeface="Times New Roman"/>
                      </a:endParaRPr>
                    </a:p>
                  </a:txBody>
                  <a:tcPr marL="0" marR="0" marT="0" marB="0">
                    <a:lnB w="6350">
                      <a:solidFill>
                        <a:srgbClr val="000000"/>
                      </a:solidFill>
                      <a:prstDash val="solid"/>
                    </a:lnB>
                  </a:tcPr>
                </a:tc>
                <a:tc>
                  <a:txBody>
                    <a:bodyPr/>
                    <a:lstStyle/>
                    <a:p>
                      <a:pPr>
                        <a:lnSpc>
                          <a:spcPct val="100000"/>
                        </a:lnSpc>
                      </a:pPr>
                      <a:endParaRPr sz="800">
                        <a:latin typeface="Times New Roman"/>
                        <a:cs typeface="Times New Roman"/>
                      </a:endParaRPr>
                    </a:p>
                  </a:txBody>
                  <a:tcPr marL="0" marR="0" marT="0" marB="0">
                    <a:lnB w="6350">
                      <a:solidFill>
                        <a:srgbClr val="000000"/>
                      </a:solidFill>
                      <a:prstDash val="solid"/>
                    </a:lnB>
                  </a:tcPr>
                </a:tc>
                <a:tc>
                  <a:txBody>
                    <a:bodyPr/>
                    <a:lstStyle/>
                    <a:p>
                      <a:pPr marL="79375">
                        <a:lnSpc>
                          <a:spcPts val="1100"/>
                        </a:lnSpc>
                      </a:pPr>
                      <a:r>
                        <a:rPr sz="1000" b="1" spc="-5" dirty="0">
                          <a:latin typeface="Arial"/>
                          <a:cs typeface="Arial"/>
                        </a:rPr>
                        <a:t>Element Unit</a:t>
                      </a:r>
                      <a:endParaRPr sz="1000">
                        <a:latin typeface="Arial"/>
                        <a:cs typeface="Arial"/>
                      </a:endParaRPr>
                    </a:p>
                  </a:txBody>
                  <a:tcPr marL="0" marR="0" marT="0" marB="0">
                    <a:lnB w="6350">
                      <a:solidFill>
                        <a:srgbClr val="000000"/>
                      </a:solidFill>
                      <a:prstDash val="solid"/>
                    </a:lnB>
                  </a:tcPr>
                </a:tc>
                <a:extLst>
                  <a:ext uri="{0D108BD9-81ED-4DB2-BD59-A6C34878D82A}">
                    <a16:rowId xmlns:a16="http://schemas.microsoft.com/office/drawing/2014/main" val="10000"/>
                  </a:ext>
                </a:extLst>
              </a:tr>
              <a:tr h="271248">
                <a:tc>
                  <a:txBody>
                    <a:bodyPr/>
                    <a:lstStyle/>
                    <a:p>
                      <a:pPr marL="31750">
                        <a:lnSpc>
                          <a:spcPct val="100000"/>
                        </a:lnSpc>
                        <a:spcBef>
                          <a:spcPts val="300"/>
                        </a:spcBef>
                      </a:pPr>
                      <a:r>
                        <a:rPr sz="900" spc="-5" dirty="0">
                          <a:latin typeface="Arial"/>
                          <a:cs typeface="Arial"/>
                        </a:rPr>
                        <a:t>17.14</a:t>
                      </a:r>
                      <a:endParaRPr sz="900">
                        <a:latin typeface="Arial"/>
                        <a:cs typeface="Arial"/>
                      </a:endParaRPr>
                    </a:p>
                  </a:txBody>
                  <a:tcPr marL="0" marR="0" marT="38100" marB="0">
                    <a:lnT w="6350">
                      <a:solidFill>
                        <a:srgbClr val="000000"/>
                      </a:solidFill>
                      <a:prstDash val="solid"/>
                    </a:lnT>
                  </a:tcPr>
                </a:tc>
                <a:tc>
                  <a:txBody>
                    <a:bodyPr/>
                    <a:lstStyle/>
                    <a:p>
                      <a:pPr marL="99060">
                        <a:lnSpc>
                          <a:spcPct val="100000"/>
                        </a:lnSpc>
                        <a:spcBef>
                          <a:spcPts val="300"/>
                        </a:spcBef>
                      </a:pPr>
                      <a:r>
                        <a:rPr sz="900" spc="-5" dirty="0">
                          <a:latin typeface="Arial"/>
                          <a:cs typeface="Arial"/>
                        </a:rPr>
                        <a:t>Condensing</a:t>
                      </a:r>
                      <a:r>
                        <a:rPr sz="900" spc="-10" dirty="0">
                          <a:latin typeface="Arial"/>
                          <a:cs typeface="Arial"/>
                        </a:rPr>
                        <a:t> Units</a:t>
                      </a:r>
                      <a:endParaRPr sz="900">
                        <a:latin typeface="Arial"/>
                        <a:cs typeface="Arial"/>
                      </a:endParaRPr>
                    </a:p>
                  </a:txBody>
                  <a:tcPr marL="0" marR="0" marT="38100" marB="0">
                    <a:lnT w="6350">
                      <a:solidFill>
                        <a:srgbClr val="000000"/>
                      </a:solidFill>
                      <a:prstDash val="solid"/>
                    </a:lnT>
                  </a:tcPr>
                </a:tc>
                <a:tc>
                  <a:txBody>
                    <a:bodyPr/>
                    <a:lstStyle/>
                    <a:p>
                      <a:pPr>
                        <a:lnSpc>
                          <a:spcPct val="100000"/>
                        </a:lnSpc>
                      </a:pPr>
                      <a:endParaRPr sz="800">
                        <a:latin typeface="Times New Roman"/>
                        <a:cs typeface="Times New Roman"/>
                      </a:endParaRPr>
                    </a:p>
                  </a:txBody>
                  <a:tcPr marL="0" marR="0" marT="0" marB="0">
                    <a:lnT w="6350">
                      <a:solidFill>
                        <a:srgbClr val="000000"/>
                      </a:solidFill>
                      <a:prstDash val="solid"/>
                    </a:lnT>
                  </a:tcPr>
                </a:tc>
                <a:tc>
                  <a:txBody>
                    <a:bodyPr/>
                    <a:lstStyle/>
                    <a:p>
                      <a:pPr marL="80010">
                        <a:lnSpc>
                          <a:spcPct val="100000"/>
                        </a:lnSpc>
                        <a:spcBef>
                          <a:spcPts val="495"/>
                        </a:spcBef>
                      </a:pPr>
                      <a:r>
                        <a:rPr sz="900" spc="-5" dirty="0">
                          <a:latin typeface="Arial"/>
                          <a:cs typeface="Arial"/>
                        </a:rPr>
                        <a:t>Enumerated</a:t>
                      </a:r>
                      <a:endParaRPr sz="900">
                        <a:latin typeface="Arial"/>
                        <a:cs typeface="Arial"/>
                      </a:endParaRPr>
                    </a:p>
                  </a:txBody>
                  <a:tcPr marL="0" marR="0" marT="62865" marB="0">
                    <a:lnT w="6350">
                      <a:solidFill>
                        <a:srgbClr val="000000"/>
                      </a:solidFill>
                      <a:prstDash val="solid"/>
                    </a:lnT>
                  </a:tcPr>
                </a:tc>
                <a:extLst>
                  <a:ext uri="{0D108BD9-81ED-4DB2-BD59-A6C34878D82A}">
                    <a16:rowId xmlns:a16="http://schemas.microsoft.com/office/drawing/2014/main" val="10001"/>
                  </a:ext>
                </a:extLst>
              </a:tr>
              <a:tr h="292607">
                <a:tc>
                  <a:txBody>
                    <a:bodyPr/>
                    <a:lstStyle/>
                    <a:p>
                      <a:pPr marL="31750">
                        <a:lnSpc>
                          <a:spcPct val="100000"/>
                        </a:lnSpc>
                        <a:spcBef>
                          <a:spcPts val="459"/>
                        </a:spcBef>
                      </a:pPr>
                      <a:r>
                        <a:rPr sz="900" spc="-5" dirty="0">
                          <a:latin typeface="Arial"/>
                          <a:cs typeface="Arial"/>
                        </a:rPr>
                        <a:t>17.15</a:t>
                      </a:r>
                      <a:endParaRPr sz="900">
                        <a:latin typeface="Arial"/>
                        <a:cs typeface="Arial"/>
                      </a:endParaRPr>
                    </a:p>
                  </a:txBody>
                  <a:tcPr marL="0" marR="0" marT="58419" marB="0"/>
                </a:tc>
                <a:tc>
                  <a:txBody>
                    <a:bodyPr/>
                    <a:lstStyle/>
                    <a:p>
                      <a:pPr marL="100330">
                        <a:lnSpc>
                          <a:spcPct val="100000"/>
                        </a:lnSpc>
                        <a:spcBef>
                          <a:spcPts val="459"/>
                        </a:spcBef>
                      </a:pPr>
                      <a:r>
                        <a:rPr sz="900" spc="-5" dirty="0">
                          <a:latin typeface="Arial"/>
                          <a:cs typeface="Arial"/>
                        </a:rPr>
                        <a:t>Air Cooled</a:t>
                      </a:r>
                      <a:r>
                        <a:rPr sz="900" spc="-10" dirty="0">
                          <a:latin typeface="Arial"/>
                          <a:cs typeface="Arial"/>
                        </a:rPr>
                        <a:t> </a:t>
                      </a:r>
                      <a:r>
                        <a:rPr sz="900" spc="-5" dirty="0">
                          <a:latin typeface="Arial"/>
                          <a:cs typeface="Arial"/>
                        </a:rPr>
                        <a:t>Condensers</a:t>
                      </a:r>
                      <a:endParaRPr sz="900">
                        <a:latin typeface="Arial"/>
                        <a:cs typeface="Arial"/>
                      </a:endParaRPr>
                    </a:p>
                  </a:txBody>
                  <a:tcPr marL="0" marR="0" marT="58419" marB="0"/>
                </a:tc>
                <a:tc>
                  <a:txBody>
                    <a:bodyPr/>
                    <a:lstStyle/>
                    <a:p>
                      <a:pPr>
                        <a:lnSpc>
                          <a:spcPct val="100000"/>
                        </a:lnSpc>
                      </a:pPr>
                      <a:endParaRPr sz="800">
                        <a:latin typeface="Times New Roman"/>
                        <a:cs typeface="Times New Roman"/>
                      </a:endParaRPr>
                    </a:p>
                  </a:txBody>
                  <a:tcPr marL="0" marR="0" marT="0" marB="0"/>
                </a:tc>
                <a:tc>
                  <a:txBody>
                    <a:bodyPr/>
                    <a:lstStyle/>
                    <a:p>
                      <a:pPr marL="80010">
                        <a:lnSpc>
                          <a:spcPct val="100000"/>
                        </a:lnSpc>
                        <a:spcBef>
                          <a:spcPts val="665"/>
                        </a:spcBef>
                      </a:pPr>
                      <a:r>
                        <a:rPr sz="900" spc="-5" dirty="0">
                          <a:latin typeface="Arial"/>
                          <a:cs typeface="Arial"/>
                        </a:rPr>
                        <a:t>Enumerated</a:t>
                      </a:r>
                      <a:endParaRPr sz="900">
                        <a:latin typeface="Arial"/>
                        <a:cs typeface="Arial"/>
                      </a:endParaRPr>
                    </a:p>
                  </a:txBody>
                  <a:tcPr marL="0" marR="0" marT="84455" marB="0"/>
                </a:tc>
                <a:extLst>
                  <a:ext uri="{0D108BD9-81ED-4DB2-BD59-A6C34878D82A}">
                    <a16:rowId xmlns:a16="http://schemas.microsoft.com/office/drawing/2014/main" val="10002"/>
                  </a:ext>
                </a:extLst>
              </a:tr>
              <a:tr h="291807">
                <a:tc>
                  <a:txBody>
                    <a:bodyPr/>
                    <a:lstStyle/>
                    <a:p>
                      <a:pPr marL="31750">
                        <a:lnSpc>
                          <a:spcPct val="100000"/>
                        </a:lnSpc>
                        <a:spcBef>
                          <a:spcPts val="459"/>
                        </a:spcBef>
                      </a:pPr>
                      <a:r>
                        <a:rPr sz="900" spc="-5" dirty="0">
                          <a:latin typeface="Arial"/>
                          <a:cs typeface="Arial"/>
                        </a:rPr>
                        <a:t>17.16</a:t>
                      </a:r>
                      <a:endParaRPr sz="900">
                        <a:latin typeface="Arial"/>
                        <a:cs typeface="Arial"/>
                      </a:endParaRPr>
                    </a:p>
                  </a:txBody>
                  <a:tcPr marL="0" marR="0" marT="58419" marB="0"/>
                </a:tc>
                <a:tc>
                  <a:txBody>
                    <a:bodyPr/>
                    <a:lstStyle/>
                    <a:p>
                      <a:pPr marL="99695">
                        <a:lnSpc>
                          <a:spcPct val="100000"/>
                        </a:lnSpc>
                        <a:spcBef>
                          <a:spcPts val="459"/>
                        </a:spcBef>
                      </a:pPr>
                      <a:r>
                        <a:rPr sz="900" spc="-5" dirty="0">
                          <a:latin typeface="Arial"/>
                          <a:cs typeface="Arial"/>
                        </a:rPr>
                        <a:t>Air Cooled </a:t>
                      </a:r>
                      <a:r>
                        <a:rPr sz="900" spc="-10" dirty="0">
                          <a:latin typeface="Arial"/>
                          <a:cs typeface="Arial"/>
                        </a:rPr>
                        <a:t>Water</a:t>
                      </a:r>
                      <a:r>
                        <a:rPr sz="900" spc="-20" dirty="0">
                          <a:latin typeface="Arial"/>
                          <a:cs typeface="Arial"/>
                        </a:rPr>
                        <a:t> </a:t>
                      </a:r>
                      <a:r>
                        <a:rPr sz="900" spc="-5" dirty="0">
                          <a:latin typeface="Arial"/>
                          <a:cs typeface="Arial"/>
                        </a:rPr>
                        <a:t>Coolers</a:t>
                      </a:r>
                      <a:endParaRPr sz="900">
                        <a:latin typeface="Arial"/>
                        <a:cs typeface="Arial"/>
                      </a:endParaRPr>
                    </a:p>
                  </a:txBody>
                  <a:tcPr marL="0" marR="0" marT="58419" marB="0"/>
                </a:tc>
                <a:tc>
                  <a:txBody>
                    <a:bodyPr/>
                    <a:lstStyle/>
                    <a:p>
                      <a:pPr>
                        <a:lnSpc>
                          <a:spcPct val="100000"/>
                        </a:lnSpc>
                      </a:pPr>
                      <a:endParaRPr sz="800">
                        <a:latin typeface="Times New Roman"/>
                        <a:cs typeface="Times New Roman"/>
                      </a:endParaRPr>
                    </a:p>
                  </a:txBody>
                  <a:tcPr marL="0" marR="0" marT="0" marB="0"/>
                </a:tc>
                <a:tc>
                  <a:txBody>
                    <a:bodyPr/>
                    <a:lstStyle/>
                    <a:p>
                      <a:pPr marL="80010">
                        <a:lnSpc>
                          <a:spcPct val="100000"/>
                        </a:lnSpc>
                        <a:spcBef>
                          <a:spcPts val="660"/>
                        </a:spcBef>
                      </a:pPr>
                      <a:r>
                        <a:rPr sz="900" spc="-5" dirty="0">
                          <a:latin typeface="Arial"/>
                          <a:cs typeface="Arial"/>
                        </a:rPr>
                        <a:t>Enumerated</a:t>
                      </a:r>
                      <a:endParaRPr sz="900">
                        <a:latin typeface="Arial"/>
                        <a:cs typeface="Arial"/>
                      </a:endParaRPr>
                    </a:p>
                  </a:txBody>
                  <a:tcPr marL="0" marR="0" marT="83820" marB="0"/>
                </a:tc>
                <a:extLst>
                  <a:ext uri="{0D108BD9-81ED-4DB2-BD59-A6C34878D82A}">
                    <a16:rowId xmlns:a16="http://schemas.microsoft.com/office/drawing/2014/main" val="10003"/>
                  </a:ext>
                </a:extLst>
              </a:tr>
              <a:tr h="406107">
                <a:tc>
                  <a:txBody>
                    <a:bodyPr/>
                    <a:lstStyle/>
                    <a:p>
                      <a:pPr marL="31750">
                        <a:lnSpc>
                          <a:spcPct val="100000"/>
                        </a:lnSpc>
                        <a:spcBef>
                          <a:spcPts val="459"/>
                        </a:spcBef>
                      </a:pPr>
                      <a:r>
                        <a:rPr sz="900" spc="-5" dirty="0">
                          <a:latin typeface="Arial"/>
                          <a:cs typeface="Arial"/>
                        </a:rPr>
                        <a:t>17.17</a:t>
                      </a:r>
                      <a:endParaRPr sz="900">
                        <a:latin typeface="Arial"/>
                        <a:cs typeface="Arial"/>
                      </a:endParaRPr>
                    </a:p>
                  </a:txBody>
                  <a:tcPr marL="0" marR="0" marT="58419" marB="0"/>
                </a:tc>
                <a:tc>
                  <a:txBody>
                    <a:bodyPr/>
                    <a:lstStyle/>
                    <a:p>
                      <a:pPr marL="99695" marR="103505" indent="-635">
                        <a:lnSpc>
                          <a:spcPct val="101699"/>
                        </a:lnSpc>
                        <a:spcBef>
                          <a:spcPts val="440"/>
                        </a:spcBef>
                      </a:pPr>
                      <a:r>
                        <a:rPr sz="900" spc="-5" dirty="0">
                          <a:latin typeface="Arial"/>
                          <a:cs typeface="Arial"/>
                        </a:rPr>
                        <a:t>Ceiling Diffusers, complete with flexible duct,  </a:t>
                      </a:r>
                      <a:r>
                        <a:rPr sz="900" spc="-10" dirty="0">
                          <a:latin typeface="Arial"/>
                          <a:cs typeface="Arial"/>
                        </a:rPr>
                        <a:t>diffuser </a:t>
                      </a:r>
                      <a:r>
                        <a:rPr sz="900" spc="-5" dirty="0">
                          <a:latin typeface="Arial"/>
                          <a:cs typeface="Arial"/>
                        </a:rPr>
                        <a:t>boot and damper</a:t>
                      </a:r>
                      <a:endParaRPr sz="900">
                        <a:latin typeface="Arial"/>
                        <a:cs typeface="Arial"/>
                      </a:endParaRPr>
                    </a:p>
                  </a:txBody>
                  <a:tcPr marL="0" marR="0" marT="55880" marB="0"/>
                </a:tc>
                <a:tc>
                  <a:txBody>
                    <a:bodyPr/>
                    <a:lstStyle/>
                    <a:p>
                      <a:pPr>
                        <a:lnSpc>
                          <a:spcPct val="100000"/>
                        </a:lnSpc>
                      </a:pPr>
                      <a:endParaRPr sz="800">
                        <a:latin typeface="Times New Roman"/>
                        <a:cs typeface="Times New Roman"/>
                      </a:endParaRPr>
                    </a:p>
                  </a:txBody>
                  <a:tcPr marL="0" marR="0" marT="0" marB="0"/>
                </a:tc>
                <a:tc>
                  <a:txBody>
                    <a:bodyPr/>
                    <a:lstStyle/>
                    <a:p>
                      <a:pPr marL="80010">
                        <a:lnSpc>
                          <a:spcPct val="100000"/>
                        </a:lnSpc>
                        <a:spcBef>
                          <a:spcPts val="660"/>
                        </a:spcBef>
                      </a:pPr>
                      <a:r>
                        <a:rPr sz="900" spc="-5" dirty="0">
                          <a:latin typeface="Arial"/>
                          <a:cs typeface="Arial"/>
                        </a:rPr>
                        <a:t>Enumerated</a:t>
                      </a:r>
                      <a:endParaRPr sz="900">
                        <a:latin typeface="Arial"/>
                        <a:cs typeface="Arial"/>
                      </a:endParaRPr>
                    </a:p>
                  </a:txBody>
                  <a:tcPr marL="0" marR="0" marT="83820" marB="0"/>
                </a:tc>
                <a:extLst>
                  <a:ext uri="{0D108BD9-81ED-4DB2-BD59-A6C34878D82A}">
                    <a16:rowId xmlns:a16="http://schemas.microsoft.com/office/drawing/2014/main" val="10004"/>
                  </a:ext>
                </a:extLst>
              </a:tr>
              <a:tr h="292607">
                <a:tc>
                  <a:txBody>
                    <a:bodyPr/>
                    <a:lstStyle/>
                    <a:p>
                      <a:pPr marL="31750">
                        <a:lnSpc>
                          <a:spcPct val="100000"/>
                        </a:lnSpc>
                        <a:spcBef>
                          <a:spcPts val="459"/>
                        </a:spcBef>
                      </a:pPr>
                      <a:r>
                        <a:rPr sz="900" spc="-5" dirty="0">
                          <a:latin typeface="Arial"/>
                          <a:cs typeface="Arial"/>
                        </a:rPr>
                        <a:t>17.18</a:t>
                      </a:r>
                      <a:endParaRPr sz="900">
                        <a:latin typeface="Arial"/>
                        <a:cs typeface="Arial"/>
                      </a:endParaRPr>
                    </a:p>
                  </a:txBody>
                  <a:tcPr marL="0" marR="0" marT="58419" marB="0"/>
                </a:tc>
                <a:tc>
                  <a:txBody>
                    <a:bodyPr/>
                    <a:lstStyle/>
                    <a:p>
                      <a:pPr marL="99695">
                        <a:lnSpc>
                          <a:spcPct val="100000"/>
                        </a:lnSpc>
                        <a:spcBef>
                          <a:spcPts val="459"/>
                        </a:spcBef>
                      </a:pPr>
                      <a:r>
                        <a:rPr sz="900" spc="-5" dirty="0">
                          <a:latin typeface="Arial"/>
                          <a:cs typeface="Arial"/>
                        </a:rPr>
                        <a:t>Extract Grilles</a:t>
                      </a:r>
                      <a:endParaRPr sz="900">
                        <a:latin typeface="Arial"/>
                        <a:cs typeface="Arial"/>
                      </a:endParaRPr>
                    </a:p>
                  </a:txBody>
                  <a:tcPr marL="0" marR="0" marT="58419" marB="0"/>
                </a:tc>
                <a:tc>
                  <a:txBody>
                    <a:bodyPr/>
                    <a:lstStyle/>
                    <a:p>
                      <a:pPr>
                        <a:lnSpc>
                          <a:spcPct val="100000"/>
                        </a:lnSpc>
                      </a:pPr>
                      <a:endParaRPr sz="800">
                        <a:latin typeface="Times New Roman"/>
                        <a:cs typeface="Times New Roman"/>
                      </a:endParaRPr>
                    </a:p>
                  </a:txBody>
                  <a:tcPr marL="0" marR="0" marT="0" marB="0"/>
                </a:tc>
                <a:tc>
                  <a:txBody>
                    <a:bodyPr/>
                    <a:lstStyle/>
                    <a:p>
                      <a:pPr marL="80010">
                        <a:lnSpc>
                          <a:spcPct val="100000"/>
                        </a:lnSpc>
                        <a:spcBef>
                          <a:spcPts val="665"/>
                        </a:spcBef>
                      </a:pPr>
                      <a:r>
                        <a:rPr sz="900" spc="-5" dirty="0">
                          <a:latin typeface="Arial"/>
                          <a:cs typeface="Arial"/>
                        </a:rPr>
                        <a:t>Enumerated</a:t>
                      </a:r>
                      <a:endParaRPr sz="900">
                        <a:latin typeface="Arial"/>
                        <a:cs typeface="Arial"/>
                      </a:endParaRPr>
                    </a:p>
                  </a:txBody>
                  <a:tcPr marL="0" marR="0" marT="84455" marB="0"/>
                </a:tc>
                <a:extLst>
                  <a:ext uri="{0D108BD9-81ED-4DB2-BD59-A6C34878D82A}">
                    <a16:rowId xmlns:a16="http://schemas.microsoft.com/office/drawing/2014/main" val="10005"/>
                  </a:ext>
                </a:extLst>
              </a:tr>
              <a:tr h="291807">
                <a:tc>
                  <a:txBody>
                    <a:bodyPr/>
                    <a:lstStyle/>
                    <a:p>
                      <a:pPr marL="31750">
                        <a:lnSpc>
                          <a:spcPct val="100000"/>
                        </a:lnSpc>
                        <a:spcBef>
                          <a:spcPts val="459"/>
                        </a:spcBef>
                      </a:pPr>
                      <a:r>
                        <a:rPr sz="900" spc="-5" dirty="0">
                          <a:latin typeface="Arial"/>
                          <a:cs typeface="Arial"/>
                        </a:rPr>
                        <a:t>17.19</a:t>
                      </a:r>
                      <a:endParaRPr sz="900">
                        <a:latin typeface="Arial"/>
                        <a:cs typeface="Arial"/>
                      </a:endParaRPr>
                    </a:p>
                  </a:txBody>
                  <a:tcPr marL="0" marR="0" marT="58419" marB="0"/>
                </a:tc>
                <a:tc>
                  <a:txBody>
                    <a:bodyPr/>
                    <a:lstStyle/>
                    <a:p>
                      <a:pPr marL="99695">
                        <a:lnSpc>
                          <a:spcPct val="100000"/>
                        </a:lnSpc>
                        <a:spcBef>
                          <a:spcPts val="459"/>
                        </a:spcBef>
                      </a:pPr>
                      <a:r>
                        <a:rPr sz="900" spc="-5" dirty="0">
                          <a:latin typeface="Arial"/>
                          <a:cs typeface="Arial"/>
                        </a:rPr>
                        <a:t>Ductwork, including fire</a:t>
                      </a:r>
                      <a:r>
                        <a:rPr sz="900" spc="-15" dirty="0">
                          <a:latin typeface="Arial"/>
                          <a:cs typeface="Arial"/>
                        </a:rPr>
                        <a:t> </a:t>
                      </a:r>
                      <a:r>
                        <a:rPr sz="900" spc="-5" dirty="0">
                          <a:latin typeface="Arial"/>
                          <a:cs typeface="Arial"/>
                        </a:rPr>
                        <a:t>dampers</a:t>
                      </a:r>
                      <a:endParaRPr sz="900">
                        <a:latin typeface="Arial"/>
                        <a:cs typeface="Arial"/>
                      </a:endParaRPr>
                    </a:p>
                  </a:txBody>
                  <a:tcPr marL="0" marR="0" marT="58419" marB="0"/>
                </a:tc>
                <a:tc>
                  <a:txBody>
                    <a:bodyPr/>
                    <a:lstStyle/>
                    <a:p>
                      <a:pPr>
                        <a:lnSpc>
                          <a:spcPct val="100000"/>
                        </a:lnSpc>
                      </a:pPr>
                      <a:endParaRPr sz="800">
                        <a:latin typeface="Times New Roman"/>
                        <a:cs typeface="Times New Roman"/>
                      </a:endParaRPr>
                    </a:p>
                  </a:txBody>
                  <a:tcPr marL="0" marR="0" marT="0" marB="0"/>
                </a:tc>
                <a:tc>
                  <a:txBody>
                    <a:bodyPr/>
                    <a:lstStyle/>
                    <a:p>
                      <a:pPr marL="80010">
                        <a:lnSpc>
                          <a:spcPct val="100000"/>
                        </a:lnSpc>
                        <a:spcBef>
                          <a:spcPts val="660"/>
                        </a:spcBef>
                      </a:pPr>
                      <a:r>
                        <a:rPr sz="900" spc="-5" dirty="0">
                          <a:latin typeface="Arial"/>
                          <a:cs typeface="Arial"/>
                        </a:rPr>
                        <a:t>Surface area of duct </a:t>
                      </a:r>
                      <a:r>
                        <a:rPr sz="900" dirty="0">
                          <a:latin typeface="Arial"/>
                          <a:cs typeface="Arial"/>
                        </a:rPr>
                        <a:t>in</a:t>
                      </a:r>
                      <a:r>
                        <a:rPr sz="900" spc="-10" dirty="0">
                          <a:latin typeface="Arial"/>
                          <a:cs typeface="Arial"/>
                        </a:rPr>
                        <a:t> </a:t>
                      </a:r>
                      <a:r>
                        <a:rPr sz="900" spc="-5" dirty="0">
                          <a:latin typeface="Arial"/>
                          <a:cs typeface="Arial"/>
                        </a:rPr>
                        <a:t>m2</a:t>
                      </a:r>
                      <a:endParaRPr sz="900">
                        <a:latin typeface="Arial"/>
                        <a:cs typeface="Arial"/>
                      </a:endParaRPr>
                    </a:p>
                  </a:txBody>
                  <a:tcPr marL="0" marR="0" marT="83820" marB="0"/>
                </a:tc>
                <a:extLst>
                  <a:ext uri="{0D108BD9-81ED-4DB2-BD59-A6C34878D82A}">
                    <a16:rowId xmlns:a16="http://schemas.microsoft.com/office/drawing/2014/main" val="10006"/>
                  </a:ext>
                </a:extLst>
              </a:tr>
              <a:tr h="291807">
                <a:tc>
                  <a:txBody>
                    <a:bodyPr/>
                    <a:lstStyle/>
                    <a:p>
                      <a:pPr marL="31750">
                        <a:lnSpc>
                          <a:spcPct val="100000"/>
                        </a:lnSpc>
                        <a:spcBef>
                          <a:spcPts val="459"/>
                        </a:spcBef>
                      </a:pPr>
                      <a:r>
                        <a:rPr sz="900" spc="-5" dirty="0">
                          <a:latin typeface="Arial"/>
                          <a:cs typeface="Arial"/>
                        </a:rPr>
                        <a:t>17.20</a:t>
                      </a:r>
                      <a:endParaRPr sz="900">
                        <a:latin typeface="Arial"/>
                        <a:cs typeface="Arial"/>
                      </a:endParaRPr>
                    </a:p>
                  </a:txBody>
                  <a:tcPr marL="0" marR="0" marT="58419" marB="0"/>
                </a:tc>
                <a:tc>
                  <a:txBody>
                    <a:bodyPr/>
                    <a:lstStyle/>
                    <a:p>
                      <a:pPr marL="99695">
                        <a:lnSpc>
                          <a:spcPct val="100000"/>
                        </a:lnSpc>
                        <a:spcBef>
                          <a:spcPts val="459"/>
                        </a:spcBef>
                      </a:pPr>
                      <a:r>
                        <a:rPr sz="900" spc="-5" dirty="0">
                          <a:latin typeface="Arial"/>
                          <a:cs typeface="Arial"/>
                        </a:rPr>
                        <a:t>Acoustic Duct</a:t>
                      </a:r>
                      <a:r>
                        <a:rPr sz="900" spc="-10" dirty="0">
                          <a:latin typeface="Arial"/>
                          <a:cs typeface="Arial"/>
                        </a:rPr>
                        <a:t> </a:t>
                      </a:r>
                      <a:r>
                        <a:rPr sz="900" spc="-5" dirty="0">
                          <a:latin typeface="Arial"/>
                          <a:cs typeface="Arial"/>
                        </a:rPr>
                        <a:t>Lining</a:t>
                      </a:r>
                      <a:endParaRPr sz="900">
                        <a:latin typeface="Arial"/>
                        <a:cs typeface="Arial"/>
                      </a:endParaRPr>
                    </a:p>
                  </a:txBody>
                  <a:tcPr marL="0" marR="0" marT="58419" marB="0"/>
                </a:tc>
                <a:tc>
                  <a:txBody>
                    <a:bodyPr/>
                    <a:lstStyle/>
                    <a:p>
                      <a:pPr>
                        <a:lnSpc>
                          <a:spcPct val="100000"/>
                        </a:lnSpc>
                      </a:pPr>
                      <a:endParaRPr sz="800">
                        <a:latin typeface="Times New Roman"/>
                        <a:cs typeface="Times New Roman"/>
                      </a:endParaRPr>
                    </a:p>
                  </a:txBody>
                  <a:tcPr marL="0" marR="0" marT="0" marB="0"/>
                </a:tc>
                <a:tc>
                  <a:txBody>
                    <a:bodyPr/>
                    <a:lstStyle/>
                    <a:p>
                      <a:pPr marL="80010">
                        <a:lnSpc>
                          <a:spcPct val="100000"/>
                        </a:lnSpc>
                        <a:spcBef>
                          <a:spcPts val="660"/>
                        </a:spcBef>
                      </a:pPr>
                      <a:r>
                        <a:rPr sz="900" spc="-5" dirty="0">
                          <a:latin typeface="Arial"/>
                          <a:cs typeface="Arial"/>
                        </a:rPr>
                        <a:t>Surface area of duct </a:t>
                      </a:r>
                      <a:r>
                        <a:rPr sz="900" dirty="0">
                          <a:latin typeface="Arial"/>
                          <a:cs typeface="Arial"/>
                        </a:rPr>
                        <a:t>in </a:t>
                      </a:r>
                      <a:r>
                        <a:rPr sz="900" spc="-5" dirty="0">
                          <a:latin typeface="Arial"/>
                          <a:cs typeface="Arial"/>
                        </a:rPr>
                        <a:t>m2 </a:t>
                      </a:r>
                      <a:r>
                        <a:rPr sz="900" spc="-10" dirty="0">
                          <a:latin typeface="Arial"/>
                          <a:cs typeface="Arial"/>
                        </a:rPr>
                        <a:t>stating</a:t>
                      </a:r>
                      <a:r>
                        <a:rPr sz="900" spc="-25" dirty="0">
                          <a:latin typeface="Arial"/>
                          <a:cs typeface="Arial"/>
                        </a:rPr>
                        <a:t> </a:t>
                      </a:r>
                      <a:r>
                        <a:rPr sz="900" spc="-5" dirty="0">
                          <a:latin typeface="Arial"/>
                          <a:cs typeface="Arial"/>
                        </a:rPr>
                        <a:t>thickness</a:t>
                      </a:r>
                      <a:endParaRPr sz="900">
                        <a:latin typeface="Arial"/>
                        <a:cs typeface="Arial"/>
                      </a:endParaRPr>
                    </a:p>
                  </a:txBody>
                  <a:tcPr marL="0" marR="0" marT="83820" marB="0"/>
                </a:tc>
                <a:extLst>
                  <a:ext uri="{0D108BD9-81ED-4DB2-BD59-A6C34878D82A}">
                    <a16:rowId xmlns:a16="http://schemas.microsoft.com/office/drawing/2014/main" val="10007"/>
                  </a:ext>
                </a:extLst>
              </a:tr>
              <a:tr h="292607">
                <a:tc>
                  <a:txBody>
                    <a:bodyPr/>
                    <a:lstStyle/>
                    <a:p>
                      <a:pPr marL="31750">
                        <a:lnSpc>
                          <a:spcPct val="100000"/>
                        </a:lnSpc>
                        <a:spcBef>
                          <a:spcPts val="459"/>
                        </a:spcBef>
                      </a:pPr>
                      <a:r>
                        <a:rPr sz="900" spc="-5" dirty="0">
                          <a:latin typeface="Arial"/>
                          <a:cs typeface="Arial"/>
                        </a:rPr>
                        <a:t>17.21</a:t>
                      </a:r>
                      <a:endParaRPr sz="900">
                        <a:latin typeface="Arial"/>
                        <a:cs typeface="Arial"/>
                      </a:endParaRPr>
                    </a:p>
                  </a:txBody>
                  <a:tcPr marL="0" marR="0" marT="58419" marB="0"/>
                </a:tc>
                <a:tc>
                  <a:txBody>
                    <a:bodyPr/>
                    <a:lstStyle/>
                    <a:p>
                      <a:pPr marL="99695">
                        <a:lnSpc>
                          <a:spcPct val="100000"/>
                        </a:lnSpc>
                        <a:spcBef>
                          <a:spcPts val="459"/>
                        </a:spcBef>
                      </a:pPr>
                      <a:r>
                        <a:rPr sz="900" spc="-5" dirty="0">
                          <a:latin typeface="Arial"/>
                          <a:cs typeface="Arial"/>
                        </a:rPr>
                        <a:t>External Duct</a:t>
                      </a:r>
                      <a:r>
                        <a:rPr sz="900" spc="-10" dirty="0">
                          <a:latin typeface="Arial"/>
                          <a:cs typeface="Arial"/>
                        </a:rPr>
                        <a:t> </a:t>
                      </a:r>
                      <a:r>
                        <a:rPr sz="900" spc="-5" dirty="0">
                          <a:latin typeface="Arial"/>
                          <a:cs typeface="Arial"/>
                        </a:rPr>
                        <a:t>Insulation</a:t>
                      </a:r>
                      <a:endParaRPr sz="900">
                        <a:latin typeface="Arial"/>
                        <a:cs typeface="Arial"/>
                      </a:endParaRPr>
                    </a:p>
                  </a:txBody>
                  <a:tcPr marL="0" marR="0" marT="58419" marB="0"/>
                </a:tc>
                <a:tc>
                  <a:txBody>
                    <a:bodyPr/>
                    <a:lstStyle/>
                    <a:p>
                      <a:pPr>
                        <a:lnSpc>
                          <a:spcPct val="100000"/>
                        </a:lnSpc>
                      </a:pPr>
                      <a:endParaRPr sz="800">
                        <a:latin typeface="Times New Roman"/>
                        <a:cs typeface="Times New Roman"/>
                      </a:endParaRPr>
                    </a:p>
                  </a:txBody>
                  <a:tcPr marL="0" marR="0" marT="0" marB="0"/>
                </a:tc>
                <a:tc>
                  <a:txBody>
                    <a:bodyPr/>
                    <a:lstStyle/>
                    <a:p>
                      <a:pPr marL="80010">
                        <a:lnSpc>
                          <a:spcPct val="100000"/>
                        </a:lnSpc>
                        <a:spcBef>
                          <a:spcPts val="665"/>
                        </a:spcBef>
                      </a:pPr>
                      <a:r>
                        <a:rPr sz="900" spc="-5" dirty="0">
                          <a:latin typeface="Arial"/>
                          <a:cs typeface="Arial"/>
                        </a:rPr>
                        <a:t>Surface area of duct </a:t>
                      </a:r>
                      <a:r>
                        <a:rPr sz="900" dirty="0">
                          <a:latin typeface="Arial"/>
                          <a:cs typeface="Arial"/>
                        </a:rPr>
                        <a:t>in </a:t>
                      </a:r>
                      <a:r>
                        <a:rPr sz="900" spc="-5" dirty="0">
                          <a:latin typeface="Arial"/>
                          <a:cs typeface="Arial"/>
                        </a:rPr>
                        <a:t>m2 </a:t>
                      </a:r>
                      <a:r>
                        <a:rPr sz="900" spc="-10" dirty="0">
                          <a:latin typeface="Arial"/>
                          <a:cs typeface="Arial"/>
                        </a:rPr>
                        <a:t>stating</a:t>
                      </a:r>
                      <a:r>
                        <a:rPr sz="900" spc="-25" dirty="0">
                          <a:latin typeface="Arial"/>
                          <a:cs typeface="Arial"/>
                        </a:rPr>
                        <a:t> </a:t>
                      </a:r>
                      <a:r>
                        <a:rPr sz="900" spc="-5" dirty="0">
                          <a:latin typeface="Arial"/>
                          <a:cs typeface="Arial"/>
                        </a:rPr>
                        <a:t>thickness</a:t>
                      </a:r>
                      <a:endParaRPr sz="900">
                        <a:latin typeface="Arial"/>
                        <a:cs typeface="Arial"/>
                      </a:endParaRPr>
                    </a:p>
                  </a:txBody>
                  <a:tcPr marL="0" marR="0" marT="84455" marB="0"/>
                </a:tc>
                <a:extLst>
                  <a:ext uri="{0D108BD9-81ED-4DB2-BD59-A6C34878D82A}">
                    <a16:rowId xmlns:a16="http://schemas.microsoft.com/office/drawing/2014/main" val="10008"/>
                  </a:ext>
                </a:extLst>
              </a:tr>
              <a:tr h="291807">
                <a:tc>
                  <a:txBody>
                    <a:bodyPr/>
                    <a:lstStyle/>
                    <a:p>
                      <a:pPr marL="31750">
                        <a:lnSpc>
                          <a:spcPct val="100000"/>
                        </a:lnSpc>
                        <a:spcBef>
                          <a:spcPts val="459"/>
                        </a:spcBef>
                      </a:pPr>
                      <a:r>
                        <a:rPr sz="900" spc="-5" dirty="0">
                          <a:latin typeface="Arial"/>
                          <a:cs typeface="Arial"/>
                        </a:rPr>
                        <a:t>17.22</a:t>
                      </a:r>
                      <a:endParaRPr sz="900">
                        <a:latin typeface="Arial"/>
                        <a:cs typeface="Arial"/>
                      </a:endParaRPr>
                    </a:p>
                  </a:txBody>
                  <a:tcPr marL="0" marR="0" marT="58419" marB="0"/>
                </a:tc>
                <a:tc>
                  <a:txBody>
                    <a:bodyPr/>
                    <a:lstStyle/>
                    <a:p>
                      <a:pPr marL="100330">
                        <a:lnSpc>
                          <a:spcPct val="100000"/>
                        </a:lnSpc>
                        <a:spcBef>
                          <a:spcPts val="459"/>
                        </a:spcBef>
                      </a:pPr>
                      <a:r>
                        <a:rPr sz="900" spc="-5" dirty="0">
                          <a:latin typeface="Arial"/>
                          <a:cs typeface="Arial"/>
                        </a:rPr>
                        <a:t>Kitchen</a:t>
                      </a:r>
                      <a:r>
                        <a:rPr sz="900" spc="-10" dirty="0">
                          <a:latin typeface="Arial"/>
                          <a:cs typeface="Arial"/>
                        </a:rPr>
                        <a:t> </a:t>
                      </a:r>
                      <a:r>
                        <a:rPr sz="900" spc="-5" dirty="0">
                          <a:latin typeface="Arial"/>
                          <a:cs typeface="Arial"/>
                        </a:rPr>
                        <a:t>Hoods</a:t>
                      </a:r>
                      <a:endParaRPr sz="900">
                        <a:latin typeface="Arial"/>
                        <a:cs typeface="Arial"/>
                      </a:endParaRPr>
                    </a:p>
                  </a:txBody>
                  <a:tcPr marL="0" marR="0" marT="58419" marB="0"/>
                </a:tc>
                <a:tc>
                  <a:txBody>
                    <a:bodyPr/>
                    <a:lstStyle/>
                    <a:p>
                      <a:pPr>
                        <a:lnSpc>
                          <a:spcPct val="100000"/>
                        </a:lnSpc>
                      </a:pPr>
                      <a:endParaRPr sz="800">
                        <a:latin typeface="Times New Roman"/>
                        <a:cs typeface="Times New Roman"/>
                      </a:endParaRPr>
                    </a:p>
                  </a:txBody>
                  <a:tcPr marL="0" marR="0" marT="0" marB="0"/>
                </a:tc>
                <a:tc>
                  <a:txBody>
                    <a:bodyPr/>
                    <a:lstStyle/>
                    <a:p>
                      <a:pPr marL="80010">
                        <a:lnSpc>
                          <a:spcPct val="100000"/>
                        </a:lnSpc>
                        <a:spcBef>
                          <a:spcPts val="660"/>
                        </a:spcBef>
                      </a:pPr>
                      <a:r>
                        <a:rPr sz="900" spc="-5" dirty="0">
                          <a:latin typeface="Arial"/>
                          <a:cs typeface="Arial"/>
                        </a:rPr>
                        <a:t>Enumerated stating</a:t>
                      </a:r>
                      <a:r>
                        <a:rPr sz="900" spc="-15" dirty="0">
                          <a:latin typeface="Arial"/>
                          <a:cs typeface="Arial"/>
                        </a:rPr>
                        <a:t> </a:t>
                      </a:r>
                      <a:r>
                        <a:rPr sz="900" spc="-5" dirty="0">
                          <a:latin typeface="Arial"/>
                          <a:cs typeface="Arial"/>
                        </a:rPr>
                        <a:t>dimensions</a:t>
                      </a:r>
                      <a:endParaRPr sz="900">
                        <a:latin typeface="Arial"/>
                        <a:cs typeface="Arial"/>
                      </a:endParaRPr>
                    </a:p>
                  </a:txBody>
                  <a:tcPr marL="0" marR="0" marT="83820" marB="0"/>
                </a:tc>
                <a:extLst>
                  <a:ext uri="{0D108BD9-81ED-4DB2-BD59-A6C34878D82A}">
                    <a16:rowId xmlns:a16="http://schemas.microsoft.com/office/drawing/2014/main" val="10009"/>
                  </a:ext>
                </a:extLst>
              </a:tr>
              <a:tr h="291807">
                <a:tc>
                  <a:txBody>
                    <a:bodyPr/>
                    <a:lstStyle/>
                    <a:p>
                      <a:pPr marL="31750">
                        <a:lnSpc>
                          <a:spcPct val="100000"/>
                        </a:lnSpc>
                        <a:spcBef>
                          <a:spcPts val="459"/>
                        </a:spcBef>
                      </a:pPr>
                      <a:r>
                        <a:rPr sz="900" spc="-5" dirty="0">
                          <a:latin typeface="Arial"/>
                          <a:cs typeface="Arial"/>
                        </a:rPr>
                        <a:t>17.23</a:t>
                      </a:r>
                      <a:endParaRPr sz="900">
                        <a:latin typeface="Arial"/>
                        <a:cs typeface="Arial"/>
                      </a:endParaRPr>
                    </a:p>
                  </a:txBody>
                  <a:tcPr marL="0" marR="0" marT="58419" marB="0"/>
                </a:tc>
                <a:tc>
                  <a:txBody>
                    <a:bodyPr/>
                    <a:lstStyle/>
                    <a:p>
                      <a:pPr marL="100330">
                        <a:lnSpc>
                          <a:spcPct val="100000"/>
                        </a:lnSpc>
                        <a:spcBef>
                          <a:spcPts val="459"/>
                        </a:spcBef>
                      </a:pPr>
                      <a:r>
                        <a:rPr sz="900" spc="-5" dirty="0">
                          <a:latin typeface="Arial"/>
                          <a:cs typeface="Arial"/>
                        </a:rPr>
                        <a:t>Radiators/Heating</a:t>
                      </a:r>
                      <a:r>
                        <a:rPr sz="900" spc="-10" dirty="0">
                          <a:latin typeface="Arial"/>
                          <a:cs typeface="Arial"/>
                        </a:rPr>
                        <a:t> </a:t>
                      </a:r>
                      <a:r>
                        <a:rPr sz="900" spc="-5" dirty="0">
                          <a:latin typeface="Arial"/>
                          <a:cs typeface="Arial"/>
                        </a:rPr>
                        <a:t>units</a:t>
                      </a:r>
                      <a:endParaRPr sz="900">
                        <a:latin typeface="Arial"/>
                        <a:cs typeface="Arial"/>
                      </a:endParaRPr>
                    </a:p>
                  </a:txBody>
                  <a:tcPr marL="0" marR="0" marT="58419" marB="0"/>
                </a:tc>
                <a:tc>
                  <a:txBody>
                    <a:bodyPr/>
                    <a:lstStyle/>
                    <a:p>
                      <a:pPr>
                        <a:lnSpc>
                          <a:spcPct val="100000"/>
                        </a:lnSpc>
                      </a:pPr>
                      <a:endParaRPr sz="800">
                        <a:latin typeface="Times New Roman"/>
                        <a:cs typeface="Times New Roman"/>
                      </a:endParaRPr>
                    </a:p>
                  </a:txBody>
                  <a:tcPr marL="0" marR="0" marT="0" marB="0"/>
                </a:tc>
                <a:tc>
                  <a:txBody>
                    <a:bodyPr/>
                    <a:lstStyle/>
                    <a:p>
                      <a:pPr marL="80010">
                        <a:lnSpc>
                          <a:spcPct val="100000"/>
                        </a:lnSpc>
                        <a:spcBef>
                          <a:spcPts val="660"/>
                        </a:spcBef>
                      </a:pPr>
                      <a:r>
                        <a:rPr sz="900" spc="-5" dirty="0">
                          <a:latin typeface="Arial"/>
                          <a:cs typeface="Arial"/>
                        </a:rPr>
                        <a:t>Enumerated</a:t>
                      </a:r>
                      <a:endParaRPr sz="900">
                        <a:latin typeface="Arial"/>
                        <a:cs typeface="Arial"/>
                      </a:endParaRPr>
                    </a:p>
                  </a:txBody>
                  <a:tcPr marL="0" marR="0" marT="83820" marB="0"/>
                </a:tc>
                <a:extLst>
                  <a:ext uri="{0D108BD9-81ED-4DB2-BD59-A6C34878D82A}">
                    <a16:rowId xmlns:a16="http://schemas.microsoft.com/office/drawing/2014/main" val="10010"/>
                  </a:ext>
                </a:extLst>
              </a:tr>
              <a:tr h="203453">
                <a:tc>
                  <a:txBody>
                    <a:bodyPr/>
                    <a:lstStyle/>
                    <a:p>
                      <a:pPr marL="31750">
                        <a:lnSpc>
                          <a:spcPts val="1040"/>
                        </a:lnSpc>
                        <a:spcBef>
                          <a:spcPts val="459"/>
                        </a:spcBef>
                      </a:pPr>
                      <a:r>
                        <a:rPr sz="900" spc="-5" dirty="0">
                          <a:latin typeface="Arial"/>
                          <a:cs typeface="Arial"/>
                        </a:rPr>
                        <a:t>17.24</a:t>
                      </a:r>
                      <a:endParaRPr sz="900">
                        <a:latin typeface="Arial"/>
                        <a:cs typeface="Arial"/>
                      </a:endParaRPr>
                    </a:p>
                  </a:txBody>
                  <a:tcPr marL="0" marR="0" marT="58419" marB="0"/>
                </a:tc>
                <a:tc>
                  <a:txBody>
                    <a:bodyPr/>
                    <a:lstStyle/>
                    <a:p>
                      <a:pPr marL="99695">
                        <a:lnSpc>
                          <a:spcPts val="1040"/>
                        </a:lnSpc>
                        <a:spcBef>
                          <a:spcPts val="459"/>
                        </a:spcBef>
                      </a:pPr>
                      <a:r>
                        <a:rPr sz="900" spc="-5" dirty="0">
                          <a:latin typeface="Arial"/>
                          <a:cs typeface="Arial"/>
                        </a:rPr>
                        <a:t>Controls (using </a:t>
                      </a:r>
                      <a:r>
                        <a:rPr sz="900" dirty="0">
                          <a:latin typeface="Arial"/>
                          <a:cs typeface="Arial"/>
                        </a:rPr>
                        <a:t>a </a:t>
                      </a:r>
                      <a:r>
                        <a:rPr sz="900" spc="-5" dirty="0">
                          <a:latin typeface="Arial"/>
                          <a:cs typeface="Arial"/>
                        </a:rPr>
                        <a:t>BMS/without </a:t>
                      </a:r>
                      <a:r>
                        <a:rPr sz="900" dirty="0">
                          <a:latin typeface="Arial"/>
                          <a:cs typeface="Arial"/>
                        </a:rPr>
                        <a:t>a</a:t>
                      </a:r>
                      <a:r>
                        <a:rPr sz="900" spc="-35" dirty="0">
                          <a:latin typeface="Arial"/>
                          <a:cs typeface="Arial"/>
                        </a:rPr>
                        <a:t> </a:t>
                      </a:r>
                      <a:r>
                        <a:rPr sz="900" spc="-5" dirty="0">
                          <a:latin typeface="Arial"/>
                          <a:cs typeface="Arial"/>
                        </a:rPr>
                        <a:t>BMS)}</a:t>
                      </a:r>
                      <a:endParaRPr sz="900">
                        <a:latin typeface="Arial"/>
                        <a:cs typeface="Arial"/>
                      </a:endParaRPr>
                    </a:p>
                  </a:txBody>
                  <a:tcPr marL="0" marR="0" marT="58419" marB="0"/>
                </a:tc>
                <a:tc>
                  <a:txBody>
                    <a:bodyPr/>
                    <a:lstStyle/>
                    <a:p>
                      <a:pPr marL="96520">
                        <a:lnSpc>
                          <a:spcPts val="1040"/>
                        </a:lnSpc>
                        <a:spcBef>
                          <a:spcPts val="459"/>
                        </a:spcBef>
                      </a:pPr>
                      <a:r>
                        <a:rPr sz="900" dirty="0">
                          <a:latin typeface="Arial"/>
                          <a:cs typeface="Arial"/>
                        </a:rPr>
                        <a:t>}</a:t>
                      </a:r>
                      <a:endParaRPr sz="900">
                        <a:latin typeface="Arial"/>
                        <a:cs typeface="Arial"/>
                      </a:endParaRPr>
                    </a:p>
                  </a:txBody>
                  <a:tcPr marL="0" marR="0" marT="58419" marB="0"/>
                </a:tc>
                <a:tc>
                  <a:txBody>
                    <a:bodyPr/>
                    <a:lstStyle/>
                    <a:p>
                      <a:pPr>
                        <a:lnSpc>
                          <a:spcPct val="100000"/>
                        </a:lnSpc>
                      </a:pPr>
                      <a:endParaRPr sz="800">
                        <a:latin typeface="Times New Roman"/>
                        <a:cs typeface="Times New Roman"/>
                      </a:endParaRPr>
                    </a:p>
                  </a:txBody>
                  <a:tcPr marL="0" marR="0" marT="0" marB="0"/>
                </a:tc>
                <a:extLst>
                  <a:ext uri="{0D108BD9-81ED-4DB2-BD59-A6C34878D82A}">
                    <a16:rowId xmlns:a16="http://schemas.microsoft.com/office/drawing/2014/main" val="10011"/>
                  </a:ext>
                </a:extLst>
              </a:tr>
              <a:tr h="273416">
                <a:tc>
                  <a:txBody>
                    <a:bodyPr/>
                    <a:lstStyle/>
                    <a:p>
                      <a:pPr>
                        <a:lnSpc>
                          <a:spcPct val="100000"/>
                        </a:lnSpc>
                        <a:spcBef>
                          <a:spcPts val="40"/>
                        </a:spcBef>
                      </a:pPr>
                      <a:endParaRPr sz="800">
                        <a:latin typeface="Times New Roman"/>
                        <a:cs typeface="Times New Roman"/>
                      </a:endParaRPr>
                    </a:p>
                    <a:p>
                      <a:pPr marL="31750">
                        <a:lnSpc>
                          <a:spcPct val="100000"/>
                        </a:lnSpc>
                      </a:pPr>
                      <a:r>
                        <a:rPr sz="900" spc="-5" dirty="0">
                          <a:latin typeface="Arial"/>
                          <a:cs typeface="Arial"/>
                        </a:rPr>
                        <a:t>17.25</a:t>
                      </a:r>
                      <a:endParaRPr sz="900">
                        <a:latin typeface="Arial"/>
                        <a:cs typeface="Arial"/>
                      </a:endParaRPr>
                    </a:p>
                  </a:txBody>
                  <a:tcPr marL="0" marR="0" marT="5080" marB="0"/>
                </a:tc>
                <a:tc>
                  <a:txBody>
                    <a:bodyPr/>
                    <a:lstStyle/>
                    <a:p>
                      <a:pPr>
                        <a:lnSpc>
                          <a:spcPct val="100000"/>
                        </a:lnSpc>
                        <a:spcBef>
                          <a:spcPts val="40"/>
                        </a:spcBef>
                      </a:pPr>
                      <a:endParaRPr sz="800">
                        <a:latin typeface="Times New Roman"/>
                        <a:cs typeface="Times New Roman"/>
                      </a:endParaRPr>
                    </a:p>
                    <a:p>
                      <a:pPr marL="100330">
                        <a:lnSpc>
                          <a:spcPct val="100000"/>
                        </a:lnSpc>
                      </a:pPr>
                      <a:r>
                        <a:rPr sz="900" spc="-5" dirty="0">
                          <a:latin typeface="Arial"/>
                          <a:cs typeface="Arial"/>
                        </a:rPr>
                        <a:t>Electrical, including switchboards and</a:t>
                      </a:r>
                      <a:r>
                        <a:rPr sz="900" spc="-25" dirty="0">
                          <a:latin typeface="Arial"/>
                          <a:cs typeface="Arial"/>
                        </a:rPr>
                        <a:t> </a:t>
                      </a:r>
                      <a:r>
                        <a:rPr sz="900" spc="-5" dirty="0">
                          <a:latin typeface="Arial"/>
                          <a:cs typeface="Arial"/>
                        </a:rPr>
                        <a:t>control</a:t>
                      </a:r>
                      <a:endParaRPr sz="900">
                        <a:latin typeface="Arial"/>
                        <a:cs typeface="Arial"/>
                      </a:endParaRPr>
                    </a:p>
                  </a:txBody>
                  <a:tcPr marL="0" marR="0" marT="5080" marB="0"/>
                </a:tc>
                <a:tc>
                  <a:txBody>
                    <a:bodyPr/>
                    <a:lstStyle/>
                    <a:p>
                      <a:pPr marL="98425">
                        <a:lnSpc>
                          <a:spcPts val="1045"/>
                        </a:lnSpc>
                      </a:pPr>
                      <a:r>
                        <a:rPr sz="900" dirty="0">
                          <a:latin typeface="Arial"/>
                          <a:cs typeface="Arial"/>
                        </a:rPr>
                        <a:t>}</a:t>
                      </a:r>
                      <a:endParaRPr sz="900">
                        <a:latin typeface="Arial"/>
                        <a:cs typeface="Arial"/>
                      </a:endParaRPr>
                    </a:p>
                    <a:p>
                      <a:pPr marL="98425">
                        <a:lnSpc>
                          <a:spcPts val="990"/>
                        </a:lnSpc>
                        <a:spcBef>
                          <a:spcPts val="15"/>
                        </a:spcBef>
                      </a:pPr>
                      <a:r>
                        <a:rPr sz="900" dirty="0">
                          <a:latin typeface="Arial"/>
                          <a:cs typeface="Arial"/>
                        </a:rPr>
                        <a:t>}</a:t>
                      </a:r>
                      <a:endParaRPr sz="900">
                        <a:latin typeface="Arial"/>
                        <a:cs typeface="Arial"/>
                      </a:endParaRPr>
                    </a:p>
                  </a:txBody>
                  <a:tcPr marL="0" marR="0" marT="0" marB="0"/>
                </a:tc>
                <a:tc>
                  <a:txBody>
                    <a:bodyPr/>
                    <a:lstStyle/>
                    <a:p>
                      <a:pPr>
                        <a:lnSpc>
                          <a:spcPct val="100000"/>
                        </a:lnSpc>
                      </a:pPr>
                      <a:endParaRPr sz="800">
                        <a:latin typeface="Times New Roman"/>
                        <a:cs typeface="Times New Roman"/>
                      </a:endParaRPr>
                    </a:p>
                  </a:txBody>
                  <a:tcPr marL="0" marR="0" marT="0" marB="0"/>
                </a:tc>
                <a:extLst>
                  <a:ext uri="{0D108BD9-81ED-4DB2-BD59-A6C34878D82A}">
                    <a16:rowId xmlns:a16="http://schemas.microsoft.com/office/drawing/2014/main" val="10012"/>
                  </a:ext>
                </a:extLst>
              </a:tr>
              <a:tr h="202928">
                <a:tc>
                  <a:txBody>
                    <a:bodyPr/>
                    <a:lstStyle/>
                    <a:p>
                      <a:pPr>
                        <a:lnSpc>
                          <a:spcPct val="100000"/>
                        </a:lnSpc>
                      </a:pPr>
                      <a:endParaRPr sz="800">
                        <a:latin typeface="Times New Roman"/>
                        <a:cs typeface="Times New Roman"/>
                      </a:endParaRPr>
                    </a:p>
                  </a:txBody>
                  <a:tcPr marL="0" marR="0" marT="0" marB="0"/>
                </a:tc>
                <a:tc>
                  <a:txBody>
                    <a:bodyPr/>
                    <a:lstStyle/>
                    <a:p>
                      <a:pPr marL="99695">
                        <a:lnSpc>
                          <a:spcPts val="994"/>
                        </a:lnSpc>
                      </a:pPr>
                      <a:r>
                        <a:rPr sz="900" spc="-5" dirty="0">
                          <a:latin typeface="Arial"/>
                          <a:cs typeface="Arial"/>
                        </a:rPr>
                        <a:t>panels</a:t>
                      </a:r>
                      <a:endParaRPr sz="900">
                        <a:latin typeface="Arial"/>
                        <a:cs typeface="Arial"/>
                      </a:endParaRPr>
                    </a:p>
                  </a:txBody>
                  <a:tcPr marL="0" marR="0" marT="0" marB="0"/>
                </a:tc>
                <a:tc gridSpan="2">
                  <a:txBody>
                    <a:bodyPr/>
                    <a:lstStyle/>
                    <a:p>
                      <a:pPr marL="98425">
                        <a:lnSpc>
                          <a:spcPts val="869"/>
                        </a:lnSpc>
                        <a:spcBef>
                          <a:spcPts val="10"/>
                        </a:spcBef>
                      </a:pPr>
                      <a:r>
                        <a:rPr sz="900" dirty="0">
                          <a:latin typeface="Arial"/>
                          <a:cs typeface="Arial"/>
                        </a:rPr>
                        <a:t>}</a:t>
                      </a:r>
                      <a:endParaRPr sz="900">
                        <a:latin typeface="Arial"/>
                        <a:cs typeface="Arial"/>
                      </a:endParaRPr>
                    </a:p>
                    <a:p>
                      <a:pPr marL="98425">
                        <a:lnSpc>
                          <a:spcPts val="625"/>
                        </a:lnSpc>
                      </a:pPr>
                      <a:r>
                        <a:rPr sz="1350" baseline="-27777" dirty="0">
                          <a:latin typeface="Arial"/>
                          <a:cs typeface="Arial"/>
                        </a:rPr>
                        <a:t>} </a:t>
                      </a:r>
                      <a:r>
                        <a:rPr sz="900" spc="-5" dirty="0">
                          <a:latin typeface="Arial"/>
                          <a:cs typeface="Arial"/>
                        </a:rPr>
                        <a:t>Gross area </a:t>
                      </a:r>
                      <a:r>
                        <a:rPr sz="900" dirty="0">
                          <a:latin typeface="Arial"/>
                          <a:cs typeface="Arial"/>
                        </a:rPr>
                        <a:t>of </a:t>
                      </a:r>
                      <a:r>
                        <a:rPr sz="900" spc="-5" dirty="0">
                          <a:latin typeface="Arial"/>
                          <a:cs typeface="Arial"/>
                        </a:rPr>
                        <a:t>building served for each type</a:t>
                      </a:r>
                      <a:r>
                        <a:rPr sz="900" spc="-145" dirty="0">
                          <a:latin typeface="Arial"/>
                          <a:cs typeface="Arial"/>
                        </a:rPr>
                        <a:t> </a:t>
                      </a:r>
                      <a:r>
                        <a:rPr sz="900" spc="-5" dirty="0">
                          <a:latin typeface="Arial"/>
                          <a:cs typeface="Arial"/>
                        </a:rPr>
                        <a:t>of</a:t>
                      </a:r>
                      <a:endParaRPr sz="900">
                        <a:latin typeface="Arial"/>
                        <a:cs typeface="Arial"/>
                      </a:endParaRPr>
                    </a:p>
                  </a:txBody>
                  <a:tcPr marL="0" marR="0" marT="1270" marB="0"/>
                </a:tc>
                <a:tc hMerge="1">
                  <a:txBody>
                    <a:bodyPr/>
                    <a:lstStyle/>
                    <a:p>
                      <a:endParaRPr/>
                    </a:p>
                  </a:txBody>
                  <a:tcPr marL="0" marR="0" marT="0" marB="0"/>
                </a:tc>
                <a:extLst>
                  <a:ext uri="{0D108BD9-81ED-4DB2-BD59-A6C34878D82A}">
                    <a16:rowId xmlns:a16="http://schemas.microsoft.com/office/drawing/2014/main" val="10013"/>
                  </a:ext>
                </a:extLst>
              </a:tr>
              <a:tr h="273177">
                <a:tc>
                  <a:txBody>
                    <a:bodyPr/>
                    <a:lstStyle/>
                    <a:p>
                      <a:pPr marL="31750">
                        <a:lnSpc>
                          <a:spcPct val="100000"/>
                        </a:lnSpc>
                        <a:spcBef>
                          <a:spcPts val="414"/>
                        </a:spcBef>
                      </a:pPr>
                      <a:r>
                        <a:rPr sz="900" spc="-5" dirty="0">
                          <a:latin typeface="Arial"/>
                          <a:cs typeface="Arial"/>
                        </a:rPr>
                        <a:t>17.26</a:t>
                      </a:r>
                      <a:endParaRPr sz="900">
                        <a:latin typeface="Arial"/>
                        <a:cs typeface="Arial"/>
                      </a:endParaRPr>
                    </a:p>
                  </a:txBody>
                  <a:tcPr marL="0" marR="0" marT="52704" marB="0"/>
                </a:tc>
                <a:tc>
                  <a:txBody>
                    <a:bodyPr/>
                    <a:lstStyle/>
                    <a:p>
                      <a:pPr marL="99695">
                        <a:lnSpc>
                          <a:spcPct val="100000"/>
                        </a:lnSpc>
                        <a:spcBef>
                          <a:spcPts val="414"/>
                        </a:spcBef>
                      </a:pPr>
                      <a:r>
                        <a:rPr sz="900" spc="-5" dirty="0">
                          <a:latin typeface="Arial"/>
                          <a:cs typeface="Arial"/>
                        </a:rPr>
                        <a:t>Pipework</a:t>
                      </a:r>
                      <a:endParaRPr sz="900">
                        <a:latin typeface="Arial"/>
                        <a:cs typeface="Arial"/>
                      </a:endParaRPr>
                    </a:p>
                  </a:txBody>
                  <a:tcPr marL="0" marR="0" marT="52704" marB="0"/>
                </a:tc>
                <a:tc gridSpan="2">
                  <a:txBody>
                    <a:bodyPr/>
                    <a:lstStyle/>
                    <a:p>
                      <a:pPr marL="98425">
                        <a:lnSpc>
                          <a:spcPct val="100000"/>
                        </a:lnSpc>
                        <a:spcBef>
                          <a:spcPts val="160"/>
                        </a:spcBef>
                      </a:pPr>
                      <a:r>
                        <a:rPr sz="1350" baseline="-27777" dirty="0">
                          <a:latin typeface="Arial"/>
                          <a:cs typeface="Arial"/>
                        </a:rPr>
                        <a:t>} </a:t>
                      </a:r>
                      <a:r>
                        <a:rPr sz="900" spc="-5" dirty="0">
                          <a:latin typeface="Arial"/>
                          <a:cs typeface="Arial"/>
                        </a:rPr>
                        <a:t>system. May also be expressed as</a:t>
                      </a:r>
                      <a:r>
                        <a:rPr sz="900" spc="-130" dirty="0">
                          <a:latin typeface="Arial"/>
                          <a:cs typeface="Arial"/>
                        </a:rPr>
                        <a:t> </a:t>
                      </a:r>
                      <a:r>
                        <a:rPr sz="900" dirty="0">
                          <a:latin typeface="Arial"/>
                          <a:cs typeface="Arial"/>
                        </a:rPr>
                        <a:t>a</a:t>
                      </a:r>
                      <a:endParaRPr sz="900">
                        <a:latin typeface="Arial"/>
                        <a:cs typeface="Arial"/>
                      </a:endParaRPr>
                    </a:p>
                  </a:txBody>
                  <a:tcPr marL="0" marR="0" marT="20320" marB="0"/>
                </a:tc>
                <a:tc hMerge="1">
                  <a:txBody>
                    <a:bodyPr/>
                    <a:lstStyle/>
                    <a:p>
                      <a:endParaRPr/>
                    </a:p>
                  </a:txBody>
                  <a:tcPr marL="0" marR="0" marT="0" marB="0"/>
                </a:tc>
                <a:extLst>
                  <a:ext uri="{0D108BD9-81ED-4DB2-BD59-A6C34878D82A}">
                    <a16:rowId xmlns:a16="http://schemas.microsoft.com/office/drawing/2014/main" val="10014"/>
                  </a:ext>
                </a:extLst>
              </a:tr>
              <a:tr h="184662">
                <a:tc>
                  <a:txBody>
                    <a:bodyPr/>
                    <a:lstStyle/>
                    <a:p>
                      <a:pPr marL="31750">
                        <a:lnSpc>
                          <a:spcPts val="990"/>
                        </a:lnSpc>
                        <a:spcBef>
                          <a:spcPts val="360"/>
                        </a:spcBef>
                      </a:pPr>
                      <a:r>
                        <a:rPr sz="900" spc="-5" dirty="0">
                          <a:latin typeface="Arial"/>
                          <a:cs typeface="Arial"/>
                        </a:rPr>
                        <a:t>17.27</a:t>
                      </a:r>
                      <a:endParaRPr sz="900">
                        <a:latin typeface="Arial"/>
                        <a:cs typeface="Arial"/>
                      </a:endParaRPr>
                    </a:p>
                  </a:txBody>
                  <a:tcPr marL="0" marR="0" marB="0"/>
                </a:tc>
                <a:tc gridSpan="3">
                  <a:txBody>
                    <a:bodyPr/>
                    <a:lstStyle/>
                    <a:p>
                      <a:pPr marL="99695">
                        <a:lnSpc>
                          <a:spcPts val="990"/>
                        </a:lnSpc>
                        <a:spcBef>
                          <a:spcPts val="360"/>
                        </a:spcBef>
                        <a:tabLst>
                          <a:tab pos="2566670" algn="l"/>
                        </a:tabLst>
                      </a:pPr>
                      <a:r>
                        <a:rPr sz="900" spc="-5" dirty="0">
                          <a:latin typeface="Arial"/>
                          <a:cs typeface="Arial"/>
                        </a:rPr>
                        <a:t>Pipework Insulation	</a:t>
                      </a:r>
                      <a:r>
                        <a:rPr sz="1350" baseline="-18518" dirty="0">
                          <a:latin typeface="Arial"/>
                          <a:cs typeface="Arial"/>
                        </a:rPr>
                        <a:t>}</a:t>
                      </a:r>
                      <a:endParaRPr sz="1350" baseline="-18518">
                        <a:latin typeface="Arial"/>
                        <a:cs typeface="Arial"/>
                      </a:endParaRPr>
                    </a:p>
                  </a:txBody>
                  <a:tcPr marL="0" marR="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5"/>
                  </a:ext>
                </a:extLst>
              </a:tr>
            </a:tbl>
          </a:graphicData>
        </a:graphic>
      </p:graphicFrame>
      <p:sp>
        <p:nvSpPr>
          <p:cNvPr id="9" name="object 9"/>
          <p:cNvSpPr txBox="1"/>
          <p:nvPr/>
        </p:nvSpPr>
        <p:spPr>
          <a:xfrm>
            <a:off x="886698" y="5496532"/>
            <a:ext cx="3111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17.</a:t>
            </a:r>
            <a:r>
              <a:rPr sz="900" dirty="0">
                <a:latin typeface="Arial"/>
                <a:cs typeface="Arial"/>
              </a:rPr>
              <a:t>28</a:t>
            </a:r>
            <a:endParaRPr sz="900">
              <a:latin typeface="Arial"/>
              <a:cs typeface="Arial"/>
            </a:endParaRPr>
          </a:p>
        </p:txBody>
      </p:sp>
      <p:sp>
        <p:nvSpPr>
          <p:cNvPr id="10" name="object 10"/>
          <p:cNvSpPr txBox="1"/>
          <p:nvPr/>
        </p:nvSpPr>
        <p:spPr>
          <a:xfrm>
            <a:off x="1606683" y="5496532"/>
            <a:ext cx="139573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Commissioning and</a:t>
            </a:r>
            <a:r>
              <a:rPr sz="900" spc="-50" dirty="0">
                <a:latin typeface="Arial"/>
                <a:cs typeface="Arial"/>
              </a:rPr>
              <a:t> </a:t>
            </a:r>
            <a:r>
              <a:rPr sz="900" spc="-5" dirty="0">
                <a:latin typeface="Arial"/>
                <a:cs typeface="Arial"/>
              </a:rPr>
              <a:t>testing</a:t>
            </a:r>
            <a:endParaRPr sz="900">
              <a:latin typeface="Arial"/>
              <a:cs typeface="Arial"/>
            </a:endParaRPr>
          </a:p>
        </p:txBody>
      </p:sp>
      <p:sp>
        <p:nvSpPr>
          <p:cNvPr id="11" name="object 11"/>
          <p:cNvSpPr txBox="1"/>
          <p:nvPr/>
        </p:nvSpPr>
        <p:spPr>
          <a:xfrm>
            <a:off x="886698" y="5814286"/>
            <a:ext cx="3111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17.</a:t>
            </a:r>
            <a:r>
              <a:rPr sz="900" dirty="0">
                <a:latin typeface="Arial"/>
                <a:cs typeface="Arial"/>
              </a:rPr>
              <a:t>29</a:t>
            </a:r>
            <a:endParaRPr sz="900">
              <a:latin typeface="Arial"/>
              <a:cs typeface="Arial"/>
            </a:endParaRPr>
          </a:p>
        </p:txBody>
      </p:sp>
      <p:sp>
        <p:nvSpPr>
          <p:cNvPr id="12" name="object 12"/>
          <p:cNvSpPr txBox="1"/>
          <p:nvPr/>
        </p:nvSpPr>
        <p:spPr>
          <a:xfrm>
            <a:off x="1606788" y="5814286"/>
            <a:ext cx="2233295" cy="441959"/>
          </a:xfrm>
          <a:prstGeom prst="rect">
            <a:avLst/>
          </a:prstGeom>
        </p:spPr>
        <p:txBody>
          <a:bodyPr vert="horz" wrap="square" lIns="0" tIns="10160" rIns="0" bIns="0" rtlCol="0">
            <a:spAutoFit/>
          </a:bodyPr>
          <a:lstStyle/>
          <a:p>
            <a:pPr marL="12700" marR="5080">
              <a:lnSpc>
                <a:spcPct val="101699"/>
              </a:lnSpc>
              <a:spcBef>
                <a:spcPts val="80"/>
              </a:spcBef>
            </a:pPr>
            <a:r>
              <a:rPr sz="900" spc="-10" dirty="0">
                <a:latin typeface="Arial"/>
                <a:cs typeface="Arial"/>
              </a:rPr>
              <a:t>Permits, </a:t>
            </a:r>
            <a:r>
              <a:rPr sz="900" spc="-5" dirty="0">
                <a:latin typeface="Arial"/>
                <a:cs typeface="Arial"/>
              </a:rPr>
              <a:t>Servicing (during defects liability  period), Sundries, Identification, Preliminary  and General, Profit and</a:t>
            </a:r>
            <a:r>
              <a:rPr sz="900" spc="-20" dirty="0">
                <a:latin typeface="Arial"/>
                <a:cs typeface="Arial"/>
              </a:rPr>
              <a:t> </a:t>
            </a:r>
            <a:r>
              <a:rPr sz="900" spc="-5" dirty="0">
                <a:latin typeface="Arial"/>
                <a:cs typeface="Arial"/>
              </a:rPr>
              <a:t>Overhead</a:t>
            </a:r>
            <a:endParaRPr sz="900">
              <a:latin typeface="Arial"/>
              <a:cs typeface="Arial"/>
            </a:endParaRPr>
          </a:p>
        </p:txBody>
      </p:sp>
      <p:sp>
        <p:nvSpPr>
          <p:cNvPr id="13" name="object 13"/>
          <p:cNvSpPr txBox="1"/>
          <p:nvPr/>
        </p:nvSpPr>
        <p:spPr>
          <a:xfrm>
            <a:off x="4223458" y="5839432"/>
            <a:ext cx="2603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Sum</a:t>
            </a:r>
            <a:endParaRPr sz="900">
              <a:latin typeface="Arial"/>
              <a:cs typeface="Arial"/>
            </a:endParaRPr>
          </a:p>
        </p:txBody>
      </p:sp>
      <p:sp>
        <p:nvSpPr>
          <p:cNvPr id="14" name="object 14"/>
          <p:cNvSpPr txBox="1"/>
          <p:nvPr/>
        </p:nvSpPr>
        <p:spPr>
          <a:xfrm>
            <a:off x="886698" y="6359840"/>
            <a:ext cx="3111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17.</a:t>
            </a:r>
            <a:r>
              <a:rPr sz="900" dirty="0">
                <a:latin typeface="Arial"/>
                <a:cs typeface="Arial"/>
              </a:rPr>
              <a:t>30</a:t>
            </a:r>
            <a:endParaRPr sz="900">
              <a:latin typeface="Arial"/>
              <a:cs typeface="Arial"/>
            </a:endParaRPr>
          </a:p>
        </p:txBody>
      </p:sp>
      <p:sp>
        <p:nvSpPr>
          <p:cNvPr id="15" name="object 15"/>
          <p:cNvSpPr txBox="1"/>
          <p:nvPr/>
        </p:nvSpPr>
        <p:spPr>
          <a:xfrm>
            <a:off x="1606157" y="6359840"/>
            <a:ext cx="73279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Builders</a:t>
            </a:r>
            <a:r>
              <a:rPr sz="900" spc="-60" dirty="0">
                <a:latin typeface="Arial"/>
                <a:cs typeface="Arial"/>
              </a:rPr>
              <a:t> </a:t>
            </a:r>
            <a:r>
              <a:rPr sz="900" spc="-10" dirty="0">
                <a:latin typeface="Arial"/>
                <a:cs typeface="Arial"/>
              </a:rPr>
              <a:t>Work</a:t>
            </a:r>
            <a:endParaRPr sz="900">
              <a:latin typeface="Arial"/>
              <a:cs typeface="Arial"/>
            </a:endParaRPr>
          </a:p>
        </p:txBody>
      </p:sp>
      <p:sp>
        <p:nvSpPr>
          <p:cNvPr id="16" name="object 16"/>
          <p:cNvSpPr txBox="1"/>
          <p:nvPr/>
        </p:nvSpPr>
        <p:spPr>
          <a:xfrm>
            <a:off x="4223458" y="6385786"/>
            <a:ext cx="2603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Sum</a:t>
            </a:r>
            <a:endParaRPr sz="900">
              <a:latin typeface="Arial"/>
              <a:cs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28</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4489450" cy="2325370"/>
          </a:xfrm>
          <a:prstGeom prst="rect">
            <a:avLst/>
          </a:prstGeom>
        </p:spPr>
        <p:txBody>
          <a:bodyPr vert="horz" wrap="square" lIns="0" tIns="23495" rIns="0" bIns="0" rtlCol="0">
            <a:spAutoFit/>
          </a:bodyPr>
          <a:lstStyle/>
          <a:p>
            <a:pPr marL="1905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9050">
              <a:lnSpc>
                <a:spcPct val="100000"/>
              </a:lnSpc>
              <a:spcBef>
                <a:spcPts val="65"/>
              </a:spcBef>
            </a:pPr>
            <a:r>
              <a:rPr sz="800" spc="-5" dirty="0">
                <a:latin typeface="Arial"/>
                <a:cs typeface="Arial"/>
              </a:rPr>
              <a:t>Form and Extent of Elements: E18 Fire</a:t>
            </a:r>
            <a:r>
              <a:rPr sz="800" spc="25" dirty="0">
                <a:latin typeface="Arial"/>
                <a:cs typeface="Arial"/>
              </a:rPr>
              <a:t> </a:t>
            </a:r>
            <a:r>
              <a:rPr sz="800" spc="-5" dirty="0">
                <a:latin typeface="Arial"/>
                <a:cs typeface="Arial"/>
              </a:rPr>
              <a:t>Services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2450" algn="l"/>
              </a:tabLst>
            </a:pPr>
            <a:r>
              <a:rPr sz="1400" spc="-5" dirty="0">
                <a:latin typeface="Arial"/>
                <a:cs typeface="Arial"/>
              </a:rPr>
              <a:t>E18	Fire Services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All fire services within </a:t>
            </a:r>
            <a:r>
              <a:rPr sz="900" dirty="0">
                <a:latin typeface="Arial"/>
                <a:cs typeface="Arial"/>
              </a:rPr>
              <a:t>a </a:t>
            </a:r>
            <a:r>
              <a:rPr sz="900" spc="-5" dirty="0">
                <a:latin typeface="Arial"/>
                <a:cs typeface="Arial"/>
              </a:rPr>
              <a:t>building, including all associated electrical work.</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40"/>
              </a:spcBef>
              <a:tabLst>
                <a:tab pos="3346450" algn="l"/>
              </a:tabLst>
            </a:pPr>
            <a:r>
              <a:rPr sz="1000" b="1" spc="-5" dirty="0">
                <a:latin typeface="Arial"/>
                <a:cs typeface="Arial"/>
              </a:rPr>
              <a:t>Element	Element</a:t>
            </a:r>
            <a:r>
              <a:rPr sz="1000" b="1" spc="-10" dirty="0">
                <a:latin typeface="Arial"/>
                <a:cs typeface="Arial"/>
              </a:rPr>
              <a:t> </a:t>
            </a:r>
            <a:r>
              <a:rPr sz="1000" b="1" spc="-5" dirty="0">
                <a:latin typeface="Arial"/>
                <a:cs typeface="Arial"/>
              </a:rPr>
              <a:t>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spcBef>
                <a:spcPts val="5"/>
              </a:spcBef>
              <a:tabLst>
                <a:tab pos="577850" algn="l"/>
                <a:tab pos="3347720" algn="l"/>
              </a:tabLst>
            </a:pPr>
            <a:r>
              <a:rPr sz="900" dirty="0">
                <a:latin typeface="Arial"/>
                <a:cs typeface="Arial"/>
              </a:rPr>
              <a:t>18	</a:t>
            </a:r>
            <a:r>
              <a:rPr sz="900" spc="-5" dirty="0">
                <a:latin typeface="Arial"/>
                <a:cs typeface="Arial"/>
              </a:rPr>
              <a:t>Fire</a:t>
            </a:r>
            <a:r>
              <a:rPr sz="900" spc="5" dirty="0">
                <a:latin typeface="Arial"/>
                <a:cs typeface="Arial"/>
              </a:rPr>
              <a:t> </a:t>
            </a:r>
            <a:r>
              <a:rPr sz="900" spc="-5" dirty="0">
                <a:latin typeface="Arial"/>
                <a:cs typeface="Arial"/>
              </a:rPr>
              <a:t>Services	Gross floor area </a:t>
            </a:r>
            <a:r>
              <a:rPr sz="900" dirty="0">
                <a:latin typeface="Arial"/>
                <a:cs typeface="Arial"/>
              </a:rPr>
              <a:t>in</a:t>
            </a:r>
            <a:r>
              <a:rPr sz="900" spc="-65" dirty="0">
                <a:latin typeface="Arial"/>
                <a:cs typeface="Arial"/>
              </a:rPr>
              <a:t> </a:t>
            </a:r>
            <a:r>
              <a:rPr sz="900" spc="-5" dirty="0">
                <a:latin typeface="Arial"/>
                <a:cs typeface="Arial"/>
              </a:rPr>
              <a:t>m2</a:t>
            </a:r>
            <a:endParaRPr sz="900">
              <a:latin typeface="Arial"/>
              <a:cs typeface="Arial"/>
            </a:endParaRPr>
          </a:p>
          <a:p>
            <a:pPr>
              <a:lnSpc>
                <a:spcPct val="100000"/>
              </a:lnSpc>
              <a:spcBef>
                <a:spcPts val="3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a:t>
            </a:r>
            <a:r>
              <a:rPr sz="1000" b="1" spc="-20" dirty="0">
                <a:latin typeface="Arial"/>
                <a:cs typeface="Arial"/>
              </a:rPr>
              <a:t> </a:t>
            </a:r>
            <a:r>
              <a:rPr sz="1000" b="1" spc="-5" dirty="0">
                <a:latin typeface="Arial"/>
                <a:cs typeface="Arial"/>
              </a:rPr>
              <a:t>Unit</a:t>
            </a:r>
            <a:endParaRPr sz="1000">
              <a:latin typeface="Arial"/>
              <a:cs typeface="Arial"/>
            </a:endParaRPr>
          </a:p>
        </p:txBody>
      </p:sp>
      <p:sp>
        <p:nvSpPr>
          <p:cNvPr id="7" name="object 7"/>
          <p:cNvSpPr txBox="1"/>
          <p:nvPr/>
        </p:nvSpPr>
        <p:spPr>
          <a:xfrm>
            <a:off x="912721" y="2783202"/>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8.</a:t>
            </a:r>
            <a:r>
              <a:rPr sz="900" dirty="0">
                <a:latin typeface="Arial"/>
                <a:cs typeface="Arial"/>
              </a:rPr>
              <a:t>01</a:t>
            </a:r>
            <a:endParaRPr sz="900">
              <a:latin typeface="Arial"/>
              <a:cs typeface="Arial"/>
            </a:endParaRPr>
          </a:p>
        </p:txBody>
      </p:sp>
      <p:sp>
        <p:nvSpPr>
          <p:cNvPr id="8" name="object 8"/>
          <p:cNvSpPr txBox="1"/>
          <p:nvPr/>
        </p:nvSpPr>
        <p:spPr>
          <a:xfrm>
            <a:off x="912721" y="3214456"/>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8.</a:t>
            </a:r>
            <a:r>
              <a:rPr sz="900" dirty="0">
                <a:latin typeface="Arial"/>
                <a:cs typeface="Arial"/>
              </a:rPr>
              <a:t>02</a:t>
            </a:r>
            <a:endParaRPr sz="900">
              <a:latin typeface="Arial"/>
              <a:cs typeface="Arial"/>
            </a:endParaRPr>
          </a:p>
        </p:txBody>
      </p:sp>
      <p:sp>
        <p:nvSpPr>
          <p:cNvPr id="9" name="object 9"/>
          <p:cNvSpPr txBox="1"/>
          <p:nvPr/>
        </p:nvSpPr>
        <p:spPr>
          <a:xfrm>
            <a:off x="912721" y="3646510"/>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8.</a:t>
            </a:r>
            <a:r>
              <a:rPr sz="900" dirty="0">
                <a:latin typeface="Arial"/>
                <a:cs typeface="Arial"/>
              </a:rPr>
              <a:t>03</a:t>
            </a:r>
            <a:endParaRPr sz="900">
              <a:latin typeface="Arial"/>
              <a:cs typeface="Arial"/>
            </a:endParaRPr>
          </a:p>
        </p:txBody>
      </p:sp>
      <p:sp>
        <p:nvSpPr>
          <p:cNvPr id="10" name="object 10"/>
          <p:cNvSpPr txBox="1"/>
          <p:nvPr/>
        </p:nvSpPr>
        <p:spPr>
          <a:xfrm>
            <a:off x="912721" y="4078564"/>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8.</a:t>
            </a:r>
            <a:r>
              <a:rPr sz="900" dirty="0">
                <a:latin typeface="Arial"/>
                <a:cs typeface="Arial"/>
              </a:rPr>
              <a:t>04</a:t>
            </a:r>
            <a:endParaRPr sz="900">
              <a:latin typeface="Arial"/>
              <a:cs typeface="Arial"/>
            </a:endParaRPr>
          </a:p>
        </p:txBody>
      </p:sp>
      <p:sp>
        <p:nvSpPr>
          <p:cNvPr id="11" name="object 11"/>
          <p:cNvSpPr txBox="1"/>
          <p:nvPr/>
        </p:nvSpPr>
        <p:spPr>
          <a:xfrm>
            <a:off x="912721" y="4509818"/>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8.</a:t>
            </a:r>
            <a:r>
              <a:rPr sz="900" dirty="0">
                <a:latin typeface="Arial"/>
                <a:cs typeface="Arial"/>
              </a:rPr>
              <a:t>05</a:t>
            </a:r>
            <a:endParaRPr sz="900">
              <a:latin typeface="Arial"/>
              <a:cs typeface="Arial"/>
            </a:endParaRPr>
          </a:p>
        </p:txBody>
      </p:sp>
      <p:sp>
        <p:nvSpPr>
          <p:cNvPr id="12" name="object 12"/>
          <p:cNvSpPr txBox="1"/>
          <p:nvPr/>
        </p:nvSpPr>
        <p:spPr>
          <a:xfrm>
            <a:off x="912721" y="4802426"/>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8.</a:t>
            </a:r>
            <a:r>
              <a:rPr sz="900" dirty="0">
                <a:latin typeface="Arial"/>
                <a:cs typeface="Arial"/>
              </a:rPr>
              <a:t>06</a:t>
            </a:r>
            <a:endParaRPr sz="900">
              <a:latin typeface="Arial"/>
              <a:cs typeface="Arial"/>
            </a:endParaRPr>
          </a:p>
        </p:txBody>
      </p:sp>
      <p:sp>
        <p:nvSpPr>
          <p:cNvPr id="13" name="object 13"/>
          <p:cNvSpPr txBox="1"/>
          <p:nvPr/>
        </p:nvSpPr>
        <p:spPr>
          <a:xfrm>
            <a:off x="912721" y="5094234"/>
            <a:ext cx="3111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18.07</a:t>
            </a:r>
            <a:endParaRPr sz="900">
              <a:latin typeface="Arial"/>
              <a:cs typeface="Arial"/>
            </a:endParaRPr>
          </a:p>
        </p:txBody>
      </p:sp>
      <p:sp>
        <p:nvSpPr>
          <p:cNvPr id="14" name="object 14"/>
          <p:cNvSpPr txBox="1"/>
          <p:nvPr/>
        </p:nvSpPr>
        <p:spPr>
          <a:xfrm>
            <a:off x="912721" y="5386842"/>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8.</a:t>
            </a:r>
            <a:r>
              <a:rPr sz="900" dirty="0">
                <a:latin typeface="Arial"/>
                <a:cs typeface="Arial"/>
              </a:rPr>
              <a:t>08</a:t>
            </a:r>
            <a:endParaRPr sz="900">
              <a:latin typeface="Arial"/>
              <a:cs typeface="Arial"/>
            </a:endParaRPr>
          </a:p>
        </p:txBody>
      </p:sp>
      <p:sp>
        <p:nvSpPr>
          <p:cNvPr id="15" name="object 15"/>
          <p:cNvSpPr txBox="1"/>
          <p:nvPr/>
        </p:nvSpPr>
        <p:spPr>
          <a:xfrm>
            <a:off x="912721" y="5678650"/>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8.</a:t>
            </a:r>
            <a:r>
              <a:rPr sz="900" dirty="0">
                <a:latin typeface="Arial"/>
                <a:cs typeface="Arial"/>
              </a:rPr>
              <a:t>09</a:t>
            </a:r>
            <a:endParaRPr sz="900">
              <a:latin typeface="Arial"/>
              <a:cs typeface="Arial"/>
            </a:endParaRPr>
          </a:p>
        </p:txBody>
      </p:sp>
      <p:sp>
        <p:nvSpPr>
          <p:cNvPr id="16" name="object 16"/>
          <p:cNvSpPr txBox="1"/>
          <p:nvPr/>
        </p:nvSpPr>
        <p:spPr>
          <a:xfrm>
            <a:off x="912721" y="5970458"/>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8.</a:t>
            </a:r>
            <a:r>
              <a:rPr sz="900" dirty="0">
                <a:latin typeface="Arial"/>
                <a:cs typeface="Arial"/>
              </a:rPr>
              <a:t>10</a:t>
            </a:r>
            <a:endParaRPr sz="900">
              <a:latin typeface="Arial"/>
              <a:cs typeface="Arial"/>
            </a:endParaRPr>
          </a:p>
        </p:txBody>
      </p:sp>
      <p:sp>
        <p:nvSpPr>
          <p:cNvPr id="17" name="object 17"/>
          <p:cNvSpPr txBox="1"/>
          <p:nvPr/>
        </p:nvSpPr>
        <p:spPr>
          <a:xfrm>
            <a:off x="912721" y="6263066"/>
            <a:ext cx="30353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8.</a:t>
            </a:r>
            <a:r>
              <a:rPr sz="900" spc="-65" dirty="0">
                <a:latin typeface="Arial"/>
                <a:cs typeface="Arial"/>
              </a:rPr>
              <a:t>1</a:t>
            </a:r>
            <a:r>
              <a:rPr sz="900" dirty="0">
                <a:latin typeface="Arial"/>
                <a:cs typeface="Arial"/>
              </a:rPr>
              <a:t>1</a:t>
            </a:r>
            <a:endParaRPr sz="900">
              <a:latin typeface="Arial"/>
              <a:cs typeface="Arial"/>
            </a:endParaRPr>
          </a:p>
        </p:txBody>
      </p:sp>
      <p:sp>
        <p:nvSpPr>
          <p:cNvPr id="18" name="object 18"/>
          <p:cNvSpPr txBox="1"/>
          <p:nvPr/>
        </p:nvSpPr>
        <p:spPr>
          <a:xfrm>
            <a:off x="912721" y="6694320"/>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8.</a:t>
            </a:r>
            <a:r>
              <a:rPr sz="900" dirty="0">
                <a:latin typeface="Arial"/>
                <a:cs typeface="Arial"/>
              </a:rPr>
              <a:t>12</a:t>
            </a:r>
            <a:endParaRPr sz="900">
              <a:latin typeface="Arial"/>
              <a:cs typeface="Arial"/>
            </a:endParaRPr>
          </a:p>
        </p:txBody>
      </p:sp>
      <p:sp>
        <p:nvSpPr>
          <p:cNvPr id="19" name="object 19"/>
          <p:cNvSpPr txBox="1"/>
          <p:nvPr/>
        </p:nvSpPr>
        <p:spPr>
          <a:xfrm>
            <a:off x="912721" y="6986928"/>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8.</a:t>
            </a:r>
            <a:r>
              <a:rPr sz="900" dirty="0">
                <a:latin typeface="Arial"/>
                <a:cs typeface="Arial"/>
              </a:rPr>
              <a:t>13</a:t>
            </a:r>
            <a:endParaRPr sz="900">
              <a:latin typeface="Arial"/>
              <a:cs typeface="Arial"/>
            </a:endParaRPr>
          </a:p>
        </p:txBody>
      </p:sp>
      <p:sp>
        <p:nvSpPr>
          <p:cNvPr id="20" name="object 20"/>
          <p:cNvSpPr txBox="1"/>
          <p:nvPr/>
        </p:nvSpPr>
        <p:spPr>
          <a:xfrm>
            <a:off x="1451666" y="2783202"/>
            <a:ext cx="4277995" cy="4505960"/>
          </a:xfrm>
          <a:prstGeom prst="rect">
            <a:avLst/>
          </a:prstGeom>
        </p:spPr>
        <p:txBody>
          <a:bodyPr vert="horz" wrap="square" lIns="0" tIns="10160" rIns="0" bIns="0" rtlCol="0">
            <a:spAutoFit/>
          </a:bodyPr>
          <a:lstStyle/>
          <a:p>
            <a:pPr marL="12700" marR="38100">
              <a:lnSpc>
                <a:spcPct val="101699"/>
              </a:lnSpc>
              <a:spcBef>
                <a:spcPts val="80"/>
              </a:spcBef>
              <a:tabLst>
                <a:tab pos="2781935" algn="l"/>
              </a:tabLst>
            </a:pPr>
            <a:r>
              <a:rPr sz="900" spc="-5" dirty="0">
                <a:latin typeface="Arial"/>
                <a:cs typeface="Arial"/>
              </a:rPr>
              <a:t>Incoming water </a:t>
            </a:r>
            <a:r>
              <a:rPr sz="900" spc="-15" dirty="0">
                <a:latin typeface="Arial"/>
                <a:cs typeface="Arial"/>
              </a:rPr>
              <a:t>supply, </a:t>
            </a:r>
            <a:r>
              <a:rPr sz="900" spc="-5" dirty="0">
                <a:latin typeface="Arial"/>
                <a:cs typeface="Arial"/>
              </a:rPr>
              <a:t>including</a:t>
            </a:r>
            <a:r>
              <a:rPr sz="900" spc="-100" dirty="0">
                <a:latin typeface="Arial"/>
                <a:cs typeface="Arial"/>
              </a:rPr>
              <a:t> </a:t>
            </a:r>
            <a:r>
              <a:rPr sz="900" spc="-5" dirty="0">
                <a:latin typeface="Arial"/>
                <a:cs typeface="Arial"/>
              </a:rPr>
              <a:t>meters,</a:t>
            </a:r>
            <a:r>
              <a:rPr sz="900" spc="-30" dirty="0">
                <a:latin typeface="Arial"/>
                <a:cs typeface="Arial"/>
              </a:rPr>
              <a:t> </a:t>
            </a:r>
            <a:r>
              <a:rPr sz="900" spc="-5" dirty="0">
                <a:latin typeface="Arial"/>
                <a:cs typeface="Arial"/>
              </a:rPr>
              <a:t>valves	Length in metres </a:t>
            </a:r>
            <a:r>
              <a:rPr sz="900" spc="-10" dirty="0">
                <a:latin typeface="Arial"/>
                <a:cs typeface="Arial"/>
              </a:rPr>
              <a:t>stating </a:t>
            </a:r>
            <a:r>
              <a:rPr sz="900" spc="-5" dirty="0">
                <a:latin typeface="Arial"/>
                <a:cs typeface="Arial"/>
              </a:rPr>
              <a:t>size  and</a:t>
            </a:r>
            <a:r>
              <a:rPr sz="900" spc="-10" dirty="0">
                <a:latin typeface="Arial"/>
                <a:cs typeface="Arial"/>
              </a:rPr>
              <a:t> </a:t>
            </a:r>
            <a:r>
              <a:rPr sz="900" spc="-5" dirty="0">
                <a:latin typeface="Arial"/>
                <a:cs typeface="Arial"/>
              </a:rPr>
              <a:t>connections</a:t>
            </a:r>
            <a:endParaRPr sz="900">
              <a:latin typeface="Arial"/>
              <a:cs typeface="Arial"/>
            </a:endParaRPr>
          </a:p>
          <a:p>
            <a:pPr>
              <a:lnSpc>
                <a:spcPct val="100000"/>
              </a:lnSpc>
              <a:spcBef>
                <a:spcPts val="40"/>
              </a:spcBef>
            </a:pPr>
            <a:endParaRPr sz="1000">
              <a:latin typeface="Times New Roman"/>
              <a:cs typeface="Times New Roman"/>
            </a:endParaRPr>
          </a:p>
          <a:p>
            <a:pPr marL="12700" marR="140970">
              <a:lnSpc>
                <a:spcPct val="102299"/>
              </a:lnSpc>
              <a:spcBef>
                <a:spcPts val="5"/>
              </a:spcBef>
              <a:tabLst>
                <a:tab pos="2781935" algn="l"/>
              </a:tabLst>
            </a:pPr>
            <a:r>
              <a:rPr sz="900" spc="-10" dirty="0">
                <a:latin typeface="Arial"/>
                <a:cs typeface="Arial"/>
              </a:rPr>
              <a:t>Water </a:t>
            </a:r>
            <a:r>
              <a:rPr sz="900" spc="-5" dirty="0">
                <a:latin typeface="Arial"/>
                <a:cs typeface="Arial"/>
              </a:rPr>
              <a:t>storage </a:t>
            </a:r>
            <a:r>
              <a:rPr sz="900" spc="-10" dirty="0">
                <a:latin typeface="Arial"/>
                <a:cs typeface="Arial"/>
              </a:rPr>
              <a:t>tanks,</a:t>
            </a:r>
            <a:r>
              <a:rPr sz="900" spc="25" dirty="0">
                <a:latin typeface="Arial"/>
                <a:cs typeface="Arial"/>
              </a:rPr>
              <a:t> </a:t>
            </a:r>
            <a:r>
              <a:rPr sz="900" spc="-5" dirty="0">
                <a:latin typeface="Arial"/>
                <a:cs typeface="Arial"/>
              </a:rPr>
              <a:t>including</a:t>
            </a:r>
            <a:r>
              <a:rPr sz="900" spc="5" dirty="0">
                <a:latin typeface="Arial"/>
                <a:cs typeface="Arial"/>
              </a:rPr>
              <a:t> </a:t>
            </a:r>
            <a:r>
              <a:rPr sz="900" spc="-5" dirty="0">
                <a:latin typeface="Arial"/>
                <a:cs typeface="Arial"/>
              </a:rPr>
              <a:t>associated	Enumerated </a:t>
            </a:r>
            <a:r>
              <a:rPr sz="900" spc="-10" dirty="0">
                <a:latin typeface="Arial"/>
                <a:cs typeface="Arial"/>
              </a:rPr>
              <a:t>stating details  </a:t>
            </a:r>
            <a:r>
              <a:rPr sz="900" dirty="0">
                <a:latin typeface="Arial"/>
                <a:cs typeface="Arial"/>
              </a:rPr>
              <a:t>valves</a:t>
            </a:r>
            <a:endParaRPr sz="900">
              <a:latin typeface="Arial"/>
              <a:cs typeface="Arial"/>
            </a:endParaRPr>
          </a:p>
          <a:p>
            <a:pPr>
              <a:lnSpc>
                <a:spcPct val="100000"/>
              </a:lnSpc>
              <a:spcBef>
                <a:spcPts val="45"/>
              </a:spcBef>
            </a:pPr>
            <a:endParaRPr sz="1000">
              <a:latin typeface="Times New Roman"/>
              <a:cs typeface="Times New Roman"/>
            </a:endParaRPr>
          </a:p>
          <a:p>
            <a:pPr marL="12700" marR="1252855">
              <a:lnSpc>
                <a:spcPct val="101699"/>
              </a:lnSpc>
              <a:spcBef>
                <a:spcPts val="5"/>
              </a:spcBef>
              <a:tabLst>
                <a:tab pos="2781935" algn="l"/>
              </a:tabLst>
            </a:pPr>
            <a:r>
              <a:rPr sz="900" spc="-5" dirty="0">
                <a:latin typeface="Arial"/>
                <a:cs typeface="Arial"/>
              </a:rPr>
              <a:t>Pip</a:t>
            </a:r>
            <a:r>
              <a:rPr sz="900" dirty="0">
                <a:latin typeface="Arial"/>
                <a:cs typeface="Arial"/>
              </a:rPr>
              <a:t>e</a:t>
            </a:r>
            <a:r>
              <a:rPr sz="900" spc="-5" dirty="0">
                <a:latin typeface="Arial"/>
                <a:cs typeface="Arial"/>
              </a:rPr>
              <a:t>work</a:t>
            </a:r>
            <a:r>
              <a:rPr sz="900" dirty="0">
                <a:latin typeface="Arial"/>
                <a:cs typeface="Arial"/>
              </a:rPr>
              <a:t>,</a:t>
            </a:r>
            <a:r>
              <a:rPr sz="900" spc="-10" dirty="0">
                <a:latin typeface="Arial"/>
                <a:cs typeface="Arial"/>
              </a:rPr>
              <a:t> </a:t>
            </a:r>
            <a:r>
              <a:rPr sz="900" spc="-5" dirty="0">
                <a:latin typeface="Arial"/>
                <a:cs typeface="Arial"/>
              </a:rPr>
              <a:t>va</a:t>
            </a:r>
            <a:r>
              <a:rPr sz="900" dirty="0">
                <a:latin typeface="Arial"/>
                <a:cs typeface="Arial"/>
              </a:rPr>
              <a:t>l</a:t>
            </a:r>
            <a:r>
              <a:rPr sz="900" spc="-5" dirty="0">
                <a:latin typeface="Arial"/>
                <a:cs typeface="Arial"/>
              </a:rPr>
              <a:t>ves</a:t>
            </a:r>
            <a:r>
              <a:rPr sz="900" dirty="0">
                <a:latin typeface="Arial"/>
                <a:cs typeface="Arial"/>
              </a:rPr>
              <a:t>,</a:t>
            </a:r>
            <a:r>
              <a:rPr sz="900" spc="5" dirty="0">
                <a:latin typeface="Arial"/>
                <a:cs typeface="Arial"/>
              </a:rPr>
              <a:t> </a:t>
            </a:r>
            <a:r>
              <a:rPr sz="900" spc="-5" dirty="0">
                <a:latin typeface="Arial"/>
                <a:cs typeface="Arial"/>
              </a:rPr>
              <a:t>p</a:t>
            </a:r>
            <a:r>
              <a:rPr sz="900" dirty="0">
                <a:latin typeface="Arial"/>
                <a:cs typeface="Arial"/>
              </a:rPr>
              <a:t>u</a:t>
            </a:r>
            <a:r>
              <a:rPr sz="900" spc="-5" dirty="0">
                <a:latin typeface="Arial"/>
                <a:cs typeface="Arial"/>
              </a:rPr>
              <a:t>m</a:t>
            </a:r>
            <a:r>
              <a:rPr sz="900" spc="-10" dirty="0">
                <a:latin typeface="Arial"/>
                <a:cs typeface="Arial"/>
              </a:rPr>
              <a:t>p</a:t>
            </a:r>
            <a:r>
              <a:rPr sz="900" dirty="0">
                <a:latin typeface="Arial"/>
                <a:cs typeface="Arial"/>
              </a:rPr>
              <a:t>s</a:t>
            </a:r>
            <a:r>
              <a:rPr sz="900" spc="-5" dirty="0">
                <a:latin typeface="Arial"/>
                <a:cs typeface="Arial"/>
              </a:rPr>
              <a:t> a</a:t>
            </a:r>
            <a:r>
              <a:rPr sz="900" dirty="0">
                <a:latin typeface="Arial"/>
                <a:cs typeface="Arial"/>
              </a:rPr>
              <a:t>nd</a:t>
            </a:r>
            <a:r>
              <a:rPr sz="900" spc="-5" dirty="0">
                <a:latin typeface="Arial"/>
                <a:cs typeface="Arial"/>
              </a:rPr>
              <a:t> equ</a:t>
            </a:r>
            <a:r>
              <a:rPr sz="900" dirty="0">
                <a:latin typeface="Arial"/>
                <a:cs typeface="Arial"/>
              </a:rPr>
              <a:t>i</a:t>
            </a:r>
            <a:r>
              <a:rPr sz="900" spc="-5" dirty="0">
                <a:latin typeface="Arial"/>
                <a:cs typeface="Arial"/>
              </a:rPr>
              <a:t>pmen</a:t>
            </a:r>
            <a:r>
              <a:rPr sz="900" dirty="0">
                <a:latin typeface="Arial"/>
                <a:cs typeface="Arial"/>
              </a:rPr>
              <a:t>t</a:t>
            </a:r>
            <a:r>
              <a:rPr sz="900" spc="-5" dirty="0">
                <a:latin typeface="Arial"/>
                <a:cs typeface="Arial"/>
              </a:rPr>
              <a:t> withi</a:t>
            </a:r>
            <a:r>
              <a:rPr sz="900" dirty="0">
                <a:latin typeface="Arial"/>
                <a:cs typeface="Arial"/>
              </a:rPr>
              <a:t>n	</a:t>
            </a:r>
            <a:r>
              <a:rPr sz="900" spc="-5" dirty="0">
                <a:latin typeface="Arial"/>
                <a:cs typeface="Arial"/>
              </a:rPr>
              <a:t>Sum  sprinkler </a:t>
            </a:r>
            <a:r>
              <a:rPr sz="900" dirty="0">
                <a:latin typeface="Arial"/>
                <a:cs typeface="Arial"/>
              </a:rPr>
              <a:t>valve</a:t>
            </a:r>
            <a:r>
              <a:rPr sz="900" spc="-5" dirty="0">
                <a:latin typeface="Arial"/>
                <a:cs typeface="Arial"/>
              </a:rPr>
              <a:t> </a:t>
            </a:r>
            <a:r>
              <a:rPr sz="900" dirty="0">
                <a:latin typeface="Arial"/>
                <a:cs typeface="Arial"/>
              </a:rPr>
              <a:t>room</a:t>
            </a:r>
            <a:endParaRPr sz="900">
              <a:latin typeface="Arial"/>
              <a:cs typeface="Arial"/>
            </a:endParaRPr>
          </a:p>
          <a:p>
            <a:pPr>
              <a:lnSpc>
                <a:spcPct val="100000"/>
              </a:lnSpc>
              <a:spcBef>
                <a:spcPts val="50"/>
              </a:spcBef>
            </a:pPr>
            <a:endParaRPr sz="1000">
              <a:latin typeface="Times New Roman"/>
              <a:cs typeface="Times New Roman"/>
            </a:endParaRPr>
          </a:p>
          <a:p>
            <a:pPr marL="12700" marR="150495">
              <a:lnSpc>
                <a:spcPct val="101699"/>
              </a:lnSpc>
              <a:spcBef>
                <a:spcPts val="5"/>
              </a:spcBef>
              <a:tabLst>
                <a:tab pos="2781935" algn="l"/>
              </a:tabLst>
            </a:pPr>
            <a:r>
              <a:rPr sz="900" spc="-10" dirty="0">
                <a:latin typeface="Arial"/>
                <a:cs typeface="Arial"/>
              </a:rPr>
              <a:t>Sprinkler </a:t>
            </a:r>
            <a:r>
              <a:rPr sz="900" spc="-5" dirty="0">
                <a:latin typeface="Arial"/>
                <a:cs typeface="Arial"/>
              </a:rPr>
              <a:t>installation (outside of</a:t>
            </a:r>
            <a:r>
              <a:rPr sz="900" spc="15" dirty="0">
                <a:latin typeface="Arial"/>
                <a:cs typeface="Arial"/>
              </a:rPr>
              <a:t> </a:t>
            </a:r>
            <a:r>
              <a:rPr sz="900" spc="-5" dirty="0">
                <a:latin typeface="Arial"/>
                <a:cs typeface="Arial"/>
              </a:rPr>
              <a:t>sprinkler</a:t>
            </a:r>
            <a:r>
              <a:rPr sz="900" spc="10" dirty="0">
                <a:latin typeface="Arial"/>
                <a:cs typeface="Arial"/>
              </a:rPr>
              <a:t> </a:t>
            </a:r>
            <a:r>
              <a:rPr sz="900" spc="-5" dirty="0">
                <a:latin typeface="Arial"/>
                <a:cs typeface="Arial"/>
              </a:rPr>
              <a:t>valve	Number of sprinkler heads  room)</a:t>
            </a:r>
            <a:endParaRPr sz="900">
              <a:latin typeface="Arial"/>
              <a:cs typeface="Arial"/>
            </a:endParaRPr>
          </a:p>
          <a:p>
            <a:pPr>
              <a:lnSpc>
                <a:spcPct val="100000"/>
              </a:lnSpc>
              <a:spcBef>
                <a:spcPts val="10"/>
              </a:spcBef>
            </a:pPr>
            <a:endParaRPr sz="1050">
              <a:latin typeface="Times New Roman"/>
              <a:cs typeface="Times New Roman"/>
            </a:endParaRPr>
          </a:p>
          <a:p>
            <a:pPr marL="13335">
              <a:lnSpc>
                <a:spcPct val="100000"/>
              </a:lnSpc>
              <a:tabLst>
                <a:tab pos="2781935" algn="l"/>
              </a:tabLst>
            </a:pPr>
            <a:r>
              <a:rPr sz="900" spc="-5" dirty="0">
                <a:latin typeface="Arial"/>
                <a:cs typeface="Arial"/>
              </a:rPr>
              <a:t>Smoke</a:t>
            </a:r>
            <a:r>
              <a:rPr sz="900" dirty="0">
                <a:latin typeface="Arial"/>
                <a:cs typeface="Arial"/>
              </a:rPr>
              <a:t> </a:t>
            </a:r>
            <a:r>
              <a:rPr sz="900" spc="-5" dirty="0">
                <a:latin typeface="Arial"/>
                <a:cs typeface="Arial"/>
              </a:rPr>
              <a:t>detector</a:t>
            </a:r>
            <a:r>
              <a:rPr sz="900" dirty="0">
                <a:latin typeface="Arial"/>
                <a:cs typeface="Arial"/>
              </a:rPr>
              <a:t> </a:t>
            </a:r>
            <a:r>
              <a:rPr sz="900" spc="-5" dirty="0">
                <a:latin typeface="Arial"/>
                <a:cs typeface="Arial"/>
              </a:rPr>
              <a:t>installation	Number of detector</a:t>
            </a:r>
            <a:r>
              <a:rPr sz="900" spc="-75" dirty="0">
                <a:latin typeface="Arial"/>
                <a:cs typeface="Arial"/>
              </a:rPr>
              <a:t> </a:t>
            </a:r>
            <a:r>
              <a:rPr sz="900" spc="-5" dirty="0">
                <a:latin typeface="Arial"/>
                <a:cs typeface="Arial"/>
              </a:rPr>
              <a:t>heads</a:t>
            </a:r>
            <a:endParaRPr sz="900">
              <a:latin typeface="Arial"/>
              <a:cs typeface="Arial"/>
            </a:endParaRPr>
          </a:p>
          <a:p>
            <a:pPr>
              <a:lnSpc>
                <a:spcPct val="100000"/>
              </a:lnSpc>
              <a:spcBef>
                <a:spcPts val="15"/>
              </a:spcBef>
            </a:pPr>
            <a:endParaRPr sz="1050">
              <a:latin typeface="Times New Roman"/>
              <a:cs typeface="Times New Roman"/>
            </a:endParaRPr>
          </a:p>
          <a:p>
            <a:pPr marL="13335">
              <a:lnSpc>
                <a:spcPct val="100000"/>
              </a:lnSpc>
              <a:tabLst>
                <a:tab pos="2781935" algn="l"/>
              </a:tabLst>
            </a:pPr>
            <a:r>
              <a:rPr sz="900" spc="-5" dirty="0">
                <a:latin typeface="Arial"/>
                <a:cs typeface="Arial"/>
              </a:rPr>
              <a:t>Heat</a:t>
            </a:r>
            <a:r>
              <a:rPr sz="900" dirty="0">
                <a:latin typeface="Arial"/>
                <a:cs typeface="Arial"/>
              </a:rPr>
              <a:t> </a:t>
            </a:r>
            <a:r>
              <a:rPr sz="900" spc="-5" dirty="0">
                <a:latin typeface="Arial"/>
                <a:cs typeface="Arial"/>
              </a:rPr>
              <a:t>detector</a:t>
            </a:r>
            <a:r>
              <a:rPr sz="900" spc="5" dirty="0">
                <a:latin typeface="Arial"/>
                <a:cs typeface="Arial"/>
              </a:rPr>
              <a:t> </a:t>
            </a:r>
            <a:r>
              <a:rPr sz="900" spc="-5" dirty="0">
                <a:latin typeface="Arial"/>
                <a:cs typeface="Arial"/>
              </a:rPr>
              <a:t>installation	Number of detector</a:t>
            </a:r>
            <a:r>
              <a:rPr sz="900" spc="-75" dirty="0">
                <a:latin typeface="Arial"/>
                <a:cs typeface="Arial"/>
              </a:rPr>
              <a:t> </a:t>
            </a:r>
            <a:r>
              <a:rPr sz="900" spc="-5" dirty="0">
                <a:latin typeface="Arial"/>
                <a:cs typeface="Arial"/>
              </a:rPr>
              <a:t>heads</a:t>
            </a:r>
            <a:endParaRPr sz="900">
              <a:latin typeface="Arial"/>
              <a:cs typeface="Arial"/>
            </a:endParaRPr>
          </a:p>
          <a:p>
            <a:pPr>
              <a:lnSpc>
                <a:spcPct val="100000"/>
              </a:lnSpc>
              <a:spcBef>
                <a:spcPts val="10"/>
              </a:spcBef>
            </a:pPr>
            <a:endParaRPr sz="1050">
              <a:latin typeface="Times New Roman"/>
              <a:cs typeface="Times New Roman"/>
            </a:endParaRPr>
          </a:p>
          <a:p>
            <a:pPr marL="12700">
              <a:lnSpc>
                <a:spcPct val="100000"/>
              </a:lnSpc>
              <a:tabLst>
                <a:tab pos="2782570" algn="l"/>
              </a:tabLst>
            </a:pPr>
            <a:r>
              <a:rPr sz="900" spc="-5" dirty="0">
                <a:latin typeface="Arial"/>
                <a:cs typeface="Arial"/>
              </a:rPr>
              <a:t>Manual</a:t>
            </a:r>
            <a:r>
              <a:rPr sz="900" dirty="0">
                <a:latin typeface="Arial"/>
                <a:cs typeface="Arial"/>
              </a:rPr>
              <a:t> </a:t>
            </a:r>
            <a:r>
              <a:rPr sz="900" spc="-5" dirty="0">
                <a:latin typeface="Arial"/>
                <a:cs typeface="Arial"/>
              </a:rPr>
              <a:t>call</a:t>
            </a:r>
            <a:r>
              <a:rPr sz="900" spc="5" dirty="0">
                <a:latin typeface="Arial"/>
                <a:cs typeface="Arial"/>
              </a:rPr>
              <a:t> </a:t>
            </a:r>
            <a:r>
              <a:rPr sz="900" spc="-5" dirty="0">
                <a:latin typeface="Arial"/>
                <a:cs typeface="Arial"/>
              </a:rPr>
              <a:t>systems	Number of bell</a:t>
            </a:r>
            <a:r>
              <a:rPr sz="900" spc="-20" dirty="0">
                <a:latin typeface="Arial"/>
                <a:cs typeface="Arial"/>
              </a:rPr>
              <a:t> </a:t>
            </a:r>
            <a:r>
              <a:rPr sz="900" spc="-5" dirty="0">
                <a:latin typeface="Arial"/>
                <a:cs typeface="Arial"/>
              </a:rPr>
              <a:t>stations</a:t>
            </a:r>
            <a:endParaRPr sz="900">
              <a:latin typeface="Arial"/>
              <a:cs typeface="Arial"/>
            </a:endParaRPr>
          </a:p>
          <a:p>
            <a:pPr>
              <a:lnSpc>
                <a:spcPct val="100000"/>
              </a:lnSpc>
              <a:spcBef>
                <a:spcPts val="15"/>
              </a:spcBef>
            </a:pPr>
            <a:endParaRPr sz="1050">
              <a:latin typeface="Times New Roman"/>
              <a:cs typeface="Times New Roman"/>
            </a:endParaRPr>
          </a:p>
          <a:p>
            <a:pPr marL="12700">
              <a:lnSpc>
                <a:spcPct val="100000"/>
              </a:lnSpc>
              <a:tabLst>
                <a:tab pos="2781935" algn="l"/>
              </a:tabLst>
            </a:pPr>
            <a:r>
              <a:rPr sz="900" spc="-5" dirty="0">
                <a:latin typeface="Arial"/>
                <a:cs typeface="Arial"/>
              </a:rPr>
              <a:t>Dry</a:t>
            </a:r>
            <a:r>
              <a:rPr sz="900" spc="5" dirty="0">
                <a:latin typeface="Arial"/>
                <a:cs typeface="Arial"/>
              </a:rPr>
              <a:t> </a:t>
            </a:r>
            <a:r>
              <a:rPr sz="900" spc="-5" dirty="0">
                <a:latin typeface="Arial"/>
                <a:cs typeface="Arial"/>
              </a:rPr>
              <a:t>riser</a:t>
            </a:r>
            <a:r>
              <a:rPr sz="900" spc="5" dirty="0">
                <a:latin typeface="Arial"/>
                <a:cs typeface="Arial"/>
              </a:rPr>
              <a:t> </a:t>
            </a:r>
            <a:r>
              <a:rPr sz="900" spc="-5" dirty="0">
                <a:latin typeface="Arial"/>
                <a:cs typeface="Arial"/>
              </a:rPr>
              <a:t>installation	Number of floor levels</a:t>
            </a:r>
            <a:r>
              <a:rPr sz="900" spc="-60" dirty="0">
                <a:latin typeface="Arial"/>
                <a:cs typeface="Arial"/>
              </a:rPr>
              <a:t> </a:t>
            </a:r>
            <a:r>
              <a:rPr sz="900" spc="-5" dirty="0">
                <a:latin typeface="Arial"/>
                <a:cs typeface="Arial"/>
              </a:rPr>
              <a:t>served</a:t>
            </a:r>
            <a:endParaRPr sz="900">
              <a:latin typeface="Arial"/>
              <a:cs typeface="Arial"/>
            </a:endParaRPr>
          </a:p>
          <a:p>
            <a:pPr>
              <a:lnSpc>
                <a:spcPct val="100000"/>
              </a:lnSpc>
              <a:spcBef>
                <a:spcPts val="10"/>
              </a:spcBef>
            </a:pPr>
            <a:endParaRPr sz="1050">
              <a:latin typeface="Times New Roman"/>
              <a:cs typeface="Times New Roman"/>
            </a:endParaRPr>
          </a:p>
          <a:p>
            <a:pPr marL="13335">
              <a:lnSpc>
                <a:spcPct val="100000"/>
              </a:lnSpc>
              <a:tabLst>
                <a:tab pos="2781935" algn="l"/>
              </a:tabLst>
            </a:pPr>
            <a:r>
              <a:rPr sz="900" spc="-10" dirty="0">
                <a:latin typeface="Arial"/>
                <a:cs typeface="Arial"/>
              </a:rPr>
              <a:t>Wet </a:t>
            </a:r>
            <a:r>
              <a:rPr sz="900" spc="-5" dirty="0">
                <a:latin typeface="Arial"/>
                <a:cs typeface="Arial"/>
              </a:rPr>
              <a:t>riser</a:t>
            </a:r>
            <a:r>
              <a:rPr sz="900" spc="5" dirty="0">
                <a:latin typeface="Arial"/>
                <a:cs typeface="Arial"/>
              </a:rPr>
              <a:t> </a:t>
            </a:r>
            <a:r>
              <a:rPr sz="900" spc="-5" dirty="0">
                <a:latin typeface="Arial"/>
                <a:cs typeface="Arial"/>
              </a:rPr>
              <a:t>installation	Number of floor levels</a:t>
            </a:r>
            <a:r>
              <a:rPr sz="900" spc="-60" dirty="0">
                <a:latin typeface="Arial"/>
                <a:cs typeface="Arial"/>
              </a:rPr>
              <a:t> </a:t>
            </a:r>
            <a:r>
              <a:rPr sz="900" spc="-5" dirty="0">
                <a:latin typeface="Arial"/>
                <a:cs typeface="Arial"/>
              </a:rPr>
              <a:t>served</a:t>
            </a:r>
            <a:endParaRPr sz="900">
              <a:latin typeface="Arial"/>
              <a:cs typeface="Arial"/>
            </a:endParaRPr>
          </a:p>
          <a:p>
            <a:pPr>
              <a:lnSpc>
                <a:spcPct val="100000"/>
              </a:lnSpc>
              <a:spcBef>
                <a:spcPts val="10"/>
              </a:spcBef>
            </a:pPr>
            <a:endParaRPr sz="1050">
              <a:latin typeface="Times New Roman"/>
              <a:cs typeface="Times New Roman"/>
            </a:endParaRPr>
          </a:p>
          <a:p>
            <a:pPr marL="13335">
              <a:lnSpc>
                <a:spcPct val="100000"/>
              </a:lnSpc>
              <a:spcBef>
                <a:spcPts val="5"/>
              </a:spcBef>
              <a:tabLst>
                <a:tab pos="2781935" algn="l"/>
              </a:tabLst>
            </a:pPr>
            <a:r>
              <a:rPr sz="900" spc="-5" dirty="0">
                <a:latin typeface="Arial"/>
                <a:cs typeface="Arial"/>
              </a:rPr>
              <a:t>Hydrant</a:t>
            </a:r>
            <a:r>
              <a:rPr sz="900" dirty="0">
                <a:latin typeface="Arial"/>
                <a:cs typeface="Arial"/>
              </a:rPr>
              <a:t> </a:t>
            </a:r>
            <a:r>
              <a:rPr sz="900" spc="-5" dirty="0">
                <a:latin typeface="Arial"/>
                <a:cs typeface="Arial"/>
              </a:rPr>
              <a:t>mains	Number of </a:t>
            </a:r>
            <a:r>
              <a:rPr sz="900" spc="-10" dirty="0">
                <a:latin typeface="Arial"/>
                <a:cs typeface="Arial"/>
              </a:rPr>
              <a:t>hydrants</a:t>
            </a:r>
            <a:r>
              <a:rPr sz="900" spc="-20" dirty="0">
                <a:latin typeface="Arial"/>
                <a:cs typeface="Arial"/>
              </a:rPr>
              <a:t> </a:t>
            </a:r>
            <a:r>
              <a:rPr sz="900" spc="-5" dirty="0">
                <a:latin typeface="Arial"/>
                <a:cs typeface="Arial"/>
              </a:rPr>
              <a:t>served</a:t>
            </a:r>
            <a:endParaRPr sz="900">
              <a:latin typeface="Arial"/>
              <a:cs typeface="Arial"/>
            </a:endParaRPr>
          </a:p>
          <a:p>
            <a:pPr>
              <a:lnSpc>
                <a:spcPct val="100000"/>
              </a:lnSpc>
              <a:spcBef>
                <a:spcPts val="50"/>
              </a:spcBef>
            </a:pPr>
            <a:endParaRPr sz="1000">
              <a:latin typeface="Times New Roman"/>
              <a:cs typeface="Times New Roman"/>
            </a:endParaRPr>
          </a:p>
          <a:p>
            <a:pPr marL="12700" marR="866775">
              <a:lnSpc>
                <a:spcPct val="101699"/>
              </a:lnSpc>
              <a:spcBef>
                <a:spcPts val="5"/>
              </a:spcBef>
              <a:tabLst>
                <a:tab pos="2781935" algn="l"/>
              </a:tabLst>
            </a:pPr>
            <a:r>
              <a:rPr sz="900" spc="-5" dirty="0">
                <a:latin typeface="Arial"/>
                <a:cs typeface="Arial"/>
              </a:rPr>
              <a:t>Hos</a:t>
            </a:r>
            <a:r>
              <a:rPr sz="900" dirty="0">
                <a:latin typeface="Arial"/>
                <a:cs typeface="Arial"/>
              </a:rPr>
              <a:t>e</a:t>
            </a:r>
            <a:r>
              <a:rPr sz="900" spc="-5" dirty="0">
                <a:latin typeface="Arial"/>
                <a:cs typeface="Arial"/>
              </a:rPr>
              <a:t> re</a:t>
            </a:r>
            <a:r>
              <a:rPr sz="900" dirty="0">
                <a:latin typeface="Arial"/>
                <a:cs typeface="Arial"/>
              </a:rPr>
              <a:t>e</a:t>
            </a:r>
            <a:r>
              <a:rPr sz="900" spc="-5" dirty="0">
                <a:latin typeface="Arial"/>
                <a:cs typeface="Arial"/>
              </a:rPr>
              <a:t>ls</a:t>
            </a:r>
            <a:r>
              <a:rPr sz="900" dirty="0">
                <a:latin typeface="Arial"/>
                <a:cs typeface="Arial"/>
              </a:rPr>
              <a:t>,</a:t>
            </a:r>
            <a:r>
              <a:rPr sz="900" spc="-5" dirty="0">
                <a:latin typeface="Arial"/>
                <a:cs typeface="Arial"/>
              </a:rPr>
              <a:t> i</a:t>
            </a:r>
            <a:r>
              <a:rPr sz="900" dirty="0">
                <a:latin typeface="Arial"/>
                <a:cs typeface="Arial"/>
              </a:rPr>
              <a:t>n</a:t>
            </a:r>
            <a:r>
              <a:rPr sz="900" spc="-5" dirty="0">
                <a:latin typeface="Arial"/>
                <a:cs typeface="Arial"/>
              </a:rPr>
              <a:t>clud</a:t>
            </a:r>
            <a:r>
              <a:rPr sz="900" dirty="0">
                <a:latin typeface="Arial"/>
                <a:cs typeface="Arial"/>
              </a:rPr>
              <a:t>i</a:t>
            </a:r>
            <a:r>
              <a:rPr sz="900" spc="-5" dirty="0">
                <a:latin typeface="Arial"/>
                <a:cs typeface="Arial"/>
              </a:rPr>
              <a:t>n</a:t>
            </a:r>
            <a:r>
              <a:rPr sz="900" dirty="0">
                <a:latin typeface="Arial"/>
                <a:cs typeface="Arial"/>
              </a:rPr>
              <a:t>g</a:t>
            </a:r>
            <a:r>
              <a:rPr sz="900" spc="-5" dirty="0">
                <a:latin typeface="Arial"/>
                <a:cs typeface="Arial"/>
              </a:rPr>
              <a:t> associ</a:t>
            </a:r>
            <a:r>
              <a:rPr sz="900" dirty="0">
                <a:latin typeface="Arial"/>
                <a:cs typeface="Arial"/>
              </a:rPr>
              <a:t>a</a:t>
            </a:r>
            <a:r>
              <a:rPr sz="900" spc="-5" dirty="0">
                <a:latin typeface="Arial"/>
                <a:cs typeface="Arial"/>
              </a:rPr>
              <a:t>t</a:t>
            </a:r>
            <a:r>
              <a:rPr sz="900" dirty="0">
                <a:latin typeface="Arial"/>
                <a:cs typeface="Arial"/>
              </a:rPr>
              <a:t>ed</a:t>
            </a:r>
            <a:r>
              <a:rPr sz="900" spc="-5" dirty="0">
                <a:latin typeface="Arial"/>
                <a:cs typeface="Arial"/>
              </a:rPr>
              <a:t> s</a:t>
            </a:r>
            <a:r>
              <a:rPr sz="900" dirty="0">
                <a:latin typeface="Arial"/>
                <a:cs typeface="Arial"/>
              </a:rPr>
              <a:t>u</a:t>
            </a:r>
            <a:r>
              <a:rPr sz="900" spc="-5" dirty="0">
                <a:latin typeface="Arial"/>
                <a:cs typeface="Arial"/>
              </a:rPr>
              <a:t>pp</a:t>
            </a:r>
            <a:r>
              <a:rPr sz="900" dirty="0">
                <a:latin typeface="Arial"/>
                <a:cs typeface="Arial"/>
              </a:rPr>
              <a:t>ly	</a:t>
            </a:r>
            <a:r>
              <a:rPr sz="900" spc="-5" dirty="0">
                <a:latin typeface="Arial"/>
                <a:cs typeface="Arial"/>
              </a:rPr>
              <a:t>Enumer</a:t>
            </a:r>
            <a:r>
              <a:rPr sz="900" dirty="0">
                <a:latin typeface="Arial"/>
                <a:cs typeface="Arial"/>
              </a:rPr>
              <a:t>a</a:t>
            </a:r>
            <a:r>
              <a:rPr sz="900" spc="-5" dirty="0">
                <a:latin typeface="Arial"/>
                <a:cs typeface="Arial"/>
              </a:rPr>
              <a:t>ted  pipework</a:t>
            </a:r>
            <a:endParaRPr sz="900">
              <a:latin typeface="Arial"/>
              <a:cs typeface="Arial"/>
            </a:endParaRPr>
          </a:p>
          <a:p>
            <a:pPr>
              <a:lnSpc>
                <a:spcPct val="100000"/>
              </a:lnSpc>
              <a:spcBef>
                <a:spcPts val="10"/>
              </a:spcBef>
            </a:pPr>
            <a:endParaRPr sz="1050">
              <a:latin typeface="Times New Roman"/>
              <a:cs typeface="Times New Roman"/>
            </a:endParaRPr>
          </a:p>
          <a:p>
            <a:pPr marL="13335">
              <a:lnSpc>
                <a:spcPct val="100000"/>
              </a:lnSpc>
              <a:tabLst>
                <a:tab pos="2781300" algn="l"/>
              </a:tabLst>
            </a:pPr>
            <a:r>
              <a:rPr sz="900" spc="-5" dirty="0">
                <a:latin typeface="Arial"/>
                <a:cs typeface="Arial"/>
              </a:rPr>
              <a:t>Extinguishers and</a:t>
            </a:r>
            <a:r>
              <a:rPr sz="900" spc="5" dirty="0">
                <a:latin typeface="Arial"/>
                <a:cs typeface="Arial"/>
              </a:rPr>
              <a:t> </a:t>
            </a:r>
            <a:r>
              <a:rPr sz="900" spc="-5" dirty="0">
                <a:latin typeface="Arial"/>
                <a:cs typeface="Arial"/>
              </a:rPr>
              <a:t>the</a:t>
            </a:r>
            <a:r>
              <a:rPr sz="900" spc="5" dirty="0">
                <a:latin typeface="Arial"/>
                <a:cs typeface="Arial"/>
              </a:rPr>
              <a:t> </a:t>
            </a:r>
            <a:r>
              <a:rPr sz="900" spc="-5" dirty="0">
                <a:latin typeface="Arial"/>
                <a:cs typeface="Arial"/>
              </a:rPr>
              <a:t>like	Enumerated</a:t>
            </a:r>
            <a:endParaRPr sz="900">
              <a:latin typeface="Arial"/>
              <a:cs typeface="Arial"/>
            </a:endParaRPr>
          </a:p>
          <a:p>
            <a:pPr>
              <a:lnSpc>
                <a:spcPct val="100000"/>
              </a:lnSpc>
              <a:spcBef>
                <a:spcPts val="55"/>
              </a:spcBef>
            </a:pPr>
            <a:endParaRPr sz="1000">
              <a:latin typeface="Times New Roman"/>
              <a:cs typeface="Times New Roman"/>
            </a:endParaRPr>
          </a:p>
          <a:p>
            <a:pPr marL="12700" marR="1252855">
              <a:lnSpc>
                <a:spcPct val="101699"/>
              </a:lnSpc>
              <a:tabLst>
                <a:tab pos="2781935" algn="l"/>
              </a:tabLst>
            </a:pPr>
            <a:r>
              <a:rPr sz="900" spc="-5" dirty="0">
                <a:latin typeface="Arial"/>
                <a:cs typeface="Arial"/>
              </a:rPr>
              <a:t>Permi</a:t>
            </a:r>
            <a:r>
              <a:rPr sz="900" spc="-15" dirty="0">
                <a:latin typeface="Arial"/>
                <a:cs typeface="Arial"/>
              </a:rPr>
              <a:t>t</a:t>
            </a:r>
            <a:r>
              <a:rPr sz="900" spc="-10" dirty="0">
                <a:latin typeface="Arial"/>
                <a:cs typeface="Arial"/>
              </a:rPr>
              <a:t>s</a:t>
            </a:r>
            <a:r>
              <a:rPr sz="900" dirty="0">
                <a:latin typeface="Arial"/>
                <a:cs typeface="Arial"/>
              </a:rPr>
              <a:t>, </a:t>
            </a:r>
            <a:r>
              <a:rPr sz="900" spc="-5" dirty="0">
                <a:latin typeface="Arial"/>
                <a:cs typeface="Arial"/>
              </a:rPr>
              <a:t>t</a:t>
            </a:r>
            <a:r>
              <a:rPr sz="900" dirty="0">
                <a:latin typeface="Arial"/>
                <a:cs typeface="Arial"/>
              </a:rPr>
              <a:t>e</a:t>
            </a:r>
            <a:r>
              <a:rPr sz="900" spc="-5" dirty="0">
                <a:latin typeface="Arial"/>
                <a:cs typeface="Arial"/>
              </a:rPr>
              <a:t>st</a:t>
            </a:r>
            <a:r>
              <a:rPr sz="900" dirty="0">
                <a:latin typeface="Arial"/>
                <a:cs typeface="Arial"/>
              </a:rPr>
              <a:t>i</a:t>
            </a:r>
            <a:r>
              <a:rPr sz="900" spc="-5" dirty="0">
                <a:latin typeface="Arial"/>
                <a:cs typeface="Arial"/>
              </a:rPr>
              <a:t>ng</a:t>
            </a:r>
            <a:r>
              <a:rPr sz="900" dirty="0">
                <a:latin typeface="Arial"/>
                <a:cs typeface="Arial"/>
              </a:rPr>
              <a:t>,</a:t>
            </a:r>
            <a:r>
              <a:rPr sz="900" spc="-10" dirty="0">
                <a:latin typeface="Arial"/>
                <a:cs typeface="Arial"/>
              </a:rPr>
              <a:t> </a:t>
            </a:r>
            <a:r>
              <a:rPr sz="900" dirty="0">
                <a:latin typeface="Arial"/>
                <a:cs typeface="Arial"/>
              </a:rPr>
              <a:t>i</a:t>
            </a:r>
            <a:r>
              <a:rPr sz="900" spc="-5" dirty="0">
                <a:latin typeface="Arial"/>
                <a:cs typeface="Arial"/>
              </a:rPr>
              <a:t>dentificati</a:t>
            </a:r>
            <a:r>
              <a:rPr sz="900" dirty="0">
                <a:latin typeface="Arial"/>
                <a:cs typeface="Arial"/>
              </a:rPr>
              <a:t>o</a:t>
            </a:r>
            <a:r>
              <a:rPr sz="900" spc="-5" dirty="0">
                <a:latin typeface="Arial"/>
                <a:cs typeface="Arial"/>
              </a:rPr>
              <a:t>n</a:t>
            </a:r>
            <a:r>
              <a:rPr sz="900" dirty="0">
                <a:latin typeface="Arial"/>
                <a:cs typeface="Arial"/>
              </a:rPr>
              <a:t>,</a:t>
            </a:r>
            <a:r>
              <a:rPr sz="900" spc="-10" dirty="0">
                <a:latin typeface="Arial"/>
                <a:cs typeface="Arial"/>
              </a:rPr>
              <a:t> </a:t>
            </a:r>
            <a:r>
              <a:rPr sz="900" dirty="0">
                <a:latin typeface="Arial"/>
                <a:cs typeface="Arial"/>
              </a:rPr>
              <a:t>'</a:t>
            </a:r>
            <a:r>
              <a:rPr sz="900" spc="-5" dirty="0">
                <a:latin typeface="Arial"/>
                <a:cs typeface="Arial"/>
              </a:rPr>
              <a:t>A</a:t>
            </a:r>
            <a:r>
              <a:rPr sz="900" dirty="0">
                <a:latin typeface="Arial"/>
                <a:cs typeface="Arial"/>
              </a:rPr>
              <a:t>s</a:t>
            </a:r>
            <a:r>
              <a:rPr sz="900" spc="-10" dirty="0">
                <a:latin typeface="Arial"/>
                <a:cs typeface="Arial"/>
              </a:rPr>
              <a:t> </a:t>
            </a:r>
            <a:r>
              <a:rPr sz="900" spc="-5" dirty="0">
                <a:latin typeface="Arial"/>
                <a:cs typeface="Arial"/>
              </a:rPr>
              <a:t>Bu</a:t>
            </a:r>
            <a:r>
              <a:rPr sz="900" dirty="0">
                <a:latin typeface="Arial"/>
                <a:cs typeface="Arial"/>
              </a:rPr>
              <a:t>i</a:t>
            </a:r>
            <a:r>
              <a:rPr sz="900" spc="-5" dirty="0">
                <a:latin typeface="Arial"/>
                <a:cs typeface="Arial"/>
              </a:rPr>
              <a:t>lt</a:t>
            </a:r>
            <a:r>
              <a:rPr sz="900" dirty="0">
                <a:latin typeface="Arial"/>
                <a:cs typeface="Arial"/>
              </a:rPr>
              <a:t>'	</a:t>
            </a:r>
            <a:r>
              <a:rPr sz="900" spc="-5" dirty="0">
                <a:latin typeface="Arial"/>
                <a:cs typeface="Arial"/>
              </a:rPr>
              <a:t>Sum  drawings and builders</a:t>
            </a:r>
            <a:r>
              <a:rPr sz="900" spc="-10" dirty="0">
                <a:latin typeface="Arial"/>
                <a:cs typeface="Arial"/>
              </a:rPr>
              <a:t> </a:t>
            </a:r>
            <a:r>
              <a:rPr sz="900" spc="-5" dirty="0">
                <a:latin typeface="Arial"/>
                <a:cs typeface="Arial"/>
              </a:rPr>
              <a:t>work</a:t>
            </a:r>
            <a:endParaRPr sz="900">
              <a:latin typeface="Arial"/>
              <a:cs typeface="Arial"/>
            </a:endParaRPr>
          </a:p>
        </p:txBody>
      </p:sp>
      <p:sp>
        <p:nvSpPr>
          <p:cNvPr id="21" name="object 21"/>
          <p:cNvSpPr/>
          <p:nvPr/>
        </p:nvSpPr>
        <p:spPr>
          <a:xfrm>
            <a:off x="899515" y="2110098"/>
            <a:ext cx="5774690" cy="0"/>
          </a:xfrm>
          <a:custGeom>
            <a:avLst/>
            <a:gdLst/>
            <a:ahLst/>
            <a:cxnLst/>
            <a:rect l="l" t="t" r="r" b="b"/>
            <a:pathLst>
              <a:path w="5774690">
                <a:moveTo>
                  <a:pt x="0" y="0"/>
                </a:moveTo>
                <a:lnTo>
                  <a:pt x="5774423" y="0"/>
                </a:lnTo>
              </a:path>
            </a:pathLst>
          </a:custGeom>
          <a:ln w="6108">
            <a:solidFill>
              <a:srgbClr val="000000"/>
            </a:solidFill>
          </a:ln>
        </p:spPr>
        <p:txBody>
          <a:bodyPr wrap="square" lIns="0" tIns="0" rIns="0" bIns="0" rtlCol="0"/>
          <a:lstStyle/>
          <a:p>
            <a:endParaRPr/>
          </a:p>
        </p:txBody>
      </p:sp>
      <p:sp>
        <p:nvSpPr>
          <p:cNvPr id="22" name="object 22"/>
          <p:cNvSpPr/>
          <p:nvPr/>
        </p:nvSpPr>
        <p:spPr>
          <a:xfrm>
            <a:off x="899515" y="2731903"/>
            <a:ext cx="5774690" cy="0"/>
          </a:xfrm>
          <a:custGeom>
            <a:avLst/>
            <a:gdLst/>
            <a:ahLst/>
            <a:cxnLst/>
            <a:rect l="l" t="t" r="r" b="b"/>
            <a:pathLst>
              <a:path w="5774690">
                <a:moveTo>
                  <a:pt x="0" y="0"/>
                </a:moveTo>
                <a:lnTo>
                  <a:pt x="5774423" y="0"/>
                </a:lnTo>
              </a:path>
            </a:pathLst>
          </a:custGeom>
          <a:ln w="6108">
            <a:solidFill>
              <a:srgbClr val="000000"/>
            </a:solidFill>
          </a:ln>
        </p:spPr>
        <p:txBody>
          <a:bodyPr wrap="square" lIns="0" tIns="0" rIns="0" bIns="0" rtlCol="0"/>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29</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81040" cy="3178810"/>
          </a:xfrm>
          <a:prstGeom prst="rect">
            <a:avLst/>
          </a:prstGeom>
        </p:spPr>
        <p:txBody>
          <a:bodyPr vert="horz" wrap="square" lIns="0" tIns="23495" rIns="0" bIns="0" rtlCol="0">
            <a:spAutoFit/>
          </a:bodyPr>
          <a:lstStyle/>
          <a:p>
            <a:pPr marR="5715" algn="r">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3356610">
              <a:lnSpc>
                <a:spcPct val="100000"/>
              </a:lnSpc>
              <a:spcBef>
                <a:spcPts val="65"/>
              </a:spcBef>
            </a:pPr>
            <a:r>
              <a:rPr sz="800" spc="-5" dirty="0">
                <a:latin typeface="Arial"/>
                <a:cs typeface="Arial"/>
              </a:rPr>
              <a:t>Form and Extent of Elements: E19 Electrical</a:t>
            </a:r>
            <a:r>
              <a:rPr sz="800" spc="95" dirty="0">
                <a:latin typeface="Arial"/>
                <a:cs typeface="Arial"/>
              </a:rPr>
              <a:t> </a:t>
            </a:r>
            <a:r>
              <a:rPr sz="800" spc="-5" dirty="0">
                <a:latin typeface="Arial"/>
                <a:cs typeface="Arial"/>
              </a:rPr>
              <a:t>Services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2450" algn="l"/>
              </a:tabLst>
            </a:pPr>
            <a:r>
              <a:rPr sz="1400" spc="-5" dirty="0">
                <a:latin typeface="Arial"/>
                <a:cs typeface="Arial"/>
              </a:rPr>
              <a:t>E19	Electrical</a:t>
            </a:r>
            <a:r>
              <a:rPr sz="1400" spc="-10" dirty="0">
                <a:latin typeface="Arial"/>
                <a:cs typeface="Arial"/>
              </a:rPr>
              <a:t> </a:t>
            </a:r>
            <a:r>
              <a:rPr sz="1400" spc="-5" dirty="0">
                <a:latin typeface="Arial"/>
                <a:cs typeface="Arial"/>
              </a:rPr>
              <a:t>Services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All electrical services providing lighting and </a:t>
            </a:r>
            <a:r>
              <a:rPr sz="900" spc="-15" dirty="0">
                <a:latin typeface="Arial"/>
                <a:cs typeface="Arial"/>
              </a:rPr>
              <a:t>power.</a:t>
            </a:r>
            <a:endParaRPr sz="900">
              <a:latin typeface="Arial"/>
              <a:cs typeface="Arial"/>
            </a:endParaRPr>
          </a:p>
          <a:p>
            <a:pPr marL="12700">
              <a:lnSpc>
                <a:spcPct val="100000"/>
              </a:lnSpc>
              <a:spcBef>
                <a:spcPts val="660"/>
              </a:spcBef>
            </a:pPr>
            <a:r>
              <a:rPr sz="1100" b="1" spc="-5" dirty="0">
                <a:latin typeface="Arial"/>
                <a:cs typeface="Arial"/>
              </a:rPr>
              <a:t>Exclusions</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Lighting and power to external works. </a:t>
            </a:r>
            <a:r>
              <a:rPr sz="900" i="1" spc="-5" dirty="0">
                <a:latin typeface="Arial"/>
                <a:cs typeface="Arial"/>
              </a:rPr>
              <a:t>See “E23 External Works”, </a:t>
            </a:r>
            <a:r>
              <a:rPr sz="900" i="1" spc="-10" dirty="0">
                <a:latin typeface="Arial"/>
                <a:cs typeface="Arial"/>
              </a:rPr>
              <a:t>page</a:t>
            </a:r>
            <a:r>
              <a:rPr sz="900" i="1" spc="25" dirty="0">
                <a:latin typeface="Arial"/>
                <a:cs typeface="Arial"/>
              </a:rPr>
              <a:t> </a:t>
            </a:r>
            <a:r>
              <a:rPr sz="900" i="1" spc="-5" dirty="0">
                <a:latin typeface="Arial"/>
                <a:cs typeface="Arial"/>
              </a:rPr>
              <a:t>34.</a:t>
            </a:r>
            <a:endParaRPr sz="900">
              <a:latin typeface="Arial"/>
              <a:cs typeface="Arial"/>
            </a:endParaRPr>
          </a:p>
          <a:p>
            <a:pPr marL="193040" indent="-180975">
              <a:lnSpc>
                <a:spcPct val="100000"/>
              </a:lnSpc>
              <a:spcBef>
                <a:spcPts val="15"/>
              </a:spcBef>
              <a:buChar char="•"/>
              <a:tabLst>
                <a:tab pos="193040" algn="l"/>
                <a:tab pos="193675" algn="l"/>
              </a:tabLst>
            </a:pPr>
            <a:r>
              <a:rPr sz="900" spc="-5" dirty="0">
                <a:latin typeface="Arial"/>
                <a:cs typeface="Arial"/>
              </a:rPr>
              <a:t>Wiring to equipment and machinery which </a:t>
            </a:r>
            <a:r>
              <a:rPr sz="900" dirty="0">
                <a:latin typeface="Arial"/>
                <a:cs typeface="Arial"/>
              </a:rPr>
              <a:t>is </a:t>
            </a:r>
            <a:r>
              <a:rPr sz="900" spc="-5" dirty="0">
                <a:latin typeface="Arial"/>
                <a:cs typeface="Arial"/>
              </a:rPr>
              <a:t>covered in other</a:t>
            </a:r>
            <a:r>
              <a:rPr sz="900" spc="15" dirty="0">
                <a:latin typeface="Arial"/>
                <a:cs typeface="Arial"/>
              </a:rPr>
              <a:t> </a:t>
            </a:r>
            <a:r>
              <a:rPr sz="900" spc="-5" dirty="0">
                <a:latin typeface="Arial"/>
                <a:cs typeface="Arial"/>
              </a:rPr>
              <a:t>elements.</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40"/>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spcBef>
                <a:spcPts val="5"/>
              </a:spcBef>
              <a:tabLst>
                <a:tab pos="577850" algn="l"/>
                <a:tab pos="3346450" algn="l"/>
              </a:tabLst>
            </a:pPr>
            <a:r>
              <a:rPr sz="900" dirty="0">
                <a:latin typeface="Arial"/>
                <a:cs typeface="Arial"/>
              </a:rPr>
              <a:t>19	</a:t>
            </a:r>
            <a:r>
              <a:rPr sz="900" spc="-5" dirty="0">
                <a:latin typeface="Arial"/>
                <a:cs typeface="Arial"/>
              </a:rPr>
              <a:t>Electrical</a:t>
            </a:r>
            <a:r>
              <a:rPr sz="900" dirty="0">
                <a:latin typeface="Arial"/>
                <a:cs typeface="Arial"/>
              </a:rPr>
              <a:t> </a:t>
            </a:r>
            <a:r>
              <a:rPr sz="900" spc="-5" dirty="0">
                <a:latin typeface="Arial"/>
                <a:cs typeface="Arial"/>
              </a:rPr>
              <a:t>Services	Gross floor area </a:t>
            </a:r>
            <a:r>
              <a:rPr sz="900" dirty="0">
                <a:latin typeface="Arial"/>
                <a:cs typeface="Arial"/>
              </a:rPr>
              <a:t>in </a:t>
            </a:r>
            <a:r>
              <a:rPr sz="900" spc="-5" dirty="0">
                <a:latin typeface="Arial"/>
                <a:cs typeface="Arial"/>
              </a:rPr>
              <a:t>m2</a:t>
            </a:r>
            <a:endParaRPr sz="900">
              <a:latin typeface="Arial"/>
              <a:cs typeface="Arial"/>
            </a:endParaRPr>
          </a:p>
          <a:p>
            <a:pPr>
              <a:lnSpc>
                <a:spcPct val="100000"/>
              </a:lnSpc>
              <a:spcBef>
                <a:spcPts val="3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 Unit</a:t>
            </a:r>
            <a:endParaRPr sz="1000">
              <a:latin typeface="Arial"/>
              <a:cs typeface="Arial"/>
            </a:endParaRPr>
          </a:p>
          <a:p>
            <a:pPr>
              <a:lnSpc>
                <a:spcPct val="100000"/>
              </a:lnSpc>
            </a:pPr>
            <a:endParaRPr sz="1250">
              <a:latin typeface="Times New Roman"/>
              <a:cs typeface="Times New Roman"/>
            </a:endParaRPr>
          </a:p>
          <a:p>
            <a:pPr marL="38100">
              <a:lnSpc>
                <a:spcPct val="100000"/>
              </a:lnSpc>
              <a:spcBef>
                <a:spcPts val="5"/>
              </a:spcBef>
              <a:tabLst>
                <a:tab pos="577850" algn="l"/>
                <a:tab pos="3346450" algn="l"/>
              </a:tabLst>
            </a:pPr>
            <a:r>
              <a:rPr sz="900" spc="-5" dirty="0">
                <a:latin typeface="Arial"/>
                <a:cs typeface="Arial"/>
              </a:rPr>
              <a:t>19.01	</a:t>
            </a:r>
            <a:r>
              <a:rPr sz="900" spc="-10" dirty="0">
                <a:latin typeface="Arial"/>
                <a:cs typeface="Arial"/>
              </a:rPr>
              <a:t>Transformers	</a:t>
            </a:r>
            <a:r>
              <a:rPr sz="900" spc="-5" dirty="0">
                <a:latin typeface="Arial"/>
                <a:cs typeface="Arial"/>
              </a:rPr>
              <a:t>Enumerated </a:t>
            </a:r>
            <a:r>
              <a:rPr sz="900" spc="-10" dirty="0">
                <a:latin typeface="Arial"/>
                <a:cs typeface="Arial"/>
              </a:rPr>
              <a:t>stating details</a:t>
            </a:r>
            <a:endParaRPr sz="900">
              <a:latin typeface="Arial"/>
              <a:cs typeface="Arial"/>
            </a:endParaRPr>
          </a:p>
        </p:txBody>
      </p:sp>
      <p:sp>
        <p:nvSpPr>
          <p:cNvPr id="7" name="object 7"/>
          <p:cNvSpPr txBox="1"/>
          <p:nvPr/>
        </p:nvSpPr>
        <p:spPr>
          <a:xfrm>
            <a:off x="912721" y="3608409"/>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dirty="0">
                <a:latin typeface="Arial"/>
                <a:cs typeface="Arial"/>
              </a:rPr>
              <a:t>02</a:t>
            </a:r>
            <a:endParaRPr sz="900">
              <a:latin typeface="Arial"/>
              <a:cs typeface="Arial"/>
            </a:endParaRPr>
          </a:p>
        </p:txBody>
      </p:sp>
      <p:sp>
        <p:nvSpPr>
          <p:cNvPr id="8" name="object 8"/>
          <p:cNvSpPr txBox="1"/>
          <p:nvPr/>
        </p:nvSpPr>
        <p:spPr>
          <a:xfrm>
            <a:off x="912721" y="4040463"/>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dirty="0">
                <a:latin typeface="Arial"/>
                <a:cs typeface="Arial"/>
              </a:rPr>
              <a:t>03</a:t>
            </a:r>
            <a:endParaRPr sz="900">
              <a:latin typeface="Arial"/>
              <a:cs typeface="Arial"/>
            </a:endParaRPr>
          </a:p>
        </p:txBody>
      </p:sp>
      <p:sp>
        <p:nvSpPr>
          <p:cNvPr id="9" name="object 9"/>
          <p:cNvSpPr txBox="1"/>
          <p:nvPr/>
        </p:nvSpPr>
        <p:spPr>
          <a:xfrm>
            <a:off x="912721" y="4332271"/>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dirty="0">
                <a:latin typeface="Arial"/>
                <a:cs typeface="Arial"/>
              </a:rPr>
              <a:t>04</a:t>
            </a:r>
            <a:endParaRPr sz="900">
              <a:latin typeface="Arial"/>
              <a:cs typeface="Arial"/>
            </a:endParaRPr>
          </a:p>
        </p:txBody>
      </p:sp>
      <p:sp>
        <p:nvSpPr>
          <p:cNvPr id="10" name="object 10"/>
          <p:cNvSpPr txBox="1"/>
          <p:nvPr/>
        </p:nvSpPr>
        <p:spPr>
          <a:xfrm>
            <a:off x="912721" y="4764325"/>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dirty="0">
                <a:latin typeface="Arial"/>
                <a:cs typeface="Arial"/>
              </a:rPr>
              <a:t>05</a:t>
            </a:r>
            <a:endParaRPr sz="900">
              <a:latin typeface="Arial"/>
              <a:cs typeface="Arial"/>
            </a:endParaRPr>
          </a:p>
        </p:txBody>
      </p:sp>
      <p:sp>
        <p:nvSpPr>
          <p:cNvPr id="11" name="object 11"/>
          <p:cNvSpPr txBox="1"/>
          <p:nvPr/>
        </p:nvSpPr>
        <p:spPr>
          <a:xfrm>
            <a:off x="1452217" y="3608409"/>
            <a:ext cx="4549140" cy="1318895"/>
          </a:xfrm>
          <a:prstGeom prst="rect">
            <a:avLst/>
          </a:prstGeom>
        </p:spPr>
        <p:txBody>
          <a:bodyPr vert="horz" wrap="square" lIns="0" tIns="10160" rIns="0" bIns="0" rtlCol="0">
            <a:spAutoFit/>
          </a:bodyPr>
          <a:lstStyle/>
          <a:p>
            <a:pPr marL="12700" marR="5080">
              <a:lnSpc>
                <a:spcPct val="101699"/>
              </a:lnSpc>
              <a:spcBef>
                <a:spcPts val="80"/>
              </a:spcBef>
              <a:tabLst>
                <a:tab pos="2781300" algn="l"/>
              </a:tabLst>
            </a:pPr>
            <a:r>
              <a:rPr sz="900" spc="-5" dirty="0">
                <a:latin typeface="Arial"/>
                <a:cs typeface="Arial"/>
              </a:rPr>
              <a:t>Incoming mains cables,</a:t>
            </a:r>
            <a:r>
              <a:rPr sz="900" spc="20" dirty="0">
                <a:latin typeface="Arial"/>
                <a:cs typeface="Arial"/>
              </a:rPr>
              <a:t> </a:t>
            </a:r>
            <a:r>
              <a:rPr sz="900" spc="-5" dirty="0">
                <a:latin typeface="Arial"/>
                <a:cs typeface="Arial"/>
              </a:rPr>
              <a:t>including</a:t>
            </a:r>
            <a:r>
              <a:rPr sz="900" spc="5" dirty="0">
                <a:latin typeface="Arial"/>
                <a:cs typeface="Arial"/>
              </a:rPr>
              <a:t> </a:t>
            </a:r>
            <a:r>
              <a:rPr sz="900" spc="-5" dirty="0">
                <a:latin typeface="Arial"/>
                <a:cs typeface="Arial"/>
              </a:rPr>
              <a:t>trenching,	Length in metres </a:t>
            </a:r>
            <a:r>
              <a:rPr sz="900" spc="-10" dirty="0">
                <a:latin typeface="Arial"/>
                <a:cs typeface="Arial"/>
              </a:rPr>
              <a:t>stating </a:t>
            </a:r>
            <a:r>
              <a:rPr sz="900" spc="-5" dirty="0">
                <a:latin typeface="Arial"/>
                <a:cs typeface="Arial"/>
              </a:rPr>
              <a:t>cable size  cable ducts and cable covers, where applicable</a:t>
            </a:r>
            <a:endParaRPr sz="900">
              <a:latin typeface="Arial"/>
              <a:cs typeface="Arial"/>
            </a:endParaRPr>
          </a:p>
          <a:p>
            <a:pPr>
              <a:lnSpc>
                <a:spcPct val="100000"/>
              </a:lnSpc>
              <a:spcBef>
                <a:spcPts val="15"/>
              </a:spcBef>
            </a:pPr>
            <a:endParaRPr sz="1050">
              <a:latin typeface="Times New Roman"/>
              <a:cs typeface="Times New Roman"/>
            </a:endParaRPr>
          </a:p>
          <a:p>
            <a:pPr marL="12700">
              <a:lnSpc>
                <a:spcPct val="100000"/>
              </a:lnSpc>
              <a:tabLst>
                <a:tab pos="2781300" algn="l"/>
              </a:tabLst>
            </a:pPr>
            <a:r>
              <a:rPr sz="900" spc="-5" dirty="0">
                <a:latin typeface="Arial"/>
                <a:cs typeface="Arial"/>
              </a:rPr>
              <a:t>Main</a:t>
            </a:r>
            <a:r>
              <a:rPr sz="900" dirty="0">
                <a:latin typeface="Arial"/>
                <a:cs typeface="Arial"/>
              </a:rPr>
              <a:t> </a:t>
            </a:r>
            <a:r>
              <a:rPr sz="900" spc="-5" dirty="0">
                <a:latin typeface="Arial"/>
                <a:cs typeface="Arial"/>
              </a:rPr>
              <a:t>switchboard	Enumerated stating</a:t>
            </a:r>
            <a:r>
              <a:rPr sz="900" spc="-15" dirty="0">
                <a:latin typeface="Arial"/>
                <a:cs typeface="Arial"/>
              </a:rPr>
              <a:t> </a:t>
            </a:r>
            <a:r>
              <a:rPr sz="900" spc="-10" dirty="0">
                <a:latin typeface="Arial"/>
                <a:cs typeface="Arial"/>
              </a:rPr>
              <a:t>details</a:t>
            </a:r>
            <a:endParaRPr sz="900">
              <a:latin typeface="Arial"/>
              <a:cs typeface="Arial"/>
            </a:endParaRPr>
          </a:p>
          <a:p>
            <a:pPr>
              <a:lnSpc>
                <a:spcPct val="100000"/>
              </a:lnSpc>
              <a:spcBef>
                <a:spcPts val="50"/>
              </a:spcBef>
            </a:pPr>
            <a:endParaRPr sz="1000">
              <a:latin typeface="Times New Roman"/>
              <a:cs typeface="Times New Roman"/>
            </a:endParaRPr>
          </a:p>
          <a:p>
            <a:pPr marL="12700" marR="5080">
              <a:lnSpc>
                <a:spcPct val="101699"/>
              </a:lnSpc>
              <a:tabLst>
                <a:tab pos="2781300" algn="l"/>
              </a:tabLst>
            </a:pPr>
            <a:r>
              <a:rPr sz="900" spc="-5" dirty="0">
                <a:latin typeface="Arial"/>
                <a:cs typeface="Arial"/>
              </a:rPr>
              <a:t>Sub-main cables, including</a:t>
            </a:r>
            <a:r>
              <a:rPr sz="900" spc="25" dirty="0">
                <a:latin typeface="Arial"/>
                <a:cs typeface="Arial"/>
              </a:rPr>
              <a:t> </a:t>
            </a:r>
            <a:r>
              <a:rPr sz="900" spc="-5" dirty="0">
                <a:latin typeface="Arial"/>
                <a:cs typeface="Arial"/>
              </a:rPr>
              <a:t>trenching,</a:t>
            </a:r>
            <a:r>
              <a:rPr sz="900" spc="5" dirty="0">
                <a:latin typeface="Arial"/>
                <a:cs typeface="Arial"/>
              </a:rPr>
              <a:t> </a:t>
            </a:r>
            <a:r>
              <a:rPr sz="900" spc="-5" dirty="0">
                <a:latin typeface="Arial"/>
                <a:cs typeface="Arial"/>
              </a:rPr>
              <a:t>cable	Length in metres </a:t>
            </a:r>
            <a:r>
              <a:rPr sz="900" spc="-10" dirty="0">
                <a:latin typeface="Arial"/>
                <a:cs typeface="Arial"/>
              </a:rPr>
              <a:t>stating </a:t>
            </a:r>
            <a:r>
              <a:rPr sz="900" spc="-5" dirty="0">
                <a:latin typeface="Arial"/>
                <a:cs typeface="Arial"/>
              </a:rPr>
              <a:t>cable size  </a:t>
            </a:r>
            <a:r>
              <a:rPr sz="900" spc="-10" dirty="0">
                <a:latin typeface="Arial"/>
                <a:cs typeface="Arial"/>
              </a:rPr>
              <a:t>ducts </a:t>
            </a:r>
            <a:r>
              <a:rPr sz="900" spc="-5" dirty="0">
                <a:latin typeface="Arial"/>
                <a:cs typeface="Arial"/>
              </a:rPr>
              <a:t>and cable covers, where</a:t>
            </a:r>
            <a:r>
              <a:rPr sz="900" dirty="0">
                <a:latin typeface="Arial"/>
                <a:cs typeface="Arial"/>
              </a:rPr>
              <a:t> </a:t>
            </a:r>
            <a:r>
              <a:rPr sz="900" spc="-5" dirty="0">
                <a:latin typeface="Arial"/>
                <a:cs typeface="Arial"/>
              </a:rPr>
              <a:t>applicable</a:t>
            </a:r>
            <a:endParaRPr sz="900">
              <a:latin typeface="Arial"/>
              <a:cs typeface="Arial"/>
            </a:endParaRPr>
          </a:p>
          <a:p>
            <a:pPr>
              <a:lnSpc>
                <a:spcPct val="100000"/>
              </a:lnSpc>
              <a:spcBef>
                <a:spcPts val="15"/>
              </a:spcBef>
            </a:pPr>
            <a:endParaRPr sz="1050">
              <a:latin typeface="Times New Roman"/>
              <a:cs typeface="Times New Roman"/>
            </a:endParaRPr>
          </a:p>
          <a:p>
            <a:pPr marL="12700">
              <a:lnSpc>
                <a:spcPct val="100000"/>
              </a:lnSpc>
              <a:spcBef>
                <a:spcPts val="5"/>
              </a:spcBef>
              <a:tabLst>
                <a:tab pos="2781300" algn="l"/>
              </a:tabLst>
            </a:pPr>
            <a:r>
              <a:rPr sz="900" spc="-5" dirty="0">
                <a:latin typeface="Arial"/>
                <a:cs typeface="Arial"/>
              </a:rPr>
              <a:t>Distribution</a:t>
            </a:r>
            <a:r>
              <a:rPr sz="900" spc="5" dirty="0">
                <a:latin typeface="Arial"/>
                <a:cs typeface="Arial"/>
              </a:rPr>
              <a:t> </a:t>
            </a:r>
            <a:r>
              <a:rPr sz="900" spc="-5" dirty="0">
                <a:latin typeface="Arial"/>
                <a:cs typeface="Arial"/>
              </a:rPr>
              <a:t>boards	Enumerated </a:t>
            </a:r>
            <a:r>
              <a:rPr sz="900" spc="-10" dirty="0">
                <a:latin typeface="Arial"/>
                <a:cs typeface="Arial"/>
              </a:rPr>
              <a:t>stating</a:t>
            </a:r>
            <a:r>
              <a:rPr sz="900" spc="-5" dirty="0">
                <a:latin typeface="Arial"/>
                <a:cs typeface="Arial"/>
              </a:rPr>
              <a:t> </a:t>
            </a:r>
            <a:r>
              <a:rPr sz="900" spc="-10" dirty="0">
                <a:latin typeface="Arial"/>
                <a:cs typeface="Arial"/>
              </a:rPr>
              <a:t>details</a:t>
            </a:r>
            <a:endParaRPr sz="900">
              <a:latin typeface="Arial"/>
              <a:cs typeface="Arial"/>
            </a:endParaRPr>
          </a:p>
        </p:txBody>
      </p:sp>
      <p:sp>
        <p:nvSpPr>
          <p:cNvPr id="12" name="object 12"/>
          <p:cNvSpPr txBox="1"/>
          <p:nvPr/>
        </p:nvSpPr>
        <p:spPr>
          <a:xfrm>
            <a:off x="912721" y="5056133"/>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dirty="0">
                <a:latin typeface="Arial"/>
                <a:cs typeface="Arial"/>
              </a:rPr>
              <a:t>06</a:t>
            </a:r>
            <a:endParaRPr sz="900">
              <a:latin typeface="Arial"/>
              <a:cs typeface="Arial"/>
            </a:endParaRPr>
          </a:p>
        </p:txBody>
      </p:sp>
      <p:sp>
        <p:nvSpPr>
          <p:cNvPr id="13" name="object 13"/>
          <p:cNvSpPr txBox="1"/>
          <p:nvPr/>
        </p:nvSpPr>
        <p:spPr>
          <a:xfrm>
            <a:off x="1452217" y="5056133"/>
            <a:ext cx="207962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Circuit wiring to lighting outlets, including  switches</a:t>
            </a:r>
            <a:endParaRPr sz="900">
              <a:latin typeface="Arial"/>
              <a:cs typeface="Arial"/>
            </a:endParaRPr>
          </a:p>
        </p:txBody>
      </p:sp>
      <p:sp>
        <p:nvSpPr>
          <p:cNvPr id="14" name="object 14"/>
          <p:cNvSpPr txBox="1"/>
          <p:nvPr/>
        </p:nvSpPr>
        <p:spPr>
          <a:xfrm>
            <a:off x="4221363" y="5056133"/>
            <a:ext cx="2308225" cy="442595"/>
          </a:xfrm>
          <a:prstGeom prst="rect">
            <a:avLst/>
          </a:prstGeom>
        </p:spPr>
        <p:txBody>
          <a:bodyPr vert="horz" wrap="square" lIns="0" tIns="9525" rIns="0" bIns="0" rtlCol="0">
            <a:spAutoFit/>
          </a:bodyPr>
          <a:lstStyle/>
          <a:p>
            <a:pPr marL="12700" marR="5080">
              <a:lnSpc>
                <a:spcPct val="102000"/>
              </a:lnSpc>
              <a:spcBef>
                <a:spcPts val="75"/>
              </a:spcBef>
            </a:pPr>
            <a:r>
              <a:rPr sz="900" spc="-5" dirty="0">
                <a:latin typeface="Arial"/>
                <a:cs typeface="Arial"/>
              </a:rPr>
              <a:t>Number of </a:t>
            </a:r>
            <a:r>
              <a:rPr sz="900" spc="-10" dirty="0">
                <a:latin typeface="Arial"/>
                <a:cs typeface="Arial"/>
              </a:rPr>
              <a:t>outlets </a:t>
            </a:r>
            <a:r>
              <a:rPr sz="900" spc="-5" dirty="0">
                <a:latin typeface="Arial"/>
                <a:cs typeface="Arial"/>
              </a:rPr>
              <a:t>and switches stating the  system employed (i.e. conventional, harness,  etc.)</a:t>
            </a:r>
            <a:endParaRPr sz="900">
              <a:latin typeface="Arial"/>
              <a:cs typeface="Arial"/>
            </a:endParaRPr>
          </a:p>
        </p:txBody>
      </p:sp>
      <p:sp>
        <p:nvSpPr>
          <p:cNvPr id="15" name="object 15"/>
          <p:cNvSpPr txBox="1"/>
          <p:nvPr/>
        </p:nvSpPr>
        <p:spPr>
          <a:xfrm>
            <a:off x="912721" y="5627633"/>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dirty="0">
                <a:latin typeface="Arial"/>
                <a:cs typeface="Arial"/>
              </a:rPr>
              <a:t>07</a:t>
            </a:r>
            <a:endParaRPr sz="900">
              <a:latin typeface="Arial"/>
              <a:cs typeface="Arial"/>
            </a:endParaRPr>
          </a:p>
        </p:txBody>
      </p:sp>
      <p:sp>
        <p:nvSpPr>
          <p:cNvPr id="16" name="object 16"/>
          <p:cNvSpPr txBox="1"/>
          <p:nvPr/>
        </p:nvSpPr>
        <p:spPr>
          <a:xfrm>
            <a:off x="1452217" y="5627633"/>
            <a:ext cx="233870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Circuit wiring to power </a:t>
            </a:r>
            <a:r>
              <a:rPr sz="900" spc="-10" dirty="0">
                <a:latin typeface="Arial"/>
                <a:cs typeface="Arial"/>
              </a:rPr>
              <a:t>outlets, </a:t>
            </a:r>
            <a:r>
              <a:rPr sz="900" spc="-5" dirty="0">
                <a:latin typeface="Arial"/>
                <a:cs typeface="Arial"/>
              </a:rPr>
              <a:t>including outlet  fittings</a:t>
            </a:r>
            <a:endParaRPr sz="900">
              <a:latin typeface="Arial"/>
              <a:cs typeface="Arial"/>
            </a:endParaRPr>
          </a:p>
        </p:txBody>
      </p:sp>
      <p:sp>
        <p:nvSpPr>
          <p:cNvPr id="17" name="object 17"/>
          <p:cNvSpPr txBox="1"/>
          <p:nvPr/>
        </p:nvSpPr>
        <p:spPr>
          <a:xfrm>
            <a:off x="4221363" y="5627633"/>
            <a:ext cx="2308225" cy="442595"/>
          </a:xfrm>
          <a:prstGeom prst="rect">
            <a:avLst/>
          </a:prstGeom>
        </p:spPr>
        <p:txBody>
          <a:bodyPr vert="horz" wrap="square" lIns="0" tIns="9525" rIns="0" bIns="0" rtlCol="0">
            <a:spAutoFit/>
          </a:bodyPr>
          <a:lstStyle/>
          <a:p>
            <a:pPr marL="12700" marR="5080">
              <a:lnSpc>
                <a:spcPct val="102000"/>
              </a:lnSpc>
              <a:spcBef>
                <a:spcPts val="75"/>
              </a:spcBef>
            </a:pPr>
            <a:r>
              <a:rPr sz="900" spc="-5" dirty="0">
                <a:latin typeface="Arial"/>
                <a:cs typeface="Arial"/>
              </a:rPr>
              <a:t>Number of </a:t>
            </a:r>
            <a:r>
              <a:rPr sz="900" spc="-10" dirty="0">
                <a:latin typeface="Arial"/>
                <a:cs typeface="Arial"/>
              </a:rPr>
              <a:t>outlets </a:t>
            </a:r>
            <a:r>
              <a:rPr sz="900" spc="-5" dirty="0">
                <a:latin typeface="Arial"/>
                <a:cs typeface="Arial"/>
              </a:rPr>
              <a:t>and switches stating the  system employed (i.e. conventional, harness,  etc.)</a:t>
            </a:r>
            <a:endParaRPr sz="900">
              <a:latin typeface="Arial"/>
              <a:cs typeface="Arial"/>
            </a:endParaRPr>
          </a:p>
        </p:txBody>
      </p:sp>
      <p:sp>
        <p:nvSpPr>
          <p:cNvPr id="18" name="object 18"/>
          <p:cNvSpPr txBox="1"/>
          <p:nvPr/>
        </p:nvSpPr>
        <p:spPr>
          <a:xfrm>
            <a:off x="912721" y="6199133"/>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dirty="0">
                <a:latin typeface="Arial"/>
                <a:cs typeface="Arial"/>
              </a:rPr>
              <a:t>08</a:t>
            </a:r>
            <a:endParaRPr sz="900">
              <a:latin typeface="Arial"/>
              <a:cs typeface="Arial"/>
            </a:endParaRPr>
          </a:p>
        </p:txBody>
      </p:sp>
      <p:sp>
        <p:nvSpPr>
          <p:cNvPr id="19" name="object 19"/>
          <p:cNvSpPr txBox="1"/>
          <p:nvPr/>
        </p:nvSpPr>
        <p:spPr>
          <a:xfrm>
            <a:off x="1452217" y="6199133"/>
            <a:ext cx="236918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Circuit wiring to shaver outlets, including outlet  fittings</a:t>
            </a:r>
            <a:endParaRPr sz="900">
              <a:latin typeface="Arial"/>
              <a:cs typeface="Arial"/>
            </a:endParaRPr>
          </a:p>
        </p:txBody>
      </p:sp>
      <p:sp>
        <p:nvSpPr>
          <p:cNvPr id="20" name="object 20"/>
          <p:cNvSpPr txBox="1"/>
          <p:nvPr/>
        </p:nvSpPr>
        <p:spPr>
          <a:xfrm>
            <a:off x="4221363" y="6199133"/>
            <a:ext cx="925194"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of</a:t>
            </a:r>
            <a:r>
              <a:rPr sz="900" spc="-45" dirty="0">
                <a:latin typeface="Arial"/>
                <a:cs typeface="Arial"/>
              </a:rPr>
              <a:t> </a:t>
            </a:r>
            <a:r>
              <a:rPr sz="900" spc="-10" dirty="0">
                <a:latin typeface="Arial"/>
                <a:cs typeface="Arial"/>
              </a:rPr>
              <a:t>outlets</a:t>
            </a:r>
            <a:endParaRPr sz="900">
              <a:latin typeface="Arial"/>
              <a:cs typeface="Arial"/>
            </a:endParaRPr>
          </a:p>
        </p:txBody>
      </p:sp>
      <p:sp>
        <p:nvSpPr>
          <p:cNvPr id="21" name="object 21"/>
          <p:cNvSpPr txBox="1"/>
          <p:nvPr/>
        </p:nvSpPr>
        <p:spPr>
          <a:xfrm>
            <a:off x="912721" y="6631187"/>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dirty="0">
                <a:latin typeface="Arial"/>
                <a:cs typeface="Arial"/>
              </a:rPr>
              <a:t>09</a:t>
            </a:r>
            <a:endParaRPr sz="900">
              <a:latin typeface="Arial"/>
              <a:cs typeface="Arial"/>
            </a:endParaRPr>
          </a:p>
        </p:txBody>
      </p:sp>
      <p:sp>
        <p:nvSpPr>
          <p:cNvPr id="22" name="object 22"/>
          <p:cNvSpPr txBox="1"/>
          <p:nvPr/>
        </p:nvSpPr>
        <p:spPr>
          <a:xfrm>
            <a:off x="1452217" y="6631187"/>
            <a:ext cx="239649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Circuit wiring to fixed wired </a:t>
            </a:r>
            <a:r>
              <a:rPr sz="900" spc="-10" dirty="0">
                <a:latin typeface="Arial"/>
                <a:cs typeface="Arial"/>
              </a:rPr>
              <a:t>outlets, </a:t>
            </a:r>
            <a:r>
              <a:rPr sz="900" spc="-5" dirty="0">
                <a:latin typeface="Arial"/>
                <a:cs typeface="Arial"/>
              </a:rPr>
              <a:t>e.g. stoves,  </a:t>
            </a:r>
            <a:r>
              <a:rPr sz="900" spc="-10" dirty="0">
                <a:latin typeface="Arial"/>
                <a:cs typeface="Arial"/>
              </a:rPr>
              <a:t>HWC’s, </a:t>
            </a:r>
            <a:r>
              <a:rPr sz="900" spc="-5" dirty="0">
                <a:latin typeface="Arial"/>
                <a:cs typeface="Arial"/>
              </a:rPr>
              <a:t>heaters, etc.</a:t>
            </a:r>
            <a:endParaRPr sz="900">
              <a:latin typeface="Arial"/>
              <a:cs typeface="Arial"/>
            </a:endParaRPr>
          </a:p>
        </p:txBody>
      </p:sp>
      <p:sp>
        <p:nvSpPr>
          <p:cNvPr id="23" name="object 23"/>
          <p:cNvSpPr txBox="1"/>
          <p:nvPr/>
        </p:nvSpPr>
        <p:spPr>
          <a:xfrm>
            <a:off x="4221363" y="6631187"/>
            <a:ext cx="925194"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of</a:t>
            </a:r>
            <a:r>
              <a:rPr sz="900" spc="-45" dirty="0">
                <a:latin typeface="Arial"/>
                <a:cs typeface="Arial"/>
              </a:rPr>
              <a:t> </a:t>
            </a:r>
            <a:r>
              <a:rPr sz="900" spc="-10" dirty="0">
                <a:latin typeface="Arial"/>
                <a:cs typeface="Arial"/>
              </a:rPr>
              <a:t>outlets</a:t>
            </a:r>
            <a:endParaRPr sz="900">
              <a:latin typeface="Arial"/>
              <a:cs typeface="Arial"/>
            </a:endParaRPr>
          </a:p>
        </p:txBody>
      </p:sp>
      <p:sp>
        <p:nvSpPr>
          <p:cNvPr id="24" name="object 24"/>
          <p:cNvSpPr txBox="1"/>
          <p:nvPr/>
        </p:nvSpPr>
        <p:spPr>
          <a:xfrm>
            <a:off x="912721" y="7063240"/>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dirty="0">
                <a:latin typeface="Arial"/>
                <a:cs typeface="Arial"/>
              </a:rPr>
              <a:t>10</a:t>
            </a:r>
            <a:endParaRPr sz="900">
              <a:latin typeface="Arial"/>
              <a:cs typeface="Arial"/>
            </a:endParaRPr>
          </a:p>
        </p:txBody>
      </p:sp>
      <p:sp>
        <p:nvSpPr>
          <p:cNvPr id="25" name="object 25"/>
          <p:cNvSpPr txBox="1"/>
          <p:nvPr/>
        </p:nvSpPr>
        <p:spPr>
          <a:xfrm>
            <a:off x="1452217" y="7063240"/>
            <a:ext cx="226441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Circuit wiring to single phase equipment and  machinery</a:t>
            </a:r>
            <a:r>
              <a:rPr sz="900" spc="-10" dirty="0">
                <a:latin typeface="Arial"/>
                <a:cs typeface="Arial"/>
              </a:rPr>
              <a:t> outlets</a:t>
            </a:r>
            <a:endParaRPr sz="900">
              <a:latin typeface="Arial"/>
              <a:cs typeface="Arial"/>
            </a:endParaRPr>
          </a:p>
        </p:txBody>
      </p:sp>
      <p:sp>
        <p:nvSpPr>
          <p:cNvPr id="26" name="object 26"/>
          <p:cNvSpPr txBox="1"/>
          <p:nvPr/>
        </p:nvSpPr>
        <p:spPr>
          <a:xfrm>
            <a:off x="4221363" y="7063240"/>
            <a:ext cx="925194"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of</a:t>
            </a:r>
            <a:r>
              <a:rPr sz="900" spc="-45" dirty="0">
                <a:latin typeface="Arial"/>
                <a:cs typeface="Arial"/>
              </a:rPr>
              <a:t> </a:t>
            </a:r>
            <a:r>
              <a:rPr sz="900" spc="-10" dirty="0">
                <a:latin typeface="Arial"/>
                <a:cs typeface="Arial"/>
              </a:rPr>
              <a:t>outlets</a:t>
            </a:r>
            <a:endParaRPr sz="900">
              <a:latin typeface="Arial"/>
              <a:cs typeface="Arial"/>
            </a:endParaRPr>
          </a:p>
        </p:txBody>
      </p:sp>
      <p:sp>
        <p:nvSpPr>
          <p:cNvPr id="27" name="object 27"/>
          <p:cNvSpPr txBox="1"/>
          <p:nvPr/>
        </p:nvSpPr>
        <p:spPr>
          <a:xfrm>
            <a:off x="912721" y="7494495"/>
            <a:ext cx="30353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spc="-65" dirty="0">
                <a:latin typeface="Arial"/>
                <a:cs typeface="Arial"/>
              </a:rPr>
              <a:t>1</a:t>
            </a:r>
            <a:r>
              <a:rPr sz="900" dirty="0">
                <a:latin typeface="Arial"/>
                <a:cs typeface="Arial"/>
              </a:rPr>
              <a:t>1</a:t>
            </a:r>
            <a:endParaRPr sz="900">
              <a:latin typeface="Arial"/>
              <a:cs typeface="Arial"/>
            </a:endParaRPr>
          </a:p>
        </p:txBody>
      </p:sp>
      <p:sp>
        <p:nvSpPr>
          <p:cNvPr id="28" name="object 28"/>
          <p:cNvSpPr txBox="1"/>
          <p:nvPr/>
        </p:nvSpPr>
        <p:spPr>
          <a:xfrm>
            <a:off x="1452217" y="7494495"/>
            <a:ext cx="222694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Circuit wiring to three phase equipment and  machinery</a:t>
            </a:r>
            <a:r>
              <a:rPr sz="900" spc="-10" dirty="0">
                <a:latin typeface="Arial"/>
                <a:cs typeface="Arial"/>
              </a:rPr>
              <a:t> outlets</a:t>
            </a:r>
            <a:endParaRPr sz="900">
              <a:latin typeface="Arial"/>
              <a:cs typeface="Arial"/>
            </a:endParaRPr>
          </a:p>
        </p:txBody>
      </p:sp>
      <p:sp>
        <p:nvSpPr>
          <p:cNvPr id="29" name="object 29"/>
          <p:cNvSpPr txBox="1"/>
          <p:nvPr/>
        </p:nvSpPr>
        <p:spPr>
          <a:xfrm>
            <a:off x="4221363" y="7494495"/>
            <a:ext cx="925194"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of</a:t>
            </a:r>
            <a:r>
              <a:rPr sz="900" spc="-45" dirty="0">
                <a:latin typeface="Arial"/>
                <a:cs typeface="Arial"/>
              </a:rPr>
              <a:t> </a:t>
            </a:r>
            <a:r>
              <a:rPr sz="900" spc="-10" dirty="0">
                <a:latin typeface="Arial"/>
                <a:cs typeface="Arial"/>
              </a:rPr>
              <a:t>outlets</a:t>
            </a:r>
            <a:endParaRPr sz="900">
              <a:latin typeface="Arial"/>
              <a:cs typeface="Arial"/>
            </a:endParaRPr>
          </a:p>
        </p:txBody>
      </p:sp>
      <p:sp>
        <p:nvSpPr>
          <p:cNvPr id="30" name="object 30"/>
          <p:cNvSpPr txBox="1"/>
          <p:nvPr/>
        </p:nvSpPr>
        <p:spPr>
          <a:xfrm>
            <a:off x="912721" y="7926548"/>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dirty="0">
                <a:latin typeface="Arial"/>
                <a:cs typeface="Arial"/>
              </a:rPr>
              <a:t>12</a:t>
            </a:r>
            <a:endParaRPr sz="900">
              <a:latin typeface="Arial"/>
              <a:cs typeface="Arial"/>
            </a:endParaRPr>
          </a:p>
        </p:txBody>
      </p:sp>
      <p:sp>
        <p:nvSpPr>
          <p:cNvPr id="31" name="object 31"/>
          <p:cNvSpPr txBox="1"/>
          <p:nvPr/>
        </p:nvSpPr>
        <p:spPr>
          <a:xfrm>
            <a:off x="1452573" y="7926548"/>
            <a:ext cx="1708785"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Trunking, </a:t>
            </a:r>
            <a:r>
              <a:rPr sz="900" spc="-5" dirty="0">
                <a:latin typeface="Arial"/>
                <a:cs typeface="Arial"/>
              </a:rPr>
              <a:t>cable trays and</a:t>
            </a:r>
            <a:r>
              <a:rPr sz="900" spc="-25" dirty="0">
                <a:latin typeface="Arial"/>
                <a:cs typeface="Arial"/>
              </a:rPr>
              <a:t> </a:t>
            </a:r>
            <a:r>
              <a:rPr sz="900" spc="-5" dirty="0">
                <a:latin typeface="Arial"/>
                <a:cs typeface="Arial"/>
              </a:rPr>
              <a:t>ladders</a:t>
            </a:r>
            <a:endParaRPr sz="900">
              <a:latin typeface="Arial"/>
              <a:cs typeface="Arial"/>
            </a:endParaRPr>
          </a:p>
        </p:txBody>
      </p:sp>
      <p:sp>
        <p:nvSpPr>
          <p:cNvPr id="32" name="object 32"/>
          <p:cNvSpPr txBox="1"/>
          <p:nvPr/>
        </p:nvSpPr>
        <p:spPr>
          <a:xfrm>
            <a:off x="4221363" y="7926548"/>
            <a:ext cx="160147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Length in metres stating</a:t>
            </a:r>
            <a:r>
              <a:rPr sz="900" spc="-45" dirty="0">
                <a:latin typeface="Arial"/>
                <a:cs typeface="Arial"/>
              </a:rPr>
              <a:t> </a:t>
            </a:r>
            <a:r>
              <a:rPr sz="900" spc="-10" dirty="0">
                <a:latin typeface="Arial"/>
                <a:cs typeface="Arial"/>
              </a:rPr>
              <a:t>details</a:t>
            </a:r>
            <a:endParaRPr sz="900">
              <a:latin typeface="Arial"/>
              <a:cs typeface="Arial"/>
            </a:endParaRPr>
          </a:p>
        </p:txBody>
      </p:sp>
      <p:sp>
        <p:nvSpPr>
          <p:cNvPr id="33" name="object 33"/>
          <p:cNvSpPr txBox="1"/>
          <p:nvPr/>
        </p:nvSpPr>
        <p:spPr>
          <a:xfrm>
            <a:off x="912721" y="8218357"/>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dirty="0">
                <a:latin typeface="Arial"/>
                <a:cs typeface="Arial"/>
              </a:rPr>
              <a:t>13</a:t>
            </a:r>
            <a:endParaRPr sz="900">
              <a:latin typeface="Arial"/>
              <a:cs typeface="Arial"/>
            </a:endParaRPr>
          </a:p>
        </p:txBody>
      </p:sp>
      <p:sp>
        <p:nvSpPr>
          <p:cNvPr id="34" name="object 34"/>
          <p:cNvSpPr txBox="1"/>
          <p:nvPr/>
        </p:nvSpPr>
        <p:spPr>
          <a:xfrm>
            <a:off x="1452482" y="8218357"/>
            <a:ext cx="63309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Light</a:t>
            </a:r>
            <a:r>
              <a:rPr sz="900" spc="-70" dirty="0">
                <a:latin typeface="Arial"/>
                <a:cs typeface="Arial"/>
              </a:rPr>
              <a:t> </a:t>
            </a:r>
            <a:r>
              <a:rPr sz="900" spc="-5" dirty="0">
                <a:latin typeface="Arial"/>
                <a:cs typeface="Arial"/>
              </a:rPr>
              <a:t>fittings</a:t>
            </a:r>
            <a:endParaRPr sz="900">
              <a:latin typeface="Arial"/>
              <a:cs typeface="Arial"/>
            </a:endParaRPr>
          </a:p>
        </p:txBody>
      </p:sp>
      <p:sp>
        <p:nvSpPr>
          <p:cNvPr id="35" name="object 35"/>
          <p:cNvSpPr txBox="1"/>
          <p:nvPr/>
        </p:nvSpPr>
        <p:spPr>
          <a:xfrm>
            <a:off x="4220562" y="8218357"/>
            <a:ext cx="125920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Enumerated </a:t>
            </a:r>
            <a:r>
              <a:rPr sz="900" spc="-10" dirty="0">
                <a:latin typeface="Arial"/>
                <a:cs typeface="Arial"/>
              </a:rPr>
              <a:t>stating</a:t>
            </a:r>
            <a:r>
              <a:rPr sz="900" spc="-50" dirty="0">
                <a:latin typeface="Arial"/>
                <a:cs typeface="Arial"/>
              </a:rPr>
              <a:t> </a:t>
            </a:r>
            <a:r>
              <a:rPr sz="900" spc="-5" dirty="0">
                <a:latin typeface="Arial"/>
                <a:cs typeface="Arial"/>
              </a:rPr>
              <a:t>type</a:t>
            </a:r>
            <a:endParaRPr sz="900">
              <a:latin typeface="Arial"/>
              <a:cs typeface="Arial"/>
            </a:endParaRPr>
          </a:p>
        </p:txBody>
      </p:sp>
      <p:sp>
        <p:nvSpPr>
          <p:cNvPr id="36" name="object 36"/>
          <p:cNvSpPr txBox="1"/>
          <p:nvPr/>
        </p:nvSpPr>
        <p:spPr>
          <a:xfrm>
            <a:off x="912721" y="8510964"/>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dirty="0">
                <a:latin typeface="Arial"/>
                <a:cs typeface="Arial"/>
              </a:rPr>
              <a:t>14</a:t>
            </a:r>
            <a:endParaRPr sz="900">
              <a:latin typeface="Arial"/>
              <a:cs typeface="Arial"/>
            </a:endParaRPr>
          </a:p>
        </p:txBody>
      </p:sp>
      <p:sp>
        <p:nvSpPr>
          <p:cNvPr id="37" name="object 37"/>
          <p:cNvSpPr txBox="1"/>
          <p:nvPr/>
        </p:nvSpPr>
        <p:spPr>
          <a:xfrm>
            <a:off x="1452436" y="8510964"/>
            <a:ext cx="116586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Lighting control</a:t>
            </a:r>
            <a:r>
              <a:rPr sz="900" spc="-60" dirty="0">
                <a:latin typeface="Arial"/>
                <a:cs typeface="Arial"/>
              </a:rPr>
              <a:t> </a:t>
            </a:r>
            <a:r>
              <a:rPr sz="900" spc="-5" dirty="0">
                <a:latin typeface="Arial"/>
                <a:cs typeface="Arial"/>
              </a:rPr>
              <a:t>panels</a:t>
            </a:r>
            <a:endParaRPr sz="900">
              <a:latin typeface="Arial"/>
              <a:cs typeface="Arial"/>
            </a:endParaRPr>
          </a:p>
        </p:txBody>
      </p:sp>
      <p:sp>
        <p:nvSpPr>
          <p:cNvPr id="38" name="object 38"/>
          <p:cNvSpPr txBox="1"/>
          <p:nvPr/>
        </p:nvSpPr>
        <p:spPr>
          <a:xfrm>
            <a:off x="4220905" y="8510964"/>
            <a:ext cx="64643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
            </a:r>
            <a:r>
              <a:rPr sz="900" dirty="0">
                <a:latin typeface="Arial"/>
                <a:cs typeface="Arial"/>
              </a:rPr>
              <a:t>a</a:t>
            </a:r>
            <a:r>
              <a:rPr sz="900" spc="-5" dirty="0">
                <a:latin typeface="Arial"/>
                <a:cs typeface="Arial"/>
              </a:rPr>
              <a:t>ted</a:t>
            </a:r>
            <a:endParaRPr sz="900">
              <a:latin typeface="Arial"/>
              <a:cs typeface="Arial"/>
            </a:endParaRPr>
          </a:p>
        </p:txBody>
      </p:sp>
      <p:sp>
        <p:nvSpPr>
          <p:cNvPr id="39" name="object 39"/>
          <p:cNvSpPr txBox="1"/>
          <p:nvPr/>
        </p:nvSpPr>
        <p:spPr>
          <a:xfrm>
            <a:off x="912721" y="8802772"/>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9.</a:t>
            </a:r>
            <a:r>
              <a:rPr sz="900" dirty="0">
                <a:latin typeface="Arial"/>
                <a:cs typeface="Arial"/>
              </a:rPr>
              <a:t>15</a:t>
            </a:r>
            <a:endParaRPr sz="900">
              <a:latin typeface="Arial"/>
              <a:cs typeface="Arial"/>
            </a:endParaRPr>
          </a:p>
        </p:txBody>
      </p:sp>
      <p:sp>
        <p:nvSpPr>
          <p:cNvPr id="40" name="object 40"/>
          <p:cNvSpPr txBox="1"/>
          <p:nvPr/>
        </p:nvSpPr>
        <p:spPr>
          <a:xfrm>
            <a:off x="1452390" y="8802772"/>
            <a:ext cx="48133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Dimmers</a:t>
            </a:r>
            <a:endParaRPr sz="900">
              <a:latin typeface="Arial"/>
              <a:cs typeface="Arial"/>
            </a:endParaRPr>
          </a:p>
        </p:txBody>
      </p:sp>
      <p:sp>
        <p:nvSpPr>
          <p:cNvPr id="41" name="object 41"/>
          <p:cNvSpPr txBox="1"/>
          <p:nvPr/>
        </p:nvSpPr>
        <p:spPr>
          <a:xfrm>
            <a:off x="4221020" y="8802772"/>
            <a:ext cx="64643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
            </a:r>
            <a:r>
              <a:rPr sz="900" dirty="0">
                <a:latin typeface="Arial"/>
                <a:cs typeface="Arial"/>
              </a:rPr>
              <a:t>a</a:t>
            </a:r>
            <a:r>
              <a:rPr sz="900" spc="-5" dirty="0">
                <a:latin typeface="Arial"/>
                <a:cs typeface="Arial"/>
              </a:rPr>
              <a:t>ted</a:t>
            </a:r>
            <a:endParaRPr sz="900">
              <a:latin typeface="Arial"/>
              <a:cs typeface="Arial"/>
            </a:endParaRPr>
          </a:p>
        </p:txBody>
      </p:sp>
      <p:sp>
        <p:nvSpPr>
          <p:cNvPr id="42" name="object 42"/>
          <p:cNvSpPr txBox="1"/>
          <p:nvPr/>
        </p:nvSpPr>
        <p:spPr>
          <a:xfrm>
            <a:off x="912721" y="9094580"/>
            <a:ext cx="31178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19.16</a:t>
            </a:r>
            <a:endParaRPr sz="900">
              <a:latin typeface="Arial"/>
              <a:cs typeface="Arial"/>
            </a:endParaRPr>
          </a:p>
        </p:txBody>
      </p:sp>
      <p:sp>
        <p:nvSpPr>
          <p:cNvPr id="43" name="object 43"/>
          <p:cNvSpPr txBox="1"/>
          <p:nvPr/>
        </p:nvSpPr>
        <p:spPr>
          <a:xfrm>
            <a:off x="1452066" y="9094580"/>
            <a:ext cx="76136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Clock</a:t>
            </a:r>
            <a:r>
              <a:rPr sz="900" spc="-55" dirty="0">
                <a:latin typeface="Arial"/>
                <a:cs typeface="Arial"/>
              </a:rPr>
              <a:t> </a:t>
            </a:r>
            <a:r>
              <a:rPr sz="900" spc="-5" dirty="0">
                <a:latin typeface="Arial"/>
                <a:cs typeface="Arial"/>
              </a:rPr>
              <a:t>systems</a:t>
            </a:r>
            <a:endParaRPr sz="900">
              <a:latin typeface="Arial"/>
              <a:cs typeface="Arial"/>
            </a:endParaRPr>
          </a:p>
        </p:txBody>
      </p:sp>
      <p:sp>
        <p:nvSpPr>
          <p:cNvPr id="44" name="object 44"/>
          <p:cNvSpPr txBox="1"/>
          <p:nvPr/>
        </p:nvSpPr>
        <p:spPr>
          <a:xfrm>
            <a:off x="4221363" y="9094580"/>
            <a:ext cx="9080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of</a:t>
            </a:r>
            <a:r>
              <a:rPr sz="900" spc="-75" dirty="0">
                <a:latin typeface="Arial"/>
                <a:cs typeface="Arial"/>
              </a:rPr>
              <a:t> </a:t>
            </a:r>
            <a:r>
              <a:rPr sz="900" dirty="0">
                <a:latin typeface="Arial"/>
                <a:cs typeface="Arial"/>
              </a:rPr>
              <a:t>clocks</a:t>
            </a:r>
            <a:endParaRPr sz="900">
              <a:latin typeface="Arial"/>
              <a:cs typeface="Arial"/>
            </a:endParaRPr>
          </a:p>
        </p:txBody>
      </p:sp>
      <p:sp>
        <p:nvSpPr>
          <p:cNvPr id="45" name="object 45"/>
          <p:cNvSpPr txBox="1"/>
          <p:nvPr/>
        </p:nvSpPr>
        <p:spPr>
          <a:xfrm>
            <a:off x="912721" y="9387188"/>
            <a:ext cx="31178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19.17</a:t>
            </a:r>
            <a:endParaRPr sz="900">
              <a:latin typeface="Arial"/>
              <a:cs typeface="Arial"/>
            </a:endParaRPr>
          </a:p>
        </p:txBody>
      </p:sp>
      <p:sp>
        <p:nvSpPr>
          <p:cNvPr id="46" name="object 46"/>
          <p:cNvSpPr txBox="1"/>
          <p:nvPr/>
        </p:nvSpPr>
        <p:spPr>
          <a:xfrm>
            <a:off x="1452054" y="9387188"/>
            <a:ext cx="144716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Emergency </a:t>
            </a:r>
            <a:r>
              <a:rPr sz="900" spc="-5" dirty="0">
                <a:latin typeface="Arial"/>
                <a:cs typeface="Arial"/>
              </a:rPr>
              <a:t>lighting</a:t>
            </a:r>
            <a:r>
              <a:rPr sz="900" spc="-65" dirty="0">
                <a:latin typeface="Arial"/>
                <a:cs typeface="Arial"/>
              </a:rPr>
              <a:t> </a:t>
            </a:r>
            <a:r>
              <a:rPr sz="900" spc="-5" dirty="0">
                <a:latin typeface="Arial"/>
                <a:cs typeface="Arial"/>
              </a:rPr>
              <a:t>systems</a:t>
            </a:r>
            <a:endParaRPr sz="900">
              <a:latin typeface="Arial"/>
              <a:cs typeface="Arial"/>
            </a:endParaRPr>
          </a:p>
        </p:txBody>
      </p:sp>
      <p:sp>
        <p:nvSpPr>
          <p:cNvPr id="47" name="object 47"/>
          <p:cNvSpPr txBox="1"/>
          <p:nvPr/>
        </p:nvSpPr>
        <p:spPr>
          <a:xfrm>
            <a:off x="4221248" y="9387188"/>
            <a:ext cx="116586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Number of light</a:t>
            </a:r>
            <a:r>
              <a:rPr sz="900" spc="-45" dirty="0">
                <a:latin typeface="Arial"/>
                <a:cs typeface="Arial"/>
              </a:rPr>
              <a:t> </a:t>
            </a:r>
            <a:r>
              <a:rPr sz="900" spc="-10" dirty="0">
                <a:latin typeface="Arial"/>
                <a:cs typeface="Arial"/>
              </a:rPr>
              <a:t>outlets</a:t>
            </a:r>
            <a:endParaRPr sz="900">
              <a:latin typeface="Arial"/>
              <a:cs typeface="Arial"/>
            </a:endParaRPr>
          </a:p>
        </p:txBody>
      </p:sp>
      <p:sp>
        <p:nvSpPr>
          <p:cNvPr id="48" name="object 48"/>
          <p:cNvSpPr/>
          <p:nvPr/>
        </p:nvSpPr>
        <p:spPr>
          <a:xfrm>
            <a:off x="899515" y="2643505"/>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
        <p:nvSpPr>
          <p:cNvPr id="49" name="object 49"/>
          <p:cNvSpPr/>
          <p:nvPr/>
        </p:nvSpPr>
        <p:spPr>
          <a:xfrm>
            <a:off x="899515" y="3265297"/>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71180" y="10108010"/>
            <a:ext cx="301625"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3</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5061049" y="312035"/>
            <a:ext cx="1605280" cy="177800"/>
          </a:xfrm>
          <a:prstGeom prst="rect">
            <a:avLst/>
          </a:prstGeom>
        </p:spPr>
        <p:txBody>
          <a:bodyPr vert="horz" wrap="square" lIns="0" tIns="12065" rIns="0" bIns="0" rtlCol="0">
            <a:spAutoFit/>
          </a:bodyPr>
          <a:lstStyle/>
          <a:p>
            <a:pPr marL="12700">
              <a:lnSpc>
                <a:spcPct val="100000"/>
              </a:lnSpc>
              <a:spcBef>
                <a:spcPts val="95"/>
              </a:spcBef>
            </a:pPr>
            <a:r>
              <a:rPr sz="1000" b="1" spc="-5" dirty="0">
                <a:solidFill>
                  <a:srgbClr val="1AB3E0"/>
                </a:solidFill>
                <a:latin typeface="Arial"/>
                <a:cs typeface="Arial"/>
              </a:rPr>
              <a:t>NZIQS Elemental</a:t>
            </a:r>
            <a:r>
              <a:rPr sz="1000" b="1" spc="-45"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p:txBody>
      </p:sp>
      <p:sp>
        <p:nvSpPr>
          <p:cNvPr id="5" name="object 5"/>
          <p:cNvSpPr txBox="1">
            <a:spLocks noGrp="1"/>
          </p:cNvSpPr>
          <p:nvPr>
            <p:ph type="title"/>
          </p:nvPr>
        </p:nvSpPr>
        <p:spPr>
          <a:xfrm>
            <a:off x="886813" y="784476"/>
            <a:ext cx="1337310" cy="391160"/>
          </a:xfrm>
          <a:prstGeom prst="rect">
            <a:avLst/>
          </a:prstGeom>
        </p:spPr>
        <p:txBody>
          <a:bodyPr vert="horz" wrap="square" lIns="0" tIns="12700" rIns="0" bIns="0" rtlCol="0">
            <a:spAutoFit/>
          </a:bodyPr>
          <a:lstStyle/>
          <a:p>
            <a:pPr marL="12700">
              <a:lnSpc>
                <a:spcPct val="100000"/>
              </a:lnSpc>
              <a:spcBef>
                <a:spcPts val="100"/>
              </a:spcBef>
            </a:pPr>
            <a:r>
              <a:rPr spc="-15" dirty="0"/>
              <a:t>Contents</a:t>
            </a:r>
          </a:p>
        </p:txBody>
      </p:sp>
      <p:sp>
        <p:nvSpPr>
          <p:cNvPr id="6" name="object 6"/>
          <p:cNvSpPr txBox="1"/>
          <p:nvPr/>
        </p:nvSpPr>
        <p:spPr>
          <a:xfrm>
            <a:off x="5868391" y="4393629"/>
            <a:ext cx="142240" cy="141605"/>
          </a:xfrm>
          <a:prstGeom prst="rect">
            <a:avLst/>
          </a:prstGeom>
        </p:spPr>
        <p:txBody>
          <a:bodyPr vert="horz" wrap="square" lIns="0" tIns="0" rIns="0" bIns="0" rtlCol="0">
            <a:spAutoFit/>
          </a:bodyPr>
          <a:lstStyle/>
          <a:p>
            <a:pPr>
              <a:lnSpc>
                <a:spcPts val="1100"/>
              </a:lnSpc>
            </a:pPr>
            <a:r>
              <a:rPr sz="1000" spc="-5" dirty="0">
                <a:latin typeface="Arial"/>
                <a:cs typeface="Arial"/>
              </a:rPr>
              <a:t>17</a:t>
            </a:r>
            <a:endParaRPr sz="1000">
              <a:latin typeface="Arial"/>
              <a:cs typeface="Arial"/>
            </a:endParaRPr>
          </a:p>
        </p:txBody>
      </p:sp>
      <p:sp>
        <p:nvSpPr>
          <p:cNvPr id="7" name="object 7"/>
          <p:cNvSpPr txBox="1"/>
          <p:nvPr/>
        </p:nvSpPr>
        <p:spPr>
          <a:xfrm>
            <a:off x="1606903" y="1540380"/>
            <a:ext cx="2910840" cy="6879590"/>
          </a:xfrm>
          <a:prstGeom prst="rect">
            <a:avLst/>
          </a:prstGeom>
        </p:spPr>
        <p:txBody>
          <a:bodyPr vert="horz" wrap="square" lIns="0" tIns="12700" rIns="0" bIns="0" rtlCol="0">
            <a:spAutoFit/>
          </a:bodyPr>
          <a:lstStyle/>
          <a:p>
            <a:pPr marL="12700">
              <a:lnSpc>
                <a:spcPct val="100000"/>
              </a:lnSpc>
              <a:spcBef>
                <a:spcPts val="100"/>
              </a:spcBef>
            </a:pPr>
            <a:r>
              <a:rPr sz="1200" b="1" dirty="0">
                <a:solidFill>
                  <a:srgbClr val="1AB3E0"/>
                </a:solidFill>
                <a:latin typeface="Arial"/>
                <a:cs typeface="Arial"/>
              </a:rPr>
              <a:t>Introduction</a:t>
            </a:r>
            <a:endParaRPr sz="1200">
              <a:latin typeface="Arial"/>
              <a:cs typeface="Arial"/>
            </a:endParaRPr>
          </a:p>
          <a:p>
            <a:pPr marL="192405">
              <a:lnSpc>
                <a:spcPct val="100000"/>
              </a:lnSpc>
              <a:spcBef>
                <a:spcPts val="25"/>
              </a:spcBef>
            </a:pPr>
            <a:r>
              <a:rPr sz="1000" spc="-5" dirty="0">
                <a:latin typeface="Arial"/>
                <a:cs typeface="Arial"/>
              </a:rPr>
              <a:t>Introductory Notes</a:t>
            </a:r>
            <a:endParaRPr sz="1000">
              <a:latin typeface="Arial"/>
              <a:cs typeface="Arial"/>
            </a:endParaRPr>
          </a:p>
          <a:p>
            <a:pPr marL="192405" algn="just">
              <a:lnSpc>
                <a:spcPts val="1165"/>
              </a:lnSpc>
            </a:pPr>
            <a:r>
              <a:rPr sz="1000" spc="-5" dirty="0">
                <a:latin typeface="Arial"/>
                <a:cs typeface="Arial"/>
              </a:rPr>
              <a:t>Definitions and General</a:t>
            </a:r>
            <a:r>
              <a:rPr sz="1000" spc="5" dirty="0">
                <a:latin typeface="Arial"/>
                <a:cs typeface="Arial"/>
              </a:rPr>
              <a:t> </a:t>
            </a:r>
            <a:r>
              <a:rPr sz="1000" spc="-5" dirty="0">
                <a:latin typeface="Arial"/>
                <a:cs typeface="Arial"/>
              </a:rPr>
              <a:t>Notes</a:t>
            </a:r>
            <a:endParaRPr sz="1000">
              <a:latin typeface="Arial"/>
              <a:cs typeface="Arial"/>
            </a:endParaRPr>
          </a:p>
          <a:p>
            <a:pPr marL="12700">
              <a:lnSpc>
                <a:spcPts val="1405"/>
              </a:lnSpc>
            </a:pPr>
            <a:r>
              <a:rPr sz="1200" b="1" spc="-5" dirty="0">
                <a:solidFill>
                  <a:srgbClr val="1AB3E0"/>
                </a:solidFill>
                <a:latin typeface="Arial"/>
                <a:cs typeface="Arial"/>
              </a:rPr>
              <a:t>Summary of</a:t>
            </a:r>
            <a:r>
              <a:rPr sz="1200" b="1" spc="-15" dirty="0">
                <a:solidFill>
                  <a:srgbClr val="1AB3E0"/>
                </a:solidFill>
                <a:latin typeface="Arial"/>
                <a:cs typeface="Arial"/>
              </a:rPr>
              <a:t> </a:t>
            </a:r>
            <a:r>
              <a:rPr sz="1200" b="1" spc="-5" dirty="0">
                <a:solidFill>
                  <a:srgbClr val="1AB3E0"/>
                </a:solidFill>
                <a:latin typeface="Arial"/>
                <a:cs typeface="Arial"/>
              </a:rPr>
              <a:t>Elements</a:t>
            </a:r>
            <a:endParaRPr sz="1200">
              <a:latin typeface="Arial"/>
              <a:cs typeface="Arial"/>
            </a:endParaRPr>
          </a:p>
          <a:p>
            <a:pPr marL="192405" marR="1771650">
              <a:lnSpc>
                <a:spcPct val="100000"/>
              </a:lnSpc>
              <a:spcBef>
                <a:spcPts val="25"/>
              </a:spcBef>
            </a:pPr>
            <a:r>
              <a:rPr sz="1000" spc="-5" dirty="0">
                <a:latin typeface="Arial"/>
                <a:cs typeface="Arial"/>
              </a:rPr>
              <a:t>Structure  Exterior Fabric  Interior</a:t>
            </a:r>
            <a:r>
              <a:rPr sz="1000" spc="-35" dirty="0">
                <a:latin typeface="Arial"/>
                <a:cs typeface="Arial"/>
              </a:rPr>
              <a:t> </a:t>
            </a:r>
            <a:r>
              <a:rPr sz="1000" spc="-5" dirty="0">
                <a:latin typeface="Arial"/>
                <a:cs typeface="Arial"/>
              </a:rPr>
              <a:t>Finishing  Services</a:t>
            </a:r>
            <a:endParaRPr sz="1000">
              <a:latin typeface="Arial"/>
              <a:cs typeface="Arial"/>
            </a:endParaRPr>
          </a:p>
          <a:p>
            <a:pPr marL="192405" marR="832485">
              <a:lnSpc>
                <a:spcPct val="100000"/>
              </a:lnSpc>
              <a:spcBef>
                <a:spcPts val="5"/>
              </a:spcBef>
            </a:pPr>
            <a:r>
              <a:rPr sz="1000" spc="-5" dirty="0">
                <a:latin typeface="Arial"/>
                <a:cs typeface="Arial"/>
              </a:rPr>
              <a:t>External Works and Sundries  P&amp;G, Margins and</a:t>
            </a:r>
            <a:r>
              <a:rPr sz="1000" spc="-30" dirty="0">
                <a:latin typeface="Arial"/>
                <a:cs typeface="Arial"/>
              </a:rPr>
              <a:t> </a:t>
            </a:r>
            <a:r>
              <a:rPr sz="1000" spc="-5" dirty="0">
                <a:latin typeface="Arial"/>
                <a:cs typeface="Arial"/>
              </a:rPr>
              <a:t>Contingencies</a:t>
            </a:r>
            <a:endParaRPr sz="1000">
              <a:latin typeface="Arial"/>
              <a:cs typeface="Arial"/>
            </a:endParaRPr>
          </a:p>
          <a:p>
            <a:pPr marL="12700">
              <a:lnSpc>
                <a:spcPts val="1370"/>
              </a:lnSpc>
            </a:pPr>
            <a:r>
              <a:rPr sz="1200" b="1" dirty="0">
                <a:solidFill>
                  <a:srgbClr val="1AB3E0"/>
                </a:solidFill>
                <a:latin typeface="Arial"/>
                <a:cs typeface="Arial"/>
              </a:rPr>
              <a:t>Form </a:t>
            </a:r>
            <a:r>
              <a:rPr sz="1200" b="1" spc="-5" dirty="0">
                <a:solidFill>
                  <a:srgbClr val="1AB3E0"/>
                </a:solidFill>
                <a:latin typeface="Arial"/>
                <a:cs typeface="Arial"/>
              </a:rPr>
              <a:t>and </a:t>
            </a:r>
            <a:r>
              <a:rPr sz="1200" b="1" dirty="0">
                <a:solidFill>
                  <a:srgbClr val="1AB3E0"/>
                </a:solidFill>
                <a:latin typeface="Arial"/>
                <a:cs typeface="Arial"/>
              </a:rPr>
              <a:t>Extent of</a:t>
            </a:r>
            <a:r>
              <a:rPr sz="1200" b="1" spc="-20" dirty="0">
                <a:solidFill>
                  <a:srgbClr val="1AB3E0"/>
                </a:solidFill>
                <a:latin typeface="Arial"/>
                <a:cs typeface="Arial"/>
              </a:rPr>
              <a:t> </a:t>
            </a:r>
            <a:r>
              <a:rPr sz="1200" b="1" dirty="0">
                <a:solidFill>
                  <a:srgbClr val="1AB3E0"/>
                </a:solidFill>
                <a:latin typeface="Arial"/>
                <a:cs typeface="Arial"/>
              </a:rPr>
              <a:t>Elements</a:t>
            </a:r>
            <a:endParaRPr sz="1200">
              <a:latin typeface="Arial"/>
              <a:cs typeface="Arial"/>
            </a:endParaRPr>
          </a:p>
          <a:p>
            <a:pPr marL="192405" marR="1609090">
              <a:lnSpc>
                <a:spcPct val="100000"/>
              </a:lnSpc>
              <a:spcBef>
                <a:spcPts val="30"/>
              </a:spcBef>
            </a:pPr>
            <a:r>
              <a:rPr sz="1000" spc="-5" dirty="0">
                <a:latin typeface="Arial"/>
                <a:cs typeface="Arial"/>
              </a:rPr>
              <a:t>E1 Site</a:t>
            </a:r>
            <a:r>
              <a:rPr sz="1000" spc="-55" dirty="0">
                <a:latin typeface="Arial"/>
                <a:cs typeface="Arial"/>
              </a:rPr>
              <a:t> </a:t>
            </a:r>
            <a:r>
              <a:rPr sz="1000" spc="-5" dirty="0">
                <a:latin typeface="Arial"/>
                <a:cs typeface="Arial"/>
              </a:rPr>
              <a:t>Preparation  E2</a:t>
            </a:r>
            <a:r>
              <a:rPr sz="1000" spc="-10" dirty="0">
                <a:latin typeface="Arial"/>
                <a:cs typeface="Arial"/>
              </a:rPr>
              <a:t> </a:t>
            </a:r>
            <a:r>
              <a:rPr sz="1000" spc="-5" dirty="0">
                <a:latin typeface="Arial"/>
                <a:cs typeface="Arial"/>
              </a:rPr>
              <a:t>Substructure</a:t>
            </a:r>
            <a:endParaRPr sz="1000">
              <a:latin typeface="Arial"/>
              <a:cs typeface="Arial"/>
            </a:endParaRPr>
          </a:p>
          <a:p>
            <a:pPr marL="192405">
              <a:lnSpc>
                <a:spcPct val="100000"/>
              </a:lnSpc>
            </a:pPr>
            <a:r>
              <a:rPr sz="1000" spc="-5" dirty="0">
                <a:latin typeface="Arial"/>
                <a:cs typeface="Arial"/>
              </a:rPr>
              <a:t>E3 Frame</a:t>
            </a:r>
            <a:endParaRPr sz="1000">
              <a:latin typeface="Arial"/>
              <a:cs typeface="Arial"/>
            </a:endParaRPr>
          </a:p>
          <a:p>
            <a:pPr marL="192405" marR="1631314">
              <a:lnSpc>
                <a:spcPct val="100000"/>
              </a:lnSpc>
            </a:pPr>
            <a:r>
              <a:rPr sz="1000" spc="-5" dirty="0">
                <a:latin typeface="Arial"/>
                <a:cs typeface="Arial"/>
              </a:rPr>
              <a:t>E4 Structural</a:t>
            </a:r>
            <a:r>
              <a:rPr sz="1000" spc="-50" dirty="0">
                <a:latin typeface="Arial"/>
                <a:cs typeface="Arial"/>
              </a:rPr>
              <a:t> </a:t>
            </a:r>
            <a:r>
              <a:rPr sz="1000" spc="-5" dirty="0">
                <a:latin typeface="Arial"/>
                <a:cs typeface="Arial"/>
              </a:rPr>
              <a:t>Walls  E5 Upper Floors  E6 Roof</a:t>
            </a:r>
            <a:endParaRPr sz="1000">
              <a:latin typeface="Arial"/>
              <a:cs typeface="Arial"/>
            </a:endParaRPr>
          </a:p>
          <a:p>
            <a:pPr marL="192405" marR="643890">
              <a:lnSpc>
                <a:spcPct val="100000"/>
              </a:lnSpc>
            </a:pPr>
            <a:r>
              <a:rPr sz="1000" spc="-5" dirty="0">
                <a:latin typeface="Arial"/>
                <a:cs typeface="Arial"/>
              </a:rPr>
              <a:t>E7 Exterior Walls and Exterior Finish  E8 Windows and Exterior</a:t>
            </a:r>
            <a:r>
              <a:rPr sz="1000" dirty="0">
                <a:latin typeface="Arial"/>
                <a:cs typeface="Arial"/>
              </a:rPr>
              <a:t> </a:t>
            </a:r>
            <a:r>
              <a:rPr sz="1000" spc="-5" dirty="0">
                <a:latin typeface="Arial"/>
                <a:cs typeface="Arial"/>
              </a:rPr>
              <a:t>Doors</a:t>
            </a:r>
            <a:endParaRPr sz="1000">
              <a:latin typeface="Arial"/>
              <a:cs typeface="Arial"/>
            </a:endParaRPr>
          </a:p>
          <a:p>
            <a:pPr marL="192405" marR="1241425">
              <a:lnSpc>
                <a:spcPct val="100000"/>
              </a:lnSpc>
            </a:pPr>
            <a:r>
              <a:rPr sz="1000" spc="-5" dirty="0">
                <a:latin typeface="Arial"/>
                <a:cs typeface="Arial"/>
              </a:rPr>
              <a:t>E9 Stairs and Balustrades  E10 Interior Walls</a:t>
            </a:r>
            <a:endParaRPr sz="1000">
              <a:latin typeface="Arial"/>
              <a:cs typeface="Arial"/>
            </a:endParaRPr>
          </a:p>
          <a:p>
            <a:pPr marL="192405" marR="1551940">
              <a:lnSpc>
                <a:spcPct val="100000"/>
              </a:lnSpc>
            </a:pPr>
            <a:r>
              <a:rPr sz="1000" spc="-5" dirty="0">
                <a:latin typeface="Arial"/>
                <a:cs typeface="Arial"/>
              </a:rPr>
              <a:t>E11 Interior Doors  E12 Floor Finishes  E13 Wall Finishes  E14 Ceiling</a:t>
            </a:r>
            <a:r>
              <a:rPr sz="1000" spc="-35" dirty="0">
                <a:latin typeface="Arial"/>
                <a:cs typeface="Arial"/>
              </a:rPr>
              <a:t> </a:t>
            </a:r>
            <a:r>
              <a:rPr sz="1000" spc="-5" dirty="0">
                <a:latin typeface="Arial"/>
                <a:cs typeface="Arial"/>
              </a:rPr>
              <a:t>Finishes</a:t>
            </a:r>
            <a:endParaRPr sz="1000">
              <a:latin typeface="Arial"/>
              <a:cs typeface="Arial"/>
            </a:endParaRPr>
          </a:p>
          <a:p>
            <a:pPr marL="192405" marR="1305560">
              <a:lnSpc>
                <a:spcPct val="100000"/>
              </a:lnSpc>
            </a:pPr>
            <a:r>
              <a:rPr sz="1000" spc="-5" dirty="0">
                <a:latin typeface="Arial"/>
                <a:cs typeface="Arial"/>
              </a:rPr>
              <a:t>E15 Fittings and Fixtures  E16 Sanitary</a:t>
            </a:r>
            <a:r>
              <a:rPr sz="1000" spc="-20" dirty="0">
                <a:latin typeface="Arial"/>
                <a:cs typeface="Arial"/>
              </a:rPr>
              <a:t> </a:t>
            </a:r>
            <a:r>
              <a:rPr sz="1000" spc="-5" dirty="0">
                <a:latin typeface="Arial"/>
                <a:cs typeface="Arial"/>
              </a:rPr>
              <a:t>Plumbing</a:t>
            </a:r>
            <a:endParaRPr sz="1000">
              <a:latin typeface="Arial"/>
              <a:cs typeface="Arial"/>
            </a:endParaRPr>
          </a:p>
          <a:p>
            <a:pPr marL="192405" marR="615315">
              <a:lnSpc>
                <a:spcPct val="100000"/>
              </a:lnSpc>
            </a:pPr>
            <a:r>
              <a:rPr sz="1000" spc="-5" dirty="0">
                <a:latin typeface="Arial"/>
                <a:cs typeface="Arial"/>
              </a:rPr>
              <a:t>E17 Heating and Ventilation Services  E18 Fire</a:t>
            </a:r>
            <a:r>
              <a:rPr sz="1000" dirty="0">
                <a:latin typeface="Arial"/>
                <a:cs typeface="Arial"/>
              </a:rPr>
              <a:t> </a:t>
            </a:r>
            <a:r>
              <a:rPr sz="1000" spc="-5" dirty="0">
                <a:latin typeface="Arial"/>
                <a:cs typeface="Arial"/>
              </a:rPr>
              <a:t>Services</a:t>
            </a:r>
            <a:endParaRPr sz="1000">
              <a:latin typeface="Arial"/>
              <a:cs typeface="Arial"/>
            </a:endParaRPr>
          </a:p>
          <a:p>
            <a:pPr marL="192405">
              <a:lnSpc>
                <a:spcPct val="100000"/>
              </a:lnSpc>
            </a:pPr>
            <a:r>
              <a:rPr sz="1000" spc="-5" dirty="0">
                <a:latin typeface="Arial"/>
                <a:cs typeface="Arial"/>
              </a:rPr>
              <a:t>E19 Electrical</a:t>
            </a:r>
            <a:r>
              <a:rPr sz="1000" dirty="0">
                <a:latin typeface="Arial"/>
                <a:cs typeface="Arial"/>
              </a:rPr>
              <a:t> </a:t>
            </a:r>
            <a:r>
              <a:rPr sz="1000" spc="-5" dirty="0">
                <a:latin typeface="Arial"/>
                <a:cs typeface="Arial"/>
              </a:rPr>
              <a:t>Services</a:t>
            </a:r>
            <a:endParaRPr sz="1000">
              <a:latin typeface="Arial"/>
              <a:cs typeface="Arial"/>
            </a:endParaRPr>
          </a:p>
          <a:p>
            <a:pPr marL="192405" marR="318135">
              <a:lnSpc>
                <a:spcPct val="100000"/>
              </a:lnSpc>
            </a:pPr>
            <a:r>
              <a:rPr sz="1000" spc="-5" dirty="0">
                <a:latin typeface="Arial"/>
                <a:cs typeface="Arial"/>
              </a:rPr>
              <a:t>E20 Vertical and Horizontal Transportation  E21 Special</a:t>
            </a:r>
            <a:r>
              <a:rPr sz="1000" spc="5" dirty="0">
                <a:latin typeface="Arial"/>
                <a:cs typeface="Arial"/>
              </a:rPr>
              <a:t> </a:t>
            </a:r>
            <a:r>
              <a:rPr sz="1000" spc="-5" dirty="0">
                <a:latin typeface="Arial"/>
                <a:cs typeface="Arial"/>
              </a:rPr>
              <a:t>Services</a:t>
            </a:r>
            <a:endParaRPr sz="1000">
              <a:latin typeface="Arial"/>
              <a:cs typeface="Arial"/>
            </a:endParaRPr>
          </a:p>
          <a:p>
            <a:pPr marL="192405">
              <a:lnSpc>
                <a:spcPct val="100000"/>
              </a:lnSpc>
            </a:pPr>
            <a:r>
              <a:rPr sz="1000" spc="-5" dirty="0">
                <a:latin typeface="Arial"/>
                <a:cs typeface="Arial"/>
              </a:rPr>
              <a:t>E22</a:t>
            </a:r>
            <a:r>
              <a:rPr sz="1000" spc="-80" dirty="0">
                <a:latin typeface="Arial"/>
                <a:cs typeface="Arial"/>
              </a:rPr>
              <a:t> </a:t>
            </a:r>
            <a:r>
              <a:rPr sz="1000" spc="-5" dirty="0">
                <a:latin typeface="Arial"/>
                <a:cs typeface="Arial"/>
              </a:rPr>
              <a:t>Drainage</a:t>
            </a:r>
            <a:endParaRPr sz="1000">
              <a:latin typeface="Arial"/>
              <a:cs typeface="Arial"/>
            </a:endParaRPr>
          </a:p>
          <a:p>
            <a:pPr marL="192405" marR="1589405">
              <a:lnSpc>
                <a:spcPct val="100000"/>
              </a:lnSpc>
            </a:pPr>
            <a:r>
              <a:rPr sz="1000" spc="-5" dirty="0">
                <a:latin typeface="Arial"/>
                <a:cs typeface="Arial"/>
              </a:rPr>
              <a:t>E23 External</a:t>
            </a:r>
            <a:r>
              <a:rPr sz="1000" spc="-45" dirty="0">
                <a:latin typeface="Arial"/>
                <a:cs typeface="Arial"/>
              </a:rPr>
              <a:t> </a:t>
            </a:r>
            <a:r>
              <a:rPr sz="1000" spc="-5" dirty="0">
                <a:latin typeface="Arial"/>
                <a:cs typeface="Arial"/>
              </a:rPr>
              <a:t>Works  E24 Sundries</a:t>
            </a:r>
            <a:endParaRPr sz="1000">
              <a:latin typeface="Arial"/>
              <a:cs typeface="Arial"/>
            </a:endParaRPr>
          </a:p>
          <a:p>
            <a:pPr marL="192405" marR="1715770">
              <a:lnSpc>
                <a:spcPct val="100000"/>
              </a:lnSpc>
            </a:pPr>
            <a:r>
              <a:rPr sz="1000" spc="-5" dirty="0">
                <a:latin typeface="Arial"/>
                <a:cs typeface="Arial"/>
              </a:rPr>
              <a:t>E25</a:t>
            </a:r>
            <a:r>
              <a:rPr sz="1000" spc="-40" dirty="0">
                <a:latin typeface="Arial"/>
                <a:cs typeface="Arial"/>
              </a:rPr>
              <a:t> </a:t>
            </a:r>
            <a:r>
              <a:rPr sz="1000" spc="-5" dirty="0">
                <a:latin typeface="Arial"/>
                <a:cs typeface="Arial"/>
              </a:rPr>
              <a:t>Preliminaries  E26 Margins</a:t>
            </a:r>
            <a:endParaRPr sz="1000">
              <a:latin typeface="Arial"/>
              <a:cs typeface="Arial"/>
            </a:endParaRPr>
          </a:p>
          <a:p>
            <a:pPr marL="192405">
              <a:lnSpc>
                <a:spcPct val="100000"/>
              </a:lnSpc>
            </a:pPr>
            <a:r>
              <a:rPr sz="1000" spc="-5" dirty="0">
                <a:latin typeface="Arial"/>
                <a:cs typeface="Arial"/>
              </a:rPr>
              <a:t>E27 Contract</a:t>
            </a:r>
            <a:r>
              <a:rPr sz="1000" spc="5" dirty="0">
                <a:latin typeface="Arial"/>
                <a:cs typeface="Arial"/>
              </a:rPr>
              <a:t> </a:t>
            </a:r>
            <a:r>
              <a:rPr sz="1000" spc="-5" dirty="0">
                <a:latin typeface="Arial"/>
                <a:cs typeface="Arial"/>
              </a:rPr>
              <a:t>Contingencies</a:t>
            </a:r>
            <a:endParaRPr sz="1000">
              <a:latin typeface="Arial"/>
              <a:cs typeface="Arial"/>
            </a:endParaRPr>
          </a:p>
          <a:p>
            <a:pPr marL="191135">
              <a:lnSpc>
                <a:spcPct val="100000"/>
              </a:lnSpc>
              <a:spcBef>
                <a:spcPts val="20"/>
              </a:spcBef>
            </a:pPr>
            <a:r>
              <a:rPr sz="1000" dirty="0">
                <a:solidFill>
                  <a:srgbClr val="231F20"/>
                </a:solidFill>
                <a:latin typeface="Arial"/>
                <a:cs typeface="Arial"/>
              </a:rPr>
              <a:t>E28 Other </a:t>
            </a:r>
            <a:r>
              <a:rPr sz="1000" spc="-5" dirty="0">
                <a:solidFill>
                  <a:srgbClr val="231F20"/>
                </a:solidFill>
                <a:latin typeface="Arial"/>
                <a:cs typeface="Arial"/>
              </a:rPr>
              <a:t>Development</a:t>
            </a:r>
            <a:r>
              <a:rPr sz="1000" spc="-15" dirty="0">
                <a:solidFill>
                  <a:srgbClr val="231F20"/>
                </a:solidFill>
                <a:latin typeface="Arial"/>
                <a:cs typeface="Arial"/>
              </a:rPr>
              <a:t> </a:t>
            </a:r>
            <a:r>
              <a:rPr sz="1000" spc="-5" dirty="0">
                <a:solidFill>
                  <a:srgbClr val="231F20"/>
                </a:solidFill>
                <a:latin typeface="Arial"/>
                <a:cs typeface="Arial"/>
              </a:rPr>
              <a:t>Costs</a:t>
            </a:r>
            <a:endParaRPr sz="1000">
              <a:latin typeface="Arial"/>
              <a:cs typeface="Arial"/>
            </a:endParaRPr>
          </a:p>
          <a:p>
            <a:pPr marL="192405" marR="1722755" indent="-180340" algn="just">
              <a:lnSpc>
                <a:spcPct val="100899"/>
              </a:lnSpc>
              <a:spcBef>
                <a:spcPts val="25"/>
              </a:spcBef>
            </a:pPr>
            <a:r>
              <a:rPr sz="1200" b="1" spc="-5" dirty="0">
                <a:solidFill>
                  <a:srgbClr val="1AB3E0"/>
                </a:solidFill>
                <a:latin typeface="Arial"/>
                <a:cs typeface="Arial"/>
              </a:rPr>
              <a:t>Standard</a:t>
            </a:r>
            <a:r>
              <a:rPr sz="1200" b="1" spc="-80" dirty="0">
                <a:solidFill>
                  <a:srgbClr val="1AB3E0"/>
                </a:solidFill>
                <a:latin typeface="Arial"/>
                <a:cs typeface="Arial"/>
              </a:rPr>
              <a:t> </a:t>
            </a:r>
            <a:r>
              <a:rPr sz="1200" b="1" spc="-5" dirty="0">
                <a:solidFill>
                  <a:srgbClr val="1AB3E0"/>
                </a:solidFill>
                <a:latin typeface="Arial"/>
                <a:cs typeface="Arial"/>
              </a:rPr>
              <a:t>Forms  </a:t>
            </a:r>
            <a:r>
              <a:rPr sz="1000" spc="-5" dirty="0">
                <a:latin typeface="Arial"/>
                <a:cs typeface="Arial"/>
              </a:rPr>
              <a:t>Project Summary  Project</a:t>
            </a:r>
            <a:r>
              <a:rPr sz="1000" spc="-15" dirty="0">
                <a:latin typeface="Arial"/>
                <a:cs typeface="Arial"/>
              </a:rPr>
              <a:t> </a:t>
            </a:r>
            <a:r>
              <a:rPr sz="1000" spc="-5" dirty="0">
                <a:latin typeface="Arial"/>
                <a:cs typeface="Arial"/>
              </a:rPr>
              <a:t>Analysis</a:t>
            </a:r>
            <a:endParaRPr sz="1000">
              <a:latin typeface="Arial"/>
              <a:cs typeface="Arial"/>
            </a:endParaRPr>
          </a:p>
          <a:p>
            <a:pPr marL="192405" algn="just">
              <a:lnSpc>
                <a:spcPts val="1170"/>
              </a:lnSpc>
            </a:pPr>
            <a:r>
              <a:rPr sz="1000" spc="-5" dirty="0">
                <a:latin typeface="Arial"/>
                <a:cs typeface="Arial"/>
              </a:rPr>
              <a:t>Element Unit Rate Record Sheet</a:t>
            </a:r>
            <a:endParaRPr sz="1000">
              <a:latin typeface="Arial"/>
              <a:cs typeface="Arial"/>
            </a:endParaRPr>
          </a:p>
          <a:p>
            <a:pPr marL="12700">
              <a:lnSpc>
                <a:spcPts val="1410"/>
              </a:lnSpc>
            </a:pPr>
            <a:r>
              <a:rPr sz="1200" b="1" spc="-5" dirty="0">
                <a:solidFill>
                  <a:srgbClr val="1AB3E0"/>
                </a:solidFill>
                <a:latin typeface="Arial"/>
                <a:cs typeface="Arial"/>
              </a:rPr>
              <a:t>List of Groups, Elements,</a:t>
            </a:r>
            <a:r>
              <a:rPr sz="1200" b="1" spc="-40" dirty="0">
                <a:solidFill>
                  <a:srgbClr val="1AB3E0"/>
                </a:solidFill>
                <a:latin typeface="Arial"/>
                <a:cs typeface="Arial"/>
              </a:rPr>
              <a:t> </a:t>
            </a:r>
            <a:r>
              <a:rPr sz="1200" b="1" spc="-5" dirty="0">
                <a:solidFill>
                  <a:srgbClr val="1AB3E0"/>
                </a:solidFill>
                <a:latin typeface="Arial"/>
                <a:cs typeface="Arial"/>
              </a:rPr>
              <a:t>Sub-elements</a:t>
            </a:r>
            <a:endParaRPr sz="1200">
              <a:latin typeface="Arial"/>
              <a:cs typeface="Arial"/>
            </a:endParaRPr>
          </a:p>
        </p:txBody>
      </p:sp>
      <p:sp>
        <p:nvSpPr>
          <p:cNvPr id="8" name="object 8"/>
          <p:cNvSpPr txBox="1"/>
          <p:nvPr/>
        </p:nvSpPr>
        <p:spPr>
          <a:xfrm>
            <a:off x="5785741" y="4521370"/>
            <a:ext cx="171450" cy="3865245"/>
          </a:xfrm>
          <a:prstGeom prst="rect">
            <a:avLst/>
          </a:prstGeom>
        </p:spPr>
        <p:txBody>
          <a:bodyPr vert="horz" wrap="square" lIns="0" tIns="12065" rIns="0" bIns="0" rtlCol="0">
            <a:spAutoFit/>
          </a:bodyPr>
          <a:lstStyle/>
          <a:p>
            <a:pPr marL="12700">
              <a:lnSpc>
                <a:spcPct val="100000"/>
              </a:lnSpc>
              <a:spcBef>
                <a:spcPts val="95"/>
              </a:spcBef>
            </a:pPr>
            <a:r>
              <a:rPr sz="1000" spc="-5" dirty="0">
                <a:latin typeface="Arial"/>
                <a:cs typeface="Arial"/>
              </a:rPr>
              <a:t>18</a:t>
            </a:r>
            <a:endParaRPr sz="1000">
              <a:latin typeface="Arial"/>
              <a:cs typeface="Arial"/>
            </a:endParaRPr>
          </a:p>
          <a:p>
            <a:pPr marL="13335">
              <a:lnSpc>
                <a:spcPct val="100000"/>
              </a:lnSpc>
            </a:pPr>
            <a:r>
              <a:rPr sz="1000" spc="-5" dirty="0">
                <a:latin typeface="Arial"/>
                <a:cs typeface="Arial"/>
              </a:rPr>
              <a:t>19</a:t>
            </a:r>
            <a:endParaRPr sz="1000">
              <a:latin typeface="Arial"/>
              <a:cs typeface="Arial"/>
            </a:endParaRPr>
          </a:p>
          <a:p>
            <a:pPr marL="12700">
              <a:lnSpc>
                <a:spcPct val="100000"/>
              </a:lnSpc>
            </a:pPr>
            <a:r>
              <a:rPr sz="1000" spc="-5" dirty="0">
                <a:latin typeface="Arial"/>
                <a:cs typeface="Arial"/>
              </a:rPr>
              <a:t>20</a:t>
            </a:r>
            <a:endParaRPr sz="1000">
              <a:latin typeface="Arial"/>
              <a:cs typeface="Arial"/>
            </a:endParaRPr>
          </a:p>
          <a:p>
            <a:pPr marL="13335">
              <a:lnSpc>
                <a:spcPct val="100000"/>
              </a:lnSpc>
            </a:pPr>
            <a:r>
              <a:rPr sz="1000" spc="-5" dirty="0">
                <a:latin typeface="Arial"/>
                <a:cs typeface="Arial"/>
              </a:rPr>
              <a:t>21</a:t>
            </a:r>
            <a:endParaRPr sz="1000">
              <a:latin typeface="Arial"/>
              <a:cs typeface="Arial"/>
            </a:endParaRPr>
          </a:p>
          <a:p>
            <a:pPr marL="12700">
              <a:lnSpc>
                <a:spcPct val="100000"/>
              </a:lnSpc>
            </a:pPr>
            <a:r>
              <a:rPr sz="1000" spc="-5" dirty="0">
                <a:latin typeface="Arial"/>
                <a:cs typeface="Arial"/>
              </a:rPr>
              <a:t>22</a:t>
            </a:r>
            <a:endParaRPr sz="1000">
              <a:latin typeface="Arial"/>
              <a:cs typeface="Arial"/>
            </a:endParaRPr>
          </a:p>
          <a:p>
            <a:pPr marL="13335">
              <a:lnSpc>
                <a:spcPct val="100000"/>
              </a:lnSpc>
            </a:pPr>
            <a:r>
              <a:rPr sz="1000" spc="-5" dirty="0">
                <a:latin typeface="Arial"/>
                <a:cs typeface="Arial"/>
              </a:rPr>
              <a:t>23</a:t>
            </a:r>
            <a:endParaRPr sz="1000">
              <a:latin typeface="Arial"/>
              <a:cs typeface="Arial"/>
            </a:endParaRPr>
          </a:p>
          <a:p>
            <a:pPr marL="13335">
              <a:lnSpc>
                <a:spcPct val="100000"/>
              </a:lnSpc>
            </a:pPr>
            <a:r>
              <a:rPr sz="1000" spc="-5" dirty="0">
                <a:latin typeface="Arial"/>
                <a:cs typeface="Arial"/>
              </a:rPr>
              <a:t>24</a:t>
            </a:r>
            <a:endParaRPr sz="1000">
              <a:latin typeface="Arial"/>
              <a:cs typeface="Arial"/>
            </a:endParaRPr>
          </a:p>
          <a:p>
            <a:pPr marL="12700">
              <a:lnSpc>
                <a:spcPct val="100000"/>
              </a:lnSpc>
            </a:pPr>
            <a:r>
              <a:rPr sz="1000" spc="-5" dirty="0">
                <a:latin typeface="Arial"/>
                <a:cs typeface="Arial"/>
              </a:rPr>
              <a:t>25</a:t>
            </a:r>
            <a:endParaRPr sz="1000">
              <a:latin typeface="Arial"/>
              <a:cs typeface="Arial"/>
            </a:endParaRPr>
          </a:p>
          <a:p>
            <a:pPr marL="13335">
              <a:lnSpc>
                <a:spcPct val="100000"/>
              </a:lnSpc>
            </a:pPr>
            <a:r>
              <a:rPr sz="1000" spc="-5" dirty="0">
                <a:latin typeface="Arial"/>
                <a:cs typeface="Arial"/>
              </a:rPr>
              <a:t>26</a:t>
            </a:r>
            <a:endParaRPr sz="1000">
              <a:latin typeface="Arial"/>
              <a:cs typeface="Arial"/>
            </a:endParaRPr>
          </a:p>
          <a:p>
            <a:pPr marL="12700">
              <a:lnSpc>
                <a:spcPct val="100000"/>
              </a:lnSpc>
            </a:pPr>
            <a:r>
              <a:rPr sz="1000" spc="-5" dirty="0">
                <a:latin typeface="Arial"/>
                <a:cs typeface="Arial"/>
              </a:rPr>
              <a:t>28</a:t>
            </a:r>
            <a:endParaRPr sz="1000">
              <a:latin typeface="Arial"/>
              <a:cs typeface="Arial"/>
            </a:endParaRPr>
          </a:p>
          <a:p>
            <a:pPr marL="12700">
              <a:lnSpc>
                <a:spcPct val="100000"/>
              </a:lnSpc>
            </a:pPr>
            <a:r>
              <a:rPr sz="1000" spc="-5" dirty="0">
                <a:latin typeface="Arial"/>
                <a:cs typeface="Arial"/>
              </a:rPr>
              <a:t>29</a:t>
            </a:r>
            <a:endParaRPr sz="1000">
              <a:latin typeface="Arial"/>
              <a:cs typeface="Arial"/>
            </a:endParaRPr>
          </a:p>
          <a:p>
            <a:pPr marL="13970">
              <a:lnSpc>
                <a:spcPct val="100000"/>
              </a:lnSpc>
            </a:pPr>
            <a:r>
              <a:rPr sz="1000" spc="-5" dirty="0">
                <a:latin typeface="Arial"/>
                <a:cs typeface="Arial"/>
              </a:rPr>
              <a:t>31</a:t>
            </a:r>
            <a:endParaRPr sz="1000">
              <a:latin typeface="Arial"/>
              <a:cs typeface="Arial"/>
            </a:endParaRPr>
          </a:p>
          <a:p>
            <a:pPr marL="13335">
              <a:lnSpc>
                <a:spcPct val="100000"/>
              </a:lnSpc>
            </a:pPr>
            <a:r>
              <a:rPr sz="1000" spc="-5" dirty="0">
                <a:latin typeface="Arial"/>
                <a:cs typeface="Arial"/>
              </a:rPr>
              <a:t>32</a:t>
            </a:r>
            <a:endParaRPr sz="1000">
              <a:latin typeface="Arial"/>
              <a:cs typeface="Arial"/>
            </a:endParaRPr>
          </a:p>
          <a:p>
            <a:pPr marL="13335">
              <a:lnSpc>
                <a:spcPct val="100000"/>
              </a:lnSpc>
            </a:pPr>
            <a:r>
              <a:rPr sz="1000" spc="-5" dirty="0">
                <a:latin typeface="Arial"/>
                <a:cs typeface="Arial"/>
              </a:rPr>
              <a:t>33</a:t>
            </a:r>
            <a:endParaRPr sz="1000">
              <a:latin typeface="Arial"/>
              <a:cs typeface="Arial"/>
            </a:endParaRPr>
          </a:p>
          <a:p>
            <a:pPr marL="12700">
              <a:lnSpc>
                <a:spcPct val="100000"/>
              </a:lnSpc>
            </a:pPr>
            <a:r>
              <a:rPr sz="1000" spc="-5" dirty="0">
                <a:latin typeface="Arial"/>
                <a:cs typeface="Arial"/>
              </a:rPr>
              <a:t>34</a:t>
            </a:r>
            <a:endParaRPr sz="1000">
              <a:latin typeface="Arial"/>
              <a:cs typeface="Arial"/>
            </a:endParaRPr>
          </a:p>
          <a:p>
            <a:pPr marL="12700">
              <a:lnSpc>
                <a:spcPct val="100000"/>
              </a:lnSpc>
            </a:pPr>
            <a:r>
              <a:rPr sz="1000" spc="-5" dirty="0">
                <a:latin typeface="Arial"/>
                <a:cs typeface="Arial"/>
              </a:rPr>
              <a:t>35</a:t>
            </a:r>
            <a:endParaRPr sz="1000">
              <a:latin typeface="Arial"/>
              <a:cs typeface="Arial"/>
            </a:endParaRPr>
          </a:p>
          <a:p>
            <a:pPr marL="12700">
              <a:lnSpc>
                <a:spcPct val="100000"/>
              </a:lnSpc>
            </a:pPr>
            <a:r>
              <a:rPr sz="1000" spc="-5" dirty="0">
                <a:latin typeface="Arial"/>
                <a:cs typeface="Arial"/>
              </a:rPr>
              <a:t>36</a:t>
            </a:r>
            <a:endParaRPr sz="1000">
              <a:latin typeface="Arial"/>
              <a:cs typeface="Arial"/>
            </a:endParaRPr>
          </a:p>
          <a:p>
            <a:pPr marL="12700">
              <a:lnSpc>
                <a:spcPct val="100000"/>
              </a:lnSpc>
              <a:spcBef>
                <a:spcPts val="5"/>
              </a:spcBef>
            </a:pPr>
            <a:r>
              <a:rPr sz="1000" spc="-5" dirty="0">
                <a:latin typeface="Arial"/>
                <a:cs typeface="Arial"/>
              </a:rPr>
              <a:t>37</a:t>
            </a:r>
            <a:endParaRPr sz="1000">
              <a:latin typeface="Arial"/>
              <a:cs typeface="Arial"/>
            </a:endParaRPr>
          </a:p>
          <a:p>
            <a:pPr marL="13335">
              <a:lnSpc>
                <a:spcPct val="100000"/>
              </a:lnSpc>
            </a:pPr>
            <a:r>
              <a:rPr sz="1000" spc="-5" dirty="0">
                <a:latin typeface="Arial"/>
                <a:cs typeface="Arial"/>
              </a:rPr>
              <a:t>38</a:t>
            </a:r>
            <a:endParaRPr sz="1000">
              <a:latin typeface="Arial"/>
              <a:cs typeface="Arial"/>
            </a:endParaRPr>
          </a:p>
          <a:p>
            <a:pPr marL="12700">
              <a:lnSpc>
                <a:spcPct val="100000"/>
              </a:lnSpc>
              <a:spcBef>
                <a:spcPts val="15"/>
              </a:spcBef>
            </a:pPr>
            <a:r>
              <a:rPr sz="1000" spc="-5" dirty="0">
                <a:solidFill>
                  <a:srgbClr val="231F20"/>
                </a:solidFill>
                <a:latin typeface="Arial"/>
                <a:cs typeface="Arial"/>
              </a:rPr>
              <a:t>39</a:t>
            </a:r>
            <a:endParaRPr sz="1000">
              <a:latin typeface="Arial"/>
              <a:cs typeface="Arial"/>
            </a:endParaRPr>
          </a:p>
          <a:p>
            <a:pPr marL="17145">
              <a:lnSpc>
                <a:spcPct val="100000"/>
              </a:lnSpc>
              <a:spcBef>
                <a:spcPts val="219"/>
              </a:spcBef>
            </a:pPr>
            <a:r>
              <a:rPr sz="1000" spc="-5" dirty="0">
                <a:solidFill>
                  <a:srgbClr val="231F20"/>
                </a:solidFill>
                <a:latin typeface="Arial"/>
                <a:cs typeface="Arial"/>
              </a:rPr>
              <a:t>40</a:t>
            </a:r>
            <a:endParaRPr sz="1000">
              <a:latin typeface="Arial"/>
              <a:cs typeface="Arial"/>
            </a:endParaRPr>
          </a:p>
          <a:p>
            <a:pPr marL="17145">
              <a:lnSpc>
                <a:spcPct val="100000"/>
              </a:lnSpc>
            </a:pPr>
            <a:r>
              <a:rPr sz="1000" spc="-5" dirty="0">
                <a:solidFill>
                  <a:srgbClr val="231F20"/>
                </a:solidFill>
                <a:latin typeface="Arial"/>
                <a:cs typeface="Arial"/>
              </a:rPr>
              <a:t>41</a:t>
            </a:r>
            <a:endParaRPr sz="1000">
              <a:latin typeface="Arial"/>
              <a:cs typeface="Arial"/>
            </a:endParaRPr>
          </a:p>
          <a:p>
            <a:pPr marL="17145">
              <a:lnSpc>
                <a:spcPct val="100000"/>
              </a:lnSpc>
            </a:pPr>
            <a:r>
              <a:rPr sz="1000" spc="-5" dirty="0">
                <a:solidFill>
                  <a:srgbClr val="231F20"/>
                </a:solidFill>
                <a:latin typeface="Arial"/>
                <a:cs typeface="Arial"/>
              </a:rPr>
              <a:t>42</a:t>
            </a:r>
            <a:endParaRPr sz="1000">
              <a:latin typeface="Arial"/>
              <a:cs typeface="Arial"/>
            </a:endParaRPr>
          </a:p>
          <a:p>
            <a:pPr marL="17145">
              <a:lnSpc>
                <a:spcPct val="100000"/>
              </a:lnSpc>
            </a:pPr>
            <a:r>
              <a:rPr sz="1000" spc="-5" dirty="0">
                <a:solidFill>
                  <a:srgbClr val="231F20"/>
                </a:solidFill>
                <a:latin typeface="Arial"/>
                <a:cs typeface="Arial"/>
              </a:rPr>
              <a:t>43</a:t>
            </a:r>
            <a:endParaRPr sz="1000">
              <a:latin typeface="Arial"/>
              <a:cs typeface="Arial"/>
            </a:endParaRPr>
          </a:p>
          <a:p>
            <a:pPr marL="17145">
              <a:lnSpc>
                <a:spcPct val="100000"/>
              </a:lnSpc>
            </a:pPr>
            <a:r>
              <a:rPr sz="1000" spc="-5" dirty="0">
                <a:solidFill>
                  <a:srgbClr val="231F20"/>
                </a:solidFill>
                <a:latin typeface="Arial"/>
                <a:cs typeface="Arial"/>
              </a:rPr>
              <a:t>44</a:t>
            </a:r>
            <a:endParaRPr sz="1000">
              <a:latin typeface="Arial"/>
              <a:cs typeface="Arial"/>
            </a:endParaRPr>
          </a:p>
        </p:txBody>
      </p:sp>
      <p:sp>
        <p:nvSpPr>
          <p:cNvPr id="9" name="object 9"/>
          <p:cNvSpPr/>
          <p:nvPr/>
        </p:nvSpPr>
        <p:spPr>
          <a:xfrm>
            <a:off x="5803201" y="4415396"/>
            <a:ext cx="439420" cy="122555"/>
          </a:xfrm>
          <a:custGeom>
            <a:avLst/>
            <a:gdLst/>
            <a:ahLst/>
            <a:cxnLst/>
            <a:rect l="l" t="t" r="r" b="b"/>
            <a:pathLst>
              <a:path w="439420" h="122554">
                <a:moveTo>
                  <a:pt x="0" y="122402"/>
                </a:moveTo>
                <a:lnTo>
                  <a:pt x="439204" y="122402"/>
                </a:lnTo>
                <a:lnTo>
                  <a:pt x="439204" y="0"/>
                </a:lnTo>
                <a:lnTo>
                  <a:pt x="0" y="0"/>
                </a:lnTo>
                <a:lnTo>
                  <a:pt x="0" y="122402"/>
                </a:lnTo>
                <a:close/>
              </a:path>
            </a:pathLst>
          </a:custGeom>
          <a:solidFill>
            <a:srgbClr val="FFFFFF"/>
          </a:solidFill>
        </p:spPr>
        <p:txBody>
          <a:bodyPr wrap="square" lIns="0" tIns="0" rIns="0" bIns="0" rtlCol="0"/>
          <a:lstStyle/>
          <a:p>
            <a:endParaRPr/>
          </a:p>
        </p:txBody>
      </p:sp>
      <p:sp>
        <p:nvSpPr>
          <p:cNvPr id="10" name="object 10"/>
          <p:cNvSpPr txBox="1"/>
          <p:nvPr/>
        </p:nvSpPr>
        <p:spPr>
          <a:xfrm>
            <a:off x="5785994" y="1557307"/>
            <a:ext cx="171450" cy="2988945"/>
          </a:xfrm>
          <a:prstGeom prst="rect">
            <a:avLst/>
          </a:prstGeom>
        </p:spPr>
        <p:txBody>
          <a:bodyPr vert="horz" wrap="square" lIns="0" tIns="20955" rIns="0" bIns="0" rtlCol="0">
            <a:spAutoFit/>
          </a:bodyPr>
          <a:lstStyle/>
          <a:p>
            <a:pPr marL="83185">
              <a:lnSpc>
                <a:spcPct val="100000"/>
              </a:lnSpc>
              <a:spcBef>
                <a:spcPts val="165"/>
              </a:spcBef>
            </a:pPr>
            <a:r>
              <a:rPr sz="1000" spc="-5" dirty="0">
                <a:latin typeface="Arial"/>
                <a:cs typeface="Arial"/>
              </a:rPr>
              <a:t>4</a:t>
            </a:r>
            <a:endParaRPr sz="1000">
              <a:latin typeface="Arial"/>
              <a:cs typeface="Arial"/>
            </a:endParaRPr>
          </a:p>
          <a:p>
            <a:pPr marL="81915">
              <a:lnSpc>
                <a:spcPct val="100000"/>
              </a:lnSpc>
              <a:spcBef>
                <a:spcPts val="65"/>
              </a:spcBef>
            </a:pPr>
            <a:r>
              <a:rPr sz="1000" spc="-5" dirty="0">
                <a:latin typeface="Arial"/>
                <a:cs typeface="Arial"/>
              </a:rPr>
              <a:t>4</a:t>
            </a:r>
            <a:endParaRPr sz="1000">
              <a:latin typeface="Arial"/>
              <a:cs typeface="Arial"/>
            </a:endParaRPr>
          </a:p>
          <a:p>
            <a:pPr marL="83820">
              <a:lnSpc>
                <a:spcPct val="100000"/>
              </a:lnSpc>
            </a:pPr>
            <a:r>
              <a:rPr sz="1000" spc="-5" dirty="0">
                <a:latin typeface="Arial"/>
                <a:cs typeface="Arial"/>
              </a:rPr>
              <a:t>4</a:t>
            </a:r>
            <a:endParaRPr sz="1000">
              <a:latin typeface="Arial"/>
              <a:cs typeface="Arial"/>
            </a:endParaRPr>
          </a:p>
          <a:p>
            <a:pPr marL="83185">
              <a:lnSpc>
                <a:spcPct val="100000"/>
              </a:lnSpc>
              <a:spcBef>
                <a:spcPts val="135"/>
              </a:spcBef>
            </a:pPr>
            <a:r>
              <a:rPr sz="1000" spc="-5" dirty="0">
                <a:latin typeface="Arial"/>
                <a:cs typeface="Arial"/>
              </a:rPr>
              <a:t>5</a:t>
            </a:r>
            <a:endParaRPr sz="1000">
              <a:latin typeface="Arial"/>
              <a:cs typeface="Arial"/>
            </a:endParaRPr>
          </a:p>
          <a:p>
            <a:pPr marL="83185">
              <a:lnSpc>
                <a:spcPct val="100000"/>
              </a:lnSpc>
              <a:spcBef>
                <a:spcPts val="65"/>
              </a:spcBef>
            </a:pPr>
            <a:r>
              <a:rPr sz="1000" spc="-5" dirty="0">
                <a:latin typeface="Arial"/>
                <a:cs typeface="Arial"/>
              </a:rPr>
              <a:t>5</a:t>
            </a:r>
            <a:endParaRPr sz="1000">
              <a:latin typeface="Arial"/>
              <a:cs typeface="Arial"/>
            </a:endParaRPr>
          </a:p>
          <a:p>
            <a:pPr marL="82550">
              <a:lnSpc>
                <a:spcPct val="100000"/>
              </a:lnSpc>
            </a:pPr>
            <a:r>
              <a:rPr sz="1000" spc="-5" dirty="0">
                <a:latin typeface="Arial"/>
                <a:cs typeface="Arial"/>
              </a:rPr>
              <a:t>5</a:t>
            </a:r>
            <a:endParaRPr sz="1000">
              <a:latin typeface="Arial"/>
              <a:cs typeface="Arial"/>
            </a:endParaRPr>
          </a:p>
          <a:p>
            <a:pPr marL="82550">
              <a:lnSpc>
                <a:spcPct val="100000"/>
              </a:lnSpc>
            </a:pPr>
            <a:r>
              <a:rPr sz="1000" spc="-5" dirty="0">
                <a:latin typeface="Arial"/>
                <a:cs typeface="Arial"/>
              </a:rPr>
              <a:t>5</a:t>
            </a:r>
            <a:endParaRPr sz="1000">
              <a:latin typeface="Arial"/>
              <a:cs typeface="Arial"/>
            </a:endParaRPr>
          </a:p>
          <a:p>
            <a:pPr marL="82550">
              <a:lnSpc>
                <a:spcPct val="100000"/>
              </a:lnSpc>
            </a:pPr>
            <a:r>
              <a:rPr sz="1000" spc="-5" dirty="0">
                <a:latin typeface="Arial"/>
                <a:cs typeface="Arial"/>
              </a:rPr>
              <a:t>6</a:t>
            </a:r>
            <a:endParaRPr sz="1000">
              <a:latin typeface="Arial"/>
              <a:cs typeface="Arial"/>
            </a:endParaRPr>
          </a:p>
          <a:p>
            <a:pPr marL="82550">
              <a:lnSpc>
                <a:spcPct val="100000"/>
              </a:lnSpc>
              <a:spcBef>
                <a:spcPts val="5"/>
              </a:spcBef>
            </a:pPr>
            <a:r>
              <a:rPr sz="1000" spc="-5" dirty="0">
                <a:latin typeface="Arial"/>
                <a:cs typeface="Arial"/>
              </a:rPr>
              <a:t>6</a:t>
            </a:r>
            <a:endParaRPr sz="1000">
              <a:latin typeface="Arial"/>
              <a:cs typeface="Arial"/>
            </a:endParaRPr>
          </a:p>
          <a:p>
            <a:pPr marL="83185">
              <a:lnSpc>
                <a:spcPct val="100000"/>
              </a:lnSpc>
            </a:pPr>
            <a:r>
              <a:rPr sz="1000" spc="-5" dirty="0">
                <a:latin typeface="Arial"/>
                <a:cs typeface="Arial"/>
              </a:rPr>
              <a:t>7</a:t>
            </a:r>
            <a:endParaRPr sz="1000">
              <a:latin typeface="Arial"/>
              <a:cs typeface="Arial"/>
            </a:endParaRPr>
          </a:p>
          <a:p>
            <a:pPr marL="83185">
              <a:lnSpc>
                <a:spcPct val="100000"/>
              </a:lnSpc>
              <a:spcBef>
                <a:spcPts val="130"/>
              </a:spcBef>
            </a:pPr>
            <a:r>
              <a:rPr sz="1000" spc="-5" dirty="0">
                <a:latin typeface="Arial"/>
                <a:cs typeface="Arial"/>
              </a:rPr>
              <a:t>8</a:t>
            </a:r>
            <a:endParaRPr sz="1000">
              <a:latin typeface="Arial"/>
              <a:cs typeface="Arial"/>
            </a:endParaRPr>
          </a:p>
          <a:p>
            <a:pPr marL="83185">
              <a:lnSpc>
                <a:spcPct val="100000"/>
              </a:lnSpc>
              <a:spcBef>
                <a:spcPts val="70"/>
              </a:spcBef>
            </a:pPr>
            <a:r>
              <a:rPr sz="1000" spc="-5" dirty="0">
                <a:latin typeface="Arial"/>
                <a:cs typeface="Arial"/>
              </a:rPr>
              <a:t>8</a:t>
            </a:r>
            <a:endParaRPr sz="1000">
              <a:latin typeface="Arial"/>
              <a:cs typeface="Arial"/>
            </a:endParaRPr>
          </a:p>
          <a:p>
            <a:pPr marL="82550">
              <a:lnSpc>
                <a:spcPct val="100000"/>
              </a:lnSpc>
            </a:pPr>
            <a:r>
              <a:rPr sz="1000" spc="-5" dirty="0">
                <a:latin typeface="Arial"/>
                <a:cs typeface="Arial"/>
              </a:rPr>
              <a:t>9</a:t>
            </a:r>
            <a:endParaRPr sz="1000">
              <a:latin typeface="Arial"/>
              <a:cs typeface="Arial"/>
            </a:endParaRPr>
          </a:p>
          <a:p>
            <a:pPr marL="12700">
              <a:lnSpc>
                <a:spcPct val="100000"/>
              </a:lnSpc>
            </a:pPr>
            <a:r>
              <a:rPr sz="1000" spc="-5" dirty="0">
                <a:latin typeface="Arial"/>
                <a:cs typeface="Arial"/>
              </a:rPr>
              <a:t>11</a:t>
            </a:r>
            <a:endParaRPr sz="1000">
              <a:latin typeface="Arial"/>
              <a:cs typeface="Arial"/>
            </a:endParaRPr>
          </a:p>
          <a:p>
            <a:pPr marL="12700">
              <a:lnSpc>
                <a:spcPct val="100000"/>
              </a:lnSpc>
            </a:pPr>
            <a:r>
              <a:rPr sz="1000" spc="-5" dirty="0">
                <a:latin typeface="Arial"/>
                <a:cs typeface="Arial"/>
              </a:rPr>
              <a:t>13</a:t>
            </a:r>
            <a:endParaRPr sz="1000">
              <a:latin typeface="Arial"/>
              <a:cs typeface="Arial"/>
            </a:endParaRPr>
          </a:p>
          <a:p>
            <a:pPr marL="12700">
              <a:lnSpc>
                <a:spcPct val="100000"/>
              </a:lnSpc>
            </a:pPr>
            <a:r>
              <a:rPr sz="1000" spc="-5" dirty="0">
                <a:latin typeface="Arial"/>
                <a:cs typeface="Arial"/>
              </a:rPr>
              <a:t>14</a:t>
            </a:r>
            <a:endParaRPr sz="1000">
              <a:latin typeface="Arial"/>
              <a:cs typeface="Arial"/>
            </a:endParaRPr>
          </a:p>
          <a:p>
            <a:pPr marL="12700">
              <a:lnSpc>
                <a:spcPct val="100000"/>
              </a:lnSpc>
            </a:pPr>
            <a:r>
              <a:rPr sz="1000" spc="-5" dirty="0">
                <a:latin typeface="Arial"/>
                <a:cs typeface="Arial"/>
              </a:rPr>
              <a:t>15</a:t>
            </a:r>
            <a:endParaRPr sz="1000">
              <a:latin typeface="Arial"/>
              <a:cs typeface="Arial"/>
            </a:endParaRPr>
          </a:p>
          <a:p>
            <a:pPr marL="12700">
              <a:lnSpc>
                <a:spcPts val="1200"/>
              </a:lnSpc>
            </a:pPr>
            <a:r>
              <a:rPr sz="1000" spc="-5" dirty="0">
                <a:latin typeface="Arial"/>
                <a:cs typeface="Arial"/>
              </a:rPr>
              <a:t>16</a:t>
            </a:r>
            <a:endParaRPr sz="1000">
              <a:latin typeface="Arial"/>
              <a:cs typeface="Arial"/>
            </a:endParaRPr>
          </a:p>
          <a:p>
            <a:pPr marL="17145">
              <a:lnSpc>
                <a:spcPts val="1200"/>
              </a:lnSpc>
            </a:pPr>
            <a:r>
              <a:rPr sz="1000" spc="-5" dirty="0">
                <a:solidFill>
                  <a:srgbClr val="231F20"/>
                </a:solidFill>
                <a:latin typeface="Arial"/>
                <a:cs typeface="Arial"/>
              </a:rPr>
              <a:t>17</a:t>
            </a:r>
            <a:endParaRPr sz="1000">
              <a:latin typeface="Arial"/>
              <a:cs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30</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893671" y="300811"/>
            <a:ext cx="2435225" cy="319405"/>
          </a:xfrm>
          <a:prstGeom prst="rect">
            <a:avLst/>
          </a:prstGeom>
        </p:spPr>
        <p:txBody>
          <a:bodyPr vert="horz" wrap="square" lIns="0" tIns="23495" rIns="0" bIns="0" rtlCol="0">
            <a:spAutoFit/>
          </a:bodyPr>
          <a:lstStyle/>
          <a:p>
            <a:pPr marL="1270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Form and Extent of Elements: E19 Electrical</a:t>
            </a:r>
            <a:r>
              <a:rPr sz="800" spc="50" dirty="0">
                <a:latin typeface="Arial"/>
                <a:cs typeface="Arial"/>
              </a:rPr>
              <a:t> </a:t>
            </a:r>
            <a:r>
              <a:rPr sz="800" spc="-5" dirty="0">
                <a:latin typeface="Arial"/>
                <a:cs typeface="Arial"/>
              </a:rPr>
              <a:t>Services</a:t>
            </a:r>
            <a:endParaRPr sz="800">
              <a:latin typeface="Arial"/>
              <a:cs typeface="Arial"/>
            </a:endParaRPr>
          </a:p>
        </p:txBody>
      </p:sp>
      <p:graphicFrame>
        <p:nvGraphicFramePr>
          <p:cNvPr id="5" name="object 5"/>
          <p:cNvGraphicFramePr>
            <a:graphicFrameLocks noGrp="1"/>
          </p:cNvGraphicFramePr>
          <p:nvPr/>
        </p:nvGraphicFramePr>
        <p:xfrm>
          <a:off x="899515" y="970702"/>
          <a:ext cx="5774690" cy="1184275"/>
        </p:xfrm>
        <a:graphic>
          <a:graphicData uri="http://schemas.openxmlformats.org/drawingml/2006/table">
            <a:tbl>
              <a:tblPr firstRow="1" bandRow="1">
                <a:tableStyleId>{2D5ABB26-0587-4C30-8999-92F81FD0307C}</a:tableStyleId>
              </a:tblPr>
              <a:tblGrid>
                <a:gridCol w="542925">
                  <a:extLst>
                    <a:ext uri="{9D8B030D-6E8A-4147-A177-3AD203B41FA5}">
                      <a16:colId xmlns:a16="http://schemas.microsoft.com/office/drawing/2014/main" val="20000"/>
                    </a:ext>
                  </a:extLst>
                </a:gridCol>
                <a:gridCol w="2397760">
                  <a:extLst>
                    <a:ext uri="{9D8B030D-6E8A-4147-A177-3AD203B41FA5}">
                      <a16:colId xmlns:a16="http://schemas.microsoft.com/office/drawing/2014/main" val="20001"/>
                    </a:ext>
                  </a:extLst>
                </a:gridCol>
                <a:gridCol w="2834005">
                  <a:extLst>
                    <a:ext uri="{9D8B030D-6E8A-4147-A177-3AD203B41FA5}">
                      <a16:colId xmlns:a16="http://schemas.microsoft.com/office/drawing/2014/main" val="20002"/>
                    </a:ext>
                  </a:extLst>
                </a:gridCol>
              </a:tblGrid>
              <a:tr h="258530">
                <a:tc>
                  <a:txBody>
                    <a:bodyPr/>
                    <a:lstStyle/>
                    <a:p>
                      <a:pPr marL="25400">
                        <a:lnSpc>
                          <a:spcPts val="1100"/>
                        </a:lnSpc>
                      </a:pPr>
                      <a:r>
                        <a:rPr sz="1000" b="1" spc="-5" dirty="0">
                          <a:latin typeface="Arial"/>
                          <a:cs typeface="Arial"/>
                        </a:rPr>
                        <a:t>Element</a:t>
                      </a:r>
                      <a:endParaRPr sz="1000">
                        <a:latin typeface="Arial"/>
                        <a:cs typeface="Arial"/>
                      </a:endParaRPr>
                    </a:p>
                  </a:txBody>
                  <a:tcPr marL="0" marR="0" marT="0" marB="0">
                    <a:lnB w="6350">
                      <a:solidFill>
                        <a:srgbClr val="000000"/>
                      </a:solidFill>
                      <a:prstDash val="solid"/>
                    </a:lnB>
                  </a:tcPr>
                </a:tc>
                <a:tc>
                  <a:txBody>
                    <a:bodyPr/>
                    <a:lstStyle/>
                    <a:p>
                      <a:pPr>
                        <a:lnSpc>
                          <a:spcPct val="100000"/>
                        </a:lnSpc>
                      </a:pPr>
                      <a:endParaRPr sz="800">
                        <a:latin typeface="Times New Roman"/>
                        <a:cs typeface="Times New Roman"/>
                      </a:endParaRPr>
                    </a:p>
                  </a:txBody>
                  <a:tcPr marL="0" marR="0" marT="0" marB="0">
                    <a:lnB w="6350">
                      <a:solidFill>
                        <a:srgbClr val="000000"/>
                      </a:solidFill>
                      <a:prstDash val="solid"/>
                    </a:lnB>
                  </a:tcPr>
                </a:tc>
                <a:tc>
                  <a:txBody>
                    <a:bodyPr/>
                    <a:lstStyle/>
                    <a:p>
                      <a:pPr marL="393700">
                        <a:lnSpc>
                          <a:spcPts val="1100"/>
                        </a:lnSpc>
                      </a:pPr>
                      <a:r>
                        <a:rPr sz="1000" b="1" spc="-5" dirty="0">
                          <a:latin typeface="Arial"/>
                          <a:cs typeface="Arial"/>
                        </a:rPr>
                        <a:t>Element Unit</a:t>
                      </a:r>
                      <a:endParaRPr sz="1000">
                        <a:latin typeface="Arial"/>
                        <a:cs typeface="Arial"/>
                      </a:endParaRPr>
                    </a:p>
                  </a:txBody>
                  <a:tcPr marL="0" marR="0" marT="0" marB="0">
                    <a:lnB w="6350">
                      <a:solidFill>
                        <a:srgbClr val="000000"/>
                      </a:solidFill>
                      <a:prstDash val="solid"/>
                    </a:lnB>
                  </a:tcPr>
                </a:tc>
                <a:extLst>
                  <a:ext uri="{0D108BD9-81ED-4DB2-BD59-A6C34878D82A}">
                    <a16:rowId xmlns:a16="http://schemas.microsoft.com/office/drawing/2014/main" val="10000"/>
                  </a:ext>
                </a:extLst>
              </a:tr>
              <a:tr h="284221">
                <a:tc>
                  <a:txBody>
                    <a:bodyPr/>
                    <a:lstStyle/>
                    <a:p>
                      <a:pPr marL="25400">
                        <a:lnSpc>
                          <a:spcPct val="100000"/>
                        </a:lnSpc>
                        <a:spcBef>
                          <a:spcPts val="495"/>
                        </a:spcBef>
                      </a:pPr>
                      <a:r>
                        <a:rPr sz="900" spc="-5" dirty="0">
                          <a:latin typeface="Arial"/>
                          <a:cs typeface="Arial"/>
                        </a:rPr>
                        <a:t>19.18</a:t>
                      </a:r>
                      <a:endParaRPr sz="900">
                        <a:latin typeface="Arial"/>
                        <a:cs typeface="Arial"/>
                      </a:endParaRPr>
                    </a:p>
                  </a:txBody>
                  <a:tcPr marL="0" marR="0" marT="62865" marB="0">
                    <a:lnT w="6350">
                      <a:solidFill>
                        <a:srgbClr val="000000"/>
                      </a:solidFill>
                      <a:prstDash val="solid"/>
                    </a:lnT>
                  </a:tcPr>
                </a:tc>
                <a:tc>
                  <a:txBody>
                    <a:bodyPr/>
                    <a:lstStyle/>
                    <a:p>
                      <a:pPr marL="22860">
                        <a:lnSpc>
                          <a:spcPct val="100000"/>
                        </a:lnSpc>
                        <a:spcBef>
                          <a:spcPts val="495"/>
                        </a:spcBef>
                      </a:pPr>
                      <a:r>
                        <a:rPr sz="900" spc="-10" dirty="0">
                          <a:latin typeface="Arial"/>
                          <a:cs typeface="Arial"/>
                        </a:rPr>
                        <a:t>Specialist</a:t>
                      </a:r>
                      <a:r>
                        <a:rPr sz="900" spc="-15" dirty="0">
                          <a:latin typeface="Arial"/>
                          <a:cs typeface="Arial"/>
                        </a:rPr>
                        <a:t> </a:t>
                      </a:r>
                      <a:r>
                        <a:rPr sz="900" spc="-5" dirty="0">
                          <a:latin typeface="Arial"/>
                          <a:cs typeface="Arial"/>
                        </a:rPr>
                        <a:t>lighting</a:t>
                      </a:r>
                      <a:endParaRPr sz="900">
                        <a:latin typeface="Arial"/>
                        <a:cs typeface="Arial"/>
                      </a:endParaRPr>
                    </a:p>
                  </a:txBody>
                  <a:tcPr marL="0" marR="0" marT="62865" marB="0">
                    <a:lnT w="6350">
                      <a:solidFill>
                        <a:srgbClr val="000000"/>
                      </a:solidFill>
                      <a:prstDash val="solid"/>
                    </a:lnT>
                  </a:tcPr>
                </a:tc>
                <a:tc>
                  <a:txBody>
                    <a:bodyPr/>
                    <a:lstStyle/>
                    <a:p>
                      <a:pPr marL="393065">
                        <a:lnSpc>
                          <a:spcPct val="100000"/>
                        </a:lnSpc>
                        <a:spcBef>
                          <a:spcPts val="495"/>
                        </a:spcBef>
                      </a:pPr>
                      <a:r>
                        <a:rPr sz="900" spc="-5" dirty="0">
                          <a:latin typeface="Arial"/>
                          <a:cs typeface="Arial"/>
                        </a:rPr>
                        <a:t>Sum</a:t>
                      </a:r>
                      <a:endParaRPr sz="900">
                        <a:latin typeface="Arial"/>
                        <a:cs typeface="Arial"/>
                      </a:endParaRPr>
                    </a:p>
                  </a:txBody>
                  <a:tcPr marL="0" marR="0" marT="62865" marB="0">
                    <a:lnT w="6350">
                      <a:solidFill>
                        <a:srgbClr val="000000"/>
                      </a:solidFill>
                      <a:prstDash val="solid"/>
                    </a:lnT>
                  </a:tcPr>
                </a:tc>
                <a:extLst>
                  <a:ext uri="{0D108BD9-81ED-4DB2-BD59-A6C34878D82A}">
                    <a16:rowId xmlns:a16="http://schemas.microsoft.com/office/drawing/2014/main" val="10001"/>
                  </a:ext>
                </a:extLst>
              </a:tr>
              <a:tr h="292207">
                <a:tc>
                  <a:txBody>
                    <a:bodyPr/>
                    <a:lstStyle/>
                    <a:p>
                      <a:pPr marL="25400">
                        <a:lnSpc>
                          <a:spcPct val="100000"/>
                        </a:lnSpc>
                        <a:spcBef>
                          <a:spcPts val="565"/>
                        </a:spcBef>
                      </a:pPr>
                      <a:r>
                        <a:rPr sz="900" spc="-5" dirty="0">
                          <a:latin typeface="Arial"/>
                          <a:cs typeface="Arial"/>
                        </a:rPr>
                        <a:t>19.19</a:t>
                      </a:r>
                      <a:endParaRPr sz="900">
                        <a:latin typeface="Arial"/>
                        <a:cs typeface="Arial"/>
                      </a:endParaRPr>
                    </a:p>
                  </a:txBody>
                  <a:tcPr marL="0" marR="0" marT="71755" marB="0"/>
                </a:tc>
                <a:tc>
                  <a:txBody>
                    <a:bodyPr/>
                    <a:lstStyle/>
                    <a:p>
                      <a:pPr marL="22225">
                        <a:lnSpc>
                          <a:spcPct val="100000"/>
                        </a:lnSpc>
                        <a:spcBef>
                          <a:spcPts val="565"/>
                        </a:spcBef>
                      </a:pPr>
                      <a:r>
                        <a:rPr sz="900" spc="-5" dirty="0">
                          <a:latin typeface="Arial"/>
                          <a:cs typeface="Arial"/>
                        </a:rPr>
                        <a:t>Earthing and bonding</a:t>
                      </a:r>
                      <a:endParaRPr sz="900">
                        <a:latin typeface="Arial"/>
                        <a:cs typeface="Arial"/>
                      </a:endParaRPr>
                    </a:p>
                  </a:txBody>
                  <a:tcPr marL="0" marR="0" marT="71755" marB="0"/>
                </a:tc>
                <a:tc>
                  <a:txBody>
                    <a:bodyPr/>
                    <a:lstStyle/>
                    <a:p>
                      <a:pPr marL="393065">
                        <a:lnSpc>
                          <a:spcPct val="100000"/>
                        </a:lnSpc>
                        <a:spcBef>
                          <a:spcPts val="565"/>
                        </a:spcBef>
                      </a:pPr>
                      <a:r>
                        <a:rPr sz="900" spc="-5" dirty="0">
                          <a:latin typeface="Arial"/>
                          <a:cs typeface="Arial"/>
                        </a:rPr>
                        <a:t>Sum</a:t>
                      </a:r>
                      <a:endParaRPr sz="900">
                        <a:latin typeface="Arial"/>
                        <a:cs typeface="Arial"/>
                      </a:endParaRPr>
                    </a:p>
                  </a:txBody>
                  <a:tcPr marL="0" marR="0" marT="71755" marB="0"/>
                </a:tc>
                <a:extLst>
                  <a:ext uri="{0D108BD9-81ED-4DB2-BD59-A6C34878D82A}">
                    <a16:rowId xmlns:a16="http://schemas.microsoft.com/office/drawing/2014/main" val="10002"/>
                  </a:ext>
                </a:extLst>
              </a:tr>
              <a:tr h="349197">
                <a:tc>
                  <a:txBody>
                    <a:bodyPr/>
                    <a:lstStyle/>
                    <a:p>
                      <a:pPr marL="25400">
                        <a:lnSpc>
                          <a:spcPct val="100000"/>
                        </a:lnSpc>
                        <a:spcBef>
                          <a:spcPts val="560"/>
                        </a:spcBef>
                      </a:pPr>
                      <a:r>
                        <a:rPr sz="900" spc="-5" dirty="0">
                          <a:latin typeface="Arial"/>
                          <a:cs typeface="Arial"/>
                        </a:rPr>
                        <a:t>19.20</a:t>
                      </a:r>
                      <a:endParaRPr sz="900">
                        <a:latin typeface="Arial"/>
                        <a:cs typeface="Arial"/>
                      </a:endParaRPr>
                    </a:p>
                  </a:txBody>
                  <a:tcPr marL="0" marR="0" marT="71120" marB="0"/>
                </a:tc>
                <a:tc>
                  <a:txBody>
                    <a:bodyPr/>
                    <a:lstStyle/>
                    <a:p>
                      <a:pPr marL="22225" marR="385445">
                        <a:lnSpc>
                          <a:spcPct val="101699"/>
                        </a:lnSpc>
                        <a:spcBef>
                          <a:spcPts val="540"/>
                        </a:spcBef>
                      </a:pPr>
                      <a:r>
                        <a:rPr sz="900" spc="-5" dirty="0">
                          <a:latin typeface="Arial"/>
                          <a:cs typeface="Arial"/>
                        </a:rPr>
                        <a:t>Permits, testing, identification, ‘As Built’  drawings, manuals and builders</a:t>
                      </a:r>
                      <a:r>
                        <a:rPr sz="900" spc="-40" dirty="0">
                          <a:latin typeface="Arial"/>
                          <a:cs typeface="Arial"/>
                        </a:rPr>
                        <a:t> </a:t>
                      </a:r>
                      <a:r>
                        <a:rPr sz="900" spc="-5" dirty="0">
                          <a:latin typeface="Arial"/>
                          <a:cs typeface="Arial"/>
                        </a:rPr>
                        <a:t>work</a:t>
                      </a:r>
                      <a:endParaRPr sz="900">
                        <a:latin typeface="Arial"/>
                        <a:cs typeface="Arial"/>
                      </a:endParaRPr>
                    </a:p>
                  </a:txBody>
                  <a:tcPr marL="0" marR="0" marT="68580" marB="0"/>
                </a:tc>
                <a:tc>
                  <a:txBody>
                    <a:bodyPr/>
                    <a:lstStyle/>
                    <a:p>
                      <a:pPr marL="393700">
                        <a:lnSpc>
                          <a:spcPct val="100000"/>
                        </a:lnSpc>
                        <a:spcBef>
                          <a:spcPts val="560"/>
                        </a:spcBef>
                      </a:pPr>
                      <a:r>
                        <a:rPr sz="900" spc="-5" dirty="0">
                          <a:latin typeface="Arial"/>
                          <a:cs typeface="Arial"/>
                        </a:rPr>
                        <a:t>Sum</a:t>
                      </a:r>
                      <a:endParaRPr sz="900">
                        <a:latin typeface="Arial"/>
                        <a:cs typeface="Arial"/>
                      </a:endParaRPr>
                    </a:p>
                  </a:txBody>
                  <a:tcPr marL="0" marR="0" marT="71120" marB="0"/>
                </a:tc>
                <a:extLst>
                  <a:ext uri="{0D108BD9-81ED-4DB2-BD59-A6C34878D82A}">
                    <a16:rowId xmlns:a16="http://schemas.microsoft.com/office/drawing/2014/main" val="10003"/>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31</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79770" cy="2325370"/>
          </a:xfrm>
          <a:prstGeom prst="rect">
            <a:avLst/>
          </a:prstGeom>
        </p:spPr>
        <p:txBody>
          <a:bodyPr vert="horz" wrap="square" lIns="0" tIns="23495" rIns="0" bIns="0" rtlCol="0">
            <a:spAutoFit/>
          </a:bodyPr>
          <a:lstStyle/>
          <a:p>
            <a:pPr marR="5080" algn="r">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2482215">
              <a:lnSpc>
                <a:spcPct val="100000"/>
              </a:lnSpc>
              <a:spcBef>
                <a:spcPts val="65"/>
              </a:spcBef>
            </a:pPr>
            <a:r>
              <a:rPr sz="800" spc="-5" dirty="0">
                <a:latin typeface="Arial"/>
                <a:cs typeface="Arial"/>
              </a:rPr>
              <a:t>Form and Extent of Elements: E20 Vertical and Horizontal</a:t>
            </a:r>
            <a:r>
              <a:rPr sz="800" spc="140" dirty="0">
                <a:latin typeface="Arial"/>
                <a:cs typeface="Arial"/>
              </a:rPr>
              <a:t> </a:t>
            </a:r>
            <a:r>
              <a:rPr sz="800" spc="-5" dirty="0">
                <a:latin typeface="Arial"/>
                <a:cs typeface="Arial"/>
              </a:rPr>
              <a:t>Transportation</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3085" algn="l"/>
              </a:tabLst>
            </a:pPr>
            <a:r>
              <a:rPr sz="1400" spc="-5" dirty="0">
                <a:latin typeface="Arial"/>
                <a:cs typeface="Arial"/>
              </a:rPr>
              <a:t>E20	</a:t>
            </a:r>
            <a:r>
              <a:rPr sz="1400" spc="-15" dirty="0">
                <a:latin typeface="Arial"/>
                <a:cs typeface="Arial"/>
              </a:rPr>
              <a:t>Vertical </a:t>
            </a:r>
            <a:r>
              <a:rPr sz="1400" spc="-5" dirty="0">
                <a:latin typeface="Arial"/>
                <a:cs typeface="Arial"/>
              </a:rPr>
              <a:t>and Horizontal</a:t>
            </a:r>
            <a:r>
              <a:rPr sz="1400" spc="10" dirty="0">
                <a:latin typeface="Arial"/>
                <a:cs typeface="Arial"/>
              </a:rPr>
              <a:t> </a:t>
            </a:r>
            <a:r>
              <a:rPr sz="1400" spc="-10" dirty="0">
                <a:latin typeface="Arial"/>
                <a:cs typeface="Arial"/>
              </a:rPr>
              <a:t>Transportation</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10" dirty="0">
                <a:latin typeface="Arial"/>
                <a:cs typeface="Arial"/>
              </a:rPr>
              <a:t>Vertical </a:t>
            </a:r>
            <a:r>
              <a:rPr sz="900" spc="-5" dirty="0">
                <a:latin typeface="Arial"/>
                <a:cs typeface="Arial"/>
              </a:rPr>
              <a:t>and horizontal moving equipment, including associated electrical equipment and builders</a:t>
            </a:r>
            <a:r>
              <a:rPr sz="900" spc="5" dirty="0">
                <a:latin typeface="Arial"/>
                <a:cs typeface="Arial"/>
              </a:rPr>
              <a:t> </a:t>
            </a:r>
            <a:r>
              <a:rPr sz="900" spc="-5" dirty="0">
                <a:latin typeface="Arial"/>
                <a:cs typeface="Arial"/>
              </a:rPr>
              <a:t>work.</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40"/>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spcBef>
                <a:spcPts val="5"/>
              </a:spcBef>
              <a:tabLst>
                <a:tab pos="577850" algn="l"/>
                <a:tab pos="3498215" algn="l"/>
              </a:tabLst>
            </a:pPr>
            <a:r>
              <a:rPr sz="900" dirty="0">
                <a:latin typeface="Arial"/>
                <a:cs typeface="Arial"/>
              </a:rPr>
              <a:t>20	</a:t>
            </a:r>
            <a:r>
              <a:rPr sz="900" spc="-10" dirty="0">
                <a:latin typeface="Arial"/>
                <a:cs typeface="Arial"/>
              </a:rPr>
              <a:t>Vertical </a:t>
            </a:r>
            <a:r>
              <a:rPr sz="900" spc="-5" dirty="0">
                <a:latin typeface="Arial"/>
                <a:cs typeface="Arial"/>
              </a:rPr>
              <a:t>and</a:t>
            </a:r>
            <a:r>
              <a:rPr sz="900" spc="10" dirty="0">
                <a:latin typeface="Arial"/>
                <a:cs typeface="Arial"/>
              </a:rPr>
              <a:t> </a:t>
            </a:r>
            <a:r>
              <a:rPr sz="900" spc="-5" dirty="0">
                <a:latin typeface="Arial"/>
                <a:cs typeface="Arial"/>
              </a:rPr>
              <a:t>Horizontal</a:t>
            </a:r>
            <a:r>
              <a:rPr sz="900" spc="10" dirty="0">
                <a:latin typeface="Arial"/>
                <a:cs typeface="Arial"/>
              </a:rPr>
              <a:t> </a:t>
            </a:r>
            <a:r>
              <a:rPr sz="900" spc="-5" dirty="0">
                <a:latin typeface="Arial"/>
                <a:cs typeface="Arial"/>
              </a:rPr>
              <a:t>Transportation	Gross floor area </a:t>
            </a:r>
            <a:r>
              <a:rPr sz="900" dirty="0">
                <a:latin typeface="Arial"/>
                <a:cs typeface="Arial"/>
              </a:rPr>
              <a:t>in</a:t>
            </a:r>
            <a:r>
              <a:rPr sz="900" spc="-5" dirty="0">
                <a:latin typeface="Arial"/>
                <a:cs typeface="Arial"/>
              </a:rPr>
              <a:t> m2</a:t>
            </a:r>
            <a:endParaRPr sz="900">
              <a:latin typeface="Arial"/>
              <a:cs typeface="Arial"/>
            </a:endParaRPr>
          </a:p>
          <a:p>
            <a:pPr>
              <a:lnSpc>
                <a:spcPct val="100000"/>
              </a:lnSpc>
              <a:spcBef>
                <a:spcPts val="3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 Unit</a:t>
            </a:r>
            <a:endParaRPr sz="1000">
              <a:latin typeface="Arial"/>
              <a:cs typeface="Arial"/>
            </a:endParaRPr>
          </a:p>
        </p:txBody>
      </p:sp>
      <p:sp>
        <p:nvSpPr>
          <p:cNvPr id="7" name="object 7"/>
          <p:cNvSpPr txBox="1"/>
          <p:nvPr/>
        </p:nvSpPr>
        <p:spPr>
          <a:xfrm>
            <a:off x="912721" y="2783202"/>
            <a:ext cx="1310005" cy="162560"/>
          </a:xfrm>
          <a:prstGeom prst="rect">
            <a:avLst/>
          </a:prstGeom>
        </p:spPr>
        <p:txBody>
          <a:bodyPr vert="horz" wrap="square" lIns="0" tIns="12700" rIns="0" bIns="0" rtlCol="0">
            <a:spAutoFit/>
          </a:bodyPr>
          <a:lstStyle/>
          <a:p>
            <a:pPr marL="12700">
              <a:lnSpc>
                <a:spcPct val="100000"/>
              </a:lnSpc>
              <a:spcBef>
                <a:spcPts val="100"/>
              </a:spcBef>
              <a:tabLst>
                <a:tab pos="551815" algn="l"/>
              </a:tabLst>
            </a:pPr>
            <a:r>
              <a:rPr sz="900" spc="-5" dirty="0">
                <a:latin typeface="Arial"/>
                <a:cs typeface="Arial"/>
              </a:rPr>
              <a:t>20.01	Passenger</a:t>
            </a:r>
            <a:r>
              <a:rPr sz="900" spc="-55" dirty="0">
                <a:latin typeface="Arial"/>
                <a:cs typeface="Arial"/>
              </a:rPr>
              <a:t> </a:t>
            </a:r>
            <a:r>
              <a:rPr sz="900" spc="-10" dirty="0">
                <a:latin typeface="Arial"/>
                <a:cs typeface="Arial"/>
              </a:rPr>
              <a:t>lifts</a:t>
            </a:r>
            <a:endParaRPr sz="900">
              <a:latin typeface="Arial"/>
              <a:cs typeface="Arial"/>
            </a:endParaRPr>
          </a:p>
        </p:txBody>
      </p:sp>
      <p:sp>
        <p:nvSpPr>
          <p:cNvPr id="8" name="object 8"/>
          <p:cNvSpPr txBox="1"/>
          <p:nvPr/>
        </p:nvSpPr>
        <p:spPr>
          <a:xfrm>
            <a:off x="4221363" y="2783202"/>
            <a:ext cx="2338705" cy="441959"/>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Enumerated giving description </a:t>
            </a:r>
            <a:r>
              <a:rPr sz="900" dirty="0">
                <a:latin typeface="Arial"/>
                <a:cs typeface="Arial"/>
              </a:rPr>
              <a:t>of </a:t>
            </a:r>
            <a:r>
              <a:rPr sz="900" spc="-5" dirty="0">
                <a:latin typeface="Arial"/>
                <a:cs typeface="Arial"/>
              </a:rPr>
              <a:t>each type of  equipment stating number of floors served,  speed and method </a:t>
            </a:r>
            <a:r>
              <a:rPr sz="900" dirty="0">
                <a:latin typeface="Arial"/>
                <a:cs typeface="Arial"/>
              </a:rPr>
              <a:t>of</a:t>
            </a:r>
            <a:r>
              <a:rPr sz="900" spc="-15" dirty="0">
                <a:latin typeface="Arial"/>
                <a:cs typeface="Arial"/>
              </a:rPr>
              <a:t> </a:t>
            </a:r>
            <a:r>
              <a:rPr sz="900" spc="-5" dirty="0">
                <a:latin typeface="Arial"/>
                <a:cs typeface="Arial"/>
              </a:rPr>
              <a:t>control</a:t>
            </a:r>
            <a:endParaRPr sz="900">
              <a:latin typeface="Arial"/>
              <a:cs typeface="Arial"/>
            </a:endParaRPr>
          </a:p>
        </p:txBody>
      </p:sp>
      <p:sp>
        <p:nvSpPr>
          <p:cNvPr id="9" name="object 9"/>
          <p:cNvSpPr txBox="1"/>
          <p:nvPr/>
        </p:nvSpPr>
        <p:spPr>
          <a:xfrm>
            <a:off x="912721" y="3354702"/>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a:t>
            </a:r>
            <a:r>
              <a:rPr sz="900" dirty="0">
                <a:latin typeface="Arial"/>
                <a:cs typeface="Arial"/>
              </a:rPr>
              <a:t>02</a:t>
            </a:r>
            <a:endParaRPr sz="900">
              <a:latin typeface="Arial"/>
              <a:cs typeface="Arial"/>
            </a:endParaRPr>
          </a:p>
        </p:txBody>
      </p:sp>
      <p:sp>
        <p:nvSpPr>
          <p:cNvPr id="10" name="object 10"/>
          <p:cNvSpPr txBox="1"/>
          <p:nvPr/>
        </p:nvSpPr>
        <p:spPr>
          <a:xfrm>
            <a:off x="1452345" y="3354702"/>
            <a:ext cx="56134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Goods</a:t>
            </a:r>
            <a:r>
              <a:rPr sz="900" spc="-60" dirty="0">
                <a:latin typeface="Arial"/>
                <a:cs typeface="Arial"/>
              </a:rPr>
              <a:t> </a:t>
            </a:r>
            <a:r>
              <a:rPr sz="900" spc="-10" dirty="0">
                <a:latin typeface="Arial"/>
                <a:cs typeface="Arial"/>
              </a:rPr>
              <a:t>lifts</a:t>
            </a:r>
            <a:endParaRPr sz="900">
              <a:latin typeface="Arial"/>
              <a:cs typeface="Arial"/>
            </a:endParaRPr>
          </a:p>
        </p:txBody>
      </p:sp>
      <p:sp>
        <p:nvSpPr>
          <p:cNvPr id="11" name="object 11"/>
          <p:cNvSpPr txBox="1"/>
          <p:nvPr/>
        </p:nvSpPr>
        <p:spPr>
          <a:xfrm>
            <a:off x="4221363" y="3354702"/>
            <a:ext cx="2338705" cy="441959"/>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Enumerated giving description </a:t>
            </a:r>
            <a:r>
              <a:rPr sz="900" dirty="0">
                <a:latin typeface="Arial"/>
                <a:cs typeface="Arial"/>
              </a:rPr>
              <a:t>of </a:t>
            </a:r>
            <a:r>
              <a:rPr sz="900" spc="-5" dirty="0">
                <a:latin typeface="Arial"/>
                <a:cs typeface="Arial"/>
              </a:rPr>
              <a:t>each type of  equipment stating number of floors served,  speed and method </a:t>
            </a:r>
            <a:r>
              <a:rPr sz="900" dirty="0">
                <a:latin typeface="Arial"/>
                <a:cs typeface="Arial"/>
              </a:rPr>
              <a:t>of</a:t>
            </a:r>
            <a:r>
              <a:rPr sz="900" spc="-15" dirty="0">
                <a:latin typeface="Arial"/>
                <a:cs typeface="Arial"/>
              </a:rPr>
              <a:t> </a:t>
            </a:r>
            <a:r>
              <a:rPr sz="900" spc="-5" dirty="0">
                <a:latin typeface="Arial"/>
                <a:cs typeface="Arial"/>
              </a:rPr>
              <a:t>control</a:t>
            </a:r>
            <a:endParaRPr sz="900">
              <a:latin typeface="Arial"/>
              <a:cs typeface="Arial"/>
            </a:endParaRPr>
          </a:p>
        </p:txBody>
      </p:sp>
      <p:sp>
        <p:nvSpPr>
          <p:cNvPr id="12" name="object 12"/>
          <p:cNvSpPr txBox="1"/>
          <p:nvPr/>
        </p:nvSpPr>
        <p:spPr>
          <a:xfrm>
            <a:off x="912721" y="3926202"/>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a:t>
            </a:r>
            <a:r>
              <a:rPr sz="900" dirty="0">
                <a:latin typeface="Arial"/>
                <a:cs typeface="Arial"/>
              </a:rPr>
              <a:t>03</a:t>
            </a:r>
            <a:endParaRPr sz="900">
              <a:latin typeface="Arial"/>
              <a:cs typeface="Arial"/>
            </a:endParaRPr>
          </a:p>
        </p:txBody>
      </p:sp>
      <p:sp>
        <p:nvSpPr>
          <p:cNvPr id="13" name="object 13"/>
          <p:cNvSpPr txBox="1"/>
          <p:nvPr/>
        </p:nvSpPr>
        <p:spPr>
          <a:xfrm>
            <a:off x="1452528" y="3926202"/>
            <a:ext cx="72390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Dumb</a:t>
            </a:r>
            <a:r>
              <a:rPr sz="900" spc="-50" dirty="0">
                <a:latin typeface="Arial"/>
                <a:cs typeface="Arial"/>
              </a:rPr>
              <a:t> </a:t>
            </a:r>
            <a:r>
              <a:rPr sz="900" spc="-5" dirty="0">
                <a:latin typeface="Arial"/>
                <a:cs typeface="Arial"/>
              </a:rPr>
              <a:t>waiters</a:t>
            </a:r>
            <a:endParaRPr sz="900">
              <a:latin typeface="Arial"/>
              <a:cs typeface="Arial"/>
            </a:endParaRPr>
          </a:p>
        </p:txBody>
      </p:sp>
      <p:sp>
        <p:nvSpPr>
          <p:cNvPr id="14" name="object 14"/>
          <p:cNvSpPr txBox="1"/>
          <p:nvPr/>
        </p:nvSpPr>
        <p:spPr>
          <a:xfrm>
            <a:off x="4221248" y="3926202"/>
            <a:ext cx="2339975" cy="441959"/>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Enumerated giving description </a:t>
            </a:r>
            <a:r>
              <a:rPr sz="900" dirty="0">
                <a:latin typeface="Arial"/>
                <a:cs typeface="Arial"/>
              </a:rPr>
              <a:t>of </a:t>
            </a:r>
            <a:r>
              <a:rPr sz="900" spc="-5" dirty="0">
                <a:latin typeface="Arial"/>
                <a:cs typeface="Arial"/>
              </a:rPr>
              <a:t>each type of  equipment stating number of floors served,  speed and method </a:t>
            </a:r>
            <a:r>
              <a:rPr sz="900" dirty="0">
                <a:latin typeface="Arial"/>
                <a:cs typeface="Arial"/>
              </a:rPr>
              <a:t>of</a:t>
            </a:r>
            <a:r>
              <a:rPr sz="900" spc="-15" dirty="0">
                <a:latin typeface="Arial"/>
                <a:cs typeface="Arial"/>
              </a:rPr>
              <a:t> </a:t>
            </a:r>
            <a:r>
              <a:rPr sz="900" spc="-5" dirty="0">
                <a:latin typeface="Arial"/>
                <a:cs typeface="Arial"/>
              </a:rPr>
              <a:t>control</a:t>
            </a:r>
            <a:endParaRPr sz="900">
              <a:latin typeface="Arial"/>
              <a:cs typeface="Arial"/>
            </a:endParaRPr>
          </a:p>
        </p:txBody>
      </p:sp>
      <p:sp>
        <p:nvSpPr>
          <p:cNvPr id="15" name="object 15"/>
          <p:cNvSpPr txBox="1"/>
          <p:nvPr/>
        </p:nvSpPr>
        <p:spPr>
          <a:xfrm>
            <a:off x="912606" y="4497702"/>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a:t>
            </a:r>
            <a:r>
              <a:rPr sz="900" dirty="0">
                <a:latin typeface="Arial"/>
                <a:cs typeface="Arial"/>
              </a:rPr>
              <a:t>04</a:t>
            </a:r>
            <a:endParaRPr sz="900">
              <a:latin typeface="Arial"/>
              <a:cs typeface="Arial"/>
            </a:endParaRPr>
          </a:p>
        </p:txBody>
      </p:sp>
      <p:sp>
        <p:nvSpPr>
          <p:cNvPr id="16" name="object 16"/>
          <p:cNvSpPr txBox="1"/>
          <p:nvPr/>
        </p:nvSpPr>
        <p:spPr>
          <a:xfrm>
            <a:off x="1452102" y="4497702"/>
            <a:ext cx="212026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Passenger escalators, travellators, goods  escalators and</a:t>
            </a:r>
            <a:r>
              <a:rPr sz="900" spc="-10" dirty="0">
                <a:latin typeface="Arial"/>
                <a:cs typeface="Arial"/>
              </a:rPr>
              <a:t> </a:t>
            </a:r>
            <a:r>
              <a:rPr sz="900" spc="-5" dirty="0">
                <a:latin typeface="Arial"/>
                <a:cs typeface="Arial"/>
              </a:rPr>
              <a:t>conveyors</a:t>
            </a:r>
            <a:endParaRPr sz="900">
              <a:latin typeface="Arial"/>
              <a:cs typeface="Arial"/>
            </a:endParaRPr>
          </a:p>
        </p:txBody>
      </p:sp>
      <p:sp>
        <p:nvSpPr>
          <p:cNvPr id="17" name="object 17"/>
          <p:cNvSpPr txBox="1"/>
          <p:nvPr/>
        </p:nvSpPr>
        <p:spPr>
          <a:xfrm>
            <a:off x="4221248" y="4497702"/>
            <a:ext cx="233870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Enumerated giving description </a:t>
            </a:r>
            <a:r>
              <a:rPr sz="900" dirty="0">
                <a:latin typeface="Arial"/>
                <a:cs typeface="Arial"/>
              </a:rPr>
              <a:t>of </a:t>
            </a:r>
            <a:r>
              <a:rPr sz="900" spc="-5" dirty="0">
                <a:latin typeface="Arial"/>
                <a:cs typeface="Arial"/>
              </a:rPr>
              <a:t>each type of  equipment</a:t>
            </a:r>
            <a:endParaRPr sz="900">
              <a:latin typeface="Arial"/>
              <a:cs typeface="Arial"/>
            </a:endParaRPr>
          </a:p>
        </p:txBody>
      </p:sp>
      <p:sp>
        <p:nvSpPr>
          <p:cNvPr id="18" name="object 18"/>
          <p:cNvSpPr txBox="1"/>
          <p:nvPr/>
        </p:nvSpPr>
        <p:spPr>
          <a:xfrm>
            <a:off x="912606" y="4928956"/>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a:t>
            </a:r>
            <a:r>
              <a:rPr sz="900" dirty="0">
                <a:latin typeface="Arial"/>
                <a:cs typeface="Arial"/>
              </a:rPr>
              <a:t>05</a:t>
            </a:r>
            <a:endParaRPr sz="900">
              <a:latin typeface="Arial"/>
              <a:cs typeface="Arial"/>
            </a:endParaRPr>
          </a:p>
        </p:txBody>
      </p:sp>
      <p:sp>
        <p:nvSpPr>
          <p:cNvPr id="19" name="object 19"/>
          <p:cNvSpPr txBox="1"/>
          <p:nvPr/>
        </p:nvSpPr>
        <p:spPr>
          <a:xfrm>
            <a:off x="1451988" y="4928956"/>
            <a:ext cx="2441575" cy="302895"/>
          </a:xfrm>
          <a:prstGeom prst="rect">
            <a:avLst/>
          </a:prstGeom>
        </p:spPr>
        <p:txBody>
          <a:bodyPr vert="horz" wrap="square" lIns="0" tIns="9525" rIns="0" bIns="0" rtlCol="0">
            <a:spAutoFit/>
          </a:bodyPr>
          <a:lstStyle/>
          <a:p>
            <a:pPr marL="12700" marR="5080" indent="-635">
              <a:lnSpc>
                <a:spcPct val="102200"/>
              </a:lnSpc>
              <a:spcBef>
                <a:spcPts val="75"/>
              </a:spcBef>
            </a:pPr>
            <a:r>
              <a:rPr sz="900" spc="-5" dirty="0">
                <a:latin typeface="Arial"/>
                <a:cs typeface="Arial"/>
              </a:rPr>
              <a:t>Gantry cranes, including support structures, e.g.  rails and</a:t>
            </a:r>
            <a:r>
              <a:rPr sz="900" spc="-10" dirty="0">
                <a:latin typeface="Arial"/>
                <a:cs typeface="Arial"/>
              </a:rPr>
              <a:t> </a:t>
            </a:r>
            <a:r>
              <a:rPr sz="900" spc="-5" dirty="0">
                <a:latin typeface="Arial"/>
                <a:cs typeface="Arial"/>
              </a:rPr>
              <a:t>corbels</a:t>
            </a:r>
            <a:endParaRPr sz="900">
              <a:latin typeface="Arial"/>
              <a:cs typeface="Arial"/>
            </a:endParaRPr>
          </a:p>
        </p:txBody>
      </p:sp>
      <p:sp>
        <p:nvSpPr>
          <p:cNvPr id="20" name="object 20"/>
          <p:cNvSpPr txBox="1"/>
          <p:nvPr/>
        </p:nvSpPr>
        <p:spPr>
          <a:xfrm>
            <a:off x="4221363" y="4928956"/>
            <a:ext cx="233870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Enumerated giving description </a:t>
            </a:r>
            <a:r>
              <a:rPr sz="900" dirty="0">
                <a:latin typeface="Arial"/>
                <a:cs typeface="Arial"/>
              </a:rPr>
              <a:t>of </a:t>
            </a:r>
            <a:r>
              <a:rPr sz="900" spc="-5" dirty="0">
                <a:latin typeface="Arial"/>
                <a:cs typeface="Arial"/>
              </a:rPr>
              <a:t>each type of  equipment</a:t>
            </a:r>
            <a:endParaRPr sz="900">
              <a:latin typeface="Arial"/>
              <a:cs typeface="Arial"/>
            </a:endParaRPr>
          </a:p>
        </p:txBody>
      </p:sp>
      <p:sp>
        <p:nvSpPr>
          <p:cNvPr id="21" name="object 21"/>
          <p:cNvSpPr txBox="1"/>
          <p:nvPr/>
        </p:nvSpPr>
        <p:spPr>
          <a:xfrm>
            <a:off x="912721" y="5361010"/>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a:t>
            </a:r>
            <a:r>
              <a:rPr sz="900" dirty="0">
                <a:latin typeface="Arial"/>
                <a:cs typeface="Arial"/>
              </a:rPr>
              <a:t>06</a:t>
            </a:r>
            <a:endParaRPr sz="900">
              <a:latin typeface="Arial"/>
              <a:cs typeface="Arial"/>
            </a:endParaRPr>
          </a:p>
        </p:txBody>
      </p:sp>
      <p:sp>
        <p:nvSpPr>
          <p:cNvPr id="22" name="object 22"/>
          <p:cNvSpPr txBox="1"/>
          <p:nvPr/>
        </p:nvSpPr>
        <p:spPr>
          <a:xfrm>
            <a:off x="1452317" y="5361010"/>
            <a:ext cx="340995"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Hoists</a:t>
            </a:r>
            <a:endParaRPr sz="900">
              <a:latin typeface="Arial"/>
              <a:cs typeface="Arial"/>
            </a:endParaRPr>
          </a:p>
        </p:txBody>
      </p:sp>
      <p:sp>
        <p:nvSpPr>
          <p:cNvPr id="23" name="object 23"/>
          <p:cNvSpPr txBox="1"/>
          <p:nvPr/>
        </p:nvSpPr>
        <p:spPr>
          <a:xfrm>
            <a:off x="4221363" y="5361010"/>
            <a:ext cx="2338705"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Enumerated giving description </a:t>
            </a:r>
            <a:r>
              <a:rPr sz="900" dirty="0">
                <a:latin typeface="Arial"/>
                <a:cs typeface="Arial"/>
              </a:rPr>
              <a:t>of </a:t>
            </a:r>
            <a:r>
              <a:rPr sz="900" spc="-5" dirty="0">
                <a:latin typeface="Arial"/>
                <a:cs typeface="Arial"/>
              </a:rPr>
              <a:t>each type of  equipment</a:t>
            </a:r>
            <a:endParaRPr sz="900">
              <a:latin typeface="Arial"/>
              <a:cs typeface="Arial"/>
            </a:endParaRPr>
          </a:p>
        </p:txBody>
      </p:sp>
      <p:sp>
        <p:nvSpPr>
          <p:cNvPr id="24" name="object 24"/>
          <p:cNvSpPr txBox="1"/>
          <p:nvPr/>
        </p:nvSpPr>
        <p:spPr>
          <a:xfrm>
            <a:off x="912721" y="5793064"/>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a:t>
            </a:r>
            <a:r>
              <a:rPr sz="900" dirty="0">
                <a:latin typeface="Arial"/>
                <a:cs typeface="Arial"/>
              </a:rPr>
              <a:t>07</a:t>
            </a:r>
            <a:endParaRPr sz="900">
              <a:latin typeface="Arial"/>
              <a:cs typeface="Arial"/>
            </a:endParaRPr>
          </a:p>
        </p:txBody>
      </p:sp>
      <p:sp>
        <p:nvSpPr>
          <p:cNvPr id="25" name="object 25"/>
          <p:cNvSpPr txBox="1"/>
          <p:nvPr/>
        </p:nvSpPr>
        <p:spPr>
          <a:xfrm>
            <a:off x="1452436" y="5793064"/>
            <a:ext cx="138811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Building maintenance</a:t>
            </a:r>
            <a:r>
              <a:rPr sz="900" spc="-45" dirty="0">
                <a:latin typeface="Arial"/>
                <a:cs typeface="Arial"/>
              </a:rPr>
              <a:t> </a:t>
            </a:r>
            <a:r>
              <a:rPr sz="900" spc="-10" dirty="0">
                <a:latin typeface="Arial"/>
                <a:cs typeface="Arial"/>
              </a:rPr>
              <a:t>units</a:t>
            </a:r>
            <a:endParaRPr sz="900">
              <a:latin typeface="Arial"/>
              <a:cs typeface="Arial"/>
            </a:endParaRPr>
          </a:p>
        </p:txBody>
      </p:sp>
      <p:sp>
        <p:nvSpPr>
          <p:cNvPr id="26" name="object 26"/>
          <p:cNvSpPr txBox="1"/>
          <p:nvPr/>
        </p:nvSpPr>
        <p:spPr>
          <a:xfrm>
            <a:off x="4221020" y="5793064"/>
            <a:ext cx="2339340" cy="302260"/>
          </a:xfrm>
          <a:prstGeom prst="rect">
            <a:avLst/>
          </a:prstGeom>
        </p:spPr>
        <p:txBody>
          <a:bodyPr vert="horz" wrap="square" lIns="0" tIns="10160" rIns="0" bIns="0" rtlCol="0">
            <a:spAutoFit/>
          </a:bodyPr>
          <a:lstStyle/>
          <a:p>
            <a:pPr marL="12700" marR="5080" indent="-635">
              <a:lnSpc>
                <a:spcPct val="101699"/>
              </a:lnSpc>
              <a:spcBef>
                <a:spcPts val="80"/>
              </a:spcBef>
            </a:pPr>
            <a:r>
              <a:rPr sz="900" spc="-5" dirty="0">
                <a:latin typeface="Arial"/>
                <a:cs typeface="Arial"/>
              </a:rPr>
              <a:t>Enumerated giving description </a:t>
            </a:r>
            <a:r>
              <a:rPr sz="900" dirty="0">
                <a:latin typeface="Arial"/>
                <a:cs typeface="Arial"/>
              </a:rPr>
              <a:t>of </a:t>
            </a:r>
            <a:r>
              <a:rPr sz="900" spc="-5" dirty="0">
                <a:latin typeface="Arial"/>
                <a:cs typeface="Arial"/>
              </a:rPr>
              <a:t>each type of  equipment</a:t>
            </a:r>
            <a:endParaRPr sz="900">
              <a:latin typeface="Arial"/>
              <a:cs typeface="Arial"/>
            </a:endParaRPr>
          </a:p>
        </p:txBody>
      </p:sp>
      <p:sp>
        <p:nvSpPr>
          <p:cNvPr id="27" name="object 27"/>
          <p:cNvSpPr txBox="1"/>
          <p:nvPr/>
        </p:nvSpPr>
        <p:spPr>
          <a:xfrm>
            <a:off x="912721" y="6225118"/>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a:t>
            </a:r>
            <a:r>
              <a:rPr sz="900" dirty="0">
                <a:latin typeface="Arial"/>
                <a:cs typeface="Arial"/>
              </a:rPr>
              <a:t>08</a:t>
            </a:r>
            <a:endParaRPr sz="900">
              <a:latin typeface="Arial"/>
              <a:cs typeface="Arial"/>
            </a:endParaRPr>
          </a:p>
        </p:txBody>
      </p:sp>
      <p:sp>
        <p:nvSpPr>
          <p:cNvPr id="28" name="object 28"/>
          <p:cNvSpPr txBox="1"/>
          <p:nvPr/>
        </p:nvSpPr>
        <p:spPr>
          <a:xfrm>
            <a:off x="1452217" y="6225118"/>
            <a:ext cx="200723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Permits, testing, identification, ‘As Built’  drawings, and maintenance</a:t>
            </a:r>
            <a:r>
              <a:rPr sz="900" spc="-25" dirty="0">
                <a:latin typeface="Arial"/>
                <a:cs typeface="Arial"/>
              </a:rPr>
              <a:t> </a:t>
            </a:r>
            <a:r>
              <a:rPr sz="900" spc="-5" dirty="0">
                <a:latin typeface="Arial"/>
                <a:cs typeface="Arial"/>
              </a:rPr>
              <a:t>manuals</a:t>
            </a:r>
            <a:endParaRPr sz="900">
              <a:latin typeface="Arial"/>
              <a:cs typeface="Arial"/>
            </a:endParaRPr>
          </a:p>
        </p:txBody>
      </p:sp>
      <p:sp>
        <p:nvSpPr>
          <p:cNvPr id="29" name="object 29"/>
          <p:cNvSpPr txBox="1"/>
          <p:nvPr/>
        </p:nvSpPr>
        <p:spPr>
          <a:xfrm>
            <a:off x="4221363" y="6225118"/>
            <a:ext cx="2603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Sum</a:t>
            </a:r>
            <a:endParaRPr sz="900">
              <a:latin typeface="Arial"/>
              <a:cs typeface="Arial"/>
            </a:endParaRPr>
          </a:p>
        </p:txBody>
      </p:sp>
      <p:sp>
        <p:nvSpPr>
          <p:cNvPr id="30" name="object 30"/>
          <p:cNvSpPr txBox="1"/>
          <p:nvPr/>
        </p:nvSpPr>
        <p:spPr>
          <a:xfrm>
            <a:off x="912721" y="6656371"/>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a:t>
            </a:r>
            <a:r>
              <a:rPr sz="900" dirty="0">
                <a:latin typeface="Arial"/>
                <a:cs typeface="Arial"/>
              </a:rPr>
              <a:t>09</a:t>
            </a:r>
            <a:endParaRPr sz="900">
              <a:latin typeface="Arial"/>
              <a:cs typeface="Arial"/>
            </a:endParaRPr>
          </a:p>
        </p:txBody>
      </p:sp>
      <p:sp>
        <p:nvSpPr>
          <p:cNvPr id="31" name="object 31"/>
          <p:cNvSpPr txBox="1"/>
          <p:nvPr/>
        </p:nvSpPr>
        <p:spPr>
          <a:xfrm>
            <a:off x="1452573" y="6656371"/>
            <a:ext cx="70993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Builders</a:t>
            </a:r>
            <a:r>
              <a:rPr sz="900" spc="-65" dirty="0">
                <a:latin typeface="Arial"/>
                <a:cs typeface="Arial"/>
              </a:rPr>
              <a:t> </a:t>
            </a:r>
            <a:r>
              <a:rPr sz="900" spc="-5" dirty="0">
                <a:latin typeface="Arial"/>
                <a:cs typeface="Arial"/>
              </a:rPr>
              <a:t>work</a:t>
            </a:r>
            <a:endParaRPr sz="900">
              <a:latin typeface="Arial"/>
              <a:cs typeface="Arial"/>
            </a:endParaRPr>
          </a:p>
        </p:txBody>
      </p:sp>
      <p:sp>
        <p:nvSpPr>
          <p:cNvPr id="32" name="object 32"/>
          <p:cNvSpPr txBox="1"/>
          <p:nvPr/>
        </p:nvSpPr>
        <p:spPr>
          <a:xfrm>
            <a:off x="4221363" y="6656371"/>
            <a:ext cx="2603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Sum</a:t>
            </a:r>
            <a:endParaRPr sz="900">
              <a:latin typeface="Arial"/>
              <a:cs typeface="Arial"/>
            </a:endParaRPr>
          </a:p>
        </p:txBody>
      </p:sp>
      <p:sp>
        <p:nvSpPr>
          <p:cNvPr id="33" name="object 33"/>
          <p:cNvSpPr/>
          <p:nvPr/>
        </p:nvSpPr>
        <p:spPr>
          <a:xfrm>
            <a:off x="899515" y="2110098"/>
            <a:ext cx="5774690" cy="0"/>
          </a:xfrm>
          <a:custGeom>
            <a:avLst/>
            <a:gdLst/>
            <a:ahLst/>
            <a:cxnLst/>
            <a:rect l="l" t="t" r="r" b="b"/>
            <a:pathLst>
              <a:path w="5774690">
                <a:moveTo>
                  <a:pt x="0" y="0"/>
                </a:moveTo>
                <a:lnTo>
                  <a:pt x="5774436" y="0"/>
                </a:lnTo>
              </a:path>
            </a:pathLst>
          </a:custGeom>
          <a:ln w="6108">
            <a:solidFill>
              <a:srgbClr val="000000"/>
            </a:solidFill>
          </a:ln>
        </p:spPr>
        <p:txBody>
          <a:bodyPr wrap="square" lIns="0" tIns="0" rIns="0" bIns="0" rtlCol="0"/>
          <a:lstStyle/>
          <a:p>
            <a:endParaRPr/>
          </a:p>
        </p:txBody>
      </p:sp>
      <p:sp>
        <p:nvSpPr>
          <p:cNvPr id="34" name="object 34"/>
          <p:cNvSpPr/>
          <p:nvPr/>
        </p:nvSpPr>
        <p:spPr>
          <a:xfrm>
            <a:off x="899515" y="2731903"/>
            <a:ext cx="5774690" cy="0"/>
          </a:xfrm>
          <a:custGeom>
            <a:avLst/>
            <a:gdLst/>
            <a:ahLst/>
            <a:cxnLst/>
            <a:rect l="l" t="t" r="r" b="b"/>
            <a:pathLst>
              <a:path w="5774690">
                <a:moveTo>
                  <a:pt x="0" y="0"/>
                </a:moveTo>
                <a:lnTo>
                  <a:pt x="5774436" y="0"/>
                </a:lnTo>
              </a:path>
            </a:pathLst>
          </a:custGeom>
          <a:ln w="6108">
            <a:solidFill>
              <a:srgbClr val="000000"/>
            </a:solidFill>
          </a:ln>
        </p:spPr>
        <p:txBody>
          <a:bodyPr wrap="square" lIns="0" tIns="0" rIns="0" bIns="0" rtlCol="0"/>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32</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4751705" cy="2645410"/>
          </a:xfrm>
          <a:prstGeom prst="rect">
            <a:avLst/>
          </a:prstGeom>
        </p:spPr>
        <p:txBody>
          <a:bodyPr vert="horz" wrap="square" lIns="0" tIns="23495" rIns="0" bIns="0" rtlCol="0">
            <a:spAutoFit/>
          </a:bodyPr>
          <a:lstStyle/>
          <a:p>
            <a:pPr marL="1905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9050">
              <a:lnSpc>
                <a:spcPct val="100000"/>
              </a:lnSpc>
              <a:spcBef>
                <a:spcPts val="65"/>
              </a:spcBef>
            </a:pPr>
            <a:r>
              <a:rPr sz="800" spc="-5" dirty="0">
                <a:latin typeface="Arial"/>
                <a:cs typeface="Arial"/>
              </a:rPr>
              <a:t>Form and Extent of Elements: E21 Special</a:t>
            </a:r>
            <a:r>
              <a:rPr sz="800" spc="30" dirty="0">
                <a:latin typeface="Arial"/>
                <a:cs typeface="Arial"/>
              </a:rPr>
              <a:t> </a:t>
            </a:r>
            <a:r>
              <a:rPr sz="800" spc="-5" dirty="0">
                <a:latin typeface="Arial"/>
                <a:cs typeface="Arial"/>
              </a:rPr>
              <a:t>Services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2450" algn="l"/>
              </a:tabLst>
            </a:pPr>
            <a:r>
              <a:rPr sz="1400" spc="-5" dirty="0">
                <a:latin typeface="Arial"/>
                <a:cs typeface="Arial"/>
              </a:rPr>
              <a:t>E21	</a:t>
            </a:r>
            <a:r>
              <a:rPr sz="1400" spc="-15" dirty="0">
                <a:latin typeface="Arial"/>
                <a:cs typeface="Arial"/>
              </a:rPr>
              <a:t>Special</a:t>
            </a:r>
            <a:r>
              <a:rPr sz="1400" spc="-5" dirty="0">
                <a:latin typeface="Arial"/>
                <a:cs typeface="Arial"/>
              </a:rPr>
              <a:t> Services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10" dirty="0">
                <a:latin typeface="Arial"/>
                <a:cs typeface="Arial"/>
              </a:rPr>
              <a:t>Special </a:t>
            </a:r>
            <a:r>
              <a:rPr sz="900" spc="-5" dirty="0">
                <a:latin typeface="Arial"/>
                <a:cs typeface="Arial"/>
              </a:rPr>
              <a:t>services, including associated electrical work and builders</a:t>
            </a:r>
            <a:r>
              <a:rPr sz="900" spc="-20" dirty="0">
                <a:latin typeface="Arial"/>
                <a:cs typeface="Arial"/>
              </a:rPr>
              <a:t> </a:t>
            </a:r>
            <a:r>
              <a:rPr sz="900" spc="-5" dirty="0">
                <a:latin typeface="Arial"/>
                <a:cs typeface="Arial"/>
              </a:rPr>
              <a:t>work.</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40"/>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spcBef>
                <a:spcPts val="5"/>
              </a:spcBef>
              <a:tabLst>
                <a:tab pos="577850" algn="l"/>
                <a:tab pos="3422650" algn="l"/>
              </a:tabLst>
            </a:pPr>
            <a:r>
              <a:rPr sz="900" dirty="0">
                <a:latin typeface="Arial"/>
                <a:cs typeface="Arial"/>
              </a:rPr>
              <a:t>21	</a:t>
            </a:r>
            <a:r>
              <a:rPr sz="900" spc="-10" dirty="0">
                <a:latin typeface="Arial"/>
                <a:cs typeface="Arial"/>
              </a:rPr>
              <a:t>Special</a:t>
            </a:r>
            <a:r>
              <a:rPr sz="900" dirty="0">
                <a:latin typeface="Arial"/>
                <a:cs typeface="Arial"/>
              </a:rPr>
              <a:t> </a:t>
            </a:r>
            <a:r>
              <a:rPr sz="900" spc="-5" dirty="0">
                <a:latin typeface="Arial"/>
                <a:cs typeface="Arial"/>
              </a:rPr>
              <a:t>Services	Gross floor area </a:t>
            </a:r>
            <a:r>
              <a:rPr sz="900" dirty="0">
                <a:latin typeface="Arial"/>
                <a:cs typeface="Arial"/>
              </a:rPr>
              <a:t>in</a:t>
            </a:r>
            <a:r>
              <a:rPr sz="900" spc="-25" dirty="0">
                <a:latin typeface="Arial"/>
                <a:cs typeface="Arial"/>
              </a:rPr>
              <a:t> </a:t>
            </a:r>
            <a:r>
              <a:rPr sz="900" spc="-5" dirty="0">
                <a:latin typeface="Arial"/>
                <a:cs typeface="Arial"/>
              </a:rPr>
              <a:t>m2</a:t>
            </a:r>
            <a:endParaRPr sz="900">
              <a:latin typeface="Arial"/>
              <a:cs typeface="Arial"/>
            </a:endParaRPr>
          </a:p>
          <a:p>
            <a:pPr>
              <a:lnSpc>
                <a:spcPct val="100000"/>
              </a:lnSpc>
              <a:spcBef>
                <a:spcPts val="3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a:t>
            </a:r>
            <a:r>
              <a:rPr sz="1000" b="1" spc="-10" dirty="0">
                <a:latin typeface="Arial"/>
                <a:cs typeface="Arial"/>
              </a:rPr>
              <a:t> </a:t>
            </a:r>
            <a:r>
              <a:rPr sz="1000" b="1" spc="-5" dirty="0">
                <a:latin typeface="Arial"/>
                <a:cs typeface="Arial"/>
              </a:rPr>
              <a:t>Unit</a:t>
            </a:r>
            <a:endParaRPr sz="1000">
              <a:latin typeface="Arial"/>
              <a:cs typeface="Arial"/>
            </a:endParaRPr>
          </a:p>
          <a:p>
            <a:pPr>
              <a:lnSpc>
                <a:spcPct val="100000"/>
              </a:lnSpc>
            </a:pPr>
            <a:endParaRPr sz="1250">
              <a:latin typeface="Times New Roman"/>
              <a:cs typeface="Times New Roman"/>
            </a:endParaRPr>
          </a:p>
          <a:p>
            <a:pPr marL="38100">
              <a:lnSpc>
                <a:spcPct val="100000"/>
              </a:lnSpc>
              <a:spcBef>
                <a:spcPts val="5"/>
              </a:spcBef>
              <a:tabLst>
                <a:tab pos="577850" algn="l"/>
                <a:tab pos="3347085" algn="l"/>
              </a:tabLst>
            </a:pPr>
            <a:r>
              <a:rPr sz="900" spc="-5" dirty="0">
                <a:latin typeface="Arial"/>
                <a:cs typeface="Arial"/>
              </a:rPr>
              <a:t>21.01	Gases and compressed</a:t>
            </a:r>
            <a:r>
              <a:rPr sz="900" spc="15" dirty="0">
                <a:latin typeface="Arial"/>
                <a:cs typeface="Arial"/>
              </a:rPr>
              <a:t> </a:t>
            </a:r>
            <a:r>
              <a:rPr sz="900" spc="-5" dirty="0">
                <a:latin typeface="Arial"/>
                <a:cs typeface="Arial"/>
              </a:rPr>
              <a:t>air</a:t>
            </a:r>
            <a:r>
              <a:rPr sz="900" dirty="0">
                <a:latin typeface="Arial"/>
                <a:cs typeface="Arial"/>
              </a:rPr>
              <a:t> </a:t>
            </a:r>
            <a:r>
              <a:rPr sz="900" spc="-5" dirty="0">
                <a:latin typeface="Arial"/>
                <a:cs typeface="Arial"/>
              </a:rPr>
              <a:t>services	Number of </a:t>
            </a:r>
            <a:r>
              <a:rPr sz="900" spc="-10" dirty="0">
                <a:latin typeface="Arial"/>
                <a:cs typeface="Arial"/>
              </a:rPr>
              <a:t>outlets </a:t>
            </a:r>
            <a:r>
              <a:rPr sz="900" spc="-5" dirty="0">
                <a:latin typeface="Arial"/>
                <a:cs typeface="Arial"/>
              </a:rPr>
              <a:t>or</a:t>
            </a:r>
            <a:r>
              <a:rPr sz="900" spc="-35" dirty="0">
                <a:latin typeface="Arial"/>
                <a:cs typeface="Arial"/>
              </a:rPr>
              <a:t> </a:t>
            </a:r>
            <a:r>
              <a:rPr sz="900" spc="-5" dirty="0">
                <a:latin typeface="Arial"/>
                <a:cs typeface="Arial"/>
              </a:rPr>
              <a:t>fittings</a:t>
            </a:r>
            <a:endParaRPr sz="900">
              <a:latin typeface="Arial"/>
              <a:cs typeface="Arial"/>
            </a:endParaRPr>
          </a:p>
        </p:txBody>
      </p:sp>
      <p:sp>
        <p:nvSpPr>
          <p:cNvPr id="7" name="object 7"/>
          <p:cNvSpPr txBox="1"/>
          <p:nvPr/>
        </p:nvSpPr>
        <p:spPr>
          <a:xfrm>
            <a:off x="912721" y="3075010"/>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1.</a:t>
            </a:r>
            <a:r>
              <a:rPr sz="900" dirty="0">
                <a:latin typeface="Arial"/>
                <a:cs typeface="Arial"/>
              </a:rPr>
              <a:t>02</a:t>
            </a:r>
            <a:endParaRPr sz="900">
              <a:latin typeface="Arial"/>
              <a:cs typeface="Arial"/>
            </a:endParaRPr>
          </a:p>
        </p:txBody>
      </p:sp>
      <p:sp>
        <p:nvSpPr>
          <p:cNvPr id="8" name="object 8"/>
          <p:cNvSpPr txBox="1"/>
          <p:nvPr/>
        </p:nvSpPr>
        <p:spPr>
          <a:xfrm>
            <a:off x="912721" y="3507064"/>
            <a:ext cx="31178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21.03</a:t>
            </a:r>
            <a:endParaRPr sz="900">
              <a:latin typeface="Arial"/>
              <a:cs typeface="Arial"/>
            </a:endParaRPr>
          </a:p>
        </p:txBody>
      </p:sp>
      <p:sp>
        <p:nvSpPr>
          <p:cNvPr id="9" name="object 9"/>
          <p:cNvSpPr txBox="1"/>
          <p:nvPr/>
        </p:nvSpPr>
        <p:spPr>
          <a:xfrm>
            <a:off x="912721" y="3798872"/>
            <a:ext cx="3111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21.04</a:t>
            </a:r>
            <a:endParaRPr sz="900">
              <a:latin typeface="Arial"/>
              <a:cs typeface="Arial"/>
            </a:endParaRPr>
          </a:p>
        </p:txBody>
      </p:sp>
      <p:sp>
        <p:nvSpPr>
          <p:cNvPr id="10" name="object 10"/>
          <p:cNvSpPr txBox="1"/>
          <p:nvPr/>
        </p:nvSpPr>
        <p:spPr>
          <a:xfrm>
            <a:off x="912721" y="4090680"/>
            <a:ext cx="3111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21.05</a:t>
            </a:r>
            <a:endParaRPr sz="900">
              <a:latin typeface="Arial"/>
              <a:cs typeface="Arial"/>
            </a:endParaRPr>
          </a:p>
        </p:txBody>
      </p:sp>
      <p:sp>
        <p:nvSpPr>
          <p:cNvPr id="11" name="object 11"/>
          <p:cNvSpPr txBox="1"/>
          <p:nvPr/>
        </p:nvSpPr>
        <p:spPr>
          <a:xfrm>
            <a:off x="912721" y="4383288"/>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1.</a:t>
            </a:r>
            <a:r>
              <a:rPr sz="900" dirty="0">
                <a:latin typeface="Arial"/>
                <a:cs typeface="Arial"/>
              </a:rPr>
              <a:t>06</a:t>
            </a:r>
            <a:endParaRPr sz="900">
              <a:latin typeface="Arial"/>
              <a:cs typeface="Arial"/>
            </a:endParaRPr>
          </a:p>
        </p:txBody>
      </p:sp>
      <p:sp>
        <p:nvSpPr>
          <p:cNvPr id="12" name="object 12"/>
          <p:cNvSpPr txBox="1"/>
          <p:nvPr/>
        </p:nvSpPr>
        <p:spPr>
          <a:xfrm>
            <a:off x="912835" y="4814542"/>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1.</a:t>
            </a:r>
            <a:r>
              <a:rPr sz="900" dirty="0">
                <a:latin typeface="Arial"/>
                <a:cs typeface="Arial"/>
              </a:rPr>
              <a:t>07</a:t>
            </a:r>
            <a:endParaRPr sz="900">
              <a:latin typeface="Arial"/>
              <a:cs typeface="Arial"/>
            </a:endParaRPr>
          </a:p>
        </p:txBody>
      </p:sp>
      <p:sp>
        <p:nvSpPr>
          <p:cNvPr id="13" name="object 13"/>
          <p:cNvSpPr txBox="1"/>
          <p:nvPr/>
        </p:nvSpPr>
        <p:spPr>
          <a:xfrm>
            <a:off x="912949" y="5246596"/>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1.</a:t>
            </a:r>
            <a:r>
              <a:rPr sz="900" dirty="0">
                <a:latin typeface="Arial"/>
                <a:cs typeface="Arial"/>
              </a:rPr>
              <a:t>08</a:t>
            </a:r>
            <a:endParaRPr sz="900">
              <a:latin typeface="Arial"/>
              <a:cs typeface="Arial"/>
            </a:endParaRPr>
          </a:p>
        </p:txBody>
      </p:sp>
      <p:sp>
        <p:nvSpPr>
          <p:cNvPr id="14" name="object 14"/>
          <p:cNvSpPr txBox="1"/>
          <p:nvPr/>
        </p:nvSpPr>
        <p:spPr>
          <a:xfrm>
            <a:off x="912949" y="5539204"/>
            <a:ext cx="3111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21.09</a:t>
            </a:r>
            <a:endParaRPr sz="900">
              <a:latin typeface="Arial"/>
              <a:cs typeface="Arial"/>
            </a:endParaRPr>
          </a:p>
        </p:txBody>
      </p:sp>
      <p:sp>
        <p:nvSpPr>
          <p:cNvPr id="15" name="object 15"/>
          <p:cNvSpPr txBox="1"/>
          <p:nvPr/>
        </p:nvSpPr>
        <p:spPr>
          <a:xfrm>
            <a:off x="912949" y="6922805"/>
            <a:ext cx="31178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21.1</a:t>
            </a:r>
            <a:r>
              <a:rPr sz="900" dirty="0">
                <a:latin typeface="Arial"/>
                <a:cs typeface="Arial"/>
              </a:rPr>
              <a:t>0</a:t>
            </a:r>
            <a:endParaRPr sz="900">
              <a:latin typeface="Arial"/>
              <a:cs typeface="Arial"/>
            </a:endParaRPr>
          </a:p>
        </p:txBody>
      </p:sp>
      <p:sp>
        <p:nvSpPr>
          <p:cNvPr id="16" name="object 16"/>
          <p:cNvSpPr txBox="1"/>
          <p:nvPr/>
        </p:nvSpPr>
        <p:spPr>
          <a:xfrm>
            <a:off x="912949" y="8040545"/>
            <a:ext cx="30353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21.</a:t>
            </a:r>
            <a:r>
              <a:rPr sz="900" spc="-65" dirty="0">
                <a:latin typeface="Arial"/>
                <a:cs typeface="Arial"/>
              </a:rPr>
              <a:t>1</a:t>
            </a:r>
            <a:r>
              <a:rPr sz="900" dirty="0">
                <a:latin typeface="Arial"/>
                <a:cs typeface="Arial"/>
              </a:rPr>
              <a:t>1</a:t>
            </a:r>
            <a:endParaRPr sz="900">
              <a:latin typeface="Arial"/>
              <a:cs typeface="Arial"/>
            </a:endParaRPr>
          </a:p>
        </p:txBody>
      </p:sp>
      <p:sp>
        <p:nvSpPr>
          <p:cNvPr id="17" name="object 17"/>
          <p:cNvSpPr txBox="1"/>
          <p:nvPr/>
        </p:nvSpPr>
        <p:spPr>
          <a:xfrm>
            <a:off x="912835" y="8332353"/>
            <a:ext cx="31178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21.1</a:t>
            </a:r>
            <a:r>
              <a:rPr sz="900" dirty="0">
                <a:latin typeface="Arial"/>
                <a:cs typeface="Arial"/>
              </a:rPr>
              <a:t>2</a:t>
            </a:r>
            <a:endParaRPr sz="900">
              <a:latin typeface="Arial"/>
              <a:cs typeface="Arial"/>
            </a:endParaRPr>
          </a:p>
        </p:txBody>
      </p:sp>
      <p:sp>
        <p:nvSpPr>
          <p:cNvPr id="18" name="object 18"/>
          <p:cNvSpPr txBox="1"/>
          <p:nvPr/>
        </p:nvSpPr>
        <p:spPr>
          <a:xfrm>
            <a:off x="1427299" y="3075010"/>
            <a:ext cx="5167630" cy="5420360"/>
          </a:xfrm>
          <a:prstGeom prst="rect">
            <a:avLst/>
          </a:prstGeom>
        </p:spPr>
        <p:txBody>
          <a:bodyPr vert="horz" wrap="square" lIns="0" tIns="10160" rIns="0" bIns="0" rtlCol="0">
            <a:spAutoFit/>
          </a:bodyPr>
          <a:lstStyle/>
          <a:p>
            <a:pPr marL="37465" marR="959485">
              <a:lnSpc>
                <a:spcPct val="101699"/>
              </a:lnSpc>
              <a:spcBef>
                <a:spcPts val="80"/>
              </a:spcBef>
              <a:tabLst>
                <a:tab pos="2806700" algn="l"/>
              </a:tabLst>
            </a:pPr>
            <a:r>
              <a:rPr sz="900" spc="-5" dirty="0">
                <a:latin typeface="Arial"/>
                <a:cs typeface="Arial"/>
              </a:rPr>
              <a:t>Liquids of various types (supply</a:t>
            </a:r>
            <a:r>
              <a:rPr sz="900" spc="40" dirty="0">
                <a:latin typeface="Arial"/>
                <a:cs typeface="Arial"/>
              </a:rPr>
              <a:t> </a:t>
            </a:r>
            <a:r>
              <a:rPr sz="900" spc="-5" dirty="0">
                <a:latin typeface="Arial"/>
                <a:cs typeface="Arial"/>
              </a:rPr>
              <a:t>and</a:t>
            </a:r>
            <a:r>
              <a:rPr sz="900" spc="5" dirty="0">
                <a:latin typeface="Arial"/>
                <a:cs typeface="Arial"/>
              </a:rPr>
              <a:t> </a:t>
            </a:r>
            <a:r>
              <a:rPr sz="900" spc="-5" dirty="0">
                <a:latin typeface="Arial"/>
                <a:cs typeface="Arial"/>
              </a:rPr>
              <a:t>waste	Number of </a:t>
            </a:r>
            <a:r>
              <a:rPr sz="900" spc="-10" dirty="0">
                <a:latin typeface="Arial"/>
                <a:cs typeface="Arial"/>
              </a:rPr>
              <a:t>outlets </a:t>
            </a:r>
            <a:r>
              <a:rPr sz="900" spc="-5" dirty="0">
                <a:latin typeface="Arial"/>
                <a:cs typeface="Arial"/>
              </a:rPr>
              <a:t>or fittings  systems)</a:t>
            </a:r>
            <a:endParaRPr sz="900">
              <a:latin typeface="Arial"/>
              <a:cs typeface="Arial"/>
            </a:endParaRPr>
          </a:p>
          <a:p>
            <a:pPr>
              <a:lnSpc>
                <a:spcPct val="100000"/>
              </a:lnSpc>
              <a:spcBef>
                <a:spcPts val="15"/>
              </a:spcBef>
            </a:pPr>
            <a:endParaRPr sz="1050">
              <a:latin typeface="Times New Roman"/>
              <a:cs typeface="Times New Roman"/>
            </a:endParaRPr>
          </a:p>
          <a:p>
            <a:pPr marL="36830">
              <a:lnSpc>
                <a:spcPct val="100000"/>
              </a:lnSpc>
              <a:tabLst>
                <a:tab pos="2805430" algn="l"/>
              </a:tabLst>
            </a:pPr>
            <a:r>
              <a:rPr sz="900" spc="-5" dirty="0">
                <a:latin typeface="Arial"/>
                <a:cs typeface="Arial"/>
              </a:rPr>
              <a:t>Fume extraction </a:t>
            </a:r>
            <a:r>
              <a:rPr sz="900" dirty="0">
                <a:latin typeface="Arial"/>
                <a:cs typeface="Arial"/>
              </a:rPr>
              <a:t>systems	</a:t>
            </a:r>
            <a:r>
              <a:rPr sz="900" spc="-5" dirty="0">
                <a:latin typeface="Arial"/>
                <a:cs typeface="Arial"/>
              </a:rPr>
              <a:t>Number of </a:t>
            </a:r>
            <a:r>
              <a:rPr sz="900" spc="-10" dirty="0">
                <a:latin typeface="Arial"/>
                <a:cs typeface="Arial"/>
              </a:rPr>
              <a:t>outlets </a:t>
            </a:r>
            <a:r>
              <a:rPr sz="900" spc="-5" dirty="0">
                <a:latin typeface="Arial"/>
                <a:cs typeface="Arial"/>
              </a:rPr>
              <a:t>or</a:t>
            </a:r>
            <a:r>
              <a:rPr sz="900" spc="-50" dirty="0">
                <a:latin typeface="Arial"/>
                <a:cs typeface="Arial"/>
              </a:rPr>
              <a:t> </a:t>
            </a:r>
            <a:r>
              <a:rPr sz="900" spc="-5" dirty="0">
                <a:latin typeface="Arial"/>
                <a:cs typeface="Arial"/>
              </a:rPr>
              <a:t>fittings</a:t>
            </a:r>
            <a:endParaRPr sz="900">
              <a:latin typeface="Arial"/>
              <a:cs typeface="Arial"/>
            </a:endParaRPr>
          </a:p>
          <a:p>
            <a:pPr>
              <a:lnSpc>
                <a:spcPct val="100000"/>
              </a:lnSpc>
              <a:spcBef>
                <a:spcPts val="10"/>
              </a:spcBef>
            </a:pPr>
            <a:endParaRPr sz="1050">
              <a:latin typeface="Times New Roman"/>
              <a:cs typeface="Times New Roman"/>
            </a:endParaRPr>
          </a:p>
          <a:p>
            <a:pPr marL="36830">
              <a:lnSpc>
                <a:spcPct val="100000"/>
              </a:lnSpc>
              <a:tabLst>
                <a:tab pos="2806700" algn="l"/>
              </a:tabLst>
            </a:pPr>
            <a:r>
              <a:rPr sz="900" spc="-5" dirty="0">
                <a:latin typeface="Arial"/>
                <a:cs typeface="Arial"/>
              </a:rPr>
              <a:t>Pneumatic and vacuum</a:t>
            </a:r>
            <a:r>
              <a:rPr sz="900" spc="15" dirty="0">
                <a:latin typeface="Arial"/>
                <a:cs typeface="Arial"/>
              </a:rPr>
              <a:t> </a:t>
            </a:r>
            <a:r>
              <a:rPr sz="900" spc="-5" dirty="0">
                <a:latin typeface="Arial"/>
                <a:cs typeface="Arial"/>
              </a:rPr>
              <a:t>tube</a:t>
            </a:r>
            <a:r>
              <a:rPr sz="900" spc="5" dirty="0">
                <a:latin typeface="Arial"/>
                <a:cs typeface="Arial"/>
              </a:rPr>
              <a:t> </a:t>
            </a:r>
            <a:r>
              <a:rPr sz="900" spc="-5" dirty="0">
                <a:latin typeface="Arial"/>
                <a:cs typeface="Arial"/>
              </a:rPr>
              <a:t>systems	Number of </a:t>
            </a:r>
            <a:r>
              <a:rPr sz="900" spc="-10" dirty="0">
                <a:latin typeface="Arial"/>
                <a:cs typeface="Arial"/>
              </a:rPr>
              <a:t>outlets </a:t>
            </a:r>
            <a:r>
              <a:rPr sz="900" spc="-5" dirty="0">
                <a:latin typeface="Arial"/>
                <a:cs typeface="Arial"/>
              </a:rPr>
              <a:t>or</a:t>
            </a:r>
            <a:r>
              <a:rPr sz="900" spc="-55" dirty="0">
                <a:latin typeface="Arial"/>
                <a:cs typeface="Arial"/>
              </a:rPr>
              <a:t> </a:t>
            </a:r>
            <a:r>
              <a:rPr sz="900" spc="-5" dirty="0">
                <a:latin typeface="Arial"/>
                <a:cs typeface="Arial"/>
              </a:rPr>
              <a:t>fittings</a:t>
            </a:r>
            <a:endParaRPr sz="900">
              <a:latin typeface="Arial"/>
              <a:cs typeface="Arial"/>
            </a:endParaRPr>
          </a:p>
          <a:p>
            <a:pPr>
              <a:lnSpc>
                <a:spcPct val="100000"/>
              </a:lnSpc>
              <a:spcBef>
                <a:spcPts val="10"/>
              </a:spcBef>
            </a:pPr>
            <a:endParaRPr sz="1050">
              <a:latin typeface="Times New Roman"/>
              <a:cs typeface="Times New Roman"/>
            </a:endParaRPr>
          </a:p>
          <a:p>
            <a:pPr marL="37465" indent="-635">
              <a:lnSpc>
                <a:spcPct val="100000"/>
              </a:lnSpc>
              <a:tabLst>
                <a:tab pos="2804160" algn="l"/>
              </a:tabLst>
            </a:pPr>
            <a:r>
              <a:rPr sz="900" spc="-5" dirty="0">
                <a:latin typeface="Arial"/>
                <a:cs typeface="Arial"/>
              </a:rPr>
              <a:t>Local refrigeration and cool</a:t>
            </a:r>
            <a:r>
              <a:rPr sz="900" spc="60" dirty="0">
                <a:latin typeface="Arial"/>
                <a:cs typeface="Arial"/>
              </a:rPr>
              <a:t> </a:t>
            </a:r>
            <a:r>
              <a:rPr sz="900" spc="-5" dirty="0">
                <a:latin typeface="Arial"/>
                <a:cs typeface="Arial"/>
              </a:rPr>
              <a:t>room</a:t>
            </a:r>
            <a:r>
              <a:rPr sz="900" spc="5" dirty="0">
                <a:latin typeface="Arial"/>
                <a:cs typeface="Arial"/>
              </a:rPr>
              <a:t> </a:t>
            </a:r>
            <a:r>
              <a:rPr sz="900" spc="-10" dirty="0">
                <a:latin typeface="Arial"/>
                <a:cs typeface="Arial"/>
              </a:rPr>
              <a:t>installations	</a:t>
            </a:r>
            <a:r>
              <a:rPr sz="900" spc="-5" dirty="0">
                <a:latin typeface="Arial"/>
                <a:cs typeface="Arial"/>
              </a:rPr>
              <a:t>Enumerated, describing extent of each</a:t>
            </a:r>
            <a:r>
              <a:rPr sz="900" spc="-30" dirty="0">
                <a:latin typeface="Arial"/>
                <a:cs typeface="Arial"/>
              </a:rPr>
              <a:t> </a:t>
            </a:r>
            <a:r>
              <a:rPr sz="900" spc="-5" dirty="0">
                <a:latin typeface="Arial"/>
                <a:cs typeface="Arial"/>
              </a:rPr>
              <a:t>system</a:t>
            </a:r>
            <a:endParaRPr sz="900">
              <a:latin typeface="Arial"/>
              <a:cs typeface="Arial"/>
            </a:endParaRPr>
          </a:p>
          <a:p>
            <a:pPr>
              <a:lnSpc>
                <a:spcPct val="100000"/>
              </a:lnSpc>
            </a:pPr>
            <a:endParaRPr sz="1050">
              <a:latin typeface="Times New Roman"/>
              <a:cs typeface="Times New Roman"/>
            </a:endParaRPr>
          </a:p>
          <a:p>
            <a:pPr marL="37465" marR="5715" indent="-635">
              <a:lnSpc>
                <a:spcPct val="101699"/>
              </a:lnSpc>
              <a:tabLst>
                <a:tab pos="2806700" algn="l"/>
              </a:tabLst>
            </a:pPr>
            <a:r>
              <a:rPr sz="900" spc="-5" dirty="0">
                <a:latin typeface="Arial"/>
                <a:cs typeface="Arial"/>
              </a:rPr>
              <a:t>Sanitary and refuse incinerator</a:t>
            </a:r>
            <a:r>
              <a:rPr sz="900" spc="25" dirty="0">
                <a:latin typeface="Arial"/>
                <a:cs typeface="Arial"/>
              </a:rPr>
              <a:t> </a:t>
            </a:r>
            <a:r>
              <a:rPr sz="900" spc="-5" dirty="0">
                <a:latin typeface="Arial"/>
                <a:cs typeface="Arial"/>
              </a:rPr>
              <a:t>and</a:t>
            </a:r>
            <a:r>
              <a:rPr sz="900" spc="5" dirty="0">
                <a:latin typeface="Arial"/>
                <a:cs typeface="Arial"/>
              </a:rPr>
              <a:t> </a:t>
            </a:r>
            <a:r>
              <a:rPr sz="900" spc="-5" dirty="0">
                <a:latin typeface="Arial"/>
                <a:cs typeface="Arial"/>
              </a:rPr>
              <a:t>disposal	Enumerated, describing extent of each system  systems, including waste disposal units</a:t>
            </a:r>
            <a:endParaRPr sz="900">
              <a:latin typeface="Arial"/>
              <a:cs typeface="Arial"/>
            </a:endParaRPr>
          </a:p>
          <a:p>
            <a:pPr>
              <a:lnSpc>
                <a:spcPct val="100000"/>
              </a:lnSpc>
              <a:spcBef>
                <a:spcPts val="45"/>
              </a:spcBef>
            </a:pPr>
            <a:endParaRPr sz="1000">
              <a:latin typeface="Times New Roman"/>
              <a:cs typeface="Times New Roman"/>
            </a:endParaRPr>
          </a:p>
          <a:p>
            <a:pPr marL="37465" marR="5715">
              <a:lnSpc>
                <a:spcPct val="102200"/>
              </a:lnSpc>
              <a:tabLst>
                <a:tab pos="2806700" algn="l"/>
              </a:tabLst>
            </a:pPr>
            <a:r>
              <a:rPr sz="900" spc="-10" dirty="0">
                <a:latin typeface="Arial"/>
                <a:cs typeface="Arial"/>
              </a:rPr>
              <a:t>Specialist </a:t>
            </a:r>
            <a:r>
              <a:rPr sz="900" spc="-5" dirty="0">
                <a:latin typeface="Arial"/>
                <a:cs typeface="Arial"/>
              </a:rPr>
              <a:t>kitchen equipment,</a:t>
            </a:r>
            <a:r>
              <a:rPr sz="900" spc="25" dirty="0">
                <a:latin typeface="Arial"/>
                <a:cs typeface="Arial"/>
              </a:rPr>
              <a:t> </a:t>
            </a:r>
            <a:r>
              <a:rPr sz="900" spc="-5" dirty="0">
                <a:latin typeface="Arial"/>
                <a:cs typeface="Arial"/>
              </a:rPr>
              <a:t>including</a:t>
            </a:r>
            <a:r>
              <a:rPr sz="900" spc="15" dirty="0">
                <a:latin typeface="Arial"/>
                <a:cs typeface="Arial"/>
              </a:rPr>
              <a:t> </a:t>
            </a:r>
            <a:r>
              <a:rPr sz="900" spc="-5" dirty="0">
                <a:latin typeface="Arial"/>
                <a:cs typeface="Arial"/>
              </a:rPr>
              <a:t>hoods,	Enumerated, describing extent of each system  </a:t>
            </a:r>
            <a:r>
              <a:rPr sz="900" spc="-10" dirty="0">
                <a:latin typeface="Arial"/>
                <a:cs typeface="Arial"/>
              </a:rPr>
              <a:t>ducts </a:t>
            </a:r>
            <a:r>
              <a:rPr sz="900" spc="-5" dirty="0">
                <a:latin typeface="Arial"/>
                <a:cs typeface="Arial"/>
              </a:rPr>
              <a:t>and</a:t>
            </a:r>
            <a:r>
              <a:rPr sz="900" dirty="0">
                <a:latin typeface="Arial"/>
                <a:cs typeface="Arial"/>
              </a:rPr>
              <a:t> </a:t>
            </a:r>
            <a:r>
              <a:rPr sz="900" spc="-5" dirty="0">
                <a:latin typeface="Arial"/>
                <a:cs typeface="Arial"/>
              </a:rPr>
              <a:t>fans</a:t>
            </a:r>
            <a:endParaRPr sz="900">
              <a:latin typeface="Arial"/>
              <a:cs typeface="Arial"/>
            </a:endParaRPr>
          </a:p>
          <a:p>
            <a:pPr>
              <a:lnSpc>
                <a:spcPct val="100000"/>
              </a:lnSpc>
              <a:spcBef>
                <a:spcPts val="10"/>
              </a:spcBef>
            </a:pPr>
            <a:endParaRPr sz="1050">
              <a:latin typeface="Times New Roman"/>
              <a:cs typeface="Times New Roman"/>
            </a:endParaRPr>
          </a:p>
          <a:p>
            <a:pPr marL="38100">
              <a:lnSpc>
                <a:spcPct val="100000"/>
              </a:lnSpc>
              <a:tabLst>
                <a:tab pos="2806065" algn="l"/>
              </a:tabLst>
            </a:pPr>
            <a:r>
              <a:rPr sz="900" spc="-10" dirty="0">
                <a:latin typeface="Arial"/>
                <a:cs typeface="Arial"/>
              </a:rPr>
              <a:t>Specialist</a:t>
            </a:r>
            <a:r>
              <a:rPr sz="900" dirty="0">
                <a:latin typeface="Arial"/>
                <a:cs typeface="Arial"/>
              </a:rPr>
              <a:t> </a:t>
            </a:r>
            <a:r>
              <a:rPr sz="900" spc="-5" dirty="0">
                <a:latin typeface="Arial"/>
                <a:cs typeface="Arial"/>
              </a:rPr>
              <a:t>laboratory</a:t>
            </a:r>
            <a:r>
              <a:rPr sz="900" spc="10" dirty="0">
                <a:latin typeface="Arial"/>
                <a:cs typeface="Arial"/>
              </a:rPr>
              <a:t> </a:t>
            </a:r>
            <a:r>
              <a:rPr sz="900" spc="-5" dirty="0">
                <a:latin typeface="Arial"/>
                <a:cs typeface="Arial"/>
              </a:rPr>
              <a:t>equipment	Enumerated, describing extent of each</a:t>
            </a:r>
            <a:r>
              <a:rPr sz="900" spc="-35" dirty="0">
                <a:latin typeface="Arial"/>
                <a:cs typeface="Arial"/>
              </a:rPr>
              <a:t> </a:t>
            </a:r>
            <a:r>
              <a:rPr sz="900" spc="-5" dirty="0">
                <a:latin typeface="Arial"/>
                <a:cs typeface="Arial"/>
              </a:rPr>
              <a:t>system</a:t>
            </a:r>
            <a:endParaRPr sz="900">
              <a:latin typeface="Arial"/>
              <a:cs typeface="Arial"/>
            </a:endParaRPr>
          </a:p>
          <a:p>
            <a:pPr>
              <a:lnSpc>
                <a:spcPct val="100000"/>
              </a:lnSpc>
              <a:spcBef>
                <a:spcPts val="15"/>
              </a:spcBef>
            </a:pPr>
            <a:endParaRPr sz="1050">
              <a:latin typeface="Times New Roman"/>
              <a:cs typeface="Times New Roman"/>
            </a:endParaRPr>
          </a:p>
          <a:p>
            <a:pPr marL="36830">
              <a:lnSpc>
                <a:spcPct val="100000"/>
              </a:lnSpc>
              <a:tabLst>
                <a:tab pos="2806065" algn="l"/>
              </a:tabLst>
            </a:pPr>
            <a:r>
              <a:rPr sz="900" spc="-5" dirty="0">
                <a:latin typeface="Arial"/>
                <a:cs typeface="Arial"/>
              </a:rPr>
              <a:t>Communication</a:t>
            </a:r>
            <a:r>
              <a:rPr sz="900" dirty="0">
                <a:latin typeface="Arial"/>
                <a:cs typeface="Arial"/>
              </a:rPr>
              <a:t> </a:t>
            </a:r>
            <a:r>
              <a:rPr sz="900" spc="-5" dirty="0">
                <a:latin typeface="Arial"/>
                <a:cs typeface="Arial"/>
              </a:rPr>
              <a:t>systems	Enumerated, describing extent of each</a:t>
            </a:r>
            <a:r>
              <a:rPr sz="900" spc="-60" dirty="0">
                <a:latin typeface="Arial"/>
                <a:cs typeface="Arial"/>
              </a:rPr>
              <a:t> </a:t>
            </a:r>
            <a:r>
              <a:rPr sz="900" spc="-5" dirty="0">
                <a:latin typeface="Arial"/>
                <a:cs typeface="Arial"/>
              </a:rPr>
              <a:t>system</a:t>
            </a:r>
            <a:endParaRPr sz="900">
              <a:latin typeface="Arial"/>
              <a:cs typeface="Arial"/>
            </a:endParaRPr>
          </a:p>
          <a:p>
            <a:pPr>
              <a:lnSpc>
                <a:spcPct val="100000"/>
              </a:lnSpc>
              <a:spcBef>
                <a:spcPts val="10"/>
              </a:spcBef>
            </a:pPr>
            <a:endParaRPr sz="1050">
              <a:latin typeface="Times New Roman"/>
              <a:cs typeface="Times New Roman"/>
            </a:endParaRPr>
          </a:p>
          <a:p>
            <a:pPr marL="372745" indent="-360680">
              <a:lnSpc>
                <a:spcPct val="100000"/>
              </a:lnSpc>
              <a:buAutoNum type="romanLcParenBoth"/>
              <a:tabLst>
                <a:tab pos="372110" algn="l"/>
                <a:tab pos="373380" algn="l"/>
              </a:tabLst>
            </a:pPr>
            <a:r>
              <a:rPr sz="900" spc="-5" dirty="0">
                <a:latin typeface="Arial"/>
                <a:cs typeface="Arial"/>
              </a:rPr>
              <a:t>Internal call systems</a:t>
            </a:r>
            <a:endParaRPr sz="900">
              <a:latin typeface="Arial"/>
              <a:cs typeface="Arial"/>
            </a:endParaRPr>
          </a:p>
          <a:p>
            <a:pPr>
              <a:lnSpc>
                <a:spcPct val="100000"/>
              </a:lnSpc>
              <a:spcBef>
                <a:spcPts val="45"/>
              </a:spcBef>
              <a:buFont typeface="Arial"/>
              <a:buAutoNum type="romanLcParenBoth"/>
            </a:pPr>
            <a:endParaRPr sz="850">
              <a:latin typeface="Times New Roman"/>
              <a:cs typeface="Times New Roman"/>
            </a:endParaRPr>
          </a:p>
          <a:p>
            <a:pPr marL="372110" indent="-360045">
              <a:lnSpc>
                <a:spcPct val="100000"/>
              </a:lnSpc>
              <a:buAutoNum type="romanLcParenBoth"/>
              <a:tabLst>
                <a:tab pos="372110" algn="l"/>
                <a:tab pos="372745" algn="l"/>
              </a:tabLst>
            </a:pPr>
            <a:r>
              <a:rPr sz="900" spc="-15" dirty="0">
                <a:latin typeface="Arial"/>
                <a:cs typeface="Arial"/>
              </a:rPr>
              <a:t>Telephone</a:t>
            </a:r>
            <a:r>
              <a:rPr sz="900" spc="-5" dirty="0">
                <a:latin typeface="Arial"/>
                <a:cs typeface="Arial"/>
              </a:rPr>
              <a:t> systems</a:t>
            </a:r>
            <a:endParaRPr sz="900">
              <a:latin typeface="Arial"/>
              <a:cs typeface="Arial"/>
            </a:endParaRPr>
          </a:p>
          <a:p>
            <a:pPr>
              <a:lnSpc>
                <a:spcPct val="100000"/>
              </a:lnSpc>
              <a:spcBef>
                <a:spcPts val="40"/>
              </a:spcBef>
              <a:buFont typeface="Arial"/>
              <a:buAutoNum type="romanLcParenBoth"/>
            </a:pPr>
            <a:endParaRPr sz="850">
              <a:latin typeface="Times New Roman"/>
              <a:cs typeface="Times New Roman"/>
            </a:endParaRPr>
          </a:p>
          <a:p>
            <a:pPr marL="372745" indent="-360680">
              <a:lnSpc>
                <a:spcPct val="100000"/>
              </a:lnSpc>
              <a:buAutoNum type="romanLcParenBoth"/>
              <a:tabLst>
                <a:tab pos="372745" algn="l"/>
                <a:tab pos="373380" algn="l"/>
              </a:tabLst>
            </a:pPr>
            <a:r>
              <a:rPr sz="900" spc="-5" dirty="0">
                <a:latin typeface="Arial"/>
                <a:cs typeface="Arial"/>
              </a:rPr>
              <a:t>Radio and </a:t>
            </a:r>
            <a:r>
              <a:rPr sz="900" dirty="0">
                <a:latin typeface="Arial"/>
                <a:cs typeface="Arial"/>
              </a:rPr>
              <a:t>TV</a:t>
            </a:r>
            <a:r>
              <a:rPr sz="900" spc="-10" dirty="0">
                <a:latin typeface="Arial"/>
                <a:cs typeface="Arial"/>
              </a:rPr>
              <a:t> </a:t>
            </a:r>
            <a:r>
              <a:rPr sz="900" spc="-5" dirty="0">
                <a:latin typeface="Arial"/>
                <a:cs typeface="Arial"/>
              </a:rPr>
              <a:t>systems</a:t>
            </a:r>
            <a:endParaRPr sz="900">
              <a:latin typeface="Arial"/>
              <a:cs typeface="Arial"/>
            </a:endParaRPr>
          </a:p>
          <a:p>
            <a:pPr>
              <a:lnSpc>
                <a:spcPct val="100000"/>
              </a:lnSpc>
              <a:spcBef>
                <a:spcPts val="45"/>
              </a:spcBef>
              <a:buFont typeface="Arial"/>
              <a:buAutoNum type="romanLcParenBoth"/>
            </a:pPr>
            <a:endParaRPr sz="850">
              <a:latin typeface="Times New Roman"/>
              <a:cs typeface="Times New Roman"/>
            </a:endParaRPr>
          </a:p>
          <a:p>
            <a:pPr marL="372110" indent="-360045">
              <a:lnSpc>
                <a:spcPct val="100000"/>
              </a:lnSpc>
              <a:buAutoNum type="romanLcParenBoth"/>
              <a:tabLst>
                <a:tab pos="372110" algn="l"/>
                <a:tab pos="372745" algn="l"/>
              </a:tabLst>
            </a:pPr>
            <a:r>
              <a:rPr sz="900" spc="-5" dirty="0">
                <a:latin typeface="Arial"/>
                <a:cs typeface="Arial"/>
              </a:rPr>
              <a:t>Data</a:t>
            </a:r>
            <a:r>
              <a:rPr sz="900" spc="-10" dirty="0">
                <a:latin typeface="Arial"/>
                <a:cs typeface="Arial"/>
              </a:rPr>
              <a:t> </a:t>
            </a:r>
            <a:r>
              <a:rPr sz="900" spc="-5" dirty="0">
                <a:latin typeface="Arial"/>
                <a:cs typeface="Arial"/>
              </a:rPr>
              <a:t>networks</a:t>
            </a:r>
            <a:endParaRPr sz="900">
              <a:latin typeface="Arial"/>
              <a:cs typeface="Arial"/>
            </a:endParaRPr>
          </a:p>
          <a:p>
            <a:pPr>
              <a:lnSpc>
                <a:spcPct val="100000"/>
              </a:lnSpc>
              <a:spcBef>
                <a:spcPts val="10"/>
              </a:spcBef>
            </a:pPr>
            <a:endParaRPr sz="1050">
              <a:latin typeface="Times New Roman"/>
              <a:cs typeface="Times New Roman"/>
            </a:endParaRPr>
          </a:p>
          <a:p>
            <a:pPr marL="37465">
              <a:lnSpc>
                <a:spcPct val="100000"/>
              </a:lnSpc>
              <a:tabLst>
                <a:tab pos="2806700" algn="l"/>
              </a:tabLst>
            </a:pPr>
            <a:r>
              <a:rPr sz="900" spc="-5" dirty="0">
                <a:latin typeface="Arial"/>
                <a:cs typeface="Arial"/>
              </a:rPr>
              <a:t>Protective systems</a:t>
            </a:r>
            <a:r>
              <a:rPr sz="900" spc="10" dirty="0">
                <a:latin typeface="Arial"/>
                <a:cs typeface="Arial"/>
              </a:rPr>
              <a:t> </a:t>
            </a:r>
            <a:r>
              <a:rPr sz="900" spc="-5" dirty="0">
                <a:latin typeface="Arial"/>
                <a:cs typeface="Arial"/>
              </a:rPr>
              <a:t>(excluding</a:t>
            </a:r>
            <a:r>
              <a:rPr sz="900" dirty="0">
                <a:latin typeface="Arial"/>
                <a:cs typeface="Arial"/>
              </a:rPr>
              <a:t> </a:t>
            </a:r>
            <a:r>
              <a:rPr sz="900" spc="-5" dirty="0">
                <a:latin typeface="Arial"/>
                <a:cs typeface="Arial"/>
              </a:rPr>
              <a:t>fire)	Enumerated, describing extent of each</a:t>
            </a:r>
            <a:r>
              <a:rPr sz="900" spc="-25" dirty="0">
                <a:latin typeface="Arial"/>
                <a:cs typeface="Arial"/>
              </a:rPr>
              <a:t> </a:t>
            </a:r>
            <a:r>
              <a:rPr sz="900" spc="-5" dirty="0">
                <a:latin typeface="Arial"/>
                <a:cs typeface="Arial"/>
              </a:rPr>
              <a:t>system</a:t>
            </a:r>
            <a:endParaRPr sz="900">
              <a:latin typeface="Arial"/>
              <a:cs typeface="Arial"/>
            </a:endParaRPr>
          </a:p>
          <a:p>
            <a:pPr>
              <a:lnSpc>
                <a:spcPct val="100000"/>
              </a:lnSpc>
              <a:spcBef>
                <a:spcPts val="15"/>
              </a:spcBef>
            </a:pPr>
            <a:endParaRPr sz="1050">
              <a:latin typeface="Times New Roman"/>
              <a:cs typeface="Times New Roman"/>
            </a:endParaRPr>
          </a:p>
          <a:p>
            <a:pPr marL="372110" indent="-360045">
              <a:lnSpc>
                <a:spcPct val="100000"/>
              </a:lnSpc>
              <a:buAutoNum type="romanLcParenBoth"/>
              <a:tabLst>
                <a:tab pos="372110" algn="l"/>
                <a:tab pos="372745" algn="l"/>
              </a:tabLst>
            </a:pPr>
            <a:r>
              <a:rPr sz="900" dirty="0">
                <a:latin typeface="Arial"/>
                <a:cs typeface="Arial"/>
              </a:rPr>
              <a:t>Security</a:t>
            </a:r>
            <a:r>
              <a:rPr sz="900" spc="-5" dirty="0">
                <a:latin typeface="Arial"/>
                <a:cs typeface="Arial"/>
              </a:rPr>
              <a:t> systems</a:t>
            </a:r>
            <a:endParaRPr sz="900">
              <a:latin typeface="Arial"/>
              <a:cs typeface="Arial"/>
            </a:endParaRPr>
          </a:p>
          <a:p>
            <a:pPr>
              <a:lnSpc>
                <a:spcPct val="100000"/>
              </a:lnSpc>
              <a:spcBef>
                <a:spcPts val="40"/>
              </a:spcBef>
              <a:buFont typeface="Arial"/>
              <a:buAutoNum type="romanLcParenBoth"/>
            </a:pPr>
            <a:endParaRPr sz="850">
              <a:latin typeface="Times New Roman"/>
              <a:cs typeface="Times New Roman"/>
            </a:endParaRPr>
          </a:p>
          <a:p>
            <a:pPr marL="372110" indent="-360045">
              <a:lnSpc>
                <a:spcPct val="100000"/>
              </a:lnSpc>
              <a:spcBef>
                <a:spcPts val="5"/>
              </a:spcBef>
              <a:buAutoNum type="romanLcParenBoth"/>
              <a:tabLst>
                <a:tab pos="372110" algn="l"/>
                <a:tab pos="372745" algn="l"/>
              </a:tabLst>
            </a:pPr>
            <a:r>
              <a:rPr sz="900" spc="-5" dirty="0">
                <a:latin typeface="Arial"/>
                <a:cs typeface="Arial"/>
              </a:rPr>
              <a:t>Lightning conductor</a:t>
            </a:r>
            <a:r>
              <a:rPr sz="900" dirty="0">
                <a:latin typeface="Arial"/>
                <a:cs typeface="Arial"/>
              </a:rPr>
              <a:t> </a:t>
            </a:r>
            <a:r>
              <a:rPr sz="900" spc="-5" dirty="0">
                <a:latin typeface="Arial"/>
                <a:cs typeface="Arial"/>
              </a:rPr>
              <a:t>systems</a:t>
            </a:r>
            <a:endParaRPr sz="900">
              <a:latin typeface="Arial"/>
              <a:cs typeface="Arial"/>
            </a:endParaRPr>
          </a:p>
          <a:p>
            <a:pPr>
              <a:lnSpc>
                <a:spcPct val="100000"/>
              </a:lnSpc>
              <a:spcBef>
                <a:spcPts val="40"/>
              </a:spcBef>
              <a:buFont typeface="Arial"/>
              <a:buAutoNum type="romanLcParenBoth"/>
            </a:pPr>
            <a:endParaRPr sz="850">
              <a:latin typeface="Times New Roman"/>
              <a:cs typeface="Times New Roman"/>
            </a:endParaRPr>
          </a:p>
          <a:p>
            <a:pPr marL="372745" indent="-360680">
              <a:lnSpc>
                <a:spcPct val="100000"/>
              </a:lnSpc>
              <a:buAutoNum type="romanLcParenBoth"/>
              <a:tabLst>
                <a:tab pos="372110" algn="l"/>
                <a:tab pos="373380" algn="l"/>
              </a:tabLst>
            </a:pPr>
            <a:r>
              <a:rPr sz="900" spc="-5" dirty="0">
                <a:latin typeface="Arial"/>
                <a:cs typeface="Arial"/>
              </a:rPr>
              <a:t>Emergency staged evacuation</a:t>
            </a:r>
            <a:r>
              <a:rPr sz="900" spc="-15" dirty="0">
                <a:latin typeface="Arial"/>
                <a:cs typeface="Arial"/>
              </a:rPr>
              <a:t> </a:t>
            </a:r>
            <a:r>
              <a:rPr sz="900" spc="-5" dirty="0">
                <a:latin typeface="Arial"/>
                <a:cs typeface="Arial"/>
              </a:rPr>
              <a:t>systems</a:t>
            </a:r>
            <a:endParaRPr sz="900">
              <a:latin typeface="Arial"/>
              <a:cs typeface="Arial"/>
            </a:endParaRPr>
          </a:p>
          <a:p>
            <a:pPr>
              <a:lnSpc>
                <a:spcPct val="100000"/>
              </a:lnSpc>
              <a:spcBef>
                <a:spcPts val="10"/>
              </a:spcBef>
            </a:pPr>
            <a:endParaRPr sz="1050">
              <a:latin typeface="Times New Roman"/>
              <a:cs typeface="Times New Roman"/>
            </a:endParaRPr>
          </a:p>
          <a:p>
            <a:pPr marL="37465">
              <a:lnSpc>
                <a:spcPct val="100000"/>
              </a:lnSpc>
              <a:tabLst>
                <a:tab pos="2806065" algn="l"/>
              </a:tabLst>
            </a:pPr>
            <a:r>
              <a:rPr sz="900" spc="-5" dirty="0">
                <a:latin typeface="Arial"/>
                <a:cs typeface="Arial"/>
              </a:rPr>
              <a:t>Building management</a:t>
            </a:r>
            <a:r>
              <a:rPr sz="900" dirty="0">
                <a:latin typeface="Arial"/>
                <a:cs typeface="Arial"/>
              </a:rPr>
              <a:t> </a:t>
            </a:r>
            <a:r>
              <a:rPr sz="900" spc="-5" dirty="0">
                <a:latin typeface="Arial"/>
                <a:cs typeface="Arial"/>
              </a:rPr>
              <a:t>systems	Enumerated, describing extent of each</a:t>
            </a:r>
            <a:r>
              <a:rPr sz="900" spc="-35" dirty="0">
                <a:latin typeface="Arial"/>
                <a:cs typeface="Arial"/>
              </a:rPr>
              <a:t> </a:t>
            </a:r>
            <a:r>
              <a:rPr sz="900" spc="-5" dirty="0">
                <a:latin typeface="Arial"/>
                <a:cs typeface="Arial"/>
              </a:rPr>
              <a:t>system</a:t>
            </a:r>
            <a:endParaRPr sz="900">
              <a:latin typeface="Arial"/>
              <a:cs typeface="Arial"/>
            </a:endParaRPr>
          </a:p>
          <a:p>
            <a:pPr>
              <a:lnSpc>
                <a:spcPct val="100000"/>
              </a:lnSpc>
              <a:spcBef>
                <a:spcPts val="10"/>
              </a:spcBef>
            </a:pPr>
            <a:endParaRPr sz="1050">
              <a:latin typeface="Times New Roman"/>
              <a:cs typeface="Times New Roman"/>
            </a:endParaRPr>
          </a:p>
          <a:p>
            <a:pPr marL="37465">
              <a:lnSpc>
                <a:spcPct val="100000"/>
              </a:lnSpc>
              <a:tabLst>
                <a:tab pos="2806065" algn="l"/>
              </a:tabLst>
            </a:pPr>
            <a:r>
              <a:rPr sz="900" spc="-10" dirty="0">
                <a:latin typeface="Arial"/>
                <a:cs typeface="Arial"/>
              </a:rPr>
              <a:t>Traffic</a:t>
            </a:r>
            <a:r>
              <a:rPr sz="900" spc="-5" dirty="0">
                <a:latin typeface="Arial"/>
                <a:cs typeface="Arial"/>
              </a:rPr>
              <a:t> control</a:t>
            </a:r>
            <a:r>
              <a:rPr sz="900" dirty="0">
                <a:latin typeface="Arial"/>
                <a:cs typeface="Arial"/>
              </a:rPr>
              <a:t> </a:t>
            </a:r>
            <a:r>
              <a:rPr sz="900" spc="-5" dirty="0">
                <a:latin typeface="Arial"/>
                <a:cs typeface="Arial"/>
              </a:rPr>
              <a:t>systems	Enumerated, describing extent of each</a:t>
            </a:r>
            <a:r>
              <a:rPr sz="900" spc="-35" dirty="0">
                <a:latin typeface="Arial"/>
                <a:cs typeface="Arial"/>
              </a:rPr>
              <a:t> </a:t>
            </a:r>
            <a:r>
              <a:rPr sz="900" spc="-5" dirty="0">
                <a:latin typeface="Arial"/>
                <a:cs typeface="Arial"/>
              </a:rPr>
              <a:t>system</a:t>
            </a:r>
            <a:endParaRPr sz="900">
              <a:latin typeface="Arial"/>
              <a:cs typeface="Arial"/>
            </a:endParaRPr>
          </a:p>
        </p:txBody>
      </p:sp>
      <p:sp>
        <p:nvSpPr>
          <p:cNvPr id="19" name="object 19"/>
          <p:cNvSpPr txBox="1"/>
          <p:nvPr/>
        </p:nvSpPr>
        <p:spPr>
          <a:xfrm>
            <a:off x="912835" y="8624961"/>
            <a:ext cx="311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1.</a:t>
            </a:r>
            <a:r>
              <a:rPr sz="900" dirty="0">
                <a:latin typeface="Arial"/>
                <a:cs typeface="Arial"/>
              </a:rPr>
              <a:t>13</a:t>
            </a:r>
            <a:endParaRPr sz="900">
              <a:latin typeface="Arial"/>
              <a:cs typeface="Arial"/>
            </a:endParaRPr>
          </a:p>
        </p:txBody>
      </p:sp>
      <p:sp>
        <p:nvSpPr>
          <p:cNvPr id="20" name="object 20"/>
          <p:cNvSpPr txBox="1"/>
          <p:nvPr/>
        </p:nvSpPr>
        <p:spPr>
          <a:xfrm>
            <a:off x="1452306" y="8624961"/>
            <a:ext cx="2249805" cy="441959"/>
          </a:xfrm>
          <a:prstGeom prst="rect">
            <a:avLst/>
          </a:prstGeom>
        </p:spPr>
        <p:txBody>
          <a:bodyPr vert="horz" wrap="square" lIns="0" tIns="10160" rIns="0" bIns="0" rtlCol="0">
            <a:spAutoFit/>
          </a:bodyPr>
          <a:lstStyle/>
          <a:p>
            <a:pPr marL="12700" marR="5080" indent="-635">
              <a:lnSpc>
                <a:spcPct val="101699"/>
              </a:lnSpc>
              <a:spcBef>
                <a:spcPts val="80"/>
              </a:spcBef>
            </a:pPr>
            <a:r>
              <a:rPr sz="900" spc="-10" dirty="0">
                <a:latin typeface="Arial"/>
                <a:cs typeface="Arial"/>
              </a:rPr>
              <a:t>Stoves, </a:t>
            </a:r>
            <a:r>
              <a:rPr sz="900" spc="-5" dirty="0">
                <a:latin typeface="Arial"/>
                <a:cs typeface="Arial"/>
              </a:rPr>
              <a:t>refrigerators, washing machines,  dryers, bottle coolers, </a:t>
            </a:r>
            <a:r>
              <a:rPr sz="900" dirty="0">
                <a:latin typeface="Arial"/>
                <a:cs typeface="Arial"/>
              </a:rPr>
              <a:t>ice </a:t>
            </a:r>
            <a:r>
              <a:rPr sz="900" spc="-5" dirty="0">
                <a:latin typeface="Arial"/>
                <a:cs typeface="Arial"/>
              </a:rPr>
              <a:t>makers, glass and  dish washing machines,</a:t>
            </a:r>
            <a:r>
              <a:rPr sz="900" spc="-10" dirty="0">
                <a:latin typeface="Arial"/>
                <a:cs typeface="Arial"/>
              </a:rPr>
              <a:t> </a:t>
            </a:r>
            <a:r>
              <a:rPr sz="900" spc="-5" dirty="0">
                <a:latin typeface="Arial"/>
                <a:cs typeface="Arial"/>
              </a:rPr>
              <a:t>etc.</a:t>
            </a:r>
            <a:endParaRPr sz="900">
              <a:latin typeface="Arial"/>
              <a:cs typeface="Arial"/>
            </a:endParaRPr>
          </a:p>
        </p:txBody>
      </p:sp>
      <p:sp>
        <p:nvSpPr>
          <p:cNvPr id="21" name="object 21"/>
          <p:cNvSpPr txBox="1"/>
          <p:nvPr/>
        </p:nvSpPr>
        <p:spPr>
          <a:xfrm>
            <a:off x="4221477" y="8624961"/>
            <a:ext cx="237236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Enumerated, describing extent of each</a:t>
            </a:r>
            <a:r>
              <a:rPr sz="900" spc="-50" dirty="0">
                <a:latin typeface="Arial"/>
                <a:cs typeface="Arial"/>
              </a:rPr>
              <a:t> </a:t>
            </a:r>
            <a:r>
              <a:rPr sz="900" spc="-5" dirty="0">
                <a:latin typeface="Arial"/>
                <a:cs typeface="Arial"/>
              </a:rPr>
              <a:t>system</a:t>
            </a:r>
            <a:endParaRPr sz="900">
              <a:latin typeface="Arial"/>
              <a:cs typeface="Arial"/>
            </a:endParaRPr>
          </a:p>
        </p:txBody>
      </p:sp>
      <p:sp>
        <p:nvSpPr>
          <p:cNvPr id="22" name="object 22"/>
          <p:cNvSpPr txBox="1"/>
          <p:nvPr/>
        </p:nvSpPr>
        <p:spPr>
          <a:xfrm>
            <a:off x="912949" y="9196461"/>
            <a:ext cx="31242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1.</a:t>
            </a:r>
            <a:r>
              <a:rPr sz="900" dirty="0">
                <a:latin typeface="Arial"/>
                <a:cs typeface="Arial"/>
              </a:rPr>
              <a:t>14</a:t>
            </a:r>
            <a:endParaRPr sz="900">
              <a:latin typeface="Arial"/>
              <a:cs typeface="Arial"/>
            </a:endParaRPr>
          </a:p>
        </p:txBody>
      </p:sp>
      <p:sp>
        <p:nvSpPr>
          <p:cNvPr id="23" name="object 23"/>
          <p:cNvSpPr txBox="1"/>
          <p:nvPr/>
        </p:nvSpPr>
        <p:spPr>
          <a:xfrm>
            <a:off x="1452445" y="9196461"/>
            <a:ext cx="2415540" cy="441959"/>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Permits, testing, identification, ‘As Built’  drawings,</a:t>
            </a:r>
            <a:r>
              <a:rPr sz="900" spc="-80" dirty="0">
                <a:latin typeface="Arial"/>
                <a:cs typeface="Arial"/>
              </a:rPr>
              <a:t> </a:t>
            </a:r>
            <a:r>
              <a:rPr sz="900" spc="-5" dirty="0">
                <a:latin typeface="Arial"/>
                <a:cs typeface="Arial"/>
              </a:rPr>
              <a:t>commissioning,</a:t>
            </a:r>
            <a:r>
              <a:rPr sz="900" spc="-75" dirty="0">
                <a:latin typeface="Arial"/>
                <a:cs typeface="Arial"/>
              </a:rPr>
              <a:t> </a:t>
            </a:r>
            <a:r>
              <a:rPr sz="900" spc="-5" dirty="0">
                <a:latin typeface="Arial"/>
                <a:cs typeface="Arial"/>
              </a:rPr>
              <a:t>manuals</a:t>
            </a:r>
            <a:r>
              <a:rPr sz="900" spc="-85" dirty="0">
                <a:latin typeface="Arial"/>
                <a:cs typeface="Arial"/>
              </a:rPr>
              <a:t> </a:t>
            </a:r>
            <a:r>
              <a:rPr sz="900" spc="-5" dirty="0">
                <a:latin typeface="Arial"/>
                <a:cs typeface="Arial"/>
              </a:rPr>
              <a:t>and</a:t>
            </a:r>
            <a:r>
              <a:rPr sz="900" spc="-75" dirty="0">
                <a:latin typeface="Arial"/>
                <a:cs typeface="Arial"/>
              </a:rPr>
              <a:t> </a:t>
            </a:r>
            <a:r>
              <a:rPr sz="900" spc="-5" dirty="0">
                <a:latin typeface="Arial"/>
                <a:cs typeface="Arial"/>
              </a:rPr>
              <a:t>builders  work</a:t>
            </a:r>
            <a:endParaRPr sz="900">
              <a:latin typeface="Arial"/>
              <a:cs typeface="Arial"/>
            </a:endParaRPr>
          </a:p>
        </p:txBody>
      </p:sp>
      <p:sp>
        <p:nvSpPr>
          <p:cNvPr id="24" name="object 24"/>
          <p:cNvSpPr txBox="1"/>
          <p:nvPr/>
        </p:nvSpPr>
        <p:spPr>
          <a:xfrm>
            <a:off x="4221591" y="9196461"/>
            <a:ext cx="2603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Sum</a:t>
            </a:r>
            <a:endParaRPr sz="900">
              <a:latin typeface="Arial"/>
              <a:cs typeface="Arial"/>
            </a:endParaRPr>
          </a:p>
        </p:txBody>
      </p:sp>
      <p:sp>
        <p:nvSpPr>
          <p:cNvPr id="25" name="object 25"/>
          <p:cNvSpPr/>
          <p:nvPr/>
        </p:nvSpPr>
        <p:spPr>
          <a:xfrm>
            <a:off x="899515" y="2110098"/>
            <a:ext cx="5774690" cy="0"/>
          </a:xfrm>
          <a:custGeom>
            <a:avLst/>
            <a:gdLst/>
            <a:ahLst/>
            <a:cxnLst/>
            <a:rect l="l" t="t" r="r" b="b"/>
            <a:pathLst>
              <a:path w="5774690">
                <a:moveTo>
                  <a:pt x="0" y="0"/>
                </a:moveTo>
                <a:lnTo>
                  <a:pt x="5774423" y="0"/>
                </a:lnTo>
              </a:path>
            </a:pathLst>
          </a:custGeom>
          <a:ln w="6108">
            <a:solidFill>
              <a:srgbClr val="000000"/>
            </a:solidFill>
          </a:ln>
        </p:spPr>
        <p:txBody>
          <a:bodyPr wrap="square" lIns="0" tIns="0" rIns="0" bIns="0" rtlCol="0"/>
          <a:lstStyle/>
          <a:p>
            <a:endParaRPr/>
          </a:p>
        </p:txBody>
      </p:sp>
      <p:sp>
        <p:nvSpPr>
          <p:cNvPr id="26" name="object 26"/>
          <p:cNvSpPr/>
          <p:nvPr/>
        </p:nvSpPr>
        <p:spPr>
          <a:xfrm>
            <a:off x="899515" y="2731903"/>
            <a:ext cx="5774690" cy="0"/>
          </a:xfrm>
          <a:custGeom>
            <a:avLst/>
            <a:gdLst/>
            <a:ahLst/>
            <a:cxnLst/>
            <a:rect l="l" t="t" r="r" b="b"/>
            <a:pathLst>
              <a:path w="5774690">
                <a:moveTo>
                  <a:pt x="0" y="0"/>
                </a:moveTo>
                <a:lnTo>
                  <a:pt x="5774423" y="0"/>
                </a:lnTo>
              </a:path>
            </a:pathLst>
          </a:custGeom>
          <a:ln w="6108">
            <a:solidFill>
              <a:srgbClr val="000000"/>
            </a:solidFill>
          </a:ln>
        </p:spPr>
        <p:txBody>
          <a:bodyPr wrap="square" lIns="0" tIns="0" rIns="0" bIns="0" rtlCol="0"/>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33</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79770" cy="2465705"/>
          </a:xfrm>
          <a:prstGeom prst="rect">
            <a:avLst/>
          </a:prstGeom>
        </p:spPr>
        <p:txBody>
          <a:bodyPr vert="horz" wrap="square" lIns="0" tIns="23495" rIns="0" bIns="0" rtlCol="0">
            <a:spAutoFit/>
          </a:bodyPr>
          <a:lstStyle/>
          <a:p>
            <a:pPr marR="5080" algn="r">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3774440">
              <a:lnSpc>
                <a:spcPct val="100000"/>
              </a:lnSpc>
              <a:spcBef>
                <a:spcPts val="65"/>
              </a:spcBef>
            </a:pPr>
            <a:r>
              <a:rPr sz="800" spc="-5" dirty="0">
                <a:latin typeface="Arial"/>
                <a:cs typeface="Arial"/>
              </a:rPr>
              <a:t>Form and Extent </a:t>
            </a:r>
            <a:r>
              <a:rPr sz="800" dirty="0">
                <a:latin typeface="Arial"/>
                <a:cs typeface="Arial"/>
              </a:rPr>
              <a:t>of </a:t>
            </a:r>
            <a:r>
              <a:rPr sz="800" spc="-5" dirty="0">
                <a:latin typeface="Arial"/>
                <a:cs typeface="Arial"/>
              </a:rPr>
              <a:t>Elements: E22 </a:t>
            </a:r>
            <a:r>
              <a:rPr sz="800" spc="-10" dirty="0">
                <a:latin typeface="Arial"/>
                <a:cs typeface="Arial"/>
              </a:rPr>
              <a:t>Drainage</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2450" algn="l"/>
              </a:tabLst>
            </a:pPr>
            <a:r>
              <a:rPr sz="1400" spc="-5" dirty="0">
                <a:latin typeface="Arial"/>
                <a:cs typeface="Arial"/>
              </a:rPr>
              <a:t>E22	Drainage</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marR="31750" indent="-180975">
              <a:lnSpc>
                <a:spcPct val="102299"/>
              </a:lnSpc>
              <a:spcBef>
                <a:spcPts val="20"/>
              </a:spcBef>
              <a:buChar char="•"/>
              <a:tabLst>
                <a:tab pos="193040" algn="l"/>
                <a:tab pos="193675" algn="l"/>
              </a:tabLst>
            </a:pPr>
            <a:r>
              <a:rPr sz="900" spc="-5" dirty="0">
                <a:latin typeface="Arial"/>
                <a:cs typeface="Arial"/>
              </a:rPr>
              <a:t>Sub-soil drainage, land drains, stormwater drains and soil drains, including excavation, backfill, fittings and the  like.</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5"/>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tabLst>
                <a:tab pos="577850" algn="l"/>
                <a:tab pos="3347085" algn="l"/>
              </a:tabLst>
            </a:pPr>
            <a:r>
              <a:rPr sz="900" dirty="0">
                <a:latin typeface="Arial"/>
                <a:cs typeface="Arial"/>
              </a:rPr>
              <a:t>22	</a:t>
            </a:r>
            <a:r>
              <a:rPr sz="900" spc="-5" dirty="0">
                <a:latin typeface="Arial"/>
                <a:cs typeface="Arial"/>
              </a:rPr>
              <a:t>Drainage	Gross floor area </a:t>
            </a:r>
            <a:r>
              <a:rPr sz="900" dirty="0">
                <a:latin typeface="Arial"/>
                <a:cs typeface="Arial"/>
              </a:rPr>
              <a:t>in</a:t>
            </a:r>
            <a:r>
              <a:rPr sz="900" spc="-5" dirty="0">
                <a:latin typeface="Arial"/>
                <a:cs typeface="Arial"/>
              </a:rPr>
              <a:t> m2</a:t>
            </a:r>
            <a:endParaRPr sz="900">
              <a:latin typeface="Arial"/>
              <a:cs typeface="Arial"/>
            </a:endParaRPr>
          </a:p>
          <a:p>
            <a:pPr>
              <a:lnSpc>
                <a:spcPct val="100000"/>
              </a:lnSpc>
              <a:spcBef>
                <a:spcPts val="4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 Unit</a:t>
            </a:r>
            <a:endParaRPr sz="1000">
              <a:latin typeface="Arial"/>
              <a:cs typeface="Arial"/>
            </a:endParaRPr>
          </a:p>
        </p:txBody>
      </p:sp>
      <p:sp>
        <p:nvSpPr>
          <p:cNvPr id="7" name="object 7"/>
          <p:cNvSpPr/>
          <p:nvPr/>
        </p:nvSpPr>
        <p:spPr>
          <a:xfrm>
            <a:off x="899515" y="2249557"/>
            <a:ext cx="5774690" cy="0"/>
          </a:xfrm>
          <a:custGeom>
            <a:avLst/>
            <a:gdLst/>
            <a:ahLst/>
            <a:cxnLst/>
            <a:rect l="l" t="t" r="r" b="b"/>
            <a:pathLst>
              <a:path w="5774690">
                <a:moveTo>
                  <a:pt x="0" y="0"/>
                </a:moveTo>
                <a:lnTo>
                  <a:pt x="5774436" y="0"/>
                </a:lnTo>
              </a:path>
            </a:pathLst>
          </a:custGeom>
          <a:ln w="6108">
            <a:solidFill>
              <a:srgbClr val="000000"/>
            </a:solidFill>
          </a:ln>
        </p:spPr>
        <p:txBody>
          <a:bodyPr wrap="square" lIns="0" tIns="0" rIns="0" bIns="0" rtlCol="0"/>
          <a:lstStyle/>
          <a:p>
            <a:endParaRPr/>
          </a:p>
        </p:txBody>
      </p:sp>
      <p:graphicFrame>
        <p:nvGraphicFramePr>
          <p:cNvPr id="8" name="object 8"/>
          <p:cNvGraphicFramePr>
            <a:graphicFrameLocks noGrp="1"/>
          </p:cNvGraphicFramePr>
          <p:nvPr/>
        </p:nvGraphicFramePr>
        <p:xfrm>
          <a:off x="899515" y="2872105"/>
          <a:ext cx="5774690" cy="4723130"/>
        </p:xfrm>
        <a:graphic>
          <a:graphicData uri="http://schemas.openxmlformats.org/drawingml/2006/table">
            <a:tbl>
              <a:tblPr firstRow="1" bandRow="1">
                <a:tableStyleId>{2D5ABB26-0587-4C30-8999-92F81FD0307C}</a:tableStyleId>
              </a:tblPr>
              <a:tblGrid>
                <a:gridCol w="438784">
                  <a:extLst>
                    <a:ext uri="{9D8B030D-6E8A-4147-A177-3AD203B41FA5}">
                      <a16:colId xmlns:a16="http://schemas.microsoft.com/office/drawing/2014/main" val="20000"/>
                    </a:ext>
                  </a:extLst>
                </a:gridCol>
                <a:gridCol w="2501265">
                  <a:extLst>
                    <a:ext uri="{9D8B030D-6E8A-4147-A177-3AD203B41FA5}">
                      <a16:colId xmlns:a16="http://schemas.microsoft.com/office/drawing/2014/main" val="20001"/>
                    </a:ext>
                  </a:extLst>
                </a:gridCol>
                <a:gridCol w="2834004">
                  <a:extLst>
                    <a:ext uri="{9D8B030D-6E8A-4147-A177-3AD203B41FA5}">
                      <a16:colId xmlns:a16="http://schemas.microsoft.com/office/drawing/2014/main" val="20002"/>
                    </a:ext>
                  </a:extLst>
                </a:gridCol>
              </a:tblGrid>
              <a:tr h="283821">
                <a:tc>
                  <a:txBody>
                    <a:bodyPr/>
                    <a:lstStyle/>
                    <a:p>
                      <a:pPr marL="25400">
                        <a:lnSpc>
                          <a:spcPct val="100000"/>
                        </a:lnSpc>
                        <a:spcBef>
                          <a:spcPts val="495"/>
                        </a:spcBef>
                      </a:pPr>
                      <a:r>
                        <a:rPr sz="900" spc="-5" dirty="0">
                          <a:latin typeface="Arial"/>
                          <a:cs typeface="Arial"/>
                        </a:rPr>
                        <a:t>22.01</a:t>
                      </a:r>
                      <a:endParaRPr sz="900">
                        <a:latin typeface="Arial"/>
                        <a:cs typeface="Arial"/>
                      </a:endParaRPr>
                    </a:p>
                  </a:txBody>
                  <a:tcPr marL="0" marR="0" marT="62865" marB="0">
                    <a:lnT w="6350">
                      <a:solidFill>
                        <a:srgbClr val="000000"/>
                      </a:solidFill>
                      <a:prstDash val="solid"/>
                    </a:lnT>
                  </a:tcPr>
                </a:tc>
                <a:tc>
                  <a:txBody>
                    <a:bodyPr/>
                    <a:lstStyle/>
                    <a:p>
                      <a:pPr marL="126364">
                        <a:lnSpc>
                          <a:spcPct val="100000"/>
                        </a:lnSpc>
                        <a:spcBef>
                          <a:spcPts val="495"/>
                        </a:spcBef>
                      </a:pPr>
                      <a:r>
                        <a:rPr sz="900" spc="-10" dirty="0">
                          <a:latin typeface="Arial"/>
                          <a:cs typeface="Arial"/>
                        </a:rPr>
                        <a:t>Stormwater</a:t>
                      </a:r>
                      <a:r>
                        <a:rPr sz="900" spc="-5" dirty="0">
                          <a:latin typeface="Arial"/>
                          <a:cs typeface="Arial"/>
                        </a:rPr>
                        <a:t> drains</a:t>
                      </a:r>
                      <a:endParaRPr sz="900">
                        <a:latin typeface="Arial"/>
                        <a:cs typeface="Arial"/>
                      </a:endParaRPr>
                    </a:p>
                  </a:txBody>
                  <a:tcPr marL="0" marR="0" marT="62865" marB="0">
                    <a:lnT w="6350">
                      <a:solidFill>
                        <a:srgbClr val="000000"/>
                      </a:solidFill>
                      <a:prstDash val="solid"/>
                    </a:lnT>
                  </a:tcPr>
                </a:tc>
                <a:tc>
                  <a:txBody>
                    <a:bodyPr/>
                    <a:lstStyle/>
                    <a:p>
                      <a:pPr marL="394970">
                        <a:lnSpc>
                          <a:spcPct val="100000"/>
                        </a:lnSpc>
                        <a:spcBef>
                          <a:spcPts val="495"/>
                        </a:spcBef>
                      </a:pPr>
                      <a:r>
                        <a:rPr sz="900" spc="-5" dirty="0">
                          <a:latin typeface="Arial"/>
                          <a:cs typeface="Arial"/>
                        </a:rPr>
                        <a:t>Length in metres </a:t>
                      </a:r>
                      <a:r>
                        <a:rPr sz="900" spc="-10" dirty="0">
                          <a:latin typeface="Arial"/>
                          <a:cs typeface="Arial"/>
                        </a:rPr>
                        <a:t>stating </a:t>
                      </a:r>
                      <a:r>
                        <a:rPr sz="900" spc="-5" dirty="0">
                          <a:latin typeface="Arial"/>
                          <a:cs typeface="Arial"/>
                        </a:rPr>
                        <a:t>size</a:t>
                      </a:r>
                      <a:endParaRPr sz="900">
                        <a:latin typeface="Arial"/>
                        <a:cs typeface="Arial"/>
                      </a:endParaRPr>
                    </a:p>
                  </a:txBody>
                  <a:tcPr marL="0" marR="0" marT="62865" marB="0">
                    <a:lnT w="6350">
                      <a:solidFill>
                        <a:srgbClr val="000000"/>
                      </a:solidFill>
                      <a:prstDash val="solid"/>
                    </a:lnT>
                  </a:tcPr>
                </a:tc>
                <a:extLst>
                  <a:ext uri="{0D108BD9-81ED-4DB2-BD59-A6C34878D82A}">
                    <a16:rowId xmlns:a16="http://schemas.microsoft.com/office/drawing/2014/main" val="10000"/>
                  </a:ext>
                </a:extLst>
              </a:tr>
              <a:tr h="292207">
                <a:tc>
                  <a:txBody>
                    <a:bodyPr/>
                    <a:lstStyle/>
                    <a:p>
                      <a:pPr marL="25400">
                        <a:lnSpc>
                          <a:spcPct val="100000"/>
                        </a:lnSpc>
                        <a:spcBef>
                          <a:spcPts val="560"/>
                        </a:spcBef>
                      </a:pPr>
                      <a:r>
                        <a:rPr sz="900" spc="-5" dirty="0">
                          <a:latin typeface="Arial"/>
                          <a:cs typeface="Arial"/>
                        </a:rPr>
                        <a:t>22.02</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Soil</a:t>
                      </a:r>
                      <a:r>
                        <a:rPr sz="900" spc="-10" dirty="0">
                          <a:latin typeface="Arial"/>
                          <a:cs typeface="Arial"/>
                        </a:rPr>
                        <a:t> </a:t>
                      </a:r>
                      <a:r>
                        <a:rPr sz="900" spc="-5" dirty="0">
                          <a:latin typeface="Arial"/>
                          <a:cs typeface="Arial"/>
                        </a:rPr>
                        <a:t>drains</a:t>
                      </a:r>
                      <a:endParaRPr sz="900">
                        <a:latin typeface="Arial"/>
                        <a:cs typeface="Arial"/>
                      </a:endParaRPr>
                    </a:p>
                  </a:txBody>
                  <a:tcPr marL="0" marR="0" marT="71120" marB="0"/>
                </a:tc>
                <a:tc>
                  <a:txBody>
                    <a:bodyPr/>
                    <a:lstStyle/>
                    <a:p>
                      <a:pPr marL="394335">
                        <a:lnSpc>
                          <a:spcPct val="100000"/>
                        </a:lnSpc>
                        <a:spcBef>
                          <a:spcPts val="560"/>
                        </a:spcBef>
                      </a:pPr>
                      <a:r>
                        <a:rPr sz="900" spc="-5" dirty="0">
                          <a:latin typeface="Arial"/>
                          <a:cs typeface="Arial"/>
                        </a:rPr>
                        <a:t>Length in metres stating</a:t>
                      </a:r>
                      <a:r>
                        <a:rPr sz="900" spc="-15" dirty="0">
                          <a:latin typeface="Arial"/>
                          <a:cs typeface="Arial"/>
                        </a:rPr>
                        <a:t>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01"/>
                  </a:ext>
                </a:extLst>
              </a:tr>
              <a:tr h="292207">
                <a:tc>
                  <a:txBody>
                    <a:bodyPr/>
                    <a:lstStyle/>
                    <a:p>
                      <a:pPr marL="25400">
                        <a:lnSpc>
                          <a:spcPct val="100000"/>
                        </a:lnSpc>
                        <a:spcBef>
                          <a:spcPts val="565"/>
                        </a:spcBef>
                      </a:pPr>
                      <a:r>
                        <a:rPr sz="900" spc="-5" dirty="0">
                          <a:latin typeface="Arial"/>
                          <a:cs typeface="Arial"/>
                        </a:rPr>
                        <a:t>22.03</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Land</a:t>
                      </a:r>
                      <a:r>
                        <a:rPr sz="900" spc="-10" dirty="0">
                          <a:latin typeface="Arial"/>
                          <a:cs typeface="Arial"/>
                        </a:rPr>
                        <a:t> </a:t>
                      </a:r>
                      <a:r>
                        <a:rPr sz="900" spc="-5" dirty="0">
                          <a:latin typeface="Arial"/>
                          <a:cs typeface="Arial"/>
                        </a:rPr>
                        <a:t>drains</a:t>
                      </a:r>
                      <a:endParaRPr sz="900">
                        <a:latin typeface="Arial"/>
                        <a:cs typeface="Arial"/>
                      </a:endParaRPr>
                    </a:p>
                  </a:txBody>
                  <a:tcPr marL="0" marR="0" marT="71755" marB="0"/>
                </a:tc>
                <a:tc>
                  <a:txBody>
                    <a:bodyPr/>
                    <a:lstStyle/>
                    <a:p>
                      <a:pPr marL="394335">
                        <a:lnSpc>
                          <a:spcPct val="100000"/>
                        </a:lnSpc>
                        <a:spcBef>
                          <a:spcPts val="565"/>
                        </a:spcBef>
                      </a:pPr>
                      <a:r>
                        <a:rPr sz="900" spc="-5" dirty="0">
                          <a:latin typeface="Arial"/>
                          <a:cs typeface="Arial"/>
                        </a:rPr>
                        <a:t>Length in metres stating</a:t>
                      </a:r>
                      <a:r>
                        <a:rPr sz="900" spc="-15" dirty="0">
                          <a:latin typeface="Arial"/>
                          <a:cs typeface="Arial"/>
                        </a:rPr>
                        <a:t> </a:t>
                      </a:r>
                      <a:r>
                        <a:rPr sz="900" spc="-5" dirty="0">
                          <a:latin typeface="Arial"/>
                          <a:cs typeface="Arial"/>
                        </a:rPr>
                        <a:t>size</a:t>
                      </a:r>
                      <a:endParaRPr sz="900">
                        <a:latin typeface="Arial"/>
                        <a:cs typeface="Arial"/>
                      </a:endParaRPr>
                    </a:p>
                  </a:txBody>
                  <a:tcPr marL="0" marR="0" marT="71755" marB="0"/>
                </a:tc>
                <a:extLst>
                  <a:ext uri="{0D108BD9-81ED-4DB2-BD59-A6C34878D82A}">
                    <a16:rowId xmlns:a16="http://schemas.microsoft.com/office/drawing/2014/main" val="10002"/>
                  </a:ext>
                </a:extLst>
              </a:tr>
              <a:tr h="291807">
                <a:tc>
                  <a:txBody>
                    <a:bodyPr/>
                    <a:lstStyle/>
                    <a:p>
                      <a:pPr marL="25400">
                        <a:lnSpc>
                          <a:spcPct val="100000"/>
                        </a:lnSpc>
                        <a:spcBef>
                          <a:spcPts val="560"/>
                        </a:spcBef>
                      </a:pPr>
                      <a:r>
                        <a:rPr sz="900" spc="-5" dirty="0">
                          <a:latin typeface="Arial"/>
                          <a:cs typeface="Arial"/>
                        </a:rPr>
                        <a:t>22.04</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Chemical drains</a:t>
                      </a:r>
                      <a:endParaRPr sz="900">
                        <a:latin typeface="Arial"/>
                        <a:cs typeface="Arial"/>
                      </a:endParaRPr>
                    </a:p>
                  </a:txBody>
                  <a:tcPr marL="0" marR="0" marT="71120" marB="0"/>
                </a:tc>
                <a:tc>
                  <a:txBody>
                    <a:bodyPr/>
                    <a:lstStyle/>
                    <a:p>
                      <a:pPr marL="394335">
                        <a:lnSpc>
                          <a:spcPct val="100000"/>
                        </a:lnSpc>
                        <a:spcBef>
                          <a:spcPts val="560"/>
                        </a:spcBef>
                      </a:pPr>
                      <a:r>
                        <a:rPr sz="900" spc="-5" dirty="0">
                          <a:latin typeface="Arial"/>
                          <a:cs typeface="Arial"/>
                        </a:rPr>
                        <a:t>Length in metres stating</a:t>
                      </a:r>
                      <a:r>
                        <a:rPr sz="900" spc="-15" dirty="0">
                          <a:latin typeface="Arial"/>
                          <a:cs typeface="Arial"/>
                        </a:rPr>
                        <a:t>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03"/>
                  </a:ext>
                </a:extLst>
              </a:tr>
              <a:tr h="292207">
                <a:tc>
                  <a:txBody>
                    <a:bodyPr/>
                    <a:lstStyle/>
                    <a:p>
                      <a:pPr marL="25400">
                        <a:lnSpc>
                          <a:spcPct val="100000"/>
                        </a:lnSpc>
                        <a:spcBef>
                          <a:spcPts val="560"/>
                        </a:spcBef>
                      </a:pPr>
                      <a:r>
                        <a:rPr sz="900" spc="-5" dirty="0">
                          <a:latin typeface="Arial"/>
                          <a:cs typeface="Arial"/>
                        </a:rPr>
                        <a:t>22.05</a:t>
                      </a:r>
                      <a:endParaRPr sz="900">
                        <a:latin typeface="Arial"/>
                        <a:cs typeface="Arial"/>
                      </a:endParaRPr>
                    </a:p>
                  </a:txBody>
                  <a:tcPr marL="0" marR="0" marT="71120" marB="0"/>
                </a:tc>
                <a:tc>
                  <a:txBody>
                    <a:bodyPr/>
                    <a:lstStyle/>
                    <a:p>
                      <a:pPr marL="126364">
                        <a:lnSpc>
                          <a:spcPct val="100000"/>
                        </a:lnSpc>
                        <a:spcBef>
                          <a:spcPts val="560"/>
                        </a:spcBef>
                      </a:pPr>
                      <a:r>
                        <a:rPr sz="900" spc="-10" dirty="0">
                          <a:latin typeface="Arial"/>
                          <a:cs typeface="Arial"/>
                        </a:rPr>
                        <a:t>Culverts</a:t>
                      </a:r>
                      <a:endParaRPr sz="900">
                        <a:latin typeface="Arial"/>
                        <a:cs typeface="Arial"/>
                      </a:endParaRPr>
                    </a:p>
                  </a:txBody>
                  <a:tcPr marL="0" marR="0" marT="71120" marB="0"/>
                </a:tc>
                <a:tc>
                  <a:txBody>
                    <a:bodyPr/>
                    <a:lstStyle/>
                    <a:p>
                      <a:pPr marL="393700">
                        <a:lnSpc>
                          <a:spcPct val="100000"/>
                        </a:lnSpc>
                        <a:spcBef>
                          <a:spcPts val="560"/>
                        </a:spcBef>
                      </a:pPr>
                      <a:r>
                        <a:rPr sz="900" spc="-5" dirty="0">
                          <a:latin typeface="Arial"/>
                          <a:cs typeface="Arial"/>
                        </a:rPr>
                        <a:t>Length in metres </a:t>
                      </a:r>
                      <a:r>
                        <a:rPr sz="900" spc="-10" dirty="0">
                          <a:latin typeface="Arial"/>
                          <a:cs typeface="Arial"/>
                        </a:rPr>
                        <a:t>stating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04"/>
                  </a:ext>
                </a:extLst>
              </a:tr>
              <a:tr h="292207">
                <a:tc>
                  <a:txBody>
                    <a:bodyPr/>
                    <a:lstStyle/>
                    <a:p>
                      <a:pPr marL="25400">
                        <a:lnSpc>
                          <a:spcPct val="100000"/>
                        </a:lnSpc>
                        <a:spcBef>
                          <a:spcPts val="565"/>
                        </a:spcBef>
                      </a:pPr>
                      <a:r>
                        <a:rPr sz="900" spc="-5" dirty="0">
                          <a:latin typeface="Arial"/>
                          <a:cs typeface="Arial"/>
                        </a:rPr>
                        <a:t>22.06</a:t>
                      </a:r>
                      <a:endParaRPr sz="900">
                        <a:latin typeface="Arial"/>
                        <a:cs typeface="Arial"/>
                      </a:endParaRPr>
                    </a:p>
                  </a:txBody>
                  <a:tcPr marL="0" marR="0" marT="71755" marB="0"/>
                </a:tc>
                <a:tc>
                  <a:txBody>
                    <a:bodyPr/>
                    <a:lstStyle/>
                    <a:p>
                      <a:pPr marL="126364">
                        <a:lnSpc>
                          <a:spcPct val="100000"/>
                        </a:lnSpc>
                        <a:spcBef>
                          <a:spcPts val="565"/>
                        </a:spcBef>
                      </a:pPr>
                      <a:r>
                        <a:rPr sz="900" spc="-10" dirty="0">
                          <a:latin typeface="Arial"/>
                          <a:cs typeface="Arial"/>
                        </a:rPr>
                        <a:t>Stormwater </a:t>
                      </a:r>
                      <a:r>
                        <a:rPr sz="900" spc="-5" dirty="0">
                          <a:latin typeface="Arial"/>
                          <a:cs typeface="Arial"/>
                        </a:rPr>
                        <a:t>outfalls</a:t>
                      </a:r>
                      <a:endParaRPr sz="900">
                        <a:latin typeface="Arial"/>
                        <a:cs typeface="Arial"/>
                      </a:endParaRPr>
                    </a:p>
                  </a:txBody>
                  <a:tcPr marL="0" marR="0" marT="71755" marB="0"/>
                </a:tc>
                <a:tc>
                  <a:txBody>
                    <a:bodyPr/>
                    <a:lstStyle/>
                    <a:p>
                      <a:pPr marL="394970">
                        <a:lnSpc>
                          <a:spcPct val="100000"/>
                        </a:lnSpc>
                        <a:spcBef>
                          <a:spcPts val="565"/>
                        </a:spcBef>
                      </a:pPr>
                      <a:r>
                        <a:rPr sz="900" spc="-5" dirty="0">
                          <a:latin typeface="Arial"/>
                          <a:cs typeface="Arial"/>
                        </a:rPr>
                        <a:t>Length in metres </a:t>
                      </a:r>
                      <a:r>
                        <a:rPr sz="900" spc="-10" dirty="0">
                          <a:latin typeface="Arial"/>
                          <a:cs typeface="Arial"/>
                        </a:rPr>
                        <a:t>stating </a:t>
                      </a:r>
                      <a:r>
                        <a:rPr sz="900" spc="-5" dirty="0">
                          <a:latin typeface="Arial"/>
                          <a:cs typeface="Arial"/>
                        </a:rPr>
                        <a:t>size</a:t>
                      </a:r>
                      <a:endParaRPr sz="900">
                        <a:latin typeface="Arial"/>
                        <a:cs typeface="Arial"/>
                      </a:endParaRPr>
                    </a:p>
                  </a:txBody>
                  <a:tcPr marL="0" marR="0" marT="71755" marB="0"/>
                </a:tc>
                <a:extLst>
                  <a:ext uri="{0D108BD9-81ED-4DB2-BD59-A6C34878D82A}">
                    <a16:rowId xmlns:a16="http://schemas.microsoft.com/office/drawing/2014/main" val="10005"/>
                  </a:ext>
                </a:extLst>
              </a:tr>
              <a:tr h="291807">
                <a:tc>
                  <a:txBody>
                    <a:bodyPr/>
                    <a:lstStyle/>
                    <a:p>
                      <a:pPr marL="25400">
                        <a:lnSpc>
                          <a:spcPct val="100000"/>
                        </a:lnSpc>
                        <a:spcBef>
                          <a:spcPts val="560"/>
                        </a:spcBef>
                      </a:pPr>
                      <a:r>
                        <a:rPr sz="900" spc="-5" dirty="0">
                          <a:latin typeface="Arial"/>
                          <a:cs typeface="Arial"/>
                        </a:rPr>
                        <a:t>22.07</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Channels and</a:t>
                      </a:r>
                      <a:r>
                        <a:rPr sz="900" spc="-10" dirty="0">
                          <a:latin typeface="Arial"/>
                          <a:cs typeface="Arial"/>
                        </a:rPr>
                        <a:t> </a:t>
                      </a:r>
                      <a:r>
                        <a:rPr sz="900" spc="-5" dirty="0">
                          <a:latin typeface="Arial"/>
                          <a:cs typeface="Arial"/>
                        </a:rPr>
                        <a:t>gratings</a:t>
                      </a:r>
                      <a:endParaRPr sz="900">
                        <a:latin typeface="Arial"/>
                        <a:cs typeface="Arial"/>
                      </a:endParaRPr>
                    </a:p>
                  </a:txBody>
                  <a:tcPr marL="0" marR="0" marT="71120" marB="0"/>
                </a:tc>
                <a:tc>
                  <a:txBody>
                    <a:bodyPr/>
                    <a:lstStyle/>
                    <a:p>
                      <a:pPr marL="393700">
                        <a:lnSpc>
                          <a:spcPct val="100000"/>
                        </a:lnSpc>
                        <a:spcBef>
                          <a:spcPts val="560"/>
                        </a:spcBef>
                      </a:pPr>
                      <a:r>
                        <a:rPr sz="900" spc="-5" dirty="0">
                          <a:latin typeface="Arial"/>
                          <a:cs typeface="Arial"/>
                        </a:rPr>
                        <a:t>Length in metres stating</a:t>
                      </a:r>
                      <a:r>
                        <a:rPr sz="900" spc="-15" dirty="0">
                          <a:latin typeface="Arial"/>
                          <a:cs typeface="Arial"/>
                        </a:rPr>
                        <a:t> </a:t>
                      </a:r>
                      <a:r>
                        <a:rPr sz="900" spc="-5" dirty="0">
                          <a:latin typeface="Arial"/>
                          <a:cs typeface="Arial"/>
                        </a:rPr>
                        <a:t>size</a:t>
                      </a:r>
                      <a:endParaRPr sz="900">
                        <a:latin typeface="Arial"/>
                        <a:cs typeface="Arial"/>
                      </a:endParaRPr>
                    </a:p>
                  </a:txBody>
                  <a:tcPr marL="0" marR="0" marT="71120" marB="0"/>
                </a:tc>
                <a:extLst>
                  <a:ext uri="{0D108BD9-81ED-4DB2-BD59-A6C34878D82A}">
                    <a16:rowId xmlns:a16="http://schemas.microsoft.com/office/drawing/2014/main" val="10006"/>
                  </a:ext>
                </a:extLst>
              </a:tr>
              <a:tr h="292207">
                <a:tc>
                  <a:txBody>
                    <a:bodyPr/>
                    <a:lstStyle/>
                    <a:p>
                      <a:pPr marL="25400">
                        <a:lnSpc>
                          <a:spcPct val="100000"/>
                        </a:lnSpc>
                        <a:spcBef>
                          <a:spcPts val="560"/>
                        </a:spcBef>
                      </a:pPr>
                      <a:r>
                        <a:rPr sz="900" spc="-5" dirty="0">
                          <a:latin typeface="Arial"/>
                          <a:cs typeface="Arial"/>
                        </a:rPr>
                        <a:t>22.08</a:t>
                      </a:r>
                      <a:endParaRPr sz="900">
                        <a:latin typeface="Arial"/>
                        <a:cs typeface="Arial"/>
                      </a:endParaRPr>
                    </a:p>
                  </a:txBody>
                  <a:tcPr marL="0" marR="0" marT="71120" marB="0"/>
                </a:tc>
                <a:tc>
                  <a:txBody>
                    <a:bodyPr/>
                    <a:lstStyle/>
                    <a:p>
                      <a:pPr marL="126364">
                        <a:lnSpc>
                          <a:spcPct val="100000"/>
                        </a:lnSpc>
                        <a:spcBef>
                          <a:spcPts val="560"/>
                        </a:spcBef>
                      </a:pPr>
                      <a:r>
                        <a:rPr sz="900" spc="-10" dirty="0">
                          <a:latin typeface="Arial"/>
                          <a:cs typeface="Arial"/>
                        </a:rPr>
                        <a:t>Cesspits </a:t>
                      </a:r>
                      <a:r>
                        <a:rPr sz="900" spc="-5" dirty="0">
                          <a:latin typeface="Arial"/>
                          <a:cs typeface="Arial"/>
                        </a:rPr>
                        <a:t>and grease</a:t>
                      </a:r>
                      <a:r>
                        <a:rPr sz="900" spc="5" dirty="0">
                          <a:latin typeface="Arial"/>
                          <a:cs typeface="Arial"/>
                        </a:rPr>
                        <a:t> </a:t>
                      </a:r>
                      <a:r>
                        <a:rPr sz="900" spc="-5" dirty="0">
                          <a:latin typeface="Arial"/>
                          <a:cs typeface="Arial"/>
                        </a:rPr>
                        <a:t>traps</a:t>
                      </a:r>
                      <a:endParaRPr sz="900">
                        <a:latin typeface="Arial"/>
                        <a:cs typeface="Arial"/>
                      </a:endParaRPr>
                    </a:p>
                  </a:txBody>
                  <a:tcPr marL="0" marR="0" marT="71120" marB="0"/>
                </a:tc>
                <a:tc>
                  <a:txBody>
                    <a:bodyPr/>
                    <a:lstStyle/>
                    <a:p>
                      <a:pPr marL="393700">
                        <a:lnSpc>
                          <a:spcPct val="100000"/>
                        </a:lnSpc>
                        <a:spcBef>
                          <a:spcPts val="560"/>
                        </a:spcBef>
                      </a:pPr>
                      <a:r>
                        <a:rPr sz="900" spc="-5" dirty="0">
                          <a:latin typeface="Arial"/>
                          <a:cs typeface="Arial"/>
                        </a:rPr>
                        <a:t>Enumerated</a:t>
                      </a:r>
                      <a:endParaRPr sz="900">
                        <a:latin typeface="Arial"/>
                        <a:cs typeface="Arial"/>
                      </a:endParaRPr>
                    </a:p>
                  </a:txBody>
                  <a:tcPr marL="0" marR="0" marT="71120" marB="0"/>
                </a:tc>
                <a:extLst>
                  <a:ext uri="{0D108BD9-81ED-4DB2-BD59-A6C34878D82A}">
                    <a16:rowId xmlns:a16="http://schemas.microsoft.com/office/drawing/2014/main" val="10007"/>
                  </a:ext>
                </a:extLst>
              </a:tr>
              <a:tr h="292207">
                <a:tc>
                  <a:txBody>
                    <a:bodyPr/>
                    <a:lstStyle/>
                    <a:p>
                      <a:pPr marL="25400">
                        <a:lnSpc>
                          <a:spcPct val="100000"/>
                        </a:lnSpc>
                        <a:spcBef>
                          <a:spcPts val="565"/>
                        </a:spcBef>
                      </a:pPr>
                      <a:r>
                        <a:rPr sz="900" spc="-5" dirty="0">
                          <a:latin typeface="Arial"/>
                          <a:cs typeface="Arial"/>
                        </a:rPr>
                        <a:t>22.09</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Inspection</a:t>
                      </a:r>
                      <a:r>
                        <a:rPr sz="900" spc="-10" dirty="0">
                          <a:latin typeface="Arial"/>
                          <a:cs typeface="Arial"/>
                        </a:rPr>
                        <a:t> </a:t>
                      </a:r>
                      <a:r>
                        <a:rPr sz="900" spc="-5" dirty="0">
                          <a:latin typeface="Arial"/>
                          <a:cs typeface="Arial"/>
                        </a:rPr>
                        <a:t>chambers</a:t>
                      </a:r>
                      <a:endParaRPr sz="900">
                        <a:latin typeface="Arial"/>
                        <a:cs typeface="Arial"/>
                      </a:endParaRPr>
                    </a:p>
                  </a:txBody>
                  <a:tcPr marL="0" marR="0" marT="71755" marB="0"/>
                </a:tc>
                <a:tc>
                  <a:txBody>
                    <a:bodyPr/>
                    <a:lstStyle/>
                    <a:p>
                      <a:pPr marL="393065">
                        <a:lnSpc>
                          <a:spcPct val="100000"/>
                        </a:lnSpc>
                        <a:spcBef>
                          <a:spcPts val="565"/>
                        </a:spcBef>
                      </a:pPr>
                      <a:r>
                        <a:rPr sz="900" spc="-5" dirty="0">
                          <a:latin typeface="Arial"/>
                          <a:cs typeface="Arial"/>
                        </a:rPr>
                        <a:t>Enumerated</a:t>
                      </a:r>
                      <a:endParaRPr sz="900">
                        <a:latin typeface="Arial"/>
                        <a:cs typeface="Arial"/>
                      </a:endParaRPr>
                    </a:p>
                  </a:txBody>
                  <a:tcPr marL="0" marR="0" marT="71755" marB="0"/>
                </a:tc>
                <a:extLst>
                  <a:ext uri="{0D108BD9-81ED-4DB2-BD59-A6C34878D82A}">
                    <a16:rowId xmlns:a16="http://schemas.microsoft.com/office/drawing/2014/main" val="10008"/>
                  </a:ext>
                </a:extLst>
              </a:tr>
              <a:tr h="292207">
                <a:tc>
                  <a:txBody>
                    <a:bodyPr/>
                    <a:lstStyle/>
                    <a:p>
                      <a:pPr marL="25400">
                        <a:lnSpc>
                          <a:spcPct val="100000"/>
                        </a:lnSpc>
                        <a:spcBef>
                          <a:spcPts val="560"/>
                        </a:spcBef>
                      </a:pPr>
                      <a:r>
                        <a:rPr sz="900" spc="-5" dirty="0">
                          <a:latin typeface="Arial"/>
                          <a:cs typeface="Arial"/>
                        </a:rPr>
                        <a:t>22.10</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Manholes</a:t>
                      </a:r>
                      <a:endParaRPr sz="900">
                        <a:latin typeface="Arial"/>
                        <a:cs typeface="Arial"/>
                      </a:endParaRPr>
                    </a:p>
                  </a:txBody>
                  <a:tcPr marL="0" marR="0" marT="71120" marB="0"/>
                </a:tc>
                <a:tc>
                  <a:txBody>
                    <a:bodyPr/>
                    <a:lstStyle/>
                    <a:p>
                      <a:pPr marL="394335">
                        <a:lnSpc>
                          <a:spcPct val="100000"/>
                        </a:lnSpc>
                        <a:spcBef>
                          <a:spcPts val="560"/>
                        </a:spcBef>
                      </a:pPr>
                      <a:r>
                        <a:rPr sz="900" spc="-5" dirty="0">
                          <a:latin typeface="Arial"/>
                          <a:cs typeface="Arial"/>
                        </a:rPr>
                        <a:t>Enumerated</a:t>
                      </a:r>
                      <a:endParaRPr sz="900">
                        <a:latin typeface="Arial"/>
                        <a:cs typeface="Arial"/>
                      </a:endParaRPr>
                    </a:p>
                  </a:txBody>
                  <a:tcPr marL="0" marR="0" marT="71120" marB="0"/>
                </a:tc>
                <a:extLst>
                  <a:ext uri="{0D108BD9-81ED-4DB2-BD59-A6C34878D82A}">
                    <a16:rowId xmlns:a16="http://schemas.microsoft.com/office/drawing/2014/main" val="10009"/>
                  </a:ext>
                </a:extLst>
              </a:tr>
              <a:tr h="292207">
                <a:tc>
                  <a:txBody>
                    <a:bodyPr/>
                    <a:lstStyle/>
                    <a:p>
                      <a:pPr marL="25400">
                        <a:lnSpc>
                          <a:spcPct val="100000"/>
                        </a:lnSpc>
                        <a:spcBef>
                          <a:spcPts val="565"/>
                        </a:spcBef>
                      </a:pPr>
                      <a:r>
                        <a:rPr sz="900" spc="-15" dirty="0">
                          <a:latin typeface="Arial"/>
                          <a:cs typeface="Arial"/>
                        </a:rPr>
                        <a:t>22.11</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Soakholes</a:t>
                      </a:r>
                      <a:endParaRPr sz="900">
                        <a:latin typeface="Arial"/>
                        <a:cs typeface="Arial"/>
                      </a:endParaRPr>
                    </a:p>
                  </a:txBody>
                  <a:tcPr marL="0" marR="0" marT="71755" marB="0"/>
                </a:tc>
                <a:tc>
                  <a:txBody>
                    <a:bodyPr/>
                    <a:lstStyle/>
                    <a:p>
                      <a:pPr marL="393700">
                        <a:lnSpc>
                          <a:spcPct val="100000"/>
                        </a:lnSpc>
                        <a:spcBef>
                          <a:spcPts val="565"/>
                        </a:spcBef>
                      </a:pPr>
                      <a:r>
                        <a:rPr sz="900" spc="-5" dirty="0">
                          <a:latin typeface="Arial"/>
                          <a:cs typeface="Arial"/>
                        </a:rPr>
                        <a:t>Enumerated</a:t>
                      </a:r>
                      <a:endParaRPr sz="900">
                        <a:latin typeface="Arial"/>
                        <a:cs typeface="Arial"/>
                      </a:endParaRPr>
                    </a:p>
                  </a:txBody>
                  <a:tcPr marL="0" marR="0" marT="71755" marB="0"/>
                </a:tc>
                <a:extLst>
                  <a:ext uri="{0D108BD9-81ED-4DB2-BD59-A6C34878D82A}">
                    <a16:rowId xmlns:a16="http://schemas.microsoft.com/office/drawing/2014/main" val="10010"/>
                  </a:ext>
                </a:extLst>
              </a:tr>
              <a:tr h="291807">
                <a:tc>
                  <a:txBody>
                    <a:bodyPr/>
                    <a:lstStyle/>
                    <a:p>
                      <a:pPr marL="25400">
                        <a:lnSpc>
                          <a:spcPct val="100000"/>
                        </a:lnSpc>
                        <a:spcBef>
                          <a:spcPts val="560"/>
                        </a:spcBef>
                      </a:pPr>
                      <a:r>
                        <a:rPr sz="900" spc="-5" dirty="0">
                          <a:latin typeface="Arial"/>
                          <a:cs typeface="Arial"/>
                        </a:rPr>
                        <a:t>22.12</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Holding</a:t>
                      </a:r>
                      <a:r>
                        <a:rPr sz="900" spc="-10" dirty="0">
                          <a:latin typeface="Arial"/>
                          <a:cs typeface="Arial"/>
                        </a:rPr>
                        <a:t> tanks</a:t>
                      </a:r>
                      <a:endParaRPr sz="900">
                        <a:latin typeface="Arial"/>
                        <a:cs typeface="Arial"/>
                      </a:endParaRPr>
                    </a:p>
                  </a:txBody>
                  <a:tcPr marL="0" marR="0" marT="71120" marB="0"/>
                </a:tc>
                <a:tc>
                  <a:txBody>
                    <a:bodyPr/>
                    <a:lstStyle/>
                    <a:p>
                      <a:pPr marL="393700">
                        <a:lnSpc>
                          <a:spcPct val="100000"/>
                        </a:lnSpc>
                        <a:spcBef>
                          <a:spcPts val="560"/>
                        </a:spcBef>
                      </a:pPr>
                      <a:r>
                        <a:rPr sz="900" spc="-5" dirty="0">
                          <a:latin typeface="Arial"/>
                          <a:cs typeface="Arial"/>
                        </a:rPr>
                        <a:t>Enumerated</a:t>
                      </a:r>
                      <a:endParaRPr sz="900">
                        <a:latin typeface="Arial"/>
                        <a:cs typeface="Arial"/>
                      </a:endParaRPr>
                    </a:p>
                  </a:txBody>
                  <a:tcPr marL="0" marR="0" marT="71120" marB="0"/>
                </a:tc>
                <a:extLst>
                  <a:ext uri="{0D108BD9-81ED-4DB2-BD59-A6C34878D82A}">
                    <a16:rowId xmlns:a16="http://schemas.microsoft.com/office/drawing/2014/main" val="10011"/>
                  </a:ext>
                </a:extLst>
              </a:tr>
              <a:tr h="292207">
                <a:tc>
                  <a:txBody>
                    <a:bodyPr/>
                    <a:lstStyle/>
                    <a:p>
                      <a:pPr marL="25400">
                        <a:lnSpc>
                          <a:spcPct val="100000"/>
                        </a:lnSpc>
                        <a:spcBef>
                          <a:spcPts val="560"/>
                        </a:spcBef>
                      </a:pPr>
                      <a:r>
                        <a:rPr sz="900" spc="-5" dirty="0">
                          <a:latin typeface="Arial"/>
                          <a:cs typeface="Arial"/>
                        </a:rPr>
                        <a:t>22.13</a:t>
                      </a:r>
                      <a:endParaRPr sz="900">
                        <a:latin typeface="Arial"/>
                        <a:cs typeface="Arial"/>
                      </a:endParaRPr>
                    </a:p>
                  </a:txBody>
                  <a:tcPr marL="0" marR="0" marT="71120" marB="0"/>
                </a:tc>
                <a:tc>
                  <a:txBody>
                    <a:bodyPr/>
                    <a:lstStyle/>
                    <a:p>
                      <a:pPr marL="126364">
                        <a:lnSpc>
                          <a:spcPct val="100000"/>
                        </a:lnSpc>
                        <a:spcBef>
                          <a:spcPts val="560"/>
                        </a:spcBef>
                      </a:pPr>
                      <a:r>
                        <a:rPr sz="900" spc="-10" dirty="0">
                          <a:latin typeface="Arial"/>
                          <a:cs typeface="Arial"/>
                        </a:rPr>
                        <a:t>Pumps</a:t>
                      </a:r>
                      <a:endParaRPr sz="900">
                        <a:latin typeface="Arial"/>
                        <a:cs typeface="Arial"/>
                      </a:endParaRPr>
                    </a:p>
                  </a:txBody>
                  <a:tcPr marL="0" marR="0" marT="71120" marB="0"/>
                </a:tc>
                <a:tc>
                  <a:txBody>
                    <a:bodyPr/>
                    <a:lstStyle/>
                    <a:p>
                      <a:pPr marL="393700">
                        <a:lnSpc>
                          <a:spcPct val="100000"/>
                        </a:lnSpc>
                        <a:spcBef>
                          <a:spcPts val="560"/>
                        </a:spcBef>
                      </a:pPr>
                      <a:r>
                        <a:rPr sz="900" spc="-5" dirty="0">
                          <a:latin typeface="Arial"/>
                          <a:cs typeface="Arial"/>
                        </a:rPr>
                        <a:t>Enumerated</a:t>
                      </a:r>
                      <a:endParaRPr sz="900">
                        <a:latin typeface="Arial"/>
                        <a:cs typeface="Arial"/>
                      </a:endParaRPr>
                    </a:p>
                  </a:txBody>
                  <a:tcPr marL="0" marR="0" marT="71120" marB="0"/>
                </a:tc>
                <a:extLst>
                  <a:ext uri="{0D108BD9-81ED-4DB2-BD59-A6C34878D82A}">
                    <a16:rowId xmlns:a16="http://schemas.microsoft.com/office/drawing/2014/main" val="10012"/>
                  </a:ext>
                </a:extLst>
              </a:tr>
              <a:tr h="292207">
                <a:tc>
                  <a:txBody>
                    <a:bodyPr/>
                    <a:lstStyle/>
                    <a:p>
                      <a:pPr marL="25400">
                        <a:lnSpc>
                          <a:spcPct val="100000"/>
                        </a:lnSpc>
                        <a:spcBef>
                          <a:spcPts val="565"/>
                        </a:spcBef>
                      </a:pPr>
                      <a:r>
                        <a:rPr sz="900" spc="-5" dirty="0">
                          <a:latin typeface="Arial"/>
                          <a:cs typeface="Arial"/>
                        </a:rPr>
                        <a:t>22.14</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Septic</a:t>
                      </a:r>
                      <a:r>
                        <a:rPr sz="900" spc="-10" dirty="0">
                          <a:latin typeface="Arial"/>
                          <a:cs typeface="Arial"/>
                        </a:rPr>
                        <a:t> tanks</a:t>
                      </a:r>
                      <a:endParaRPr sz="900">
                        <a:latin typeface="Arial"/>
                        <a:cs typeface="Arial"/>
                      </a:endParaRPr>
                    </a:p>
                  </a:txBody>
                  <a:tcPr marL="0" marR="0" marT="71755" marB="0"/>
                </a:tc>
                <a:tc>
                  <a:txBody>
                    <a:bodyPr/>
                    <a:lstStyle/>
                    <a:p>
                      <a:pPr marL="393700">
                        <a:lnSpc>
                          <a:spcPct val="100000"/>
                        </a:lnSpc>
                        <a:spcBef>
                          <a:spcPts val="565"/>
                        </a:spcBef>
                      </a:pPr>
                      <a:r>
                        <a:rPr sz="900" spc="-5" dirty="0">
                          <a:latin typeface="Arial"/>
                          <a:cs typeface="Arial"/>
                        </a:rPr>
                        <a:t>Enumerated</a:t>
                      </a:r>
                      <a:endParaRPr sz="900">
                        <a:latin typeface="Arial"/>
                        <a:cs typeface="Arial"/>
                      </a:endParaRPr>
                    </a:p>
                  </a:txBody>
                  <a:tcPr marL="0" marR="0" marT="71755" marB="0"/>
                </a:tc>
                <a:extLst>
                  <a:ext uri="{0D108BD9-81ED-4DB2-BD59-A6C34878D82A}">
                    <a16:rowId xmlns:a16="http://schemas.microsoft.com/office/drawing/2014/main" val="10013"/>
                  </a:ext>
                </a:extLst>
              </a:tr>
              <a:tr h="291807">
                <a:tc>
                  <a:txBody>
                    <a:bodyPr/>
                    <a:lstStyle/>
                    <a:p>
                      <a:pPr marL="25400">
                        <a:lnSpc>
                          <a:spcPct val="100000"/>
                        </a:lnSpc>
                        <a:spcBef>
                          <a:spcPts val="560"/>
                        </a:spcBef>
                      </a:pPr>
                      <a:r>
                        <a:rPr sz="900" spc="-5" dirty="0">
                          <a:latin typeface="Arial"/>
                          <a:cs typeface="Arial"/>
                        </a:rPr>
                        <a:t>22.15</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Sewage treatment</a:t>
                      </a:r>
                      <a:r>
                        <a:rPr sz="900" spc="-10" dirty="0">
                          <a:latin typeface="Arial"/>
                          <a:cs typeface="Arial"/>
                        </a:rPr>
                        <a:t> </a:t>
                      </a:r>
                      <a:r>
                        <a:rPr sz="900" spc="-5" dirty="0">
                          <a:latin typeface="Arial"/>
                          <a:cs typeface="Arial"/>
                        </a:rPr>
                        <a:t>plants</a:t>
                      </a:r>
                      <a:endParaRPr sz="900">
                        <a:latin typeface="Arial"/>
                        <a:cs typeface="Arial"/>
                      </a:endParaRPr>
                    </a:p>
                  </a:txBody>
                  <a:tcPr marL="0" marR="0" marT="71120" marB="0"/>
                </a:tc>
                <a:tc>
                  <a:txBody>
                    <a:bodyPr/>
                    <a:lstStyle/>
                    <a:p>
                      <a:pPr marL="393700">
                        <a:lnSpc>
                          <a:spcPct val="100000"/>
                        </a:lnSpc>
                        <a:spcBef>
                          <a:spcPts val="560"/>
                        </a:spcBef>
                      </a:pPr>
                      <a:r>
                        <a:rPr sz="900" spc="-5" dirty="0">
                          <a:latin typeface="Arial"/>
                          <a:cs typeface="Arial"/>
                        </a:rPr>
                        <a:t>Enumerated</a:t>
                      </a:r>
                      <a:endParaRPr sz="900">
                        <a:latin typeface="Arial"/>
                        <a:cs typeface="Arial"/>
                      </a:endParaRPr>
                    </a:p>
                  </a:txBody>
                  <a:tcPr marL="0" marR="0" marT="71120" marB="0"/>
                </a:tc>
                <a:extLst>
                  <a:ext uri="{0D108BD9-81ED-4DB2-BD59-A6C34878D82A}">
                    <a16:rowId xmlns:a16="http://schemas.microsoft.com/office/drawing/2014/main" val="10014"/>
                  </a:ext>
                </a:extLst>
              </a:tr>
              <a:tr h="349997">
                <a:tc>
                  <a:txBody>
                    <a:bodyPr/>
                    <a:lstStyle/>
                    <a:p>
                      <a:pPr marL="25400">
                        <a:lnSpc>
                          <a:spcPct val="100000"/>
                        </a:lnSpc>
                        <a:spcBef>
                          <a:spcPts val="560"/>
                        </a:spcBef>
                      </a:pPr>
                      <a:r>
                        <a:rPr sz="900" spc="-5" dirty="0">
                          <a:latin typeface="Arial"/>
                          <a:cs typeface="Arial"/>
                        </a:rPr>
                        <a:t>22.16</a:t>
                      </a:r>
                      <a:endParaRPr sz="900">
                        <a:latin typeface="Arial"/>
                        <a:cs typeface="Arial"/>
                      </a:endParaRPr>
                    </a:p>
                  </a:txBody>
                  <a:tcPr marL="0" marR="0" marT="71120" marB="0"/>
                </a:tc>
                <a:tc>
                  <a:txBody>
                    <a:bodyPr/>
                    <a:lstStyle/>
                    <a:p>
                      <a:pPr marL="126364" marR="385445">
                        <a:lnSpc>
                          <a:spcPct val="102200"/>
                        </a:lnSpc>
                        <a:spcBef>
                          <a:spcPts val="535"/>
                        </a:spcBef>
                      </a:pPr>
                      <a:r>
                        <a:rPr sz="900" spc="-5" dirty="0">
                          <a:latin typeface="Arial"/>
                          <a:cs typeface="Arial"/>
                        </a:rPr>
                        <a:t>Permits, testing, identification, ‘As Built’  drawings and builders</a:t>
                      </a:r>
                      <a:r>
                        <a:rPr sz="900" spc="-15" dirty="0">
                          <a:latin typeface="Arial"/>
                          <a:cs typeface="Arial"/>
                        </a:rPr>
                        <a:t> </a:t>
                      </a:r>
                      <a:r>
                        <a:rPr sz="900" spc="-5" dirty="0">
                          <a:latin typeface="Arial"/>
                          <a:cs typeface="Arial"/>
                        </a:rPr>
                        <a:t>work</a:t>
                      </a:r>
                      <a:endParaRPr sz="900">
                        <a:latin typeface="Arial"/>
                        <a:cs typeface="Arial"/>
                      </a:endParaRPr>
                    </a:p>
                  </a:txBody>
                  <a:tcPr marL="0" marR="0" marT="67945" marB="0"/>
                </a:tc>
                <a:tc>
                  <a:txBody>
                    <a:bodyPr/>
                    <a:lstStyle/>
                    <a:p>
                      <a:pPr marL="393700">
                        <a:lnSpc>
                          <a:spcPct val="100000"/>
                        </a:lnSpc>
                        <a:spcBef>
                          <a:spcPts val="560"/>
                        </a:spcBef>
                      </a:pPr>
                      <a:r>
                        <a:rPr sz="900" spc="-5" dirty="0">
                          <a:latin typeface="Arial"/>
                          <a:cs typeface="Arial"/>
                        </a:rPr>
                        <a:t>Sum</a:t>
                      </a:r>
                      <a:endParaRPr sz="900">
                        <a:latin typeface="Arial"/>
                        <a:cs typeface="Arial"/>
                      </a:endParaRPr>
                    </a:p>
                  </a:txBody>
                  <a:tcPr marL="0" marR="0" marT="71120" marB="0"/>
                </a:tc>
                <a:extLst>
                  <a:ext uri="{0D108BD9-81ED-4DB2-BD59-A6C34878D82A}">
                    <a16:rowId xmlns:a16="http://schemas.microsoft.com/office/drawing/2014/main" val="10015"/>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34</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4135754" cy="2096770"/>
          </a:xfrm>
          <a:prstGeom prst="rect">
            <a:avLst/>
          </a:prstGeom>
        </p:spPr>
        <p:txBody>
          <a:bodyPr vert="horz" wrap="square" lIns="0" tIns="23495" rIns="0" bIns="0" rtlCol="0">
            <a:spAutoFit/>
          </a:bodyPr>
          <a:lstStyle/>
          <a:p>
            <a:pPr marL="1905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9050">
              <a:lnSpc>
                <a:spcPct val="100000"/>
              </a:lnSpc>
              <a:spcBef>
                <a:spcPts val="65"/>
              </a:spcBef>
            </a:pPr>
            <a:r>
              <a:rPr sz="800" spc="-5" dirty="0">
                <a:latin typeface="Arial"/>
                <a:cs typeface="Arial"/>
              </a:rPr>
              <a:t>Form and Extent of Elements: E23 External</a:t>
            </a:r>
            <a:r>
              <a:rPr sz="800" spc="25" dirty="0">
                <a:latin typeface="Arial"/>
                <a:cs typeface="Arial"/>
              </a:rPr>
              <a:t> </a:t>
            </a:r>
            <a:r>
              <a:rPr sz="800" spc="-5" dirty="0">
                <a:latin typeface="Arial"/>
                <a:cs typeface="Arial"/>
              </a:rPr>
              <a:t>Works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3085" algn="l"/>
              </a:tabLst>
            </a:pPr>
            <a:r>
              <a:rPr sz="1400" spc="-5" dirty="0">
                <a:latin typeface="Arial"/>
                <a:cs typeface="Arial"/>
              </a:rPr>
              <a:t>E23	External </a:t>
            </a:r>
            <a:r>
              <a:rPr sz="1400" spc="-10" dirty="0">
                <a:latin typeface="Arial"/>
                <a:cs typeface="Arial"/>
              </a:rPr>
              <a:t>Works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Site works beyond the line of the exterior face </a:t>
            </a:r>
            <a:r>
              <a:rPr sz="900" dirty="0">
                <a:latin typeface="Arial"/>
                <a:cs typeface="Arial"/>
              </a:rPr>
              <a:t>of </a:t>
            </a:r>
            <a:r>
              <a:rPr sz="900" spc="-5" dirty="0">
                <a:latin typeface="Arial"/>
                <a:cs typeface="Arial"/>
              </a:rPr>
              <a:t>the building</a:t>
            </a:r>
            <a:r>
              <a:rPr sz="900" spc="-10" dirty="0">
                <a:latin typeface="Arial"/>
                <a:cs typeface="Arial"/>
              </a:rPr>
              <a:t> </a:t>
            </a:r>
            <a:r>
              <a:rPr sz="900" spc="-5" dirty="0">
                <a:latin typeface="Arial"/>
                <a:cs typeface="Arial"/>
              </a:rPr>
              <a:t>structure.</a:t>
            </a:r>
            <a:endParaRPr sz="900">
              <a:latin typeface="Arial"/>
              <a:cs typeface="Arial"/>
            </a:endParaRPr>
          </a:p>
          <a:p>
            <a:pPr marL="12700">
              <a:lnSpc>
                <a:spcPct val="100000"/>
              </a:lnSpc>
              <a:spcBef>
                <a:spcPts val="660"/>
              </a:spcBef>
            </a:pPr>
            <a:r>
              <a:rPr sz="1100" b="1" spc="-5" dirty="0">
                <a:latin typeface="Arial"/>
                <a:cs typeface="Arial"/>
              </a:rPr>
              <a:t>Exclusions</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Site preparation. </a:t>
            </a:r>
            <a:r>
              <a:rPr sz="900" i="1" spc="-5" dirty="0">
                <a:latin typeface="Arial"/>
                <a:cs typeface="Arial"/>
              </a:rPr>
              <a:t>See “E1 Site Preparation”, </a:t>
            </a:r>
            <a:r>
              <a:rPr sz="900" i="1" spc="-10" dirty="0">
                <a:latin typeface="Arial"/>
                <a:cs typeface="Arial"/>
              </a:rPr>
              <a:t>page</a:t>
            </a:r>
            <a:r>
              <a:rPr sz="900" i="1" spc="5" dirty="0">
                <a:latin typeface="Arial"/>
                <a:cs typeface="Arial"/>
              </a:rPr>
              <a:t> </a:t>
            </a:r>
            <a:r>
              <a:rPr sz="900" i="1" dirty="0">
                <a:latin typeface="Arial"/>
                <a:cs typeface="Arial"/>
              </a:rPr>
              <a:t>8.</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0"/>
              </a:spcBef>
              <a:tabLst>
                <a:tab pos="3346450" algn="l"/>
              </a:tabLst>
            </a:pPr>
            <a:r>
              <a:rPr sz="1000" b="1" spc="-5" dirty="0">
                <a:latin typeface="Arial"/>
                <a:cs typeface="Arial"/>
              </a:rPr>
              <a:t>Element	Element</a:t>
            </a:r>
            <a:r>
              <a:rPr sz="1000" b="1" spc="-50" dirty="0">
                <a:latin typeface="Arial"/>
                <a:cs typeface="Arial"/>
              </a:rPr>
              <a:t> </a:t>
            </a:r>
            <a:r>
              <a:rPr sz="1000" b="1" spc="-5" dirty="0">
                <a:latin typeface="Arial"/>
                <a:cs typeface="Arial"/>
              </a:rPr>
              <a:t>Unit</a:t>
            </a:r>
            <a:endParaRPr sz="1000">
              <a:latin typeface="Arial"/>
              <a:cs typeface="Arial"/>
            </a:endParaRPr>
          </a:p>
        </p:txBody>
      </p:sp>
      <p:sp>
        <p:nvSpPr>
          <p:cNvPr id="7" name="object 7"/>
          <p:cNvSpPr txBox="1"/>
          <p:nvPr/>
        </p:nvSpPr>
        <p:spPr>
          <a:xfrm>
            <a:off x="912721" y="2554602"/>
            <a:ext cx="1337310" cy="162560"/>
          </a:xfrm>
          <a:prstGeom prst="rect">
            <a:avLst/>
          </a:prstGeom>
        </p:spPr>
        <p:txBody>
          <a:bodyPr vert="horz" wrap="square" lIns="0" tIns="12700" rIns="0" bIns="0" rtlCol="0">
            <a:spAutoFit/>
          </a:bodyPr>
          <a:lstStyle/>
          <a:p>
            <a:pPr marL="12700">
              <a:lnSpc>
                <a:spcPct val="100000"/>
              </a:lnSpc>
              <a:spcBef>
                <a:spcPts val="100"/>
              </a:spcBef>
              <a:tabLst>
                <a:tab pos="551815" algn="l"/>
              </a:tabLst>
            </a:pPr>
            <a:r>
              <a:rPr sz="900" dirty="0">
                <a:latin typeface="Arial"/>
                <a:cs typeface="Arial"/>
              </a:rPr>
              <a:t>23	</a:t>
            </a:r>
            <a:r>
              <a:rPr sz="900" spc="-5" dirty="0">
                <a:latin typeface="Arial"/>
                <a:cs typeface="Arial"/>
              </a:rPr>
              <a:t>External</a:t>
            </a:r>
            <a:r>
              <a:rPr sz="900" spc="-50" dirty="0">
                <a:latin typeface="Arial"/>
                <a:cs typeface="Arial"/>
              </a:rPr>
              <a:t> </a:t>
            </a:r>
            <a:r>
              <a:rPr sz="900" spc="-10" dirty="0">
                <a:latin typeface="Arial"/>
                <a:cs typeface="Arial"/>
              </a:rPr>
              <a:t>Works</a:t>
            </a:r>
            <a:endParaRPr sz="900">
              <a:latin typeface="Arial"/>
              <a:cs typeface="Arial"/>
            </a:endParaRPr>
          </a:p>
        </p:txBody>
      </p:sp>
      <p:sp>
        <p:nvSpPr>
          <p:cNvPr id="8" name="object 8"/>
          <p:cNvSpPr txBox="1"/>
          <p:nvPr/>
        </p:nvSpPr>
        <p:spPr>
          <a:xfrm>
            <a:off x="4221248" y="2554602"/>
            <a:ext cx="236410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Gross</a:t>
            </a:r>
            <a:r>
              <a:rPr sz="900" spc="-55" dirty="0">
                <a:latin typeface="Arial"/>
                <a:cs typeface="Arial"/>
              </a:rPr>
              <a:t> </a:t>
            </a:r>
            <a:r>
              <a:rPr sz="900" spc="-5" dirty="0">
                <a:latin typeface="Arial"/>
                <a:cs typeface="Arial"/>
              </a:rPr>
              <a:t>area</a:t>
            </a:r>
            <a:r>
              <a:rPr sz="900" spc="-55" dirty="0">
                <a:latin typeface="Arial"/>
                <a:cs typeface="Arial"/>
              </a:rPr>
              <a:t> </a:t>
            </a:r>
            <a:r>
              <a:rPr sz="900" spc="-5" dirty="0">
                <a:latin typeface="Arial"/>
                <a:cs typeface="Arial"/>
              </a:rPr>
              <a:t>of</a:t>
            </a:r>
            <a:r>
              <a:rPr sz="900" spc="-55" dirty="0">
                <a:latin typeface="Arial"/>
                <a:cs typeface="Arial"/>
              </a:rPr>
              <a:t> </a:t>
            </a:r>
            <a:r>
              <a:rPr sz="900" spc="-5" dirty="0">
                <a:latin typeface="Arial"/>
                <a:cs typeface="Arial"/>
              </a:rPr>
              <a:t>site</a:t>
            </a:r>
            <a:r>
              <a:rPr sz="900" spc="-55" dirty="0">
                <a:latin typeface="Arial"/>
                <a:cs typeface="Arial"/>
              </a:rPr>
              <a:t> </a:t>
            </a:r>
            <a:r>
              <a:rPr sz="900" spc="-5" dirty="0">
                <a:latin typeface="Arial"/>
                <a:cs typeface="Arial"/>
              </a:rPr>
              <a:t>in</a:t>
            </a:r>
            <a:r>
              <a:rPr sz="900" spc="-55" dirty="0">
                <a:latin typeface="Arial"/>
                <a:cs typeface="Arial"/>
              </a:rPr>
              <a:t> </a:t>
            </a:r>
            <a:r>
              <a:rPr sz="900" spc="-5" dirty="0">
                <a:latin typeface="Arial"/>
                <a:cs typeface="Arial"/>
              </a:rPr>
              <a:t>m2,</a:t>
            </a:r>
            <a:r>
              <a:rPr sz="900" spc="-50" dirty="0">
                <a:latin typeface="Arial"/>
                <a:cs typeface="Arial"/>
              </a:rPr>
              <a:t> </a:t>
            </a:r>
            <a:r>
              <a:rPr sz="900" spc="-5" dirty="0">
                <a:latin typeface="Arial"/>
                <a:cs typeface="Arial"/>
              </a:rPr>
              <a:t>excluding</a:t>
            </a:r>
            <a:r>
              <a:rPr sz="900" spc="-55" dirty="0">
                <a:latin typeface="Arial"/>
                <a:cs typeface="Arial"/>
              </a:rPr>
              <a:t> </a:t>
            </a:r>
            <a:r>
              <a:rPr sz="900" spc="-5" dirty="0">
                <a:latin typeface="Arial"/>
                <a:cs typeface="Arial"/>
              </a:rPr>
              <a:t>plan</a:t>
            </a:r>
            <a:r>
              <a:rPr sz="900" spc="-50" dirty="0">
                <a:latin typeface="Arial"/>
                <a:cs typeface="Arial"/>
              </a:rPr>
              <a:t> </a:t>
            </a:r>
            <a:r>
              <a:rPr sz="900" spc="-5" dirty="0">
                <a:latin typeface="Arial"/>
                <a:cs typeface="Arial"/>
              </a:rPr>
              <a:t>area</a:t>
            </a:r>
            <a:r>
              <a:rPr sz="900" spc="-55" dirty="0">
                <a:latin typeface="Arial"/>
                <a:cs typeface="Arial"/>
              </a:rPr>
              <a:t> </a:t>
            </a:r>
            <a:r>
              <a:rPr sz="900" spc="-5" dirty="0">
                <a:latin typeface="Arial"/>
                <a:cs typeface="Arial"/>
              </a:rPr>
              <a:t>of  building</a:t>
            </a:r>
            <a:endParaRPr sz="900">
              <a:latin typeface="Arial"/>
              <a:cs typeface="Arial"/>
            </a:endParaRPr>
          </a:p>
        </p:txBody>
      </p:sp>
      <p:sp>
        <p:nvSpPr>
          <p:cNvPr id="9" name="object 9"/>
          <p:cNvSpPr txBox="1"/>
          <p:nvPr/>
        </p:nvSpPr>
        <p:spPr>
          <a:xfrm>
            <a:off x="912721" y="2982083"/>
            <a:ext cx="787400"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Sub-element</a:t>
            </a:r>
            <a:endParaRPr sz="1000">
              <a:latin typeface="Arial"/>
              <a:cs typeface="Arial"/>
            </a:endParaRPr>
          </a:p>
        </p:txBody>
      </p:sp>
      <p:sp>
        <p:nvSpPr>
          <p:cNvPr id="10" name="object 10"/>
          <p:cNvSpPr txBox="1"/>
          <p:nvPr/>
        </p:nvSpPr>
        <p:spPr>
          <a:xfrm>
            <a:off x="4221245" y="2982083"/>
            <a:ext cx="1069975"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Sub-element</a:t>
            </a:r>
            <a:r>
              <a:rPr sz="1000" b="1" spc="-45" dirty="0">
                <a:latin typeface="Arial"/>
                <a:cs typeface="Arial"/>
              </a:rPr>
              <a:t> </a:t>
            </a:r>
            <a:r>
              <a:rPr sz="1000" b="1" spc="-5" dirty="0">
                <a:latin typeface="Arial"/>
                <a:cs typeface="Arial"/>
              </a:rPr>
              <a:t>Unit</a:t>
            </a:r>
            <a:endParaRPr sz="1000">
              <a:latin typeface="Arial"/>
              <a:cs typeface="Arial"/>
            </a:endParaRPr>
          </a:p>
        </p:txBody>
      </p:sp>
      <p:sp>
        <p:nvSpPr>
          <p:cNvPr id="11" name="object 11"/>
          <p:cNvSpPr/>
          <p:nvPr/>
        </p:nvSpPr>
        <p:spPr>
          <a:xfrm>
            <a:off x="899515" y="2503303"/>
            <a:ext cx="5774690" cy="0"/>
          </a:xfrm>
          <a:custGeom>
            <a:avLst/>
            <a:gdLst/>
            <a:ahLst/>
            <a:cxnLst/>
            <a:rect l="l" t="t" r="r" b="b"/>
            <a:pathLst>
              <a:path w="5774690">
                <a:moveTo>
                  <a:pt x="0" y="0"/>
                </a:moveTo>
                <a:lnTo>
                  <a:pt x="5774423" y="0"/>
                </a:lnTo>
              </a:path>
            </a:pathLst>
          </a:custGeom>
          <a:ln w="6108">
            <a:solidFill>
              <a:srgbClr val="000000"/>
            </a:solidFill>
          </a:ln>
        </p:spPr>
        <p:txBody>
          <a:bodyPr wrap="square" lIns="0" tIns="0" rIns="0" bIns="0" rtlCol="0"/>
          <a:lstStyle/>
          <a:p>
            <a:endParaRPr/>
          </a:p>
        </p:txBody>
      </p:sp>
      <p:graphicFrame>
        <p:nvGraphicFramePr>
          <p:cNvPr id="12" name="object 12"/>
          <p:cNvGraphicFramePr>
            <a:graphicFrameLocks noGrp="1"/>
          </p:cNvGraphicFramePr>
          <p:nvPr/>
        </p:nvGraphicFramePr>
        <p:xfrm>
          <a:off x="899515" y="3265297"/>
          <a:ext cx="5774690" cy="4139565"/>
        </p:xfrm>
        <a:graphic>
          <a:graphicData uri="http://schemas.openxmlformats.org/drawingml/2006/table">
            <a:tbl>
              <a:tblPr firstRow="1" bandRow="1">
                <a:tableStyleId>{2D5ABB26-0587-4C30-8999-92F81FD0307C}</a:tableStyleId>
              </a:tblPr>
              <a:tblGrid>
                <a:gridCol w="438784">
                  <a:extLst>
                    <a:ext uri="{9D8B030D-6E8A-4147-A177-3AD203B41FA5}">
                      <a16:colId xmlns:a16="http://schemas.microsoft.com/office/drawing/2014/main" val="20000"/>
                    </a:ext>
                  </a:extLst>
                </a:gridCol>
                <a:gridCol w="2701925">
                  <a:extLst>
                    <a:ext uri="{9D8B030D-6E8A-4147-A177-3AD203B41FA5}">
                      <a16:colId xmlns:a16="http://schemas.microsoft.com/office/drawing/2014/main" val="20001"/>
                    </a:ext>
                  </a:extLst>
                </a:gridCol>
                <a:gridCol w="2633344">
                  <a:extLst>
                    <a:ext uri="{9D8B030D-6E8A-4147-A177-3AD203B41FA5}">
                      <a16:colId xmlns:a16="http://schemas.microsoft.com/office/drawing/2014/main" val="20002"/>
                    </a:ext>
                  </a:extLst>
                </a:gridCol>
              </a:tblGrid>
              <a:tr h="284582">
                <a:tc>
                  <a:txBody>
                    <a:bodyPr/>
                    <a:lstStyle/>
                    <a:p>
                      <a:pPr marL="25400">
                        <a:lnSpc>
                          <a:spcPct val="100000"/>
                        </a:lnSpc>
                        <a:spcBef>
                          <a:spcPts val="500"/>
                        </a:spcBef>
                      </a:pPr>
                      <a:r>
                        <a:rPr sz="900" spc="-5" dirty="0">
                          <a:latin typeface="Arial"/>
                          <a:cs typeface="Arial"/>
                        </a:rPr>
                        <a:t>23.01</a:t>
                      </a:r>
                      <a:endParaRPr sz="900">
                        <a:latin typeface="Arial"/>
                        <a:cs typeface="Arial"/>
                      </a:endParaRPr>
                    </a:p>
                  </a:txBody>
                  <a:tcPr marL="0" marR="0" marT="63500" marB="0">
                    <a:lnT w="6350">
                      <a:solidFill>
                        <a:srgbClr val="000000"/>
                      </a:solidFill>
                      <a:prstDash val="solid"/>
                    </a:lnT>
                  </a:tcPr>
                </a:tc>
                <a:tc>
                  <a:txBody>
                    <a:bodyPr/>
                    <a:lstStyle/>
                    <a:p>
                      <a:pPr marL="126364">
                        <a:lnSpc>
                          <a:spcPct val="100000"/>
                        </a:lnSpc>
                        <a:spcBef>
                          <a:spcPts val="500"/>
                        </a:spcBef>
                      </a:pPr>
                      <a:r>
                        <a:rPr sz="900" spc="-5" dirty="0">
                          <a:latin typeface="Arial"/>
                          <a:cs typeface="Arial"/>
                        </a:rPr>
                        <a:t>Roads</a:t>
                      </a:r>
                      <a:endParaRPr sz="900">
                        <a:latin typeface="Arial"/>
                        <a:cs typeface="Arial"/>
                      </a:endParaRPr>
                    </a:p>
                  </a:txBody>
                  <a:tcPr marL="0" marR="0" marT="63500" marB="0">
                    <a:lnT w="6350">
                      <a:solidFill>
                        <a:srgbClr val="000000"/>
                      </a:solidFill>
                      <a:prstDash val="solid"/>
                    </a:lnT>
                  </a:tcPr>
                </a:tc>
                <a:tc>
                  <a:txBody>
                    <a:bodyPr/>
                    <a:lstStyle/>
                    <a:p>
                      <a:pPr marL="193675">
                        <a:lnSpc>
                          <a:spcPct val="100000"/>
                        </a:lnSpc>
                        <a:spcBef>
                          <a:spcPts val="500"/>
                        </a:spcBef>
                      </a:pPr>
                      <a:r>
                        <a:rPr sz="900" spc="-5" dirty="0">
                          <a:latin typeface="Arial"/>
                          <a:cs typeface="Arial"/>
                        </a:rPr>
                        <a:t>Area in m2</a:t>
                      </a:r>
                      <a:endParaRPr sz="900">
                        <a:latin typeface="Arial"/>
                        <a:cs typeface="Arial"/>
                      </a:endParaRPr>
                    </a:p>
                  </a:txBody>
                  <a:tcPr marL="0" marR="0" marT="63500" marB="0">
                    <a:lnT w="6350">
                      <a:solidFill>
                        <a:srgbClr val="000000"/>
                      </a:solidFill>
                      <a:prstDash val="solid"/>
                    </a:lnT>
                  </a:tcPr>
                </a:tc>
                <a:extLst>
                  <a:ext uri="{0D108BD9-81ED-4DB2-BD59-A6C34878D82A}">
                    <a16:rowId xmlns:a16="http://schemas.microsoft.com/office/drawing/2014/main" val="10000"/>
                  </a:ext>
                </a:extLst>
              </a:tr>
              <a:tr h="291807">
                <a:tc>
                  <a:txBody>
                    <a:bodyPr/>
                    <a:lstStyle/>
                    <a:p>
                      <a:pPr marL="25400">
                        <a:lnSpc>
                          <a:spcPct val="100000"/>
                        </a:lnSpc>
                        <a:spcBef>
                          <a:spcPts val="560"/>
                        </a:spcBef>
                      </a:pPr>
                      <a:r>
                        <a:rPr sz="900" spc="-5" dirty="0">
                          <a:latin typeface="Arial"/>
                          <a:cs typeface="Arial"/>
                        </a:rPr>
                        <a:t>23.02</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Kerbing and channelling</a:t>
                      </a:r>
                      <a:endParaRPr sz="900">
                        <a:latin typeface="Arial"/>
                        <a:cs typeface="Arial"/>
                      </a:endParaRPr>
                    </a:p>
                  </a:txBody>
                  <a:tcPr marL="0" marR="0" marT="71120" marB="0"/>
                </a:tc>
                <a:tc>
                  <a:txBody>
                    <a:bodyPr/>
                    <a:lstStyle/>
                    <a:p>
                      <a:pPr marL="193040">
                        <a:lnSpc>
                          <a:spcPct val="100000"/>
                        </a:lnSpc>
                        <a:spcBef>
                          <a:spcPts val="560"/>
                        </a:spcBef>
                      </a:pPr>
                      <a:r>
                        <a:rPr sz="900" spc="-5" dirty="0">
                          <a:latin typeface="Arial"/>
                          <a:cs typeface="Arial"/>
                        </a:rPr>
                        <a:t>Length in</a:t>
                      </a:r>
                      <a:r>
                        <a:rPr sz="900" spc="-10" dirty="0">
                          <a:latin typeface="Arial"/>
                          <a:cs typeface="Arial"/>
                        </a:rPr>
                        <a:t> </a:t>
                      </a:r>
                      <a:r>
                        <a:rPr sz="900" spc="-5" dirty="0">
                          <a:latin typeface="Arial"/>
                          <a:cs typeface="Arial"/>
                        </a:rPr>
                        <a:t>metres</a:t>
                      </a:r>
                      <a:endParaRPr sz="900">
                        <a:latin typeface="Arial"/>
                        <a:cs typeface="Arial"/>
                      </a:endParaRPr>
                    </a:p>
                  </a:txBody>
                  <a:tcPr marL="0" marR="0" marT="71120" marB="0"/>
                </a:tc>
                <a:extLst>
                  <a:ext uri="{0D108BD9-81ED-4DB2-BD59-A6C34878D82A}">
                    <a16:rowId xmlns:a16="http://schemas.microsoft.com/office/drawing/2014/main" val="10001"/>
                  </a:ext>
                </a:extLst>
              </a:tr>
              <a:tr h="292207">
                <a:tc>
                  <a:txBody>
                    <a:bodyPr/>
                    <a:lstStyle/>
                    <a:p>
                      <a:pPr marL="25400">
                        <a:lnSpc>
                          <a:spcPct val="100000"/>
                        </a:lnSpc>
                        <a:spcBef>
                          <a:spcPts val="560"/>
                        </a:spcBef>
                      </a:pPr>
                      <a:r>
                        <a:rPr sz="900" spc="-5" dirty="0">
                          <a:latin typeface="Arial"/>
                          <a:cs typeface="Arial"/>
                        </a:rPr>
                        <a:t>23.03</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Paths, terraces and paved</a:t>
                      </a:r>
                      <a:r>
                        <a:rPr sz="900" spc="-15" dirty="0">
                          <a:latin typeface="Arial"/>
                          <a:cs typeface="Arial"/>
                        </a:rPr>
                        <a:t> </a:t>
                      </a:r>
                      <a:r>
                        <a:rPr sz="900" spc="-5" dirty="0">
                          <a:latin typeface="Arial"/>
                          <a:cs typeface="Arial"/>
                        </a:rPr>
                        <a:t>areas</a:t>
                      </a:r>
                      <a:endParaRPr sz="900">
                        <a:latin typeface="Arial"/>
                        <a:cs typeface="Arial"/>
                      </a:endParaRPr>
                    </a:p>
                  </a:txBody>
                  <a:tcPr marL="0" marR="0" marT="71120" marB="0"/>
                </a:tc>
                <a:tc>
                  <a:txBody>
                    <a:bodyPr/>
                    <a:lstStyle/>
                    <a:p>
                      <a:pPr marL="192405">
                        <a:lnSpc>
                          <a:spcPct val="100000"/>
                        </a:lnSpc>
                        <a:spcBef>
                          <a:spcPts val="560"/>
                        </a:spcBef>
                      </a:pPr>
                      <a:r>
                        <a:rPr sz="900" spc="-5" dirty="0">
                          <a:latin typeface="Arial"/>
                          <a:cs typeface="Arial"/>
                        </a:rPr>
                        <a:t>Area in m2 for each</a:t>
                      </a:r>
                      <a:r>
                        <a:rPr sz="900" dirty="0">
                          <a:latin typeface="Arial"/>
                          <a:cs typeface="Arial"/>
                        </a:rPr>
                        <a:t> </a:t>
                      </a:r>
                      <a:r>
                        <a:rPr sz="900" spc="-5" dirty="0">
                          <a:latin typeface="Arial"/>
                          <a:cs typeface="Arial"/>
                        </a:rPr>
                        <a:t>type</a:t>
                      </a:r>
                      <a:endParaRPr sz="900">
                        <a:latin typeface="Arial"/>
                        <a:cs typeface="Arial"/>
                      </a:endParaRPr>
                    </a:p>
                  </a:txBody>
                  <a:tcPr marL="0" marR="0" marT="71120" marB="0"/>
                </a:tc>
                <a:extLst>
                  <a:ext uri="{0D108BD9-81ED-4DB2-BD59-A6C34878D82A}">
                    <a16:rowId xmlns:a16="http://schemas.microsoft.com/office/drawing/2014/main" val="10002"/>
                  </a:ext>
                </a:extLst>
              </a:tr>
              <a:tr h="431653">
                <a:tc>
                  <a:txBody>
                    <a:bodyPr/>
                    <a:lstStyle/>
                    <a:p>
                      <a:pPr marL="25400">
                        <a:lnSpc>
                          <a:spcPct val="100000"/>
                        </a:lnSpc>
                        <a:spcBef>
                          <a:spcPts val="565"/>
                        </a:spcBef>
                      </a:pPr>
                      <a:r>
                        <a:rPr sz="900" spc="-5" dirty="0">
                          <a:latin typeface="Arial"/>
                          <a:cs typeface="Arial"/>
                        </a:rPr>
                        <a:t>23.04</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Site retaining</a:t>
                      </a:r>
                      <a:r>
                        <a:rPr sz="900" dirty="0">
                          <a:latin typeface="Arial"/>
                          <a:cs typeface="Arial"/>
                        </a:rPr>
                        <a:t> </a:t>
                      </a:r>
                      <a:r>
                        <a:rPr sz="900" spc="-5" dirty="0">
                          <a:latin typeface="Arial"/>
                          <a:cs typeface="Arial"/>
                        </a:rPr>
                        <a:t>walls</a:t>
                      </a:r>
                      <a:endParaRPr sz="900">
                        <a:latin typeface="Arial"/>
                        <a:cs typeface="Arial"/>
                      </a:endParaRPr>
                    </a:p>
                  </a:txBody>
                  <a:tcPr marL="0" marR="0" marT="71755" marB="0"/>
                </a:tc>
                <a:tc>
                  <a:txBody>
                    <a:bodyPr/>
                    <a:lstStyle/>
                    <a:p>
                      <a:pPr marL="193675" marR="97790">
                        <a:lnSpc>
                          <a:spcPct val="101699"/>
                        </a:lnSpc>
                        <a:spcBef>
                          <a:spcPts val="545"/>
                        </a:spcBef>
                      </a:pPr>
                      <a:r>
                        <a:rPr sz="900" spc="-5" dirty="0">
                          <a:latin typeface="Arial"/>
                          <a:cs typeface="Arial"/>
                        </a:rPr>
                        <a:t>Length</a:t>
                      </a:r>
                      <a:r>
                        <a:rPr sz="900" spc="-50" dirty="0">
                          <a:latin typeface="Arial"/>
                          <a:cs typeface="Arial"/>
                        </a:rPr>
                        <a:t> </a:t>
                      </a:r>
                      <a:r>
                        <a:rPr sz="900" spc="-5" dirty="0">
                          <a:latin typeface="Arial"/>
                          <a:cs typeface="Arial"/>
                        </a:rPr>
                        <a:t>in</a:t>
                      </a:r>
                      <a:r>
                        <a:rPr sz="900" spc="-50" dirty="0">
                          <a:latin typeface="Arial"/>
                          <a:cs typeface="Arial"/>
                        </a:rPr>
                        <a:t> </a:t>
                      </a:r>
                      <a:r>
                        <a:rPr sz="900" spc="-5" dirty="0">
                          <a:latin typeface="Arial"/>
                          <a:cs typeface="Arial"/>
                        </a:rPr>
                        <a:t>metres</a:t>
                      </a:r>
                      <a:r>
                        <a:rPr sz="900" spc="-45" dirty="0">
                          <a:latin typeface="Arial"/>
                          <a:cs typeface="Arial"/>
                        </a:rPr>
                        <a:t> </a:t>
                      </a:r>
                      <a:r>
                        <a:rPr sz="900" spc="-5" dirty="0">
                          <a:latin typeface="Arial"/>
                          <a:cs typeface="Arial"/>
                        </a:rPr>
                        <a:t>for</a:t>
                      </a:r>
                      <a:r>
                        <a:rPr sz="900" spc="-50" dirty="0">
                          <a:latin typeface="Arial"/>
                          <a:cs typeface="Arial"/>
                        </a:rPr>
                        <a:t> </a:t>
                      </a:r>
                      <a:r>
                        <a:rPr sz="900" spc="-5" dirty="0">
                          <a:latin typeface="Arial"/>
                          <a:cs typeface="Arial"/>
                        </a:rPr>
                        <a:t>each</a:t>
                      </a:r>
                      <a:r>
                        <a:rPr sz="900" spc="-45" dirty="0">
                          <a:latin typeface="Arial"/>
                          <a:cs typeface="Arial"/>
                        </a:rPr>
                        <a:t> </a:t>
                      </a:r>
                      <a:r>
                        <a:rPr sz="900" spc="-5" dirty="0">
                          <a:latin typeface="Arial"/>
                          <a:cs typeface="Arial"/>
                        </a:rPr>
                        <a:t>type</a:t>
                      </a:r>
                      <a:r>
                        <a:rPr sz="900" spc="-50" dirty="0">
                          <a:latin typeface="Arial"/>
                          <a:cs typeface="Arial"/>
                        </a:rPr>
                        <a:t> </a:t>
                      </a:r>
                      <a:r>
                        <a:rPr sz="900" spc="-10" dirty="0">
                          <a:latin typeface="Arial"/>
                          <a:cs typeface="Arial"/>
                        </a:rPr>
                        <a:t>stating</a:t>
                      </a:r>
                      <a:r>
                        <a:rPr sz="900" spc="-45" dirty="0">
                          <a:latin typeface="Arial"/>
                          <a:cs typeface="Arial"/>
                        </a:rPr>
                        <a:t> </a:t>
                      </a:r>
                      <a:r>
                        <a:rPr sz="900" spc="-5" dirty="0">
                          <a:latin typeface="Arial"/>
                          <a:cs typeface="Arial"/>
                        </a:rPr>
                        <a:t>height</a:t>
                      </a:r>
                      <a:r>
                        <a:rPr sz="900" spc="-50" dirty="0">
                          <a:latin typeface="Arial"/>
                          <a:cs typeface="Arial"/>
                        </a:rPr>
                        <a:t> </a:t>
                      </a:r>
                      <a:r>
                        <a:rPr sz="900" dirty="0">
                          <a:latin typeface="Arial"/>
                          <a:cs typeface="Arial"/>
                        </a:rPr>
                        <a:t>of  </a:t>
                      </a:r>
                      <a:r>
                        <a:rPr sz="900" spc="-5" dirty="0">
                          <a:latin typeface="Arial"/>
                          <a:cs typeface="Arial"/>
                        </a:rPr>
                        <a:t>ground</a:t>
                      </a:r>
                      <a:r>
                        <a:rPr sz="900" spc="-10" dirty="0">
                          <a:latin typeface="Arial"/>
                          <a:cs typeface="Arial"/>
                        </a:rPr>
                        <a:t> </a:t>
                      </a:r>
                      <a:r>
                        <a:rPr sz="900" spc="-5" dirty="0">
                          <a:latin typeface="Arial"/>
                          <a:cs typeface="Arial"/>
                        </a:rPr>
                        <a:t>retained</a:t>
                      </a:r>
                      <a:endParaRPr sz="900">
                        <a:latin typeface="Arial"/>
                        <a:cs typeface="Arial"/>
                      </a:endParaRPr>
                    </a:p>
                  </a:txBody>
                  <a:tcPr marL="0" marR="0" marT="69215" marB="0"/>
                </a:tc>
                <a:extLst>
                  <a:ext uri="{0D108BD9-81ED-4DB2-BD59-A6C34878D82A}">
                    <a16:rowId xmlns:a16="http://schemas.microsoft.com/office/drawing/2014/main" val="10003"/>
                  </a:ext>
                </a:extLst>
              </a:tr>
              <a:tr h="292207">
                <a:tc>
                  <a:txBody>
                    <a:bodyPr/>
                    <a:lstStyle/>
                    <a:p>
                      <a:pPr marL="25400">
                        <a:lnSpc>
                          <a:spcPct val="100000"/>
                        </a:lnSpc>
                        <a:spcBef>
                          <a:spcPts val="560"/>
                        </a:spcBef>
                      </a:pPr>
                      <a:r>
                        <a:rPr sz="900" spc="-5" dirty="0">
                          <a:latin typeface="Arial"/>
                          <a:cs typeface="Arial"/>
                        </a:rPr>
                        <a:t>23.05</a:t>
                      </a:r>
                      <a:endParaRPr sz="900">
                        <a:latin typeface="Arial"/>
                        <a:cs typeface="Arial"/>
                      </a:endParaRPr>
                    </a:p>
                  </a:txBody>
                  <a:tcPr marL="0" marR="0" marT="71120" marB="0"/>
                </a:tc>
                <a:tc>
                  <a:txBody>
                    <a:bodyPr/>
                    <a:lstStyle/>
                    <a:p>
                      <a:pPr marL="126364">
                        <a:lnSpc>
                          <a:spcPct val="100000"/>
                        </a:lnSpc>
                        <a:spcBef>
                          <a:spcPts val="560"/>
                        </a:spcBef>
                      </a:pPr>
                      <a:r>
                        <a:rPr sz="900" spc="-15" dirty="0">
                          <a:latin typeface="Arial"/>
                          <a:cs typeface="Arial"/>
                        </a:rPr>
                        <a:t>Steps</a:t>
                      </a:r>
                      <a:endParaRPr sz="900">
                        <a:latin typeface="Arial"/>
                        <a:cs typeface="Arial"/>
                      </a:endParaRPr>
                    </a:p>
                  </a:txBody>
                  <a:tcPr marL="0" marR="0" marT="71120" marB="0"/>
                </a:tc>
                <a:tc>
                  <a:txBody>
                    <a:bodyPr/>
                    <a:lstStyle/>
                    <a:p>
                      <a:pPr marL="193675">
                        <a:lnSpc>
                          <a:spcPct val="100000"/>
                        </a:lnSpc>
                        <a:spcBef>
                          <a:spcPts val="560"/>
                        </a:spcBef>
                      </a:pPr>
                      <a:r>
                        <a:rPr sz="900" spc="-5" dirty="0">
                          <a:latin typeface="Arial"/>
                          <a:cs typeface="Arial"/>
                        </a:rPr>
                        <a:t>Enumerated for each</a:t>
                      </a:r>
                      <a:r>
                        <a:rPr sz="900" spc="-10" dirty="0">
                          <a:latin typeface="Arial"/>
                          <a:cs typeface="Arial"/>
                        </a:rPr>
                        <a:t> </a:t>
                      </a:r>
                      <a:r>
                        <a:rPr sz="900" spc="-5" dirty="0">
                          <a:latin typeface="Arial"/>
                          <a:cs typeface="Arial"/>
                        </a:rPr>
                        <a:t>flight</a:t>
                      </a:r>
                      <a:endParaRPr sz="900">
                        <a:latin typeface="Arial"/>
                        <a:cs typeface="Arial"/>
                      </a:endParaRPr>
                    </a:p>
                  </a:txBody>
                  <a:tcPr marL="0" marR="0" marT="71120" marB="0"/>
                </a:tc>
                <a:extLst>
                  <a:ext uri="{0D108BD9-81ED-4DB2-BD59-A6C34878D82A}">
                    <a16:rowId xmlns:a16="http://schemas.microsoft.com/office/drawing/2014/main" val="10004"/>
                  </a:ext>
                </a:extLst>
              </a:tr>
              <a:tr h="292207">
                <a:tc>
                  <a:txBody>
                    <a:bodyPr/>
                    <a:lstStyle/>
                    <a:p>
                      <a:pPr marL="25400">
                        <a:lnSpc>
                          <a:spcPct val="100000"/>
                        </a:lnSpc>
                        <a:spcBef>
                          <a:spcPts val="565"/>
                        </a:spcBef>
                      </a:pPr>
                      <a:r>
                        <a:rPr sz="900" spc="-5" dirty="0">
                          <a:latin typeface="Arial"/>
                          <a:cs typeface="Arial"/>
                        </a:rPr>
                        <a:t>23.06</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Screen walls and fencing</a:t>
                      </a:r>
                      <a:endParaRPr sz="900">
                        <a:latin typeface="Arial"/>
                        <a:cs typeface="Arial"/>
                      </a:endParaRPr>
                    </a:p>
                  </a:txBody>
                  <a:tcPr marL="0" marR="0" marT="71755" marB="0"/>
                </a:tc>
                <a:tc>
                  <a:txBody>
                    <a:bodyPr/>
                    <a:lstStyle/>
                    <a:p>
                      <a:pPr marL="193040">
                        <a:lnSpc>
                          <a:spcPct val="100000"/>
                        </a:lnSpc>
                        <a:spcBef>
                          <a:spcPts val="565"/>
                        </a:spcBef>
                      </a:pPr>
                      <a:r>
                        <a:rPr sz="900" spc="-5" dirty="0">
                          <a:latin typeface="Arial"/>
                          <a:cs typeface="Arial"/>
                        </a:rPr>
                        <a:t>Length in metres for each type stating</a:t>
                      </a:r>
                      <a:r>
                        <a:rPr sz="900" spc="-25" dirty="0">
                          <a:latin typeface="Arial"/>
                          <a:cs typeface="Arial"/>
                        </a:rPr>
                        <a:t> </a:t>
                      </a:r>
                      <a:r>
                        <a:rPr sz="900" spc="-5" dirty="0">
                          <a:latin typeface="Arial"/>
                          <a:cs typeface="Arial"/>
                        </a:rPr>
                        <a:t>height</a:t>
                      </a:r>
                      <a:endParaRPr sz="900">
                        <a:latin typeface="Arial"/>
                        <a:cs typeface="Arial"/>
                      </a:endParaRPr>
                    </a:p>
                  </a:txBody>
                  <a:tcPr marL="0" marR="0" marT="71755" marB="0"/>
                </a:tc>
                <a:extLst>
                  <a:ext uri="{0D108BD9-81ED-4DB2-BD59-A6C34878D82A}">
                    <a16:rowId xmlns:a16="http://schemas.microsoft.com/office/drawing/2014/main" val="10005"/>
                  </a:ext>
                </a:extLst>
              </a:tr>
              <a:tr h="292207">
                <a:tc>
                  <a:txBody>
                    <a:bodyPr/>
                    <a:lstStyle/>
                    <a:p>
                      <a:pPr marL="25400">
                        <a:lnSpc>
                          <a:spcPct val="100000"/>
                        </a:lnSpc>
                        <a:spcBef>
                          <a:spcPts val="560"/>
                        </a:spcBef>
                      </a:pPr>
                      <a:r>
                        <a:rPr sz="900" spc="-5" dirty="0">
                          <a:latin typeface="Arial"/>
                          <a:cs typeface="Arial"/>
                        </a:rPr>
                        <a:t>23.07</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Flower boxes and planters</a:t>
                      </a:r>
                      <a:endParaRPr sz="900">
                        <a:latin typeface="Arial"/>
                        <a:cs typeface="Arial"/>
                      </a:endParaRPr>
                    </a:p>
                  </a:txBody>
                  <a:tcPr marL="0" marR="0" marT="71120" marB="0"/>
                </a:tc>
                <a:tc>
                  <a:txBody>
                    <a:bodyPr/>
                    <a:lstStyle/>
                    <a:p>
                      <a:pPr marL="193040">
                        <a:lnSpc>
                          <a:spcPct val="100000"/>
                        </a:lnSpc>
                        <a:spcBef>
                          <a:spcPts val="560"/>
                        </a:spcBef>
                      </a:pPr>
                      <a:r>
                        <a:rPr sz="900" spc="-5" dirty="0">
                          <a:latin typeface="Arial"/>
                          <a:cs typeface="Arial"/>
                        </a:rPr>
                        <a:t>Enumerated stating</a:t>
                      </a:r>
                      <a:r>
                        <a:rPr sz="900" spc="-10" dirty="0">
                          <a:latin typeface="Arial"/>
                          <a:cs typeface="Arial"/>
                        </a:rPr>
                        <a:t> details</a:t>
                      </a:r>
                      <a:endParaRPr sz="900">
                        <a:latin typeface="Arial"/>
                        <a:cs typeface="Arial"/>
                      </a:endParaRPr>
                    </a:p>
                  </a:txBody>
                  <a:tcPr marL="0" marR="0" marT="71120" marB="0"/>
                </a:tc>
                <a:extLst>
                  <a:ext uri="{0D108BD9-81ED-4DB2-BD59-A6C34878D82A}">
                    <a16:rowId xmlns:a16="http://schemas.microsoft.com/office/drawing/2014/main" val="10006"/>
                  </a:ext>
                </a:extLst>
              </a:tr>
              <a:tr h="292207">
                <a:tc>
                  <a:txBody>
                    <a:bodyPr/>
                    <a:lstStyle/>
                    <a:p>
                      <a:pPr marL="25400">
                        <a:lnSpc>
                          <a:spcPct val="100000"/>
                        </a:lnSpc>
                        <a:spcBef>
                          <a:spcPts val="565"/>
                        </a:spcBef>
                      </a:pPr>
                      <a:r>
                        <a:rPr sz="900" spc="-5" dirty="0">
                          <a:latin typeface="Arial"/>
                          <a:cs typeface="Arial"/>
                        </a:rPr>
                        <a:t>23.08</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Grading, seeding and planting</a:t>
                      </a:r>
                      <a:endParaRPr sz="900">
                        <a:latin typeface="Arial"/>
                        <a:cs typeface="Arial"/>
                      </a:endParaRPr>
                    </a:p>
                  </a:txBody>
                  <a:tcPr marL="0" marR="0" marT="71755" marB="0"/>
                </a:tc>
                <a:tc>
                  <a:txBody>
                    <a:bodyPr/>
                    <a:lstStyle/>
                    <a:p>
                      <a:pPr marL="193675">
                        <a:lnSpc>
                          <a:spcPct val="100000"/>
                        </a:lnSpc>
                        <a:spcBef>
                          <a:spcPts val="565"/>
                        </a:spcBef>
                      </a:pPr>
                      <a:r>
                        <a:rPr sz="900" spc="-5" dirty="0">
                          <a:latin typeface="Arial"/>
                          <a:cs typeface="Arial"/>
                        </a:rPr>
                        <a:t>Area in m2</a:t>
                      </a:r>
                      <a:endParaRPr sz="900">
                        <a:latin typeface="Arial"/>
                        <a:cs typeface="Arial"/>
                      </a:endParaRPr>
                    </a:p>
                  </a:txBody>
                  <a:tcPr marL="0" marR="0" marT="71755" marB="0"/>
                </a:tc>
                <a:extLst>
                  <a:ext uri="{0D108BD9-81ED-4DB2-BD59-A6C34878D82A}">
                    <a16:rowId xmlns:a16="http://schemas.microsoft.com/office/drawing/2014/main" val="10007"/>
                  </a:ext>
                </a:extLst>
              </a:tr>
              <a:tr h="291807">
                <a:tc>
                  <a:txBody>
                    <a:bodyPr/>
                    <a:lstStyle/>
                    <a:p>
                      <a:pPr marL="25400">
                        <a:lnSpc>
                          <a:spcPct val="100000"/>
                        </a:lnSpc>
                        <a:spcBef>
                          <a:spcPts val="560"/>
                        </a:spcBef>
                      </a:pPr>
                      <a:r>
                        <a:rPr sz="900" spc="-5" dirty="0">
                          <a:latin typeface="Arial"/>
                          <a:cs typeface="Arial"/>
                        </a:rPr>
                        <a:t>23.09</a:t>
                      </a:r>
                      <a:endParaRPr sz="900">
                        <a:latin typeface="Arial"/>
                        <a:cs typeface="Arial"/>
                      </a:endParaRPr>
                    </a:p>
                  </a:txBody>
                  <a:tcPr marL="0" marR="0" marT="71120" marB="0"/>
                </a:tc>
                <a:tc>
                  <a:txBody>
                    <a:bodyPr/>
                    <a:lstStyle/>
                    <a:p>
                      <a:pPr marL="125730">
                        <a:lnSpc>
                          <a:spcPct val="100000"/>
                        </a:lnSpc>
                        <a:spcBef>
                          <a:spcPts val="560"/>
                        </a:spcBef>
                      </a:pPr>
                      <a:r>
                        <a:rPr sz="900" spc="-5" dirty="0">
                          <a:latin typeface="Arial"/>
                          <a:cs typeface="Arial"/>
                        </a:rPr>
                        <a:t>Irrigation</a:t>
                      </a:r>
                      <a:r>
                        <a:rPr sz="900" spc="-10" dirty="0">
                          <a:latin typeface="Arial"/>
                          <a:cs typeface="Arial"/>
                        </a:rPr>
                        <a:t> </a:t>
                      </a:r>
                      <a:r>
                        <a:rPr sz="900" dirty="0">
                          <a:latin typeface="Arial"/>
                          <a:cs typeface="Arial"/>
                        </a:rPr>
                        <a:t>systems</a:t>
                      </a:r>
                      <a:endParaRPr sz="900">
                        <a:latin typeface="Arial"/>
                        <a:cs typeface="Arial"/>
                      </a:endParaRPr>
                    </a:p>
                  </a:txBody>
                  <a:tcPr marL="0" marR="0" marT="71120" marB="0"/>
                </a:tc>
                <a:tc>
                  <a:txBody>
                    <a:bodyPr/>
                    <a:lstStyle/>
                    <a:p>
                      <a:pPr marL="193040">
                        <a:lnSpc>
                          <a:spcPct val="100000"/>
                        </a:lnSpc>
                        <a:spcBef>
                          <a:spcPts val="560"/>
                        </a:spcBef>
                      </a:pPr>
                      <a:r>
                        <a:rPr sz="900" dirty="0">
                          <a:latin typeface="Arial"/>
                          <a:cs typeface="Arial"/>
                        </a:rPr>
                        <a:t>Area </a:t>
                      </a:r>
                      <a:r>
                        <a:rPr sz="900" spc="-5" dirty="0">
                          <a:latin typeface="Arial"/>
                          <a:cs typeface="Arial"/>
                        </a:rPr>
                        <a:t>to be irrigated in</a:t>
                      </a:r>
                      <a:r>
                        <a:rPr sz="900" spc="-10" dirty="0">
                          <a:latin typeface="Arial"/>
                          <a:cs typeface="Arial"/>
                        </a:rPr>
                        <a:t> </a:t>
                      </a:r>
                      <a:r>
                        <a:rPr sz="900" spc="-5" dirty="0">
                          <a:latin typeface="Arial"/>
                          <a:cs typeface="Arial"/>
                        </a:rPr>
                        <a:t>m2</a:t>
                      </a:r>
                      <a:endParaRPr sz="900">
                        <a:latin typeface="Arial"/>
                        <a:cs typeface="Arial"/>
                      </a:endParaRPr>
                    </a:p>
                  </a:txBody>
                  <a:tcPr marL="0" marR="0" marT="71120" marB="0"/>
                </a:tc>
                <a:extLst>
                  <a:ext uri="{0D108BD9-81ED-4DB2-BD59-A6C34878D82A}">
                    <a16:rowId xmlns:a16="http://schemas.microsoft.com/office/drawing/2014/main" val="10008"/>
                  </a:ext>
                </a:extLst>
              </a:tr>
              <a:tr h="292207">
                <a:tc>
                  <a:txBody>
                    <a:bodyPr/>
                    <a:lstStyle/>
                    <a:p>
                      <a:pPr marL="25400">
                        <a:lnSpc>
                          <a:spcPct val="100000"/>
                        </a:lnSpc>
                        <a:spcBef>
                          <a:spcPts val="560"/>
                        </a:spcBef>
                      </a:pPr>
                      <a:r>
                        <a:rPr sz="900" spc="-5" dirty="0">
                          <a:latin typeface="Arial"/>
                          <a:cs typeface="Arial"/>
                        </a:rPr>
                        <a:t>23.10</a:t>
                      </a:r>
                      <a:endParaRPr sz="900">
                        <a:latin typeface="Arial"/>
                        <a:cs typeface="Arial"/>
                      </a:endParaRPr>
                    </a:p>
                  </a:txBody>
                  <a:tcPr marL="0" marR="0" marT="71120" marB="0"/>
                </a:tc>
                <a:tc>
                  <a:txBody>
                    <a:bodyPr/>
                    <a:lstStyle/>
                    <a:p>
                      <a:pPr marL="126364">
                        <a:lnSpc>
                          <a:spcPct val="100000"/>
                        </a:lnSpc>
                        <a:spcBef>
                          <a:spcPts val="560"/>
                        </a:spcBef>
                      </a:pPr>
                      <a:r>
                        <a:rPr sz="900" spc="-10" dirty="0">
                          <a:latin typeface="Arial"/>
                          <a:cs typeface="Arial"/>
                        </a:rPr>
                        <a:t>Seats, </a:t>
                      </a:r>
                      <a:r>
                        <a:rPr sz="900" spc="-5" dirty="0">
                          <a:latin typeface="Arial"/>
                          <a:cs typeface="Arial"/>
                        </a:rPr>
                        <a:t>furniture and the</a:t>
                      </a:r>
                      <a:r>
                        <a:rPr sz="900" spc="5" dirty="0">
                          <a:latin typeface="Arial"/>
                          <a:cs typeface="Arial"/>
                        </a:rPr>
                        <a:t> </a:t>
                      </a:r>
                      <a:r>
                        <a:rPr sz="900" spc="-5" dirty="0">
                          <a:latin typeface="Arial"/>
                          <a:cs typeface="Arial"/>
                        </a:rPr>
                        <a:t>like</a:t>
                      </a:r>
                      <a:endParaRPr sz="900">
                        <a:latin typeface="Arial"/>
                        <a:cs typeface="Arial"/>
                      </a:endParaRPr>
                    </a:p>
                  </a:txBody>
                  <a:tcPr marL="0" marR="0" marT="71120" marB="0"/>
                </a:tc>
                <a:tc>
                  <a:txBody>
                    <a:bodyPr/>
                    <a:lstStyle/>
                    <a:p>
                      <a:pPr marL="193675">
                        <a:lnSpc>
                          <a:spcPct val="100000"/>
                        </a:lnSpc>
                        <a:spcBef>
                          <a:spcPts val="560"/>
                        </a:spcBef>
                      </a:pPr>
                      <a:r>
                        <a:rPr sz="900" spc="-5" dirty="0">
                          <a:latin typeface="Arial"/>
                          <a:cs typeface="Arial"/>
                        </a:rPr>
                        <a:t>Enumerated </a:t>
                      </a:r>
                      <a:r>
                        <a:rPr sz="900" spc="-10" dirty="0">
                          <a:latin typeface="Arial"/>
                          <a:cs typeface="Arial"/>
                        </a:rPr>
                        <a:t>stating details</a:t>
                      </a:r>
                      <a:endParaRPr sz="900">
                        <a:latin typeface="Arial"/>
                        <a:cs typeface="Arial"/>
                      </a:endParaRPr>
                    </a:p>
                  </a:txBody>
                  <a:tcPr marL="0" marR="0" marT="71120" marB="0"/>
                </a:tc>
                <a:extLst>
                  <a:ext uri="{0D108BD9-81ED-4DB2-BD59-A6C34878D82A}">
                    <a16:rowId xmlns:a16="http://schemas.microsoft.com/office/drawing/2014/main" val="10009"/>
                  </a:ext>
                </a:extLst>
              </a:tr>
              <a:tr h="292207">
                <a:tc>
                  <a:txBody>
                    <a:bodyPr/>
                    <a:lstStyle/>
                    <a:p>
                      <a:pPr marL="26034">
                        <a:lnSpc>
                          <a:spcPct val="100000"/>
                        </a:lnSpc>
                        <a:spcBef>
                          <a:spcPts val="565"/>
                        </a:spcBef>
                      </a:pPr>
                      <a:r>
                        <a:rPr sz="900" spc="-15" dirty="0">
                          <a:latin typeface="Arial"/>
                          <a:cs typeface="Arial"/>
                        </a:rPr>
                        <a:t>23.11</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Pavement cross-overs</a:t>
                      </a:r>
                      <a:endParaRPr sz="900">
                        <a:latin typeface="Arial"/>
                        <a:cs typeface="Arial"/>
                      </a:endParaRPr>
                    </a:p>
                  </a:txBody>
                  <a:tcPr marL="0" marR="0" marT="71755" marB="0"/>
                </a:tc>
                <a:tc>
                  <a:txBody>
                    <a:bodyPr/>
                    <a:lstStyle/>
                    <a:p>
                      <a:pPr marL="193040">
                        <a:lnSpc>
                          <a:spcPct val="100000"/>
                        </a:lnSpc>
                        <a:spcBef>
                          <a:spcPts val="565"/>
                        </a:spcBef>
                      </a:pPr>
                      <a:r>
                        <a:rPr sz="900" spc="-5" dirty="0">
                          <a:latin typeface="Arial"/>
                          <a:cs typeface="Arial"/>
                        </a:rPr>
                        <a:t>Enumerated stating</a:t>
                      </a:r>
                      <a:r>
                        <a:rPr sz="900" dirty="0">
                          <a:latin typeface="Arial"/>
                          <a:cs typeface="Arial"/>
                        </a:rPr>
                        <a:t> </a:t>
                      </a:r>
                      <a:r>
                        <a:rPr sz="900" spc="-10" dirty="0">
                          <a:latin typeface="Arial"/>
                          <a:cs typeface="Arial"/>
                        </a:rPr>
                        <a:t>details</a:t>
                      </a:r>
                      <a:endParaRPr sz="900">
                        <a:latin typeface="Arial"/>
                        <a:cs typeface="Arial"/>
                      </a:endParaRPr>
                    </a:p>
                  </a:txBody>
                  <a:tcPr marL="0" marR="0" marT="71755" marB="0"/>
                </a:tc>
                <a:extLst>
                  <a:ext uri="{0D108BD9-81ED-4DB2-BD59-A6C34878D82A}">
                    <a16:rowId xmlns:a16="http://schemas.microsoft.com/office/drawing/2014/main" val="10010"/>
                  </a:ext>
                </a:extLst>
              </a:tr>
              <a:tr h="291807">
                <a:tc>
                  <a:txBody>
                    <a:bodyPr/>
                    <a:lstStyle/>
                    <a:p>
                      <a:pPr marL="26034">
                        <a:lnSpc>
                          <a:spcPct val="100000"/>
                        </a:lnSpc>
                        <a:spcBef>
                          <a:spcPts val="560"/>
                        </a:spcBef>
                      </a:pPr>
                      <a:r>
                        <a:rPr sz="900" spc="-5" dirty="0">
                          <a:latin typeface="Arial"/>
                          <a:cs typeface="Arial"/>
                        </a:rPr>
                        <a:t>23.12</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Plumbing services associated with this</a:t>
                      </a:r>
                      <a:r>
                        <a:rPr sz="900" spc="-20" dirty="0">
                          <a:latin typeface="Arial"/>
                          <a:cs typeface="Arial"/>
                        </a:rPr>
                        <a:t> </a:t>
                      </a:r>
                      <a:r>
                        <a:rPr sz="900" spc="-5" dirty="0">
                          <a:latin typeface="Arial"/>
                          <a:cs typeface="Arial"/>
                        </a:rPr>
                        <a:t>element</a:t>
                      </a:r>
                      <a:endParaRPr sz="900">
                        <a:latin typeface="Arial"/>
                        <a:cs typeface="Arial"/>
                      </a:endParaRPr>
                    </a:p>
                  </a:txBody>
                  <a:tcPr marL="0" marR="0" marT="71120" marB="0"/>
                </a:tc>
                <a:tc>
                  <a:txBody>
                    <a:bodyPr/>
                    <a:lstStyle/>
                    <a:p>
                      <a:pPr marL="191770">
                        <a:lnSpc>
                          <a:spcPct val="100000"/>
                        </a:lnSpc>
                        <a:spcBef>
                          <a:spcPts val="560"/>
                        </a:spcBef>
                      </a:pPr>
                      <a:r>
                        <a:rPr sz="900" spc="-5" dirty="0">
                          <a:latin typeface="Arial"/>
                          <a:cs typeface="Arial"/>
                        </a:rPr>
                        <a:t>Respective sub-element</a:t>
                      </a:r>
                      <a:r>
                        <a:rPr sz="900" spc="-15" dirty="0">
                          <a:latin typeface="Arial"/>
                          <a:cs typeface="Arial"/>
                        </a:rPr>
                        <a:t> </a:t>
                      </a:r>
                      <a:r>
                        <a:rPr sz="900" spc="-5" dirty="0">
                          <a:latin typeface="Arial"/>
                          <a:cs typeface="Arial"/>
                        </a:rPr>
                        <a:t>units</a:t>
                      </a:r>
                      <a:endParaRPr sz="900">
                        <a:latin typeface="Arial"/>
                        <a:cs typeface="Arial"/>
                      </a:endParaRPr>
                    </a:p>
                  </a:txBody>
                  <a:tcPr marL="0" marR="0" marT="71120" marB="0"/>
                </a:tc>
                <a:extLst>
                  <a:ext uri="{0D108BD9-81ED-4DB2-BD59-A6C34878D82A}">
                    <a16:rowId xmlns:a16="http://schemas.microsoft.com/office/drawing/2014/main" val="10011"/>
                  </a:ext>
                </a:extLst>
              </a:tr>
              <a:tr h="292207">
                <a:tc>
                  <a:txBody>
                    <a:bodyPr/>
                    <a:lstStyle/>
                    <a:p>
                      <a:pPr marL="26034">
                        <a:lnSpc>
                          <a:spcPct val="100000"/>
                        </a:lnSpc>
                        <a:spcBef>
                          <a:spcPts val="560"/>
                        </a:spcBef>
                      </a:pPr>
                      <a:r>
                        <a:rPr sz="900" spc="-5" dirty="0">
                          <a:latin typeface="Arial"/>
                          <a:cs typeface="Arial"/>
                        </a:rPr>
                        <a:t>23.13</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Electrical services associated with this</a:t>
                      </a:r>
                      <a:r>
                        <a:rPr sz="900" spc="-20" dirty="0">
                          <a:latin typeface="Arial"/>
                          <a:cs typeface="Arial"/>
                        </a:rPr>
                        <a:t> </a:t>
                      </a:r>
                      <a:r>
                        <a:rPr sz="900" spc="-5" dirty="0">
                          <a:latin typeface="Arial"/>
                          <a:cs typeface="Arial"/>
                        </a:rPr>
                        <a:t>element</a:t>
                      </a:r>
                      <a:endParaRPr sz="900">
                        <a:latin typeface="Arial"/>
                        <a:cs typeface="Arial"/>
                      </a:endParaRPr>
                    </a:p>
                  </a:txBody>
                  <a:tcPr marL="0" marR="0" marT="71120" marB="0"/>
                </a:tc>
                <a:tc>
                  <a:txBody>
                    <a:bodyPr/>
                    <a:lstStyle/>
                    <a:p>
                      <a:pPr marL="191770">
                        <a:lnSpc>
                          <a:spcPct val="100000"/>
                        </a:lnSpc>
                        <a:spcBef>
                          <a:spcPts val="560"/>
                        </a:spcBef>
                      </a:pPr>
                      <a:r>
                        <a:rPr sz="900" spc="-5" dirty="0">
                          <a:latin typeface="Arial"/>
                          <a:cs typeface="Arial"/>
                        </a:rPr>
                        <a:t>Respective sub-element</a:t>
                      </a:r>
                      <a:r>
                        <a:rPr sz="900" spc="-15" dirty="0">
                          <a:latin typeface="Arial"/>
                          <a:cs typeface="Arial"/>
                        </a:rPr>
                        <a:t> </a:t>
                      </a:r>
                      <a:r>
                        <a:rPr sz="900" spc="-5" dirty="0">
                          <a:latin typeface="Arial"/>
                          <a:cs typeface="Arial"/>
                        </a:rPr>
                        <a:t>units</a:t>
                      </a:r>
                      <a:endParaRPr sz="900">
                        <a:latin typeface="Arial"/>
                        <a:cs typeface="Arial"/>
                      </a:endParaRPr>
                    </a:p>
                  </a:txBody>
                  <a:tcPr marL="0" marR="0" marT="71120" marB="0"/>
                </a:tc>
                <a:extLst>
                  <a:ext uri="{0D108BD9-81ED-4DB2-BD59-A6C34878D82A}">
                    <a16:rowId xmlns:a16="http://schemas.microsoft.com/office/drawing/2014/main" val="10012"/>
                  </a:ext>
                </a:extLst>
              </a:tr>
              <a:tr h="210151">
                <a:tc>
                  <a:txBody>
                    <a:bodyPr/>
                    <a:lstStyle/>
                    <a:p>
                      <a:pPr marL="26034">
                        <a:lnSpc>
                          <a:spcPts val="990"/>
                        </a:lnSpc>
                        <a:spcBef>
                          <a:spcPts val="565"/>
                        </a:spcBef>
                      </a:pPr>
                      <a:r>
                        <a:rPr sz="900" spc="-5" dirty="0">
                          <a:latin typeface="Arial"/>
                          <a:cs typeface="Arial"/>
                        </a:rPr>
                        <a:t>23.14</a:t>
                      </a:r>
                      <a:endParaRPr sz="900">
                        <a:latin typeface="Arial"/>
                        <a:cs typeface="Arial"/>
                      </a:endParaRPr>
                    </a:p>
                  </a:txBody>
                  <a:tcPr marL="0" marR="0" marT="71755" marB="0"/>
                </a:tc>
                <a:tc>
                  <a:txBody>
                    <a:bodyPr/>
                    <a:lstStyle/>
                    <a:p>
                      <a:pPr marL="126364">
                        <a:lnSpc>
                          <a:spcPts val="990"/>
                        </a:lnSpc>
                        <a:spcBef>
                          <a:spcPts val="565"/>
                        </a:spcBef>
                      </a:pPr>
                      <a:r>
                        <a:rPr sz="900" dirty="0">
                          <a:latin typeface="Arial"/>
                          <a:cs typeface="Arial"/>
                        </a:rPr>
                        <a:t>Security </a:t>
                      </a:r>
                      <a:r>
                        <a:rPr sz="900" spc="-5" dirty="0">
                          <a:latin typeface="Arial"/>
                          <a:cs typeface="Arial"/>
                        </a:rPr>
                        <a:t>systems </a:t>
                      </a:r>
                      <a:r>
                        <a:rPr sz="900" spc="-10" dirty="0">
                          <a:latin typeface="Arial"/>
                          <a:cs typeface="Arial"/>
                        </a:rPr>
                        <a:t>associated </a:t>
                      </a:r>
                      <a:r>
                        <a:rPr sz="900" spc="-5" dirty="0">
                          <a:latin typeface="Arial"/>
                          <a:cs typeface="Arial"/>
                        </a:rPr>
                        <a:t>with this</a:t>
                      </a:r>
                      <a:r>
                        <a:rPr sz="900" spc="5" dirty="0">
                          <a:latin typeface="Arial"/>
                          <a:cs typeface="Arial"/>
                        </a:rPr>
                        <a:t> </a:t>
                      </a:r>
                      <a:r>
                        <a:rPr sz="900" spc="-5" dirty="0">
                          <a:latin typeface="Arial"/>
                          <a:cs typeface="Arial"/>
                        </a:rPr>
                        <a:t>element</a:t>
                      </a:r>
                      <a:endParaRPr sz="900">
                        <a:latin typeface="Arial"/>
                        <a:cs typeface="Arial"/>
                      </a:endParaRPr>
                    </a:p>
                  </a:txBody>
                  <a:tcPr marL="0" marR="0" marT="71755" marB="0"/>
                </a:tc>
                <a:tc>
                  <a:txBody>
                    <a:bodyPr/>
                    <a:lstStyle/>
                    <a:p>
                      <a:pPr marL="193040">
                        <a:lnSpc>
                          <a:spcPts val="990"/>
                        </a:lnSpc>
                        <a:spcBef>
                          <a:spcPts val="565"/>
                        </a:spcBef>
                      </a:pPr>
                      <a:r>
                        <a:rPr sz="900" spc="-5" dirty="0">
                          <a:latin typeface="Arial"/>
                          <a:cs typeface="Arial"/>
                        </a:rPr>
                        <a:t>Respective sub-element</a:t>
                      </a:r>
                      <a:r>
                        <a:rPr sz="900" spc="-15" dirty="0">
                          <a:latin typeface="Arial"/>
                          <a:cs typeface="Arial"/>
                        </a:rPr>
                        <a:t> </a:t>
                      </a:r>
                      <a:r>
                        <a:rPr sz="900" spc="-5" dirty="0">
                          <a:latin typeface="Arial"/>
                          <a:cs typeface="Arial"/>
                        </a:rPr>
                        <a:t>units</a:t>
                      </a:r>
                      <a:endParaRPr sz="900">
                        <a:latin typeface="Arial"/>
                        <a:cs typeface="Arial"/>
                      </a:endParaRPr>
                    </a:p>
                  </a:txBody>
                  <a:tcPr marL="0" marR="0" marT="71755" marB="0"/>
                </a:tc>
                <a:extLst>
                  <a:ext uri="{0D108BD9-81ED-4DB2-BD59-A6C34878D82A}">
                    <a16:rowId xmlns:a16="http://schemas.microsoft.com/office/drawing/2014/main" val="10013"/>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35</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79770" cy="2465705"/>
          </a:xfrm>
          <a:prstGeom prst="rect">
            <a:avLst/>
          </a:prstGeom>
        </p:spPr>
        <p:txBody>
          <a:bodyPr vert="horz" wrap="square" lIns="0" tIns="23495" rIns="0" bIns="0" rtlCol="0">
            <a:spAutoFit/>
          </a:bodyPr>
          <a:lstStyle/>
          <a:p>
            <a:pPr marR="5080" algn="r">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3785235">
              <a:lnSpc>
                <a:spcPct val="100000"/>
              </a:lnSpc>
              <a:spcBef>
                <a:spcPts val="65"/>
              </a:spcBef>
            </a:pPr>
            <a:r>
              <a:rPr sz="800" dirty="0">
                <a:latin typeface="Arial"/>
                <a:cs typeface="Arial"/>
              </a:rPr>
              <a:t>Form </a:t>
            </a:r>
            <a:r>
              <a:rPr sz="800" spc="-5" dirty="0">
                <a:latin typeface="Arial"/>
                <a:cs typeface="Arial"/>
              </a:rPr>
              <a:t>and Extent of Elements: E24</a:t>
            </a:r>
            <a:r>
              <a:rPr sz="800" spc="-55" dirty="0">
                <a:latin typeface="Arial"/>
                <a:cs typeface="Arial"/>
              </a:rPr>
              <a:t> </a:t>
            </a:r>
            <a:r>
              <a:rPr sz="800" spc="-5" dirty="0">
                <a:latin typeface="Arial"/>
                <a:cs typeface="Arial"/>
              </a:rPr>
              <a:t>Sundries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2450" algn="l"/>
              </a:tabLst>
            </a:pPr>
            <a:r>
              <a:rPr sz="1400" spc="-5" dirty="0">
                <a:latin typeface="Arial"/>
                <a:cs typeface="Arial"/>
              </a:rPr>
              <a:t>E24	</a:t>
            </a:r>
            <a:r>
              <a:rPr sz="1400" spc="-10" dirty="0">
                <a:latin typeface="Arial"/>
                <a:cs typeface="Arial"/>
              </a:rPr>
              <a:t>Sundries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marR="175260" indent="-180975">
              <a:lnSpc>
                <a:spcPct val="102299"/>
              </a:lnSpc>
              <a:spcBef>
                <a:spcPts val="20"/>
              </a:spcBef>
              <a:buChar char="•"/>
              <a:tabLst>
                <a:tab pos="193040" algn="l"/>
                <a:tab pos="193675" algn="l"/>
              </a:tabLst>
            </a:pPr>
            <a:r>
              <a:rPr sz="900" spc="-5" dirty="0">
                <a:latin typeface="Arial"/>
                <a:cs typeface="Arial"/>
              </a:rPr>
              <a:t>Items which do not readily lend themselves to inclusion </a:t>
            </a:r>
            <a:r>
              <a:rPr sz="900" dirty="0">
                <a:latin typeface="Arial"/>
                <a:cs typeface="Arial"/>
              </a:rPr>
              <a:t>in </a:t>
            </a:r>
            <a:r>
              <a:rPr sz="900" spc="-5" dirty="0">
                <a:latin typeface="Arial"/>
                <a:cs typeface="Arial"/>
              </a:rPr>
              <a:t>other standardised </a:t>
            </a:r>
            <a:r>
              <a:rPr sz="900" spc="-10" dirty="0">
                <a:latin typeface="Arial"/>
                <a:cs typeface="Arial"/>
              </a:rPr>
              <a:t>elements </a:t>
            </a:r>
            <a:r>
              <a:rPr sz="900" spc="-5" dirty="0">
                <a:latin typeface="Arial"/>
                <a:cs typeface="Arial"/>
              </a:rPr>
              <a:t>due to their singular  </a:t>
            </a:r>
            <a:r>
              <a:rPr sz="900" spc="-10" dirty="0">
                <a:latin typeface="Arial"/>
                <a:cs typeface="Arial"/>
              </a:rPr>
              <a:t>character.</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5"/>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tabLst>
                <a:tab pos="577850" algn="l"/>
                <a:tab pos="3346450" algn="l"/>
              </a:tabLst>
            </a:pPr>
            <a:r>
              <a:rPr sz="900" dirty="0">
                <a:latin typeface="Arial"/>
                <a:cs typeface="Arial"/>
              </a:rPr>
              <a:t>24	</a:t>
            </a:r>
            <a:r>
              <a:rPr sz="900" spc="-5" dirty="0">
                <a:latin typeface="Arial"/>
                <a:cs typeface="Arial"/>
              </a:rPr>
              <a:t>Sundries	Gross floor area </a:t>
            </a:r>
            <a:r>
              <a:rPr sz="900" dirty="0">
                <a:latin typeface="Arial"/>
                <a:cs typeface="Arial"/>
              </a:rPr>
              <a:t>in</a:t>
            </a:r>
            <a:r>
              <a:rPr sz="900" spc="-5" dirty="0">
                <a:latin typeface="Arial"/>
                <a:cs typeface="Arial"/>
              </a:rPr>
              <a:t> m2</a:t>
            </a:r>
            <a:endParaRPr sz="900">
              <a:latin typeface="Arial"/>
              <a:cs typeface="Arial"/>
            </a:endParaRPr>
          </a:p>
          <a:p>
            <a:pPr>
              <a:lnSpc>
                <a:spcPct val="100000"/>
              </a:lnSpc>
              <a:spcBef>
                <a:spcPts val="40"/>
              </a:spcBef>
            </a:pPr>
            <a:endParaRPr sz="1000">
              <a:latin typeface="Times New Roman"/>
              <a:cs typeface="Times New Roman"/>
            </a:endParaRPr>
          </a:p>
          <a:p>
            <a:pPr marL="38100">
              <a:lnSpc>
                <a:spcPct val="100000"/>
              </a:lnSpc>
              <a:tabLst>
                <a:tab pos="3346450" algn="l"/>
              </a:tabLst>
            </a:pPr>
            <a:r>
              <a:rPr sz="1000" b="1" spc="-5" dirty="0">
                <a:latin typeface="Arial"/>
                <a:cs typeface="Arial"/>
              </a:rPr>
              <a:t>Sub-element	Sub-element Unit</a:t>
            </a:r>
            <a:endParaRPr sz="1000">
              <a:latin typeface="Arial"/>
              <a:cs typeface="Arial"/>
            </a:endParaRPr>
          </a:p>
        </p:txBody>
      </p:sp>
      <p:sp>
        <p:nvSpPr>
          <p:cNvPr id="7" name="object 7"/>
          <p:cNvSpPr/>
          <p:nvPr/>
        </p:nvSpPr>
        <p:spPr>
          <a:xfrm>
            <a:off x="899515" y="2249557"/>
            <a:ext cx="5774690" cy="0"/>
          </a:xfrm>
          <a:custGeom>
            <a:avLst/>
            <a:gdLst/>
            <a:ahLst/>
            <a:cxnLst/>
            <a:rect l="l" t="t" r="r" b="b"/>
            <a:pathLst>
              <a:path w="5774690">
                <a:moveTo>
                  <a:pt x="0" y="0"/>
                </a:moveTo>
                <a:lnTo>
                  <a:pt x="5774436" y="0"/>
                </a:lnTo>
              </a:path>
            </a:pathLst>
          </a:custGeom>
          <a:ln w="6108">
            <a:solidFill>
              <a:srgbClr val="000000"/>
            </a:solidFill>
          </a:ln>
        </p:spPr>
        <p:txBody>
          <a:bodyPr wrap="square" lIns="0" tIns="0" rIns="0" bIns="0" rtlCol="0"/>
          <a:lstStyle/>
          <a:p>
            <a:endParaRPr/>
          </a:p>
        </p:txBody>
      </p:sp>
      <p:graphicFrame>
        <p:nvGraphicFramePr>
          <p:cNvPr id="8" name="object 8"/>
          <p:cNvGraphicFramePr>
            <a:graphicFrameLocks noGrp="1"/>
          </p:cNvGraphicFramePr>
          <p:nvPr/>
        </p:nvGraphicFramePr>
        <p:xfrm>
          <a:off x="899515" y="2872105"/>
          <a:ext cx="5774690" cy="4138929"/>
        </p:xfrm>
        <a:graphic>
          <a:graphicData uri="http://schemas.openxmlformats.org/drawingml/2006/table">
            <a:tbl>
              <a:tblPr firstRow="1" bandRow="1">
                <a:tableStyleId>{2D5ABB26-0587-4C30-8999-92F81FD0307C}</a:tableStyleId>
              </a:tblPr>
              <a:tblGrid>
                <a:gridCol w="438784">
                  <a:extLst>
                    <a:ext uri="{9D8B030D-6E8A-4147-A177-3AD203B41FA5}">
                      <a16:colId xmlns:a16="http://schemas.microsoft.com/office/drawing/2014/main" val="20000"/>
                    </a:ext>
                  </a:extLst>
                </a:gridCol>
                <a:gridCol w="2703829">
                  <a:extLst>
                    <a:ext uri="{9D8B030D-6E8A-4147-A177-3AD203B41FA5}">
                      <a16:colId xmlns:a16="http://schemas.microsoft.com/office/drawing/2014/main" val="20001"/>
                    </a:ext>
                  </a:extLst>
                </a:gridCol>
                <a:gridCol w="2631440">
                  <a:extLst>
                    <a:ext uri="{9D8B030D-6E8A-4147-A177-3AD203B41FA5}">
                      <a16:colId xmlns:a16="http://schemas.microsoft.com/office/drawing/2014/main" val="20002"/>
                    </a:ext>
                  </a:extLst>
                </a:gridCol>
              </a:tblGrid>
              <a:tr h="283821">
                <a:tc>
                  <a:txBody>
                    <a:bodyPr/>
                    <a:lstStyle/>
                    <a:p>
                      <a:pPr marL="25400">
                        <a:lnSpc>
                          <a:spcPct val="100000"/>
                        </a:lnSpc>
                        <a:spcBef>
                          <a:spcPts val="495"/>
                        </a:spcBef>
                      </a:pPr>
                      <a:r>
                        <a:rPr sz="900" spc="-5" dirty="0">
                          <a:latin typeface="Arial"/>
                          <a:cs typeface="Arial"/>
                        </a:rPr>
                        <a:t>24.01</a:t>
                      </a:r>
                      <a:endParaRPr sz="900">
                        <a:latin typeface="Arial"/>
                        <a:cs typeface="Arial"/>
                      </a:endParaRPr>
                    </a:p>
                  </a:txBody>
                  <a:tcPr marL="0" marR="0" marT="62865" marB="0">
                    <a:lnT w="6350">
                      <a:solidFill>
                        <a:srgbClr val="000000"/>
                      </a:solidFill>
                      <a:prstDash val="solid"/>
                    </a:lnT>
                  </a:tcPr>
                </a:tc>
                <a:tc>
                  <a:txBody>
                    <a:bodyPr/>
                    <a:lstStyle/>
                    <a:p>
                      <a:pPr marL="126364">
                        <a:lnSpc>
                          <a:spcPct val="100000"/>
                        </a:lnSpc>
                        <a:spcBef>
                          <a:spcPts val="495"/>
                        </a:spcBef>
                      </a:pPr>
                      <a:r>
                        <a:rPr sz="900" spc="-10" dirty="0">
                          <a:latin typeface="Arial"/>
                          <a:cs typeface="Arial"/>
                        </a:rPr>
                        <a:t>Verandahs</a:t>
                      </a:r>
                      <a:endParaRPr sz="900">
                        <a:latin typeface="Arial"/>
                        <a:cs typeface="Arial"/>
                      </a:endParaRPr>
                    </a:p>
                  </a:txBody>
                  <a:tcPr marL="0" marR="0" marT="62865" marB="0">
                    <a:lnT w="6350">
                      <a:solidFill>
                        <a:srgbClr val="000000"/>
                      </a:solidFill>
                      <a:prstDash val="solid"/>
                    </a:lnT>
                  </a:tcPr>
                </a:tc>
                <a:tc>
                  <a:txBody>
                    <a:bodyPr/>
                    <a:lstStyle/>
                    <a:p>
                      <a:pPr marL="191135">
                        <a:lnSpc>
                          <a:spcPct val="100000"/>
                        </a:lnSpc>
                        <a:spcBef>
                          <a:spcPts val="495"/>
                        </a:spcBef>
                      </a:pPr>
                      <a:r>
                        <a:rPr sz="900" spc="-5" dirty="0">
                          <a:latin typeface="Arial"/>
                          <a:cs typeface="Arial"/>
                        </a:rPr>
                        <a:t>Relevant sub-element unit stating</a:t>
                      </a:r>
                      <a:r>
                        <a:rPr sz="900" spc="-10" dirty="0">
                          <a:latin typeface="Arial"/>
                          <a:cs typeface="Arial"/>
                        </a:rPr>
                        <a:t> </a:t>
                      </a:r>
                      <a:r>
                        <a:rPr sz="900" spc="-5" dirty="0">
                          <a:latin typeface="Arial"/>
                          <a:cs typeface="Arial"/>
                        </a:rPr>
                        <a:t>details</a:t>
                      </a:r>
                      <a:endParaRPr sz="900">
                        <a:latin typeface="Arial"/>
                        <a:cs typeface="Arial"/>
                      </a:endParaRPr>
                    </a:p>
                  </a:txBody>
                  <a:tcPr marL="0" marR="0" marT="62865" marB="0">
                    <a:lnT w="6350">
                      <a:solidFill>
                        <a:srgbClr val="000000"/>
                      </a:solidFill>
                      <a:prstDash val="solid"/>
                    </a:lnT>
                  </a:tcPr>
                </a:tc>
                <a:extLst>
                  <a:ext uri="{0D108BD9-81ED-4DB2-BD59-A6C34878D82A}">
                    <a16:rowId xmlns:a16="http://schemas.microsoft.com/office/drawing/2014/main" val="10000"/>
                  </a:ext>
                </a:extLst>
              </a:tr>
              <a:tr h="292207">
                <a:tc>
                  <a:txBody>
                    <a:bodyPr/>
                    <a:lstStyle/>
                    <a:p>
                      <a:pPr marL="25400">
                        <a:lnSpc>
                          <a:spcPct val="100000"/>
                        </a:lnSpc>
                        <a:spcBef>
                          <a:spcPts val="560"/>
                        </a:spcBef>
                      </a:pPr>
                      <a:r>
                        <a:rPr sz="900" spc="-5" dirty="0">
                          <a:latin typeface="Arial"/>
                          <a:cs typeface="Arial"/>
                        </a:rPr>
                        <a:t>24.02</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Covered</a:t>
                      </a:r>
                      <a:r>
                        <a:rPr sz="900" spc="-10" dirty="0">
                          <a:latin typeface="Arial"/>
                          <a:cs typeface="Arial"/>
                        </a:rPr>
                        <a:t> </a:t>
                      </a:r>
                      <a:r>
                        <a:rPr sz="900" spc="-5" dirty="0">
                          <a:latin typeface="Arial"/>
                          <a:cs typeface="Arial"/>
                        </a:rPr>
                        <a:t>ways</a:t>
                      </a:r>
                      <a:endParaRPr sz="900">
                        <a:latin typeface="Arial"/>
                        <a:cs typeface="Arial"/>
                      </a:endParaRPr>
                    </a:p>
                  </a:txBody>
                  <a:tcPr marL="0" marR="0" marT="71120" marB="0"/>
                </a:tc>
                <a:tc>
                  <a:txBody>
                    <a:bodyPr/>
                    <a:lstStyle/>
                    <a:p>
                      <a:pPr marL="191135">
                        <a:lnSpc>
                          <a:spcPct val="100000"/>
                        </a:lnSpc>
                        <a:spcBef>
                          <a:spcPts val="560"/>
                        </a:spcBef>
                      </a:pPr>
                      <a:r>
                        <a:rPr sz="900" spc="-5" dirty="0">
                          <a:latin typeface="Arial"/>
                          <a:cs typeface="Arial"/>
                        </a:rPr>
                        <a:t>Relevant sub-element unit stating </a:t>
                      </a:r>
                      <a:r>
                        <a:rPr sz="900" spc="-10" dirty="0">
                          <a:latin typeface="Arial"/>
                          <a:cs typeface="Arial"/>
                        </a:rPr>
                        <a:t>details</a:t>
                      </a:r>
                      <a:endParaRPr sz="900">
                        <a:latin typeface="Arial"/>
                        <a:cs typeface="Arial"/>
                      </a:endParaRPr>
                    </a:p>
                  </a:txBody>
                  <a:tcPr marL="0" marR="0" marT="71120" marB="0"/>
                </a:tc>
                <a:extLst>
                  <a:ext uri="{0D108BD9-81ED-4DB2-BD59-A6C34878D82A}">
                    <a16:rowId xmlns:a16="http://schemas.microsoft.com/office/drawing/2014/main" val="10001"/>
                  </a:ext>
                </a:extLst>
              </a:tr>
              <a:tr h="292207">
                <a:tc>
                  <a:txBody>
                    <a:bodyPr/>
                    <a:lstStyle/>
                    <a:p>
                      <a:pPr marL="25400">
                        <a:lnSpc>
                          <a:spcPct val="100000"/>
                        </a:lnSpc>
                        <a:spcBef>
                          <a:spcPts val="565"/>
                        </a:spcBef>
                      </a:pPr>
                      <a:r>
                        <a:rPr sz="900" spc="-5" dirty="0">
                          <a:latin typeface="Arial"/>
                          <a:cs typeface="Arial"/>
                        </a:rPr>
                        <a:t>24.03</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Sun</a:t>
                      </a:r>
                      <a:r>
                        <a:rPr sz="900" spc="-10" dirty="0">
                          <a:latin typeface="Arial"/>
                          <a:cs typeface="Arial"/>
                        </a:rPr>
                        <a:t> </a:t>
                      </a:r>
                      <a:r>
                        <a:rPr sz="900" spc="-5" dirty="0">
                          <a:latin typeface="Arial"/>
                          <a:cs typeface="Arial"/>
                        </a:rPr>
                        <a:t>screens</a:t>
                      </a:r>
                      <a:endParaRPr sz="900">
                        <a:latin typeface="Arial"/>
                        <a:cs typeface="Arial"/>
                      </a:endParaRPr>
                    </a:p>
                  </a:txBody>
                  <a:tcPr marL="0" marR="0" marT="71755" marB="0"/>
                </a:tc>
                <a:tc>
                  <a:txBody>
                    <a:bodyPr/>
                    <a:lstStyle/>
                    <a:p>
                      <a:pPr marL="191135">
                        <a:lnSpc>
                          <a:spcPct val="100000"/>
                        </a:lnSpc>
                        <a:spcBef>
                          <a:spcPts val="565"/>
                        </a:spcBef>
                      </a:pPr>
                      <a:r>
                        <a:rPr sz="900" spc="-5" dirty="0">
                          <a:latin typeface="Arial"/>
                          <a:cs typeface="Arial"/>
                        </a:rPr>
                        <a:t>Relevant sub-element unit stating</a:t>
                      </a:r>
                      <a:r>
                        <a:rPr sz="900" spc="-15" dirty="0">
                          <a:latin typeface="Arial"/>
                          <a:cs typeface="Arial"/>
                        </a:rPr>
                        <a:t> </a:t>
                      </a:r>
                      <a:r>
                        <a:rPr sz="900" spc="-5" dirty="0">
                          <a:latin typeface="Arial"/>
                          <a:cs typeface="Arial"/>
                        </a:rPr>
                        <a:t>details</a:t>
                      </a:r>
                      <a:endParaRPr sz="900">
                        <a:latin typeface="Arial"/>
                        <a:cs typeface="Arial"/>
                      </a:endParaRPr>
                    </a:p>
                  </a:txBody>
                  <a:tcPr marL="0" marR="0" marT="71755" marB="0"/>
                </a:tc>
                <a:extLst>
                  <a:ext uri="{0D108BD9-81ED-4DB2-BD59-A6C34878D82A}">
                    <a16:rowId xmlns:a16="http://schemas.microsoft.com/office/drawing/2014/main" val="10002"/>
                  </a:ext>
                </a:extLst>
              </a:tr>
              <a:tr h="291807">
                <a:tc>
                  <a:txBody>
                    <a:bodyPr/>
                    <a:lstStyle/>
                    <a:p>
                      <a:pPr marL="25400">
                        <a:lnSpc>
                          <a:spcPct val="100000"/>
                        </a:lnSpc>
                        <a:spcBef>
                          <a:spcPts val="560"/>
                        </a:spcBef>
                      </a:pPr>
                      <a:r>
                        <a:rPr sz="900" spc="-5" dirty="0">
                          <a:latin typeface="Arial"/>
                          <a:cs typeface="Arial"/>
                        </a:rPr>
                        <a:t>24.04</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Canopies</a:t>
                      </a:r>
                      <a:endParaRPr sz="900">
                        <a:latin typeface="Arial"/>
                        <a:cs typeface="Arial"/>
                      </a:endParaRPr>
                    </a:p>
                  </a:txBody>
                  <a:tcPr marL="0" marR="0" marT="71120" marB="0"/>
                </a:tc>
                <a:tc>
                  <a:txBody>
                    <a:bodyPr/>
                    <a:lstStyle/>
                    <a:p>
                      <a:pPr marL="191770">
                        <a:lnSpc>
                          <a:spcPct val="100000"/>
                        </a:lnSpc>
                        <a:spcBef>
                          <a:spcPts val="560"/>
                        </a:spcBef>
                      </a:pPr>
                      <a:r>
                        <a:rPr sz="900" spc="-5" dirty="0">
                          <a:latin typeface="Arial"/>
                          <a:cs typeface="Arial"/>
                        </a:rPr>
                        <a:t>Enumerated stating</a:t>
                      </a:r>
                      <a:r>
                        <a:rPr sz="900" spc="-10" dirty="0">
                          <a:latin typeface="Arial"/>
                          <a:cs typeface="Arial"/>
                        </a:rPr>
                        <a:t> details</a:t>
                      </a:r>
                      <a:endParaRPr sz="900">
                        <a:latin typeface="Arial"/>
                        <a:cs typeface="Arial"/>
                      </a:endParaRPr>
                    </a:p>
                  </a:txBody>
                  <a:tcPr marL="0" marR="0" marT="71120" marB="0"/>
                </a:tc>
                <a:extLst>
                  <a:ext uri="{0D108BD9-81ED-4DB2-BD59-A6C34878D82A}">
                    <a16:rowId xmlns:a16="http://schemas.microsoft.com/office/drawing/2014/main" val="10003"/>
                  </a:ext>
                </a:extLst>
              </a:tr>
              <a:tr h="292207">
                <a:tc>
                  <a:txBody>
                    <a:bodyPr/>
                    <a:lstStyle/>
                    <a:p>
                      <a:pPr marL="25400">
                        <a:lnSpc>
                          <a:spcPct val="100000"/>
                        </a:lnSpc>
                        <a:spcBef>
                          <a:spcPts val="560"/>
                        </a:spcBef>
                      </a:pPr>
                      <a:r>
                        <a:rPr sz="900" spc="-5" dirty="0">
                          <a:latin typeface="Arial"/>
                          <a:cs typeface="Arial"/>
                        </a:rPr>
                        <a:t>24.05</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Balconies</a:t>
                      </a:r>
                      <a:endParaRPr sz="900">
                        <a:latin typeface="Arial"/>
                        <a:cs typeface="Arial"/>
                      </a:endParaRPr>
                    </a:p>
                  </a:txBody>
                  <a:tcPr marL="0" marR="0" marT="71120" marB="0"/>
                </a:tc>
                <a:tc>
                  <a:txBody>
                    <a:bodyPr/>
                    <a:lstStyle/>
                    <a:p>
                      <a:pPr marL="191135">
                        <a:lnSpc>
                          <a:spcPct val="100000"/>
                        </a:lnSpc>
                        <a:spcBef>
                          <a:spcPts val="560"/>
                        </a:spcBef>
                      </a:pPr>
                      <a:r>
                        <a:rPr sz="900" spc="-5" dirty="0">
                          <a:latin typeface="Arial"/>
                          <a:cs typeface="Arial"/>
                        </a:rPr>
                        <a:t>Enumerated stating</a:t>
                      </a:r>
                      <a:r>
                        <a:rPr sz="900" spc="-10" dirty="0">
                          <a:latin typeface="Arial"/>
                          <a:cs typeface="Arial"/>
                        </a:rPr>
                        <a:t> details</a:t>
                      </a:r>
                      <a:endParaRPr sz="900">
                        <a:latin typeface="Arial"/>
                        <a:cs typeface="Arial"/>
                      </a:endParaRPr>
                    </a:p>
                  </a:txBody>
                  <a:tcPr marL="0" marR="0" marT="71120" marB="0"/>
                </a:tc>
                <a:extLst>
                  <a:ext uri="{0D108BD9-81ED-4DB2-BD59-A6C34878D82A}">
                    <a16:rowId xmlns:a16="http://schemas.microsoft.com/office/drawing/2014/main" val="10004"/>
                  </a:ext>
                </a:extLst>
              </a:tr>
              <a:tr h="292207">
                <a:tc>
                  <a:txBody>
                    <a:bodyPr/>
                    <a:lstStyle/>
                    <a:p>
                      <a:pPr marL="25400">
                        <a:lnSpc>
                          <a:spcPct val="100000"/>
                        </a:lnSpc>
                        <a:spcBef>
                          <a:spcPts val="565"/>
                        </a:spcBef>
                      </a:pPr>
                      <a:r>
                        <a:rPr sz="900" spc="-5" dirty="0">
                          <a:latin typeface="Arial"/>
                          <a:cs typeface="Arial"/>
                        </a:rPr>
                        <a:t>24.06</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Sculptures and</a:t>
                      </a:r>
                      <a:r>
                        <a:rPr sz="900" spc="-10" dirty="0">
                          <a:latin typeface="Arial"/>
                          <a:cs typeface="Arial"/>
                        </a:rPr>
                        <a:t> </a:t>
                      </a:r>
                      <a:r>
                        <a:rPr sz="900" spc="-5" dirty="0">
                          <a:latin typeface="Arial"/>
                          <a:cs typeface="Arial"/>
                        </a:rPr>
                        <a:t>Artwork</a:t>
                      </a:r>
                      <a:endParaRPr sz="900">
                        <a:latin typeface="Arial"/>
                        <a:cs typeface="Arial"/>
                      </a:endParaRPr>
                    </a:p>
                  </a:txBody>
                  <a:tcPr marL="0" marR="0" marT="71755" marB="0"/>
                </a:tc>
                <a:tc>
                  <a:txBody>
                    <a:bodyPr/>
                    <a:lstStyle/>
                    <a:p>
                      <a:pPr marL="191135">
                        <a:lnSpc>
                          <a:spcPct val="100000"/>
                        </a:lnSpc>
                        <a:spcBef>
                          <a:spcPts val="565"/>
                        </a:spcBef>
                      </a:pPr>
                      <a:r>
                        <a:rPr sz="900" spc="-5" dirty="0">
                          <a:latin typeface="Arial"/>
                          <a:cs typeface="Arial"/>
                        </a:rPr>
                        <a:t>Enumerated stating</a:t>
                      </a:r>
                      <a:r>
                        <a:rPr sz="900" spc="-10" dirty="0">
                          <a:latin typeface="Arial"/>
                          <a:cs typeface="Arial"/>
                        </a:rPr>
                        <a:t> details</a:t>
                      </a:r>
                      <a:endParaRPr sz="900">
                        <a:latin typeface="Arial"/>
                        <a:cs typeface="Arial"/>
                      </a:endParaRPr>
                    </a:p>
                  </a:txBody>
                  <a:tcPr marL="0" marR="0" marT="71755" marB="0"/>
                </a:tc>
                <a:extLst>
                  <a:ext uri="{0D108BD9-81ED-4DB2-BD59-A6C34878D82A}">
                    <a16:rowId xmlns:a16="http://schemas.microsoft.com/office/drawing/2014/main" val="10005"/>
                  </a:ext>
                </a:extLst>
              </a:tr>
              <a:tr h="291807">
                <a:tc>
                  <a:txBody>
                    <a:bodyPr/>
                    <a:lstStyle/>
                    <a:p>
                      <a:pPr marL="25400">
                        <a:lnSpc>
                          <a:spcPct val="100000"/>
                        </a:lnSpc>
                        <a:spcBef>
                          <a:spcPts val="560"/>
                        </a:spcBef>
                      </a:pPr>
                      <a:r>
                        <a:rPr sz="900" spc="-5" dirty="0">
                          <a:latin typeface="Arial"/>
                          <a:cs typeface="Arial"/>
                        </a:rPr>
                        <a:t>24.07</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Murals and</a:t>
                      </a:r>
                      <a:r>
                        <a:rPr sz="900" spc="-10" dirty="0">
                          <a:latin typeface="Arial"/>
                          <a:cs typeface="Arial"/>
                        </a:rPr>
                        <a:t> </a:t>
                      </a:r>
                      <a:r>
                        <a:rPr sz="900" spc="-5" dirty="0">
                          <a:latin typeface="Arial"/>
                          <a:cs typeface="Arial"/>
                        </a:rPr>
                        <a:t>Plaques</a:t>
                      </a:r>
                      <a:endParaRPr sz="900">
                        <a:latin typeface="Arial"/>
                        <a:cs typeface="Arial"/>
                      </a:endParaRPr>
                    </a:p>
                  </a:txBody>
                  <a:tcPr marL="0" marR="0" marT="71120" marB="0"/>
                </a:tc>
                <a:tc>
                  <a:txBody>
                    <a:bodyPr/>
                    <a:lstStyle/>
                    <a:p>
                      <a:pPr marL="191135">
                        <a:lnSpc>
                          <a:spcPct val="100000"/>
                        </a:lnSpc>
                        <a:spcBef>
                          <a:spcPts val="560"/>
                        </a:spcBef>
                      </a:pPr>
                      <a:r>
                        <a:rPr sz="900" spc="-5" dirty="0">
                          <a:latin typeface="Arial"/>
                          <a:cs typeface="Arial"/>
                        </a:rPr>
                        <a:t>Enumerated stating</a:t>
                      </a:r>
                      <a:r>
                        <a:rPr sz="900" spc="-10" dirty="0">
                          <a:latin typeface="Arial"/>
                          <a:cs typeface="Arial"/>
                        </a:rPr>
                        <a:t> details</a:t>
                      </a:r>
                      <a:endParaRPr sz="900">
                        <a:latin typeface="Arial"/>
                        <a:cs typeface="Arial"/>
                      </a:endParaRPr>
                    </a:p>
                  </a:txBody>
                  <a:tcPr marL="0" marR="0" marT="71120" marB="0"/>
                </a:tc>
                <a:extLst>
                  <a:ext uri="{0D108BD9-81ED-4DB2-BD59-A6C34878D82A}">
                    <a16:rowId xmlns:a16="http://schemas.microsoft.com/office/drawing/2014/main" val="10006"/>
                  </a:ext>
                </a:extLst>
              </a:tr>
              <a:tr h="292207">
                <a:tc>
                  <a:txBody>
                    <a:bodyPr/>
                    <a:lstStyle/>
                    <a:p>
                      <a:pPr marL="25400">
                        <a:lnSpc>
                          <a:spcPct val="100000"/>
                        </a:lnSpc>
                        <a:spcBef>
                          <a:spcPts val="560"/>
                        </a:spcBef>
                      </a:pPr>
                      <a:r>
                        <a:rPr sz="900" spc="-5" dirty="0">
                          <a:latin typeface="Arial"/>
                          <a:cs typeface="Arial"/>
                        </a:rPr>
                        <a:t>24.08</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Signs and lettering</a:t>
                      </a:r>
                      <a:endParaRPr sz="900">
                        <a:latin typeface="Arial"/>
                        <a:cs typeface="Arial"/>
                      </a:endParaRPr>
                    </a:p>
                  </a:txBody>
                  <a:tcPr marL="0" marR="0" marT="71120" marB="0"/>
                </a:tc>
                <a:tc>
                  <a:txBody>
                    <a:bodyPr/>
                    <a:lstStyle/>
                    <a:p>
                      <a:pPr marL="191135">
                        <a:lnSpc>
                          <a:spcPct val="100000"/>
                        </a:lnSpc>
                        <a:spcBef>
                          <a:spcPts val="560"/>
                        </a:spcBef>
                      </a:pPr>
                      <a:r>
                        <a:rPr sz="900" spc="-5" dirty="0">
                          <a:latin typeface="Arial"/>
                          <a:cs typeface="Arial"/>
                        </a:rPr>
                        <a:t>Enumerated stating</a:t>
                      </a:r>
                      <a:r>
                        <a:rPr sz="900" spc="-10" dirty="0">
                          <a:latin typeface="Arial"/>
                          <a:cs typeface="Arial"/>
                        </a:rPr>
                        <a:t> details</a:t>
                      </a:r>
                      <a:endParaRPr sz="900">
                        <a:latin typeface="Arial"/>
                        <a:cs typeface="Arial"/>
                      </a:endParaRPr>
                    </a:p>
                  </a:txBody>
                  <a:tcPr marL="0" marR="0" marT="71120" marB="0"/>
                </a:tc>
                <a:extLst>
                  <a:ext uri="{0D108BD9-81ED-4DB2-BD59-A6C34878D82A}">
                    <a16:rowId xmlns:a16="http://schemas.microsoft.com/office/drawing/2014/main" val="10007"/>
                  </a:ext>
                </a:extLst>
              </a:tr>
              <a:tr h="292207">
                <a:tc>
                  <a:txBody>
                    <a:bodyPr/>
                    <a:lstStyle/>
                    <a:p>
                      <a:pPr marL="25400">
                        <a:lnSpc>
                          <a:spcPct val="100000"/>
                        </a:lnSpc>
                        <a:spcBef>
                          <a:spcPts val="565"/>
                        </a:spcBef>
                      </a:pPr>
                      <a:r>
                        <a:rPr sz="900" spc="-5" dirty="0">
                          <a:latin typeface="Arial"/>
                          <a:cs typeface="Arial"/>
                        </a:rPr>
                        <a:t>24.09</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Flagpoles</a:t>
                      </a:r>
                      <a:endParaRPr sz="900">
                        <a:latin typeface="Arial"/>
                        <a:cs typeface="Arial"/>
                      </a:endParaRPr>
                    </a:p>
                  </a:txBody>
                  <a:tcPr marL="0" marR="0" marT="71755" marB="0"/>
                </a:tc>
                <a:tc>
                  <a:txBody>
                    <a:bodyPr/>
                    <a:lstStyle/>
                    <a:p>
                      <a:pPr marL="191770">
                        <a:lnSpc>
                          <a:spcPct val="100000"/>
                        </a:lnSpc>
                        <a:spcBef>
                          <a:spcPts val="565"/>
                        </a:spcBef>
                      </a:pPr>
                      <a:r>
                        <a:rPr sz="900" spc="-5" dirty="0">
                          <a:latin typeface="Arial"/>
                          <a:cs typeface="Arial"/>
                        </a:rPr>
                        <a:t>Enumerated </a:t>
                      </a:r>
                      <a:r>
                        <a:rPr sz="900" spc="-10" dirty="0">
                          <a:latin typeface="Arial"/>
                          <a:cs typeface="Arial"/>
                        </a:rPr>
                        <a:t>stating details</a:t>
                      </a:r>
                      <a:endParaRPr sz="900">
                        <a:latin typeface="Arial"/>
                        <a:cs typeface="Arial"/>
                      </a:endParaRPr>
                    </a:p>
                  </a:txBody>
                  <a:tcPr marL="0" marR="0" marT="71755" marB="0"/>
                </a:tc>
                <a:extLst>
                  <a:ext uri="{0D108BD9-81ED-4DB2-BD59-A6C34878D82A}">
                    <a16:rowId xmlns:a16="http://schemas.microsoft.com/office/drawing/2014/main" val="10008"/>
                  </a:ext>
                </a:extLst>
              </a:tr>
              <a:tr h="292207">
                <a:tc>
                  <a:txBody>
                    <a:bodyPr/>
                    <a:lstStyle/>
                    <a:p>
                      <a:pPr marL="25400">
                        <a:lnSpc>
                          <a:spcPct val="100000"/>
                        </a:lnSpc>
                        <a:spcBef>
                          <a:spcPts val="560"/>
                        </a:spcBef>
                      </a:pPr>
                      <a:r>
                        <a:rPr sz="900" spc="-5" dirty="0">
                          <a:latin typeface="Arial"/>
                          <a:cs typeface="Arial"/>
                        </a:rPr>
                        <a:t>24.10</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Swimming</a:t>
                      </a:r>
                      <a:r>
                        <a:rPr sz="900" spc="-10" dirty="0">
                          <a:latin typeface="Arial"/>
                          <a:cs typeface="Arial"/>
                        </a:rPr>
                        <a:t> </a:t>
                      </a:r>
                      <a:r>
                        <a:rPr sz="900" spc="-5" dirty="0">
                          <a:latin typeface="Arial"/>
                          <a:cs typeface="Arial"/>
                        </a:rPr>
                        <a:t>pools</a:t>
                      </a:r>
                      <a:endParaRPr sz="900">
                        <a:latin typeface="Arial"/>
                        <a:cs typeface="Arial"/>
                      </a:endParaRPr>
                    </a:p>
                  </a:txBody>
                  <a:tcPr marL="0" marR="0" marT="71120" marB="0"/>
                </a:tc>
                <a:tc>
                  <a:txBody>
                    <a:bodyPr/>
                    <a:lstStyle/>
                    <a:p>
                      <a:pPr marL="191135">
                        <a:lnSpc>
                          <a:spcPct val="100000"/>
                        </a:lnSpc>
                        <a:spcBef>
                          <a:spcPts val="560"/>
                        </a:spcBef>
                      </a:pPr>
                      <a:r>
                        <a:rPr sz="900" spc="-5" dirty="0">
                          <a:latin typeface="Arial"/>
                          <a:cs typeface="Arial"/>
                        </a:rPr>
                        <a:t>Enumerated stating</a:t>
                      </a:r>
                      <a:r>
                        <a:rPr sz="900" spc="-10" dirty="0">
                          <a:latin typeface="Arial"/>
                          <a:cs typeface="Arial"/>
                        </a:rPr>
                        <a:t> details</a:t>
                      </a:r>
                      <a:endParaRPr sz="900">
                        <a:latin typeface="Arial"/>
                        <a:cs typeface="Arial"/>
                      </a:endParaRPr>
                    </a:p>
                  </a:txBody>
                  <a:tcPr marL="0" marR="0" marT="71120" marB="0"/>
                </a:tc>
                <a:extLst>
                  <a:ext uri="{0D108BD9-81ED-4DB2-BD59-A6C34878D82A}">
                    <a16:rowId xmlns:a16="http://schemas.microsoft.com/office/drawing/2014/main" val="10009"/>
                  </a:ext>
                </a:extLst>
              </a:tr>
              <a:tr h="292207">
                <a:tc>
                  <a:txBody>
                    <a:bodyPr/>
                    <a:lstStyle/>
                    <a:p>
                      <a:pPr marL="25400">
                        <a:lnSpc>
                          <a:spcPct val="100000"/>
                        </a:lnSpc>
                        <a:spcBef>
                          <a:spcPts val="565"/>
                        </a:spcBef>
                      </a:pPr>
                      <a:r>
                        <a:rPr sz="900" spc="-15" dirty="0">
                          <a:latin typeface="Arial"/>
                          <a:cs typeface="Arial"/>
                        </a:rPr>
                        <a:t>24.11</a:t>
                      </a:r>
                      <a:endParaRPr sz="900">
                        <a:latin typeface="Arial"/>
                        <a:cs typeface="Arial"/>
                      </a:endParaRPr>
                    </a:p>
                  </a:txBody>
                  <a:tcPr marL="0" marR="0" marT="71755" marB="0"/>
                </a:tc>
                <a:tc>
                  <a:txBody>
                    <a:bodyPr/>
                    <a:lstStyle/>
                    <a:p>
                      <a:pPr marL="126364">
                        <a:lnSpc>
                          <a:spcPct val="100000"/>
                        </a:lnSpc>
                        <a:spcBef>
                          <a:spcPts val="565"/>
                        </a:spcBef>
                      </a:pPr>
                      <a:r>
                        <a:rPr sz="900" spc="-5" dirty="0">
                          <a:latin typeface="Arial"/>
                          <a:cs typeface="Arial"/>
                        </a:rPr>
                        <a:t>Curtains and</a:t>
                      </a:r>
                      <a:r>
                        <a:rPr sz="900" spc="-10" dirty="0">
                          <a:latin typeface="Arial"/>
                          <a:cs typeface="Arial"/>
                        </a:rPr>
                        <a:t> </a:t>
                      </a:r>
                      <a:r>
                        <a:rPr sz="900" spc="-5" dirty="0">
                          <a:latin typeface="Arial"/>
                          <a:cs typeface="Arial"/>
                        </a:rPr>
                        <a:t>blinds</a:t>
                      </a:r>
                      <a:endParaRPr sz="900">
                        <a:latin typeface="Arial"/>
                        <a:cs typeface="Arial"/>
                      </a:endParaRPr>
                    </a:p>
                  </a:txBody>
                  <a:tcPr marL="0" marR="0" marT="71755" marB="0"/>
                </a:tc>
                <a:tc>
                  <a:txBody>
                    <a:bodyPr/>
                    <a:lstStyle/>
                    <a:p>
                      <a:pPr marL="191135">
                        <a:lnSpc>
                          <a:spcPct val="100000"/>
                        </a:lnSpc>
                        <a:spcBef>
                          <a:spcPts val="565"/>
                        </a:spcBef>
                      </a:pPr>
                      <a:r>
                        <a:rPr sz="900" spc="-5" dirty="0">
                          <a:latin typeface="Arial"/>
                          <a:cs typeface="Arial"/>
                        </a:rPr>
                        <a:t>Length in metres stating drop and</a:t>
                      </a:r>
                      <a:r>
                        <a:rPr sz="900" spc="-20" dirty="0">
                          <a:latin typeface="Arial"/>
                          <a:cs typeface="Arial"/>
                        </a:rPr>
                        <a:t> </a:t>
                      </a:r>
                      <a:r>
                        <a:rPr sz="900" spc="-5" dirty="0">
                          <a:latin typeface="Arial"/>
                          <a:cs typeface="Arial"/>
                        </a:rPr>
                        <a:t>type</a:t>
                      </a:r>
                      <a:endParaRPr sz="900">
                        <a:latin typeface="Arial"/>
                        <a:cs typeface="Arial"/>
                      </a:endParaRPr>
                    </a:p>
                  </a:txBody>
                  <a:tcPr marL="0" marR="0" marT="71755" marB="0"/>
                </a:tc>
                <a:extLst>
                  <a:ext uri="{0D108BD9-81ED-4DB2-BD59-A6C34878D82A}">
                    <a16:rowId xmlns:a16="http://schemas.microsoft.com/office/drawing/2014/main" val="10010"/>
                  </a:ext>
                </a:extLst>
              </a:tr>
              <a:tr h="291807">
                <a:tc>
                  <a:txBody>
                    <a:bodyPr/>
                    <a:lstStyle/>
                    <a:p>
                      <a:pPr marL="25400">
                        <a:lnSpc>
                          <a:spcPct val="100000"/>
                        </a:lnSpc>
                        <a:spcBef>
                          <a:spcPts val="560"/>
                        </a:spcBef>
                      </a:pPr>
                      <a:r>
                        <a:rPr sz="900" spc="-5" dirty="0">
                          <a:latin typeface="Arial"/>
                          <a:cs typeface="Arial"/>
                        </a:rPr>
                        <a:t>24.12</a:t>
                      </a:r>
                      <a:endParaRPr sz="900">
                        <a:latin typeface="Arial"/>
                        <a:cs typeface="Arial"/>
                      </a:endParaRPr>
                    </a:p>
                  </a:txBody>
                  <a:tcPr marL="0" marR="0" marT="71120" marB="0"/>
                </a:tc>
                <a:tc>
                  <a:txBody>
                    <a:bodyPr/>
                    <a:lstStyle/>
                    <a:p>
                      <a:pPr marL="126364">
                        <a:lnSpc>
                          <a:spcPct val="100000"/>
                        </a:lnSpc>
                        <a:spcBef>
                          <a:spcPts val="560"/>
                        </a:spcBef>
                      </a:pPr>
                      <a:r>
                        <a:rPr sz="900" spc="-10" dirty="0">
                          <a:latin typeface="Arial"/>
                          <a:cs typeface="Arial"/>
                        </a:rPr>
                        <a:t>Curtain </a:t>
                      </a:r>
                      <a:r>
                        <a:rPr sz="900" spc="-5" dirty="0">
                          <a:latin typeface="Arial"/>
                          <a:cs typeface="Arial"/>
                        </a:rPr>
                        <a:t>tracks</a:t>
                      </a:r>
                      <a:endParaRPr sz="900">
                        <a:latin typeface="Arial"/>
                        <a:cs typeface="Arial"/>
                      </a:endParaRPr>
                    </a:p>
                  </a:txBody>
                  <a:tcPr marL="0" marR="0" marT="71120" marB="0"/>
                </a:tc>
                <a:tc>
                  <a:txBody>
                    <a:bodyPr/>
                    <a:lstStyle/>
                    <a:p>
                      <a:pPr marL="190500">
                        <a:lnSpc>
                          <a:spcPct val="100000"/>
                        </a:lnSpc>
                        <a:spcBef>
                          <a:spcPts val="560"/>
                        </a:spcBef>
                      </a:pPr>
                      <a:r>
                        <a:rPr sz="900" spc="-5" dirty="0">
                          <a:latin typeface="Arial"/>
                          <a:cs typeface="Arial"/>
                        </a:rPr>
                        <a:t>Length in metres </a:t>
                      </a:r>
                      <a:r>
                        <a:rPr sz="900" spc="-10" dirty="0">
                          <a:latin typeface="Arial"/>
                          <a:cs typeface="Arial"/>
                        </a:rPr>
                        <a:t>stating</a:t>
                      </a:r>
                      <a:r>
                        <a:rPr sz="900" spc="-15" dirty="0">
                          <a:latin typeface="Arial"/>
                          <a:cs typeface="Arial"/>
                        </a:rPr>
                        <a:t> </a:t>
                      </a:r>
                      <a:r>
                        <a:rPr sz="900" spc="-5" dirty="0">
                          <a:latin typeface="Arial"/>
                          <a:cs typeface="Arial"/>
                        </a:rPr>
                        <a:t>details</a:t>
                      </a:r>
                      <a:endParaRPr sz="900">
                        <a:latin typeface="Arial"/>
                        <a:cs typeface="Arial"/>
                      </a:endParaRPr>
                    </a:p>
                  </a:txBody>
                  <a:tcPr marL="0" marR="0" marT="71120" marB="0"/>
                </a:tc>
                <a:extLst>
                  <a:ext uri="{0D108BD9-81ED-4DB2-BD59-A6C34878D82A}">
                    <a16:rowId xmlns:a16="http://schemas.microsoft.com/office/drawing/2014/main" val="10011"/>
                  </a:ext>
                </a:extLst>
              </a:tr>
              <a:tr h="292207">
                <a:tc>
                  <a:txBody>
                    <a:bodyPr/>
                    <a:lstStyle/>
                    <a:p>
                      <a:pPr marL="25400">
                        <a:lnSpc>
                          <a:spcPct val="100000"/>
                        </a:lnSpc>
                        <a:spcBef>
                          <a:spcPts val="560"/>
                        </a:spcBef>
                      </a:pPr>
                      <a:r>
                        <a:rPr sz="900" spc="-5" dirty="0">
                          <a:latin typeface="Arial"/>
                          <a:cs typeface="Arial"/>
                        </a:rPr>
                        <a:t>24.13</a:t>
                      </a:r>
                      <a:endParaRPr sz="900">
                        <a:latin typeface="Arial"/>
                        <a:cs typeface="Arial"/>
                      </a:endParaRPr>
                    </a:p>
                  </a:txBody>
                  <a:tcPr marL="0" marR="0" marT="71120" marB="0"/>
                </a:tc>
                <a:tc>
                  <a:txBody>
                    <a:bodyPr/>
                    <a:lstStyle/>
                    <a:p>
                      <a:pPr marL="126364">
                        <a:lnSpc>
                          <a:spcPct val="100000"/>
                        </a:lnSpc>
                        <a:spcBef>
                          <a:spcPts val="560"/>
                        </a:spcBef>
                      </a:pPr>
                      <a:r>
                        <a:rPr sz="900" spc="-5" dirty="0">
                          <a:latin typeface="Arial"/>
                          <a:cs typeface="Arial"/>
                        </a:rPr>
                        <a:t>Sundry minor alteration</a:t>
                      </a:r>
                      <a:r>
                        <a:rPr sz="900" spc="-10" dirty="0">
                          <a:latin typeface="Arial"/>
                          <a:cs typeface="Arial"/>
                        </a:rPr>
                        <a:t> </a:t>
                      </a:r>
                      <a:r>
                        <a:rPr sz="900" spc="-5" dirty="0">
                          <a:latin typeface="Arial"/>
                          <a:cs typeface="Arial"/>
                        </a:rPr>
                        <a:t>work</a:t>
                      </a:r>
                      <a:endParaRPr sz="900">
                        <a:latin typeface="Arial"/>
                        <a:cs typeface="Arial"/>
                      </a:endParaRPr>
                    </a:p>
                  </a:txBody>
                  <a:tcPr marL="0" marR="0" marT="71120" marB="0"/>
                </a:tc>
                <a:tc>
                  <a:txBody>
                    <a:bodyPr/>
                    <a:lstStyle/>
                    <a:p>
                      <a:pPr marL="191770">
                        <a:lnSpc>
                          <a:spcPct val="100000"/>
                        </a:lnSpc>
                        <a:spcBef>
                          <a:spcPts val="560"/>
                        </a:spcBef>
                      </a:pPr>
                      <a:r>
                        <a:rPr sz="900" spc="-5" dirty="0">
                          <a:latin typeface="Arial"/>
                          <a:cs typeface="Arial"/>
                        </a:rPr>
                        <a:t>Sum stating</a:t>
                      </a:r>
                      <a:r>
                        <a:rPr sz="900" spc="-10" dirty="0">
                          <a:latin typeface="Arial"/>
                          <a:cs typeface="Arial"/>
                        </a:rPr>
                        <a:t> details</a:t>
                      </a:r>
                      <a:endParaRPr sz="900">
                        <a:latin typeface="Arial"/>
                        <a:cs typeface="Arial"/>
                      </a:endParaRPr>
                    </a:p>
                  </a:txBody>
                  <a:tcPr marL="0" marR="0" marT="71120" marB="0"/>
                </a:tc>
                <a:extLst>
                  <a:ext uri="{0D108BD9-81ED-4DB2-BD59-A6C34878D82A}">
                    <a16:rowId xmlns:a16="http://schemas.microsoft.com/office/drawing/2014/main" val="10012"/>
                  </a:ext>
                </a:extLst>
              </a:tr>
              <a:tr h="349597">
                <a:tc>
                  <a:txBody>
                    <a:bodyPr/>
                    <a:lstStyle/>
                    <a:p>
                      <a:pPr marL="25400">
                        <a:lnSpc>
                          <a:spcPct val="100000"/>
                        </a:lnSpc>
                        <a:spcBef>
                          <a:spcPts val="565"/>
                        </a:spcBef>
                      </a:pPr>
                      <a:r>
                        <a:rPr sz="900" spc="-5" dirty="0">
                          <a:latin typeface="Arial"/>
                          <a:cs typeface="Arial"/>
                        </a:rPr>
                        <a:t>24.14</a:t>
                      </a:r>
                      <a:endParaRPr sz="900">
                        <a:latin typeface="Arial"/>
                        <a:cs typeface="Arial"/>
                      </a:endParaRPr>
                    </a:p>
                  </a:txBody>
                  <a:tcPr marL="0" marR="0" marT="71755" marB="0"/>
                </a:tc>
                <a:tc>
                  <a:txBody>
                    <a:bodyPr/>
                    <a:lstStyle/>
                    <a:p>
                      <a:pPr marL="126364" marR="182880">
                        <a:lnSpc>
                          <a:spcPct val="101699"/>
                        </a:lnSpc>
                        <a:spcBef>
                          <a:spcPts val="545"/>
                        </a:spcBef>
                      </a:pPr>
                      <a:r>
                        <a:rPr sz="900" spc="-5" dirty="0">
                          <a:latin typeface="Arial"/>
                          <a:cs typeface="Arial"/>
                        </a:rPr>
                        <a:t>Small</a:t>
                      </a:r>
                      <a:r>
                        <a:rPr sz="900" spc="-55" dirty="0">
                          <a:latin typeface="Arial"/>
                          <a:cs typeface="Arial"/>
                        </a:rPr>
                        <a:t> </a:t>
                      </a:r>
                      <a:r>
                        <a:rPr sz="900" spc="-5" dirty="0">
                          <a:latin typeface="Arial"/>
                          <a:cs typeface="Arial"/>
                        </a:rPr>
                        <a:t>isolated</a:t>
                      </a:r>
                      <a:r>
                        <a:rPr sz="900" spc="-50" dirty="0">
                          <a:latin typeface="Arial"/>
                          <a:cs typeface="Arial"/>
                        </a:rPr>
                        <a:t> </a:t>
                      </a:r>
                      <a:r>
                        <a:rPr sz="900" spc="-5" dirty="0">
                          <a:latin typeface="Arial"/>
                          <a:cs typeface="Arial"/>
                        </a:rPr>
                        <a:t>structures</a:t>
                      </a:r>
                      <a:r>
                        <a:rPr sz="900" spc="-55" dirty="0">
                          <a:latin typeface="Arial"/>
                          <a:cs typeface="Arial"/>
                        </a:rPr>
                        <a:t> </a:t>
                      </a:r>
                      <a:r>
                        <a:rPr sz="900" spc="-5" dirty="0">
                          <a:latin typeface="Arial"/>
                          <a:cs typeface="Arial"/>
                        </a:rPr>
                        <a:t>such</a:t>
                      </a:r>
                      <a:r>
                        <a:rPr sz="900" spc="-50" dirty="0">
                          <a:latin typeface="Arial"/>
                          <a:cs typeface="Arial"/>
                        </a:rPr>
                        <a:t> </a:t>
                      </a:r>
                      <a:r>
                        <a:rPr sz="900" spc="-5" dirty="0">
                          <a:latin typeface="Arial"/>
                          <a:cs typeface="Arial"/>
                        </a:rPr>
                        <a:t>as</a:t>
                      </a:r>
                      <a:r>
                        <a:rPr sz="900" spc="-50" dirty="0">
                          <a:latin typeface="Arial"/>
                          <a:cs typeface="Arial"/>
                        </a:rPr>
                        <a:t> </a:t>
                      </a:r>
                      <a:r>
                        <a:rPr sz="900" spc="-5" dirty="0">
                          <a:latin typeface="Arial"/>
                          <a:cs typeface="Arial"/>
                        </a:rPr>
                        <a:t>pump</a:t>
                      </a:r>
                      <a:r>
                        <a:rPr sz="900" spc="-50" dirty="0">
                          <a:latin typeface="Arial"/>
                          <a:cs typeface="Arial"/>
                        </a:rPr>
                        <a:t> </a:t>
                      </a:r>
                      <a:r>
                        <a:rPr sz="900" spc="-5" dirty="0">
                          <a:latin typeface="Arial"/>
                          <a:cs typeface="Arial"/>
                        </a:rPr>
                        <a:t>houses,  transformer enclosures and the</a:t>
                      </a:r>
                      <a:r>
                        <a:rPr sz="900" spc="-10" dirty="0">
                          <a:latin typeface="Arial"/>
                          <a:cs typeface="Arial"/>
                        </a:rPr>
                        <a:t> </a:t>
                      </a:r>
                      <a:r>
                        <a:rPr sz="900" spc="-5" dirty="0">
                          <a:latin typeface="Arial"/>
                          <a:cs typeface="Arial"/>
                        </a:rPr>
                        <a:t>like</a:t>
                      </a:r>
                      <a:endParaRPr sz="900">
                        <a:latin typeface="Arial"/>
                        <a:cs typeface="Arial"/>
                      </a:endParaRPr>
                    </a:p>
                  </a:txBody>
                  <a:tcPr marL="0" marR="0" marT="69215" marB="0"/>
                </a:tc>
                <a:tc>
                  <a:txBody>
                    <a:bodyPr/>
                    <a:lstStyle/>
                    <a:p>
                      <a:pPr marL="191135">
                        <a:lnSpc>
                          <a:spcPct val="100000"/>
                        </a:lnSpc>
                        <a:spcBef>
                          <a:spcPts val="565"/>
                        </a:spcBef>
                      </a:pPr>
                      <a:r>
                        <a:rPr sz="900" spc="-5" dirty="0">
                          <a:latin typeface="Arial"/>
                          <a:cs typeface="Arial"/>
                        </a:rPr>
                        <a:t>Enumerated </a:t>
                      </a:r>
                      <a:r>
                        <a:rPr sz="900" spc="-10" dirty="0">
                          <a:latin typeface="Arial"/>
                          <a:cs typeface="Arial"/>
                        </a:rPr>
                        <a:t>stating details</a:t>
                      </a:r>
                      <a:endParaRPr sz="900">
                        <a:latin typeface="Arial"/>
                        <a:cs typeface="Arial"/>
                      </a:endParaRPr>
                    </a:p>
                  </a:txBody>
                  <a:tcPr marL="0" marR="0" marT="71755" marB="0"/>
                </a:tc>
                <a:extLst>
                  <a:ext uri="{0D108BD9-81ED-4DB2-BD59-A6C34878D82A}">
                    <a16:rowId xmlns:a16="http://schemas.microsoft.com/office/drawing/2014/main" val="10013"/>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36</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591175" cy="2847975"/>
          </a:xfrm>
          <a:prstGeom prst="rect">
            <a:avLst/>
          </a:prstGeom>
        </p:spPr>
        <p:txBody>
          <a:bodyPr vert="horz" wrap="square" lIns="0" tIns="23495" rIns="0" bIns="0" rtlCol="0">
            <a:spAutoFit/>
          </a:bodyPr>
          <a:lstStyle/>
          <a:p>
            <a:pPr marL="1905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9050">
              <a:lnSpc>
                <a:spcPct val="100000"/>
              </a:lnSpc>
              <a:spcBef>
                <a:spcPts val="65"/>
              </a:spcBef>
            </a:pPr>
            <a:r>
              <a:rPr sz="800" spc="-5" dirty="0">
                <a:latin typeface="Arial"/>
                <a:cs typeface="Arial"/>
              </a:rPr>
              <a:t>Form and Extent of Elements: E25</a:t>
            </a:r>
            <a:r>
              <a:rPr sz="800" spc="25" dirty="0">
                <a:latin typeface="Arial"/>
                <a:cs typeface="Arial"/>
              </a:rPr>
              <a:t> </a:t>
            </a:r>
            <a:r>
              <a:rPr sz="800" spc="-5" dirty="0">
                <a:latin typeface="Arial"/>
                <a:cs typeface="Arial"/>
              </a:rPr>
              <a:t>Preliminaries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2450" algn="l"/>
              </a:tabLst>
            </a:pPr>
            <a:r>
              <a:rPr sz="1400" spc="-5" dirty="0">
                <a:latin typeface="Arial"/>
                <a:cs typeface="Arial"/>
              </a:rPr>
              <a:t>E25	Preliminaries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All usual preliminary and general</a:t>
            </a:r>
            <a:r>
              <a:rPr sz="900" spc="-10" dirty="0">
                <a:latin typeface="Arial"/>
                <a:cs typeface="Arial"/>
              </a:rPr>
              <a:t> </a:t>
            </a:r>
            <a:r>
              <a:rPr sz="900" spc="-5" dirty="0">
                <a:latin typeface="Arial"/>
                <a:cs typeface="Arial"/>
              </a:rPr>
              <a:t>items.</a:t>
            </a:r>
            <a:endParaRPr sz="900">
              <a:latin typeface="Arial"/>
              <a:cs typeface="Arial"/>
            </a:endParaRPr>
          </a:p>
          <a:p>
            <a:pPr marL="12700">
              <a:lnSpc>
                <a:spcPct val="100000"/>
              </a:lnSpc>
              <a:spcBef>
                <a:spcPts val="660"/>
              </a:spcBef>
            </a:pPr>
            <a:r>
              <a:rPr sz="1100" b="1" spc="-5" dirty="0">
                <a:latin typeface="Arial"/>
                <a:cs typeface="Arial"/>
              </a:rPr>
              <a:t>Exclusions</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Contingency Sum. </a:t>
            </a:r>
            <a:r>
              <a:rPr sz="900" i="1" spc="-5" dirty="0">
                <a:latin typeface="Arial"/>
                <a:cs typeface="Arial"/>
              </a:rPr>
              <a:t>See “E27 Contract Contingencies”, page</a:t>
            </a:r>
            <a:r>
              <a:rPr sz="900" i="1" spc="-15" dirty="0">
                <a:latin typeface="Arial"/>
                <a:cs typeface="Arial"/>
              </a:rPr>
              <a:t> </a:t>
            </a:r>
            <a:r>
              <a:rPr sz="900" i="1" spc="-5" dirty="0">
                <a:latin typeface="Arial"/>
                <a:cs typeface="Arial"/>
              </a:rPr>
              <a:t>38.</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0"/>
              </a:spcBef>
              <a:tabLst>
                <a:tab pos="3346450" algn="l"/>
              </a:tabLst>
            </a:pPr>
            <a:r>
              <a:rPr sz="1000" b="1" spc="-5" dirty="0">
                <a:latin typeface="Arial"/>
                <a:cs typeface="Arial"/>
              </a:rPr>
              <a:t>Element	Element Unit</a:t>
            </a:r>
            <a:endParaRPr sz="1000">
              <a:latin typeface="Arial"/>
              <a:cs typeface="Arial"/>
            </a:endParaRPr>
          </a:p>
          <a:p>
            <a:pPr>
              <a:lnSpc>
                <a:spcPct val="100000"/>
              </a:lnSpc>
            </a:pPr>
            <a:endParaRPr sz="1250">
              <a:latin typeface="Times New Roman"/>
              <a:cs typeface="Times New Roman"/>
            </a:endParaRPr>
          </a:p>
          <a:p>
            <a:pPr marL="38100">
              <a:lnSpc>
                <a:spcPct val="100000"/>
              </a:lnSpc>
              <a:spcBef>
                <a:spcPts val="5"/>
              </a:spcBef>
              <a:tabLst>
                <a:tab pos="577850" algn="l"/>
                <a:tab pos="3346450" algn="l"/>
              </a:tabLst>
            </a:pPr>
            <a:r>
              <a:rPr sz="900" dirty="0">
                <a:latin typeface="Arial"/>
                <a:cs typeface="Arial"/>
              </a:rPr>
              <a:t>25	</a:t>
            </a:r>
            <a:r>
              <a:rPr sz="900" spc="-5" dirty="0">
                <a:latin typeface="Arial"/>
                <a:cs typeface="Arial"/>
              </a:rPr>
              <a:t>Preliminaries	Gross floor area </a:t>
            </a:r>
            <a:r>
              <a:rPr sz="900" dirty="0">
                <a:latin typeface="Arial"/>
                <a:cs typeface="Arial"/>
              </a:rPr>
              <a:t>in</a:t>
            </a:r>
            <a:r>
              <a:rPr sz="900" spc="-5" dirty="0">
                <a:latin typeface="Arial"/>
                <a:cs typeface="Arial"/>
              </a:rPr>
              <a:t> m2</a:t>
            </a:r>
            <a:endParaRPr sz="900">
              <a:latin typeface="Arial"/>
              <a:cs typeface="Arial"/>
            </a:endParaRPr>
          </a:p>
          <a:p>
            <a:pPr>
              <a:lnSpc>
                <a:spcPct val="100000"/>
              </a:lnSpc>
              <a:spcBef>
                <a:spcPts val="45"/>
              </a:spcBef>
            </a:pPr>
            <a:endParaRPr sz="1000">
              <a:latin typeface="Times New Roman"/>
              <a:cs typeface="Times New Roman"/>
            </a:endParaRPr>
          </a:p>
          <a:p>
            <a:pPr marL="3347085" marR="5080">
              <a:lnSpc>
                <a:spcPct val="101699"/>
              </a:lnSpc>
            </a:pPr>
            <a:r>
              <a:rPr sz="900" spc="-5" dirty="0">
                <a:latin typeface="Arial"/>
                <a:cs typeface="Arial"/>
              </a:rPr>
              <a:t>E25 expressed as </a:t>
            </a:r>
            <a:r>
              <a:rPr sz="900" dirty="0">
                <a:latin typeface="Arial"/>
                <a:cs typeface="Arial"/>
              </a:rPr>
              <a:t>a </a:t>
            </a:r>
            <a:r>
              <a:rPr sz="900" spc="-5" dirty="0">
                <a:latin typeface="Arial"/>
                <a:cs typeface="Arial"/>
              </a:rPr>
              <a:t>percentage value of the  sum </a:t>
            </a:r>
            <a:r>
              <a:rPr sz="900" dirty="0">
                <a:latin typeface="Arial"/>
                <a:cs typeface="Arial"/>
              </a:rPr>
              <a:t>of </a:t>
            </a:r>
            <a:r>
              <a:rPr sz="900" spc="-5" dirty="0">
                <a:latin typeface="Arial"/>
                <a:cs typeface="Arial"/>
              </a:rPr>
              <a:t>elements E1 </a:t>
            </a:r>
            <a:r>
              <a:rPr sz="900" dirty="0">
                <a:latin typeface="Arial"/>
                <a:cs typeface="Arial"/>
              </a:rPr>
              <a:t>- </a:t>
            </a:r>
            <a:r>
              <a:rPr sz="900" spc="-5" dirty="0">
                <a:latin typeface="Arial"/>
                <a:cs typeface="Arial"/>
              </a:rPr>
              <a:t>E24</a:t>
            </a:r>
            <a:r>
              <a:rPr sz="900" spc="-35" dirty="0">
                <a:latin typeface="Arial"/>
                <a:cs typeface="Arial"/>
              </a:rPr>
              <a:t> </a:t>
            </a:r>
            <a:r>
              <a:rPr sz="900" spc="-5" dirty="0">
                <a:latin typeface="Arial"/>
                <a:cs typeface="Arial"/>
              </a:rPr>
              <a:t>inclusive</a:t>
            </a:r>
            <a:endParaRPr sz="900">
              <a:latin typeface="Arial"/>
              <a:cs typeface="Arial"/>
            </a:endParaRPr>
          </a:p>
        </p:txBody>
      </p:sp>
      <p:sp>
        <p:nvSpPr>
          <p:cNvPr id="7" name="object 7"/>
          <p:cNvSpPr txBox="1"/>
          <p:nvPr/>
        </p:nvSpPr>
        <p:spPr>
          <a:xfrm>
            <a:off x="912721" y="3274692"/>
            <a:ext cx="787400"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Sub-element</a:t>
            </a:r>
            <a:endParaRPr sz="1000">
              <a:latin typeface="Arial"/>
              <a:cs typeface="Arial"/>
            </a:endParaRPr>
          </a:p>
        </p:txBody>
      </p:sp>
      <p:sp>
        <p:nvSpPr>
          <p:cNvPr id="8" name="object 8"/>
          <p:cNvSpPr txBox="1"/>
          <p:nvPr/>
        </p:nvSpPr>
        <p:spPr>
          <a:xfrm>
            <a:off x="4221245" y="3274692"/>
            <a:ext cx="1069975"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Sub-element</a:t>
            </a:r>
            <a:r>
              <a:rPr sz="1000" b="1" spc="-45" dirty="0">
                <a:latin typeface="Arial"/>
                <a:cs typeface="Arial"/>
              </a:rPr>
              <a:t> </a:t>
            </a:r>
            <a:r>
              <a:rPr sz="1000" b="1" spc="-5" dirty="0">
                <a:latin typeface="Arial"/>
                <a:cs typeface="Arial"/>
              </a:rPr>
              <a:t>Unit</a:t>
            </a:r>
            <a:endParaRPr sz="1000">
              <a:latin typeface="Arial"/>
              <a:cs typeface="Arial"/>
            </a:endParaRPr>
          </a:p>
        </p:txBody>
      </p:sp>
      <p:sp>
        <p:nvSpPr>
          <p:cNvPr id="9" name="object 9"/>
          <p:cNvSpPr/>
          <p:nvPr/>
        </p:nvSpPr>
        <p:spPr>
          <a:xfrm>
            <a:off x="899515" y="2503303"/>
            <a:ext cx="5774690" cy="0"/>
          </a:xfrm>
          <a:custGeom>
            <a:avLst/>
            <a:gdLst/>
            <a:ahLst/>
            <a:cxnLst/>
            <a:rect l="l" t="t" r="r" b="b"/>
            <a:pathLst>
              <a:path w="5774690">
                <a:moveTo>
                  <a:pt x="0" y="0"/>
                </a:moveTo>
                <a:lnTo>
                  <a:pt x="5774423" y="0"/>
                </a:lnTo>
              </a:path>
            </a:pathLst>
          </a:custGeom>
          <a:ln w="6108">
            <a:solidFill>
              <a:srgbClr val="000000"/>
            </a:solidFill>
          </a:ln>
        </p:spPr>
        <p:txBody>
          <a:bodyPr wrap="square" lIns="0" tIns="0" rIns="0" bIns="0" rtlCol="0"/>
          <a:lstStyle/>
          <a:p>
            <a:endParaRPr/>
          </a:p>
        </p:txBody>
      </p:sp>
      <p:graphicFrame>
        <p:nvGraphicFramePr>
          <p:cNvPr id="10" name="object 10"/>
          <p:cNvGraphicFramePr>
            <a:graphicFrameLocks noGrp="1"/>
          </p:cNvGraphicFramePr>
          <p:nvPr/>
        </p:nvGraphicFramePr>
        <p:xfrm>
          <a:off x="899515" y="3557905"/>
          <a:ext cx="5774690" cy="2880995"/>
        </p:xfrm>
        <a:graphic>
          <a:graphicData uri="http://schemas.openxmlformats.org/drawingml/2006/table">
            <a:tbl>
              <a:tblPr firstRow="1" bandRow="1">
                <a:tableStyleId>{2D5ABB26-0587-4C30-8999-92F81FD0307C}</a:tableStyleId>
              </a:tblPr>
              <a:tblGrid>
                <a:gridCol w="440055">
                  <a:extLst>
                    <a:ext uri="{9D8B030D-6E8A-4147-A177-3AD203B41FA5}">
                      <a16:colId xmlns:a16="http://schemas.microsoft.com/office/drawing/2014/main" val="20000"/>
                    </a:ext>
                  </a:extLst>
                </a:gridCol>
                <a:gridCol w="2621280">
                  <a:extLst>
                    <a:ext uri="{9D8B030D-6E8A-4147-A177-3AD203B41FA5}">
                      <a16:colId xmlns:a16="http://schemas.microsoft.com/office/drawing/2014/main" val="20001"/>
                    </a:ext>
                  </a:extLst>
                </a:gridCol>
                <a:gridCol w="2712719">
                  <a:extLst>
                    <a:ext uri="{9D8B030D-6E8A-4147-A177-3AD203B41FA5}">
                      <a16:colId xmlns:a16="http://schemas.microsoft.com/office/drawing/2014/main" val="20002"/>
                    </a:ext>
                  </a:extLst>
                </a:gridCol>
              </a:tblGrid>
              <a:tr h="283821">
                <a:tc>
                  <a:txBody>
                    <a:bodyPr/>
                    <a:lstStyle/>
                    <a:p>
                      <a:pPr marL="25400">
                        <a:lnSpc>
                          <a:spcPct val="100000"/>
                        </a:lnSpc>
                        <a:spcBef>
                          <a:spcPts val="495"/>
                        </a:spcBef>
                      </a:pPr>
                      <a:r>
                        <a:rPr sz="900" spc="-5" dirty="0">
                          <a:latin typeface="Arial"/>
                          <a:cs typeface="Arial"/>
                        </a:rPr>
                        <a:t>25.01</a:t>
                      </a:r>
                      <a:endParaRPr sz="900">
                        <a:latin typeface="Arial"/>
                        <a:cs typeface="Arial"/>
                      </a:endParaRPr>
                    </a:p>
                  </a:txBody>
                  <a:tcPr marL="0" marR="0" marT="62865" marB="0">
                    <a:lnT w="6350">
                      <a:solidFill>
                        <a:srgbClr val="000000"/>
                      </a:solidFill>
                      <a:prstDash val="solid"/>
                    </a:lnT>
                  </a:tcPr>
                </a:tc>
                <a:tc>
                  <a:txBody>
                    <a:bodyPr/>
                    <a:lstStyle/>
                    <a:p>
                      <a:pPr marL="125095">
                        <a:lnSpc>
                          <a:spcPct val="100000"/>
                        </a:lnSpc>
                        <a:spcBef>
                          <a:spcPts val="495"/>
                        </a:spcBef>
                      </a:pPr>
                      <a:r>
                        <a:rPr sz="900" spc="-5" dirty="0">
                          <a:latin typeface="Arial"/>
                          <a:cs typeface="Arial"/>
                        </a:rPr>
                        <a:t>Site establishment</a:t>
                      </a:r>
                      <a:endParaRPr sz="900">
                        <a:latin typeface="Arial"/>
                        <a:cs typeface="Arial"/>
                      </a:endParaRPr>
                    </a:p>
                  </a:txBody>
                  <a:tcPr marL="0" marR="0" marT="62865" marB="0">
                    <a:lnT w="6350">
                      <a:solidFill>
                        <a:srgbClr val="000000"/>
                      </a:solidFill>
                      <a:prstDash val="solid"/>
                    </a:lnT>
                  </a:tcPr>
                </a:tc>
                <a:tc>
                  <a:txBody>
                    <a:bodyPr/>
                    <a:lstStyle/>
                    <a:p>
                      <a:pPr marL="271780">
                        <a:lnSpc>
                          <a:spcPct val="100000"/>
                        </a:lnSpc>
                        <a:spcBef>
                          <a:spcPts val="495"/>
                        </a:spcBef>
                      </a:pPr>
                      <a:r>
                        <a:rPr sz="900" spc="-5" dirty="0">
                          <a:latin typeface="Arial"/>
                          <a:cs typeface="Arial"/>
                        </a:rPr>
                        <a:t>Sum </a:t>
                      </a:r>
                      <a:r>
                        <a:rPr sz="900" dirty="0">
                          <a:latin typeface="Arial"/>
                          <a:cs typeface="Arial"/>
                        </a:rPr>
                        <a:t>or </a:t>
                      </a:r>
                      <a:r>
                        <a:rPr sz="900" spc="-5" dirty="0">
                          <a:latin typeface="Arial"/>
                          <a:cs typeface="Arial"/>
                        </a:rPr>
                        <a:t>percentage </a:t>
                      </a:r>
                      <a:r>
                        <a:rPr sz="900" dirty="0">
                          <a:latin typeface="Arial"/>
                          <a:cs typeface="Arial"/>
                        </a:rPr>
                        <a:t>of </a:t>
                      </a:r>
                      <a:r>
                        <a:rPr sz="900" spc="-5" dirty="0">
                          <a:latin typeface="Arial"/>
                          <a:cs typeface="Arial"/>
                        </a:rPr>
                        <a:t>total element</a:t>
                      </a:r>
                      <a:r>
                        <a:rPr sz="900" spc="-45" dirty="0">
                          <a:latin typeface="Arial"/>
                          <a:cs typeface="Arial"/>
                        </a:rPr>
                        <a:t> </a:t>
                      </a:r>
                      <a:r>
                        <a:rPr sz="900" spc="-5" dirty="0">
                          <a:latin typeface="Arial"/>
                          <a:cs typeface="Arial"/>
                        </a:rPr>
                        <a:t>cost</a:t>
                      </a:r>
                      <a:endParaRPr sz="900">
                        <a:latin typeface="Arial"/>
                        <a:cs typeface="Arial"/>
                      </a:endParaRPr>
                    </a:p>
                  </a:txBody>
                  <a:tcPr marL="0" marR="0" marT="62865" marB="0">
                    <a:lnT w="6350">
                      <a:solidFill>
                        <a:srgbClr val="000000"/>
                      </a:solidFill>
                      <a:prstDash val="solid"/>
                    </a:lnT>
                  </a:tcPr>
                </a:tc>
                <a:extLst>
                  <a:ext uri="{0D108BD9-81ED-4DB2-BD59-A6C34878D82A}">
                    <a16:rowId xmlns:a16="http://schemas.microsoft.com/office/drawing/2014/main" val="10000"/>
                  </a:ext>
                </a:extLst>
              </a:tr>
              <a:tr h="292207">
                <a:tc>
                  <a:txBody>
                    <a:bodyPr/>
                    <a:lstStyle/>
                    <a:p>
                      <a:pPr marL="25400">
                        <a:lnSpc>
                          <a:spcPct val="100000"/>
                        </a:lnSpc>
                        <a:spcBef>
                          <a:spcPts val="560"/>
                        </a:spcBef>
                      </a:pPr>
                      <a:r>
                        <a:rPr sz="900" spc="-5" dirty="0">
                          <a:latin typeface="Arial"/>
                          <a:cs typeface="Arial"/>
                        </a:rPr>
                        <a:t>25.02</a:t>
                      </a:r>
                      <a:endParaRPr sz="900">
                        <a:latin typeface="Arial"/>
                        <a:cs typeface="Arial"/>
                      </a:endParaRPr>
                    </a:p>
                  </a:txBody>
                  <a:tcPr marL="0" marR="0" marT="71120" marB="0"/>
                </a:tc>
                <a:tc>
                  <a:txBody>
                    <a:bodyPr/>
                    <a:lstStyle/>
                    <a:p>
                      <a:pPr marL="125095">
                        <a:lnSpc>
                          <a:spcPct val="100000"/>
                        </a:lnSpc>
                        <a:spcBef>
                          <a:spcPts val="560"/>
                        </a:spcBef>
                      </a:pPr>
                      <a:r>
                        <a:rPr sz="900" spc="-15" dirty="0">
                          <a:latin typeface="Arial"/>
                          <a:cs typeface="Arial"/>
                        </a:rPr>
                        <a:t>Temporary</a:t>
                      </a:r>
                      <a:r>
                        <a:rPr sz="900" spc="-5" dirty="0">
                          <a:latin typeface="Arial"/>
                          <a:cs typeface="Arial"/>
                        </a:rPr>
                        <a:t> services</a:t>
                      </a:r>
                      <a:endParaRPr sz="900">
                        <a:latin typeface="Arial"/>
                        <a:cs typeface="Arial"/>
                      </a:endParaRPr>
                    </a:p>
                  </a:txBody>
                  <a:tcPr marL="0" marR="0" marT="71120" marB="0"/>
                </a:tc>
                <a:tc>
                  <a:txBody>
                    <a:bodyPr/>
                    <a:lstStyle/>
                    <a:p>
                      <a:pPr marL="271780">
                        <a:lnSpc>
                          <a:spcPct val="100000"/>
                        </a:lnSpc>
                        <a:spcBef>
                          <a:spcPts val="560"/>
                        </a:spcBef>
                      </a:pPr>
                      <a:r>
                        <a:rPr sz="900" spc="-5" dirty="0">
                          <a:latin typeface="Arial"/>
                          <a:cs typeface="Arial"/>
                        </a:rPr>
                        <a:t>Sum </a:t>
                      </a:r>
                      <a:r>
                        <a:rPr sz="900" dirty="0">
                          <a:latin typeface="Arial"/>
                          <a:cs typeface="Arial"/>
                        </a:rPr>
                        <a:t>or </a:t>
                      </a:r>
                      <a:r>
                        <a:rPr sz="900" spc="-5" dirty="0">
                          <a:latin typeface="Arial"/>
                          <a:cs typeface="Arial"/>
                        </a:rPr>
                        <a:t>percentage </a:t>
                      </a:r>
                      <a:r>
                        <a:rPr sz="900" dirty="0">
                          <a:latin typeface="Arial"/>
                          <a:cs typeface="Arial"/>
                        </a:rPr>
                        <a:t>of </a:t>
                      </a:r>
                      <a:r>
                        <a:rPr sz="900" spc="-5" dirty="0">
                          <a:latin typeface="Arial"/>
                          <a:cs typeface="Arial"/>
                        </a:rPr>
                        <a:t>total element</a:t>
                      </a:r>
                      <a:r>
                        <a:rPr sz="900" spc="-45" dirty="0">
                          <a:latin typeface="Arial"/>
                          <a:cs typeface="Arial"/>
                        </a:rPr>
                        <a:t> </a:t>
                      </a:r>
                      <a:r>
                        <a:rPr sz="900" spc="-5" dirty="0">
                          <a:latin typeface="Arial"/>
                          <a:cs typeface="Arial"/>
                        </a:rPr>
                        <a:t>cost</a:t>
                      </a:r>
                      <a:endParaRPr sz="900">
                        <a:latin typeface="Arial"/>
                        <a:cs typeface="Arial"/>
                      </a:endParaRPr>
                    </a:p>
                  </a:txBody>
                  <a:tcPr marL="0" marR="0" marT="71120" marB="0"/>
                </a:tc>
                <a:extLst>
                  <a:ext uri="{0D108BD9-81ED-4DB2-BD59-A6C34878D82A}">
                    <a16:rowId xmlns:a16="http://schemas.microsoft.com/office/drawing/2014/main" val="10001"/>
                  </a:ext>
                </a:extLst>
              </a:tr>
              <a:tr h="292207">
                <a:tc>
                  <a:txBody>
                    <a:bodyPr/>
                    <a:lstStyle/>
                    <a:p>
                      <a:pPr marL="25400">
                        <a:lnSpc>
                          <a:spcPct val="100000"/>
                        </a:lnSpc>
                        <a:spcBef>
                          <a:spcPts val="565"/>
                        </a:spcBef>
                      </a:pPr>
                      <a:r>
                        <a:rPr sz="900" spc="-5" dirty="0">
                          <a:latin typeface="Arial"/>
                          <a:cs typeface="Arial"/>
                        </a:rPr>
                        <a:t>25.03</a:t>
                      </a:r>
                      <a:endParaRPr sz="900">
                        <a:latin typeface="Arial"/>
                        <a:cs typeface="Arial"/>
                      </a:endParaRPr>
                    </a:p>
                  </a:txBody>
                  <a:tcPr marL="0" marR="0" marT="71755" marB="0"/>
                </a:tc>
                <a:tc>
                  <a:txBody>
                    <a:bodyPr/>
                    <a:lstStyle/>
                    <a:p>
                      <a:pPr marL="125095">
                        <a:lnSpc>
                          <a:spcPct val="100000"/>
                        </a:lnSpc>
                        <a:spcBef>
                          <a:spcPts val="565"/>
                        </a:spcBef>
                      </a:pPr>
                      <a:r>
                        <a:rPr sz="900" spc="-5" dirty="0">
                          <a:latin typeface="Arial"/>
                          <a:cs typeface="Arial"/>
                        </a:rPr>
                        <a:t>Site management and</a:t>
                      </a:r>
                      <a:r>
                        <a:rPr sz="900" spc="-15" dirty="0">
                          <a:latin typeface="Arial"/>
                          <a:cs typeface="Arial"/>
                        </a:rPr>
                        <a:t> </a:t>
                      </a:r>
                      <a:r>
                        <a:rPr sz="900" spc="-5" dirty="0">
                          <a:latin typeface="Arial"/>
                          <a:cs typeface="Arial"/>
                        </a:rPr>
                        <a:t>personnel</a:t>
                      </a:r>
                      <a:endParaRPr sz="900">
                        <a:latin typeface="Arial"/>
                        <a:cs typeface="Arial"/>
                      </a:endParaRPr>
                    </a:p>
                  </a:txBody>
                  <a:tcPr marL="0" marR="0" marT="71755" marB="0"/>
                </a:tc>
                <a:tc>
                  <a:txBody>
                    <a:bodyPr/>
                    <a:lstStyle/>
                    <a:p>
                      <a:pPr marL="271780">
                        <a:lnSpc>
                          <a:spcPct val="100000"/>
                        </a:lnSpc>
                        <a:spcBef>
                          <a:spcPts val="565"/>
                        </a:spcBef>
                      </a:pPr>
                      <a:r>
                        <a:rPr sz="900" spc="-5" dirty="0">
                          <a:latin typeface="Arial"/>
                          <a:cs typeface="Arial"/>
                        </a:rPr>
                        <a:t>Sum </a:t>
                      </a:r>
                      <a:r>
                        <a:rPr sz="900" dirty="0">
                          <a:latin typeface="Arial"/>
                          <a:cs typeface="Arial"/>
                        </a:rPr>
                        <a:t>or </a:t>
                      </a:r>
                      <a:r>
                        <a:rPr sz="900" spc="-5" dirty="0">
                          <a:latin typeface="Arial"/>
                          <a:cs typeface="Arial"/>
                        </a:rPr>
                        <a:t>percentage </a:t>
                      </a:r>
                      <a:r>
                        <a:rPr sz="900" dirty="0">
                          <a:latin typeface="Arial"/>
                          <a:cs typeface="Arial"/>
                        </a:rPr>
                        <a:t>of </a:t>
                      </a:r>
                      <a:r>
                        <a:rPr sz="900" spc="-5" dirty="0">
                          <a:latin typeface="Arial"/>
                          <a:cs typeface="Arial"/>
                        </a:rPr>
                        <a:t>total element</a:t>
                      </a:r>
                      <a:r>
                        <a:rPr sz="900" spc="-35" dirty="0">
                          <a:latin typeface="Arial"/>
                          <a:cs typeface="Arial"/>
                        </a:rPr>
                        <a:t> </a:t>
                      </a:r>
                      <a:r>
                        <a:rPr sz="900" spc="-5" dirty="0">
                          <a:latin typeface="Arial"/>
                          <a:cs typeface="Arial"/>
                        </a:rPr>
                        <a:t>cost</a:t>
                      </a:r>
                      <a:endParaRPr sz="900">
                        <a:latin typeface="Arial"/>
                        <a:cs typeface="Arial"/>
                      </a:endParaRPr>
                    </a:p>
                  </a:txBody>
                  <a:tcPr marL="0" marR="0" marT="71755" marB="0"/>
                </a:tc>
                <a:extLst>
                  <a:ext uri="{0D108BD9-81ED-4DB2-BD59-A6C34878D82A}">
                    <a16:rowId xmlns:a16="http://schemas.microsoft.com/office/drawing/2014/main" val="10002"/>
                  </a:ext>
                </a:extLst>
              </a:tr>
              <a:tr h="291807">
                <a:tc>
                  <a:txBody>
                    <a:bodyPr/>
                    <a:lstStyle/>
                    <a:p>
                      <a:pPr marL="25400">
                        <a:lnSpc>
                          <a:spcPct val="100000"/>
                        </a:lnSpc>
                        <a:spcBef>
                          <a:spcPts val="560"/>
                        </a:spcBef>
                      </a:pPr>
                      <a:r>
                        <a:rPr sz="900" spc="-5" dirty="0">
                          <a:latin typeface="Arial"/>
                          <a:cs typeface="Arial"/>
                        </a:rPr>
                        <a:t>25.04</a:t>
                      </a:r>
                      <a:endParaRPr sz="900">
                        <a:latin typeface="Arial"/>
                        <a:cs typeface="Arial"/>
                      </a:endParaRPr>
                    </a:p>
                  </a:txBody>
                  <a:tcPr marL="0" marR="0" marT="71120" marB="0"/>
                </a:tc>
                <a:tc>
                  <a:txBody>
                    <a:bodyPr/>
                    <a:lstStyle/>
                    <a:p>
                      <a:pPr marL="125095">
                        <a:lnSpc>
                          <a:spcPct val="100000"/>
                        </a:lnSpc>
                        <a:spcBef>
                          <a:spcPts val="560"/>
                        </a:spcBef>
                      </a:pPr>
                      <a:r>
                        <a:rPr sz="900" spc="-5" dirty="0">
                          <a:latin typeface="Arial"/>
                          <a:cs typeface="Arial"/>
                        </a:rPr>
                        <a:t>Plant and</a:t>
                      </a:r>
                      <a:r>
                        <a:rPr sz="900" spc="-15" dirty="0">
                          <a:latin typeface="Arial"/>
                          <a:cs typeface="Arial"/>
                        </a:rPr>
                        <a:t> </a:t>
                      </a:r>
                      <a:r>
                        <a:rPr sz="900" spc="-5" dirty="0">
                          <a:latin typeface="Arial"/>
                          <a:cs typeface="Arial"/>
                        </a:rPr>
                        <a:t>equipment</a:t>
                      </a:r>
                      <a:endParaRPr sz="900">
                        <a:latin typeface="Arial"/>
                        <a:cs typeface="Arial"/>
                      </a:endParaRPr>
                    </a:p>
                  </a:txBody>
                  <a:tcPr marL="0" marR="0" marT="71120" marB="0"/>
                </a:tc>
                <a:tc>
                  <a:txBody>
                    <a:bodyPr/>
                    <a:lstStyle/>
                    <a:p>
                      <a:pPr marL="272415">
                        <a:lnSpc>
                          <a:spcPct val="100000"/>
                        </a:lnSpc>
                        <a:spcBef>
                          <a:spcPts val="560"/>
                        </a:spcBef>
                      </a:pPr>
                      <a:r>
                        <a:rPr sz="900" spc="-5" dirty="0">
                          <a:latin typeface="Arial"/>
                          <a:cs typeface="Arial"/>
                        </a:rPr>
                        <a:t>Sum </a:t>
                      </a:r>
                      <a:r>
                        <a:rPr sz="900" dirty="0">
                          <a:latin typeface="Arial"/>
                          <a:cs typeface="Arial"/>
                        </a:rPr>
                        <a:t>or </a:t>
                      </a:r>
                      <a:r>
                        <a:rPr sz="900" spc="-5" dirty="0">
                          <a:latin typeface="Arial"/>
                          <a:cs typeface="Arial"/>
                        </a:rPr>
                        <a:t>percentage </a:t>
                      </a:r>
                      <a:r>
                        <a:rPr sz="900" dirty="0">
                          <a:latin typeface="Arial"/>
                          <a:cs typeface="Arial"/>
                        </a:rPr>
                        <a:t>of </a:t>
                      </a:r>
                      <a:r>
                        <a:rPr sz="900" spc="-5" dirty="0">
                          <a:latin typeface="Arial"/>
                          <a:cs typeface="Arial"/>
                        </a:rPr>
                        <a:t>total element</a:t>
                      </a:r>
                      <a:r>
                        <a:rPr sz="900" spc="-45" dirty="0">
                          <a:latin typeface="Arial"/>
                          <a:cs typeface="Arial"/>
                        </a:rPr>
                        <a:t> </a:t>
                      </a:r>
                      <a:r>
                        <a:rPr sz="900" spc="-5" dirty="0">
                          <a:latin typeface="Arial"/>
                          <a:cs typeface="Arial"/>
                        </a:rPr>
                        <a:t>cost</a:t>
                      </a:r>
                      <a:endParaRPr sz="900">
                        <a:latin typeface="Arial"/>
                        <a:cs typeface="Arial"/>
                      </a:endParaRPr>
                    </a:p>
                  </a:txBody>
                  <a:tcPr marL="0" marR="0" marT="71120" marB="0"/>
                </a:tc>
                <a:extLst>
                  <a:ext uri="{0D108BD9-81ED-4DB2-BD59-A6C34878D82A}">
                    <a16:rowId xmlns:a16="http://schemas.microsoft.com/office/drawing/2014/main" val="10003"/>
                  </a:ext>
                </a:extLst>
              </a:tr>
              <a:tr h="291772">
                <a:tc>
                  <a:txBody>
                    <a:bodyPr/>
                    <a:lstStyle/>
                    <a:p>
                      <a:pPr marL="25400">
                        <a:lnSpc>
                          <a:spcPct val="100000"/>
                        </a:lnSpc>
                        <a:spcBef>
                          <a:spcPts val="560"/>
                        </a:spcBef>
                      </a:pPr>
                      <a:r>
                        <a:rPr sz="900" spc="-5" dirty="0">
                          <a:latin typeface="Arial"/>
                          <a:cs typeface="Arial"/>
                        </a:rPr>
                        <a:t>25.05</a:t>
                      </a:r>
                      <a:endParaRPr sz="900">
                        <a:latin typeface="Arial"/>
                        <a:cs typeface="Arial"/>
                      </a:endParaRPr>
                    </a:p>
                  </a:txBody>
                  <a:tcPr marL="0" marR="0" marT="71120" marB="0"/>
                </a:tc>
                <a:tc>
                  <a:txBody>
                    <a:bodyPr/>
                    <a:lstStyle/>
                    <a:p>
                      <a:pPr marL="125095">
                        <a:lnSpc>
                          <a:spcPct val="100000"/>
                        </a:lnSpc>
                        <a:spcBef>
                          <a:spcPts val="560"/>
                        </a:spcBef>
                      </a:pPr>
                      <a:r>
                        <a:rPr sz="900" spc="-10" dirty="0">
                          <a:latin typeface="Arial"/>
                          <a:cs typeface="Arial"/>
                        </a:rPr>
                        <a:t>Scaffolding</a:t>
                      </a:r>
                      <a:endParaRPr sz="900">
                        <a:latin typeface="Arial"/>
                        <a:cs typeface="Arial"/>
                      </a:endParaRPr>
                    </a:p>
                  </a:txBody>
                  <a:tcPr marL="0" marR="0" marT="71120" marB="0"/>
                </a:tc>
                <a:tc>
                  <a:txBody>
                    <a:bodyPr/>
                    <a:lstStyle/>
                    <a:p>
                      <a:pPr marL="272415">
                        <a:lnSpc>
                          <a:spcPct val="100000"/>
                        </a:lnSpc>
                        <a:spcBef>
                          <a:spcPts val="560"/>
                        </a:spcBef>
                      </a:pPr>
                      <a:r>
                        <a:rPr sz="900" spc="-5" dirty="0">
                          <a:latin typeface="Arial"/>
                          <a:cs typeface="Arial"/>
                        </a:rPr>
                        <a:t>Sum </a:t>
                      </a:r>
                      <a:r>
                        <a:rPr sz="900" dirty="0">
                          <a:latin typeface="Arial"/>
                          <a:cs typeface="Arial"/>
                        </a:rPr>
                        <a:t>or </a:t>
                      </a:r>
                      <a:r>
                        <a:rPr sz="900" spc="-5" dirty="0">
                          <a:latin typeface="Arial"/>
                          <a:cs typeface="Arial"/>
                        </a:rPr>
                        <a:t>percentage </a:t>
                      </a:r>
                      <a:r>
                        <a:rPr sz="900" dirty="0">
                          <a:latin typeface="Arial"/>
                          <a:cs typeface="Arial"/>
                        </a:rPr>
                        <a:t>of </a:t>
                      </a:r>
                      <a:r>
                        <a:rPr sz="900" spc="-5" dirty="0">
                          <a:latin typeface="Arial"/>
                          <a:cs typeface="Arial"/>
                        </a:rPr>
                        <a:t>total element</a:t>
                      </a:r>
                      <a:r>
                        <a:rPr sz="900" spc="-45" dirty="0">
                          <a:latin typeface="Arial"/>
                          <a:cs typeface="Arial"/>
                        </a:rPr>
                        <a:t> </a:t>
                      </a:r>
                      <a:r>
                        <a:rPr sz="900" spc="-5" dirty="0">
                          <a:latin typeface="Arial"/>
                          <a:cs typeface="Arial"/>
                        </a:rPr>
                        <a:t>cost</a:t>
                      </a:r>
                      <a:endParaRPr sz="900">
                        <a:latin typeface="Arial"/>
                        <a:cs typeface="Arial"/>
                      </a:endParaRPr>
                    </a:p>
                  </a:txBody>
                  <a:tcPr marL="0" marR="0" marT="71120" marB="0"/>
                </a:tc>
                <a:extLst>
                  <a:ext uri="{0D108BD9-81ED-4DB2-BD59-A6C34878D82A}">
                    <a16:rowId xmlns:a16="http://schemas.microsoft.com/office/drawing/2014/main" val="10004"/>
                  </a:ext>
                </a:extLst>
              </a:tr>
              <a:tr h="298268">
                <a:tc>
                  <a:txBody>
                    <a:bodyPr/>
                    <a:lstStyle/>
                    <a:p>
                      <a:pPr marL="29209">
                        <a:lnSpc>
                          <a:spcPct val="100000"/>
                        </a:lnSpc>
                        <a:spcBef>
                          <a:spcPts val="560"/>
                        </a:spcBef>
                      </a:pPr>
                      <a:r>
                        <a:rPr sz="900" spc="-5" dirty="0">
                          <a:solidFill>
                            <a:srgbClr val="231F20"/>
                          </a:solidFill>
                          <a:latin typeface="Arial"/>
                          <a:cs typeface="Arial"/>
                        </a:rPr>
                        <a:t>25.06</a:t>
                      </a:r>
                      <a:endParaRPr sz="900">
                        <a:latin typeface="Arial"/>
                        <a:cs typeface="Arial"/>
                      </a:endParaRPr>
                    </a:p>
                  </a:txBody>
                  <a:tcPr marL="0" marR="0" marT="71120" marB="0"/>
                </a:tc>
                <a:tc>
                  <a:txBody>
                    <a:bodyPr/>
                    <a:lstStyle/>
                    <a:p>
                      <a:pPr marL="134620">
                        <a:lnSpc>
                          <a:spcPct val="100000"/>
                        </a:lnSpc>
                        <a:spcBef>
                          <a:spcPts val="560"/>
                        </a:spcBef>
                      </a:pPr>
                      <a:r>
                        <a:rPr sz="900" spc="-5" dirty="0">
                          <a:solidFill>
                            <a:srgbClr val="231F20"/>
                          </a:solidFill>
                          <a:latin typeface="Arial"/>
                          <a:cs typeface="Arial"/>
                        </a:rPr>
                        <a:t>Cranage</a:t>
                      </a:r>
                      <a:endParaRPr sz="900">
                        <a:latin typeface="Arial"/>
                        <a:cs typeface="Arial"/>
                      </a:endParaRPr>
                    </a:p>
                  </a:txBody>
                  <a:tcPr marL="0" marR="0" marT="71120" marB="0"/>
                </a:tc>
                <a:tc>
                  <a:txBody>
                    <a:bodyPr/>
                    <a:lstStyle/>
                    <a:p>
                      <a:pPr marL="269240">
                        <a:lnSpc>
                          <a:spcPct val="100000"/>
                        </a:lnSpc>
                        <a:spcBef>
                          <a:spcPts val="560"/>
                        </a:spcBef>
                      </a:pPr>
                      <a:r>
                        <a:rPr sz="900" dirty="0">
                          <a:solidFill>
                            <a:srgbClr val="231F20"/>
                          </a:solidFill>
                          <a:latin typeface="Arial"/>
                          <a:cs typeface="Arial"/>
                        </a:rPr>
                        <a:t>Sum </a:t>
                      </a:r>
                      <a:r>
                        <a:rPr sz="900" spc="-5" dirty="0">
                          <a:solidFill>
                            <a:srgbClr val="231F20"/>
                          </a:solidFill>
                          <a:latin typeface="Arial"/>
                          <a:cs typeface="Arial"/>
                        </a:rPr>
                        <a:t>or percentage of </a:t>
                      </a:r>
                      <a:r>
                        <a:rPr sz="900" dirty="0">
                          <a:solidFill>
                            <a:srgbClr val="231F20"/>
                          </a:solidFill>
                          <a:latin typeface="Arial"/>
                          <a:cs typeface="Arial"/>
                        </a:rPr>
                        <a:t>total </a:t>
                      </a:r>
                      <a:r>
                        <a:rPr sz="900" spc="-5" dirty="0">
                          <a:solidFill>
                            <a:srgbClr val="231F20"/>
                          </a:solidFill>
                          <a:latin typeface="Arial"/>
                          <a:cs typeface="Arial"/>
                        </a:rPr>
                        <a:t>element</a:t>
                      </a:r>
                      <a:r>
                        <a:rPr sz="900" spc="-30" dirty="0">
                          <a:solidFill>
                            <a:srgbClr val="231F20"/>
                          </a:solidFill>
                          <a:latin typeface="Arial"/>
                          <a:cs typeface="Arial"/>
                        </a:rPr>
                        <a:t> </a:t>
                      </a:r>
                      <a:r>
                        <a:rPr sz="900" dirty="0">
                          <a:solidFill>
                            <a:srgbClr val="231F20"/>
                          </a:solidFill>
                          <a:latin typeface="Arial"/>
                          <a:cs typeface="Arial"/>
                        </a:rPr>
                        <a:t>cost</a:t>
                      </a:r>
                      <a:endParaRPr sz="900">
                        <a:latin typeface="Arial"/>
                        <a:cs typeface="Arial"/>
                      </a:endParaRPr>
                    </a:p>
                  </a:txBody>
                  <a:tcPr marL="0" marR="0" marT="71120" marB="0"/>
                </a:tc>
                <a:extLst>
                  <a:ext uri="{0D108BD9-81ED-4DB2-BD59-A6C34878D82A}">
                    <a16:rowId xmlns:a16="http://schemas.microsoft.com/office/drawing/2014/main" val="10005"/>
                  </a:ext>
                </a:extLst>
              </a:tr>
              <a:tr h="304800">
                <a:tc>
                  <a:txBody>
                    <a:bodyPr/>
                    <a:lstStyle/>
                    <a:p>
                      <a:pPr marL="29209">
                        <a:lnSpc>
                          <a:spcPct val="100000"/>
                        </a:lnSpc>
                        <a:spcBef>
                          <a:spcPts val="610"/>
                        </a:spcBef>
                      </a:pPr>
                      <a:r>
                        <a:rPr sz="900" spc="-5" dirty="0">
                          <a:solidFill>
                            <a:srgbClr val="231F20"/>
                          </a:solidFill>
                          <a:latin typeface="Arial"/>
                          <a:cs typeface="Arial"/>
                        </a:rPr>
                        <a:t>25.07</a:t>
                      </a:r>
                      <a:endParaRPr sz="900">
                        <a:latin typeface="Arial"/>
                        <a:cs typeface="Arial"/>
                      </a:endParaRPr>
                    </a:p>
                  </a:txBody>
                  <a:tcPr marL="0" marR="0" marT="77470" marB="0"/>
                </a:tc>
                <a:tc>
                  <a:txBody>
                    <a:bodyPr/>
                    <a:lstStyle/>
                    <a:p>
                      <a:pPr marL="134620">
                        <a:lnSpc>
                          <a:spcPct val="100000"/>
                        </a:lnSpc>
                        <a:spcBef>
                          <a:spcPts val="610"/>
                        </a:spcBef>
                      </a:pPr>
                      <a:r>
                        <a:rPr sz="900" spc="-5" dirty="0">
                          <a:solidFill>
                            <a:srgbClr val="231F20"/>
                          </a:solidFill>
                          <a:latin typeface="Arial"/>
                          <a:cs typeface="Arial"/>
                        </a:rPr>
                        <a:t>Hoardings</a:t>
                      </a:r>
                      <a:endParaRPr sz="900">
                        <a:latin typeface="Arial"/>
                        <a:cs typeface="Arial"/>
                      </a:endParaRPr>
                    </a:p>
                  </a:txBody>
                  <a:tcPr marL="0" marR="0" marT="77470" marB="0"/>
                </a:tc>
                <a:tc>
                  <a:txBody>
                    <a:bodyPr/>
                    <a:lstStyle/>
                    <a:p>
                      <a:pPr marL="269240">
                        <a:lnSpc>
                          <a:spcPct val="100000"/>
                        </a:lnSpc>
                        <a:spcBef>
                          <a:spcPts val="610"/>
                        </a:spcBef>
                      </a:pPr>
                      <a:r>
                        <a:rPr sz="900" dirty="0">
                          <a:solidFill>
                            <a:srgbClr val="231F20"/>
                          </a:solidFill>
                          <a:latin typeface="Arial"/>
                          <a:cs typeface="Arial"/>
                        </a:rPr>
                        <a:t>Sum </a:t>
                      </a:r>
                      <a:r>
                        <a:rPr sz="900" spc="-5" dirty="0">
                          <a:solidFill>
                            <a:srgbClr val="231F20"/>
                          </a:solidFill>
                          <a:latin typeface="Arial"/>
                          <a:cs typeface="Arial"/>
                        </a:rPr>
                        <a:t>or percentage of </a:t>
                      </a:r>
                      <a:r>
                        <a:rPr sz="900" dirty="0">
                          <a:solidFill>
                            <a:srgbClr val="231F20"/>
                          </a:solidFill>
                          <a:latin typeface="Arial"/>
                          <a:cs typeface="Arial"/>
                        </a:rPr>
                        <a:t>total </a:t>
                      </a:r>
                      <a:r>
                        <a:rPr sz="900" spc="-5" dirty="0">
                          <a:solidFill>
                            <a:srgbClr val="231F20"/>
                          </a:solidFill>
                          <a:latin typeface="Arial"/>
                          <a:cs typeface="Arial"/>
                        </a:rPr>
                        <a:t>element</a:t>
                      </a:r>
                      <a:r>
                        <a:rPr sz="900" spc="-30" dirty="0">
                          <a:solidFill>
                            <a:srgbClr val="231F20"/>
                          </a:solidFill>
                          <a:latin typeface="Arial"/>
                          <a:cs typeface="Arial"/>
                        </a:rPr>
                        <a:t> </a:t>
                      </a:r>
                      <a:r>
                        <a:rPr sz="900" dirty="0">
                          <a:solidFill>
                            <a:srgbClr val="231F20"/>
                          </a:solidFill>
                          <a:latin typeface="Arial"/>
                          <a:cs typeface="Arial"/>
                        </a:rPr>
                        <a:t>cost</a:t>
                      </a:r>
                      <a:endParaRPr sz="900">
                        <a:latin typeface="Arial"/>
                        <a:cs typeface="Arial"/>
                      </a:endParaRPr>
                    </a:p>
                  </a:txBody>
                  <a:tcPr marL="0" marR="0" marT="77470" marB="0"/>
                </a:tc>
                <a:extLst>
                  <a:ext uri="{0D108BD9-81ED-4DB2-BD59-A6C34878D82A}">
                    <a16:rowId xmlns:a16="http://schemas.microsoft.com/office/drawing/2014/main" val="10006"/>
                  </a:ext>
                </a:extLst>
              </a:tr>
              <a:tr h="304800">
                <a:tc>
                  <a:txBody>
                    <a:bodyPr/>
                    <a:lstStyle/>
                    <a:p>
                      <a:pPr marL="29209">
                        <a:lnSpc>
                          <a:spcPct val="100000"/>
                        </a:lnSpc>
                        <a:spcBef>
                          <a:spcPts val="610"/>
                        </a:spcBef>
                      </a:pPr>
                      <a:r>
                        <a:rPr sz="900" spc="-5" dirty="0">
                          <a:solidFill>
                            <a:srgbClr val="231F20"/>
                          </a:solidFill>
                          <a:latin typeface="Arial"/>
                          <a:cs typeface="Arial"/>
                        </a:rPr>
                        <a:t>25.08</a:t>
                      </a:r>
                      <a:endParaRPr sz="900">
                        <a:latin typeface="Arial"/>
                        <a:cs typeface="Arial"/>
                      </a:endParaRPr>
                    </a:p>
                  </a:txBody>
                  <a:tcPr marL="0" marR="0" marT="77470" marB="0"/>
                </a:tc>
                <a:tc>
                  <a:txBody>
                    <a:bodyPr/>
                    <a:lstStyle/>
                    <a:p>
                      <a:pPr marL="134620">
                        <a:lnSpc>
                          <a:spcPct val="100000"/>
                        </a:lnSpc>
                        <a:spcBef>
                          <a:spcPts val="610"/>
                        </a:spcBef>
                      </a:pPr>
                      <a:r>
                        <a:rPr sz="900" dirty="0">
                          <a:solidFill>
                            <a:srgbClr val="231F20"/>
                          </a:solidFill>
                          <a:latin typeface="Arial"/>
                          <a:cs typeface="Arial"/>
                        </a:rPr>
                        <a:t>Messing, </a:t>
                      </a:r>
                      <a:r>
                        <a:rPr sz="900" spc="-5" dirty="0">
                          <a:solidFill>
                            <a:srgbClr val="231F20"/>
                          </a:solidFill>
                          <a:latin typeface="Arial"/>
                          <a:cs typeface="Arial"/>
                        </a:rPr>
                        <a:t>ablutions and </a:t>
                      </a:r>
                      <a:r>
                        <a:rPr sz="900" dirty="0">
                          <a:solidFill>
                            <a:srgbClr val="231F20"/>
                          </a:solidFill>
                          <a:latin typeface="Arial"/>
                          <a:cs typeface="Arial"/>
                        </a:rPr>
                        <a:t>site</a:t>
                      </a:r>
                      <a:r>
                        <a:rPr sz="900" spc="-30" dirty="0">
                          <a:solidFill>
                            <a:srgbClr val="231F20"/>
                          </a:solidFill>
                          <a:latin typeface="Arial"/>
                          <a:cs typeface="Arial"/>
                        </a:rPr>
                        <a:t> </a:t>
                      </a:r>
                      <a:r>
                        <a:rPr sz="900" spc="-5" dirty="0">
                          <a:solidFill>
                            <a:srgbClr val="231F20"/>
                          </a:solidFill>
                          <a:latin typeface="Arial"/>
                          <a:cs typeface="Arial"/>
                        </a:rPr>
                        <a:t>accommodation</a:t>
                      </a:r>
                      <a:endParaRPr sz="900">
                        <a:latin typeface="Arial"/>
                        <a:cs typeface="Arial"/>
                      </a:endParaRPr>
                    </a:p>
                  </a:txBody>
                  <a:tcPr marL="0" marR="0" marT="77470" marB="0"/>
                </a:tc>
                <a:tc>
                  <a:txBody>
                    <a:bodyPr/>
                    <a:lstStyle/>
                    <a:p>
                      <a:pPr marL="269240">
                        <a:lnSpc>
                          <a:spcPct val="100000"/>
                        </a:lnSpc>
                        <a:spcBef>
                          <a:spcPts val="610"/>
                        </a:spcBef>
                      </a:pPr>
                      <a:r>
                        <a:rPr sz="900" dirty="0">
                          <a:solidFill>
                            <a:srgbClr val="231F20"/>
                          </a:solidFill>
                          <a:latin typeface="Arial"/>
                          <a:cs typeface="Arial"/>
                        </a:rPr>
                        <a:t>Sum </a:t>
                      </a:r>
                      <a:r>
                        <a:rPr sz="900" spc="-5" dirty="0">
                          <a:solidFill>
                            <a:srgbClr val="231F20"/>
                          </a:solidFill>
                          <a:latin typeface="Arial"/>
                          <a:cs typeface="Arial"/>
                        </a:rPr>
                        <a:t>or percentage of </a:t>
                      </a:r>
                      <a:r>
                        <a:rPr sz="900" dirty="0">
                          <a:solidFill>
                            <a:srgbClr val="231F20"/>
                          </a:solidFill>
                          <a:latin typeface="Arial"/>
                          <a:cs typeface="Arial"/>
                        </a:rPr>
                        <a:t>total </a:t>
                      </a:r>
                      <a:r>
                        <a:rPr sz="900" spc="-5" dirty="0">
                          <a:solidFill>
                            <a:srgbClr val="231F20"/>
                          </a:solidFill>
                          <a:latin typeface="Arial"/>
                          <a:cs typeface="Arial"/>
                        </a:rPr>
                        <a:t>element</a:t>
                      </a:r>
                      <a:r>
                        <a:rPr sz="900" spc="-30" dirty="0">
                          <a:solidFill>
                            <a:srgbClr val="231F20"/>
                          </a:solidFill>
                          <a:latin typeface="Arial"/>
                          <a:cs typeface="Arial"/>
                        </a:rPr>
                        <a:t> </a:t>
                      </a:r>
                      <a:r>
                        <a:rPr sz="900" dirty="0">
                          <a:solidFill>
                            <a:srgbClr val="231F20"/>
                          </a:solidFill>
                          <a:latin typeface="Arial"/>
                          <a:cs typeface="Arial"/>
                        </a:rPr>
                        <a:t>cost</a:t>
                      </a:r>
                      <a:endParaRPr sz="900">
                        <a:latin typeface="Arial"/>
                        <a:cs typeface="Arial"/>
                      </a:endParaRPr>
                    </a:p>
                  </a:txBody>
                  <a:tcPr marL="0" marR="0" marT="77470" marB="0"/>
                </a:tc>
                <a:extLst>
                  <a:ext uri="{0D108BD9-81ED-4DB2-BD59-A6C34878D82A}">
                    <a16:rowId xmlns:a16="http://schemas.microsoft.com/office/drawing/2014/main" val="10007"/>
                  </a:ext>
                </a:extLst>
              </a:tr>
              <a:tr h="304800">
                <a:tc>
                  <a:txBody>
                    <a:bodyPr/>
                    <a:lstStyle/>
                    <a:p>
                      <a:pPr marL="29209">
                        <a:lnSpc>
                          <a:spcPct val="100000"/>
                        </a:lnSpc>
                        <a:spcBef>
                          <a:spcPts val="610"/>
                        </a:spcBef>
                      </a:pPr>
                      <a:r>
                        <a:rPr sz="900" spc="-5" dirty="0">
                          <a:solidFill>
                            <a:srgbClr val="231F20"/>
                          </a:solidFill>
                          <a:latin typeface="Arial"/>
                          <a:cs typeface="Arial"/>
                        </a:rPr>
                        <a:t>25.09</a:t>
                      </a:r>
                      <a:endParaRPr sz="900">
                        <a:latin typeface="Arial"/>
                        <a:cs typeface="Arial"/>
                      </a:endParaRPr>
                    </a:p>
                  </a:txBody>
                  <a:tcPr marL="0" marR="0" marT="77470" marB="0"/>
                </a:tc>
                <a:tc>
                  <a:txBody>
                    <a:bodyPr/>
                    <a:lstStyle/>
                    <a:p>
                      <a:pPr marL="134620">
                        <a:lnSpc>
                          <a:spcPct val="100000"/>
                        </a:lnSpc>
                        <a:spcBef>
                          <a:spcPts val="610"/>
                        </a:spcBef>
                      </a:pPr>
                      <a:r>
                        <a:rPr sz="900" dirty="0">
                          <a:solidFill>
                            <a:srgbClr val="231F20"/>
                          </a:solidFill>
                          <a:latin typeface="Arial"/>
                          <a:cs typeface="Arial"/>
                        </a:rPr>
                        <a:t>On-site</a:t>
                      </a:r>
                      <a:r>
                        <a:rPr sz="900" spc="-5" dirty="0">
                          <a:solidFill>
                            <a:srgbClr val="231F20"/>
                          </a:solidFill>
                          <a:latin typeface="Arial"/>
                          <a:cs typeface="Arial"/>
                        </a:rPr>
                        <a:t> overheads</a:t>
                      </a:r>
                      <a:endParaRPr sz="900">
                        <a:latin typeface="Arial"/>
                        <a:cs typeface="Arial"/>
                      </a:endParaRPr>
                    </a:p>
                  </a:txBody>
                  <a:tcPr marL="0" marR="0" marT="77470" marB="0"/>
                </a:tc>
                <a:tc>
                  <a:txBody>
                    <a:bodyPr/>
                    <a:lstStyle/>
                    <a:p>
                      <a:pPr marL="269240">
                        <a:lnSpc>
                          <a:spcPct val="100000"/>
                        </a:lnSpc>
                        <a:spcBef>
                          <a:spcPts val="610"/>
                        </a:spcBef>
                      </a:pPr>
                      <a:r>
                        <a:rPr sz="900" dirty="0">
                          <a:solidFill>
                            <a:srgbClr val="231F20"/>
                          </a:solidFill>
                          <a:latin typeface="Arial"/>
                          <a:cs typeface="Arial"/>
                        </a:rPr>
                        <a:t>Sum </a:t>
                      </a:r>
                      <a:r>
                        <a:rPr sz="900" spc="-5" dirty="0">
                          <a:solidFill>
                            <a:srgbClr val="231F20"/>
                          </a:solidFill>
                          <a:latin typeface="Arial"/>
                          <a:cs typeface="Arial"/>
                        </a:rPr>
                        <a:t>or percentage of </a:t>
                      </a:r>
                      <a:r>
                        <a:rPr sz="900" dirty="0">
                          <a:solidFill>
                            <a:srgbClr val="231F20"/>
                          </a:solidFill>
                          <a:latin typeface="Arial"/>
                          <a:cs typeface="Arial"/>
                        </a:rPr>
                        <a:t>total </a:t>
                      </a:r>
                      <a:r>
                        <a:rPr sz="900" spc="-5" dirty="0">
                          <a:solidFill>
                            <a:srgbClr val="231F20"/>
                          </a:solidFill>
                          <a:latin typeface="Arial"/>
                          <a:cs typeface="Arial"/>
                        </a:rPr>
                        <a:t>element</a:t>
                      </a:r>
                      <a:r>
                        <a:rPr sz="900" spc="-30" dirty="0">
                          <a:solidFill>
                            <a:srgbClr val="231F20"/>
                          </a:solidFill>
                          <a:latin typeface="Arial"/>
                          <a:cs typeface="Arial"/>
                        </a:rPr>
                        <a:t> </a:t>
                      </a:r>
                      <a:r>
                        <a:rPr sz="900" dirty="0">
                          <a:solidFill>
                            <a:srgbClr val="231F20"/>
                          </a:solidFill>
                          <a:latin typeface="Arial"/>
                          <a:cs typeface="Arial"/>
                        </a:rPr>
                        <a:t>cost</a:t>
                      </a:r>
                      <a:endParaRPr sz="900">
                        <a:latin typeface="Arial"/>
                        <a:cs typeface="Arial"/>
                      </a:endParaRPr>
                    </a:p>
                  </a:txBody>
                  <a:tcPr marL="0" marR="0" marT="77470" marB="0"/>
                </a:tc>
                <a:extLst>
                  <a:ext uri="{0D108BD9-81ED-4DB2-BD59-A6C34878D82A}">
                    <a16:rowId xmlns:a16="http://schemas.microsoft.com/office/drawing/2014/main" val="10008"/>
                  </a:ext>
                </a:extLst>
              </a:tr>
              <a:tr h="216247">
                <a:tc>
                  <a:txBody>
                    <a:bodyPr/>
                    <a:lstStyle/>
                    <a:p>
                      <a:pPr marL="29209">
                        <a:lnSpc>
                          <a:spcPts val="990"/>
                        </a:lnSpc>
                        <a:spcBef>
                          <a:spcPts val="610"/>
                        </a:spcBef>
                      </a:pPr>
                      <a:r>
                        <a:rPr sz="900" spc="-5" dirty="0">
                          <a:solidFill>
                            <a:srgbClr val="231F20"/>
                          </a:solidFill>
                          <a:latin typeface="Arial"/>
                          <a:cs typeface="Arial"/>
                        </a:rPr>
                        <a:t>25.10</a:t>
                      </a:r>
                      <a:endParaRPr sz="900">
                        <a:latin typeface="Arial"/>
                        <a:cs typeface="Arial"/>
                      </a:endParaRPr>
                    </a:p>
                  </a:txBody>
                  <a:tcPr marL="0" marR="0" marT="77470" marB="0"/>
                </a:tc>
                <a:tc>
                  <a:txBody>
                    <a:bodyPr/>
                    <a:lstStyle/>
                    <a:p>
                      <a:pPr marL="134620">
                        <a:lnSpc>
                          <a:spcPts val="990"/>
                        </a:lnSpc>
                        <a:spcBef>
                          <a:spcPts val="610"/>
                        </a:spcBef>
                      </a:pPr>
                      <a:r>
                        <a:rPr sz="900" dirty="0">
                          <a:solidFill>
                            <a:srgbClr val="231F20"/>
                          </a:solidFill>
                          <a:latin typeface="Arial"/>
                          <a:cs typeface="Arial"/>
                        </a:rPr>
                        <a:t>Indirect</a:t>
                      </a:r>
                      <a:r>
                        <a:rPr sz="900" spc="-5" dirty="0">
                          <a:solidFill>
                            <a:srgbClr val="231F20"/>
                          </a:solidFill>
                          <a:latin typeface="Arial"/>
                          <a:cs typeface="Arial"/>
                        </a:rPr>
                        <a:t> </a:t>
                      </a:r>
                      <a:r>
                        <a:rPr sz="900" dirty="0">
                          <a:solidFill>
                            <a:srgbClr val="231F20"/>
                          </a:solidFill>
                          <a:latin typeface="Arial"/>
                          <a:cs typeface="Arial"/>
                        </a:rPr>
                        <a:t>costs</a:t>
                      </a:r>
                      <a:endParaRPr sz="900">
                        <a:latin typeface="Arial"/>
                        <a:cs typeface="Arial"/>
                      </a:endParaRPr>
                    </a:p>
                  </a:txBody>
                  <a:tcPr marL="0" marR="0" marT="77470" marB="0"/>
                </a:tc>
                <a:tc>
                  <a:txBody>
                    <a:bodyPr/>
                    <a:lstStyle/>
                    <a:p>
                      <a:pPr marL="269240">
                        <a:lnSpc>
                          <a:spcPts val="990"/>
                        </a:lnSpc>
                        <a:spcBef>
                          <a:spcPts val="610"/>
                        </a:spcBef>
                      </a:pPr>
                      <a:r>
                        <a:rPr sz="900" dirty="0">
                          <a:solidFill>
                            <a:srgbClr val="231F20"/>
                          </a:solidFill>
                          <a:latin typeface="Arial"/>
                          <a:cs typeface="Arial"/>
                        </a:rPr>
                        <a:t>Sum </a:t>
                      </a:r>
                      <a:r>
                        <a:rPr sz="900" spc="-5" dirty="0">
                          <a:solidFill>
                            <a:srgbClr val="231F20"/>
                          </a:solidFill>
                          <a:latin typeface="Arial"/>
                          <a:cs typeface="Arial"/>
                        </a:rPr>
                        <a:t>or percentage of </a:t>
                      </a:r>
                      <a:r>
                        <a:rPr sz="900" dirty="0">
                          <a:solidFill>
                            <a:srgbClr val="231F20"/>
                          </a:solidFill>
                          <a:latin typeface="Arial"/>
                          <a:cs typeface="Arial"/>
                        </a:rPr>
                        <a:t>total </a:t>
                      </a:r>
                      <a:r>
                        <a:rPr sz="900" spc="-5" dirty="0">
                          <a:solidFill>
                            <a:srgbClr val="231F20"/>
                          </a:solidFill>
                          <a:latin typeface="Arial"/>
                          <a:cs typeface="Arial"/>
                        </a:rPr>
                        <a:t>element</a:t>
                      </a:r>
                      <a:r>
                        <a:rPr sz="900" spc="-30" dirty="0">
                          <a:solidFill>
                            <a:srgbClr val="231F20"/>
                          </a:solidFill>
                          <a:latin typeface="Arial"/>
                          <a:cs typeface="Arial"/>
                        </a:rPr>
                        <a:t> </a:t>
                      </a:r>
                      <a:r>
                        <a:rPr sz="900" dirty="0">
                          <a:solidFill>
                            <a:srgbClr val="231F20"/>
                          </a:solidFill>
                          <a:latin typeface="Arial"/>
                          <a:cs typeface="Arial"/>
                        </a:rPr>
                        <a:t>cost</a:t>
                      </a:r>
                      <a:endParaRPr sz="900">
                        <a:latin typeface="Arial"/>
                        <a:cs typeface="Arial"/>
                      </a:endParaRPr>
                    </a:p>
                  </a:txBody>
                  <a:tcPr marL="0" marR="0" marT="77470" marB="0"/>
                </a:tc>
                <a:extLst>
                  <a:ext uri="{0D108BD9-81ED-4DB2-BD59-A6C34878D82A}">
                    <a16:rowId xmlns:a16="http://schemas.microsoft.com/office/drawing/2014/main" val="10009"/>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37</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79770" cy="2593975"/>
          </a:xfrm>
          <a:prstGeom prst="rect">
            <a:avLst/>
          </a:prstGeom>
        </p:spPr>
        <p:txBody>
          <a:bodyPr vert="horz" wrap="square" lIns="0" tIns="23495" rIns="0" bIns="0" rtlCol="0">
            <a:spAutoFit/>
          </a:bodyPr>
          <a:lstStyle/>
          <a:p>
            <a:pPr marR="5080" algn="r">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3824604">
              <a:lnSpc>
                <a:spcPct val="100000"/>
              </a:lnSpc>
              <a:spcBef>
                <a:spcPts val="65"/>
              </a:spcBef>
            </a:pPr>
            <a:r>
              <a:rPr sz="800" dirty="0">
                <a:latin typeface="Arial"/>
                <a:cs typeface="Arial"/>
              </a:rPr>
              <a:t>Form </a:t>
            </a:r>
            <a:r>
              <a:rPr sz="800" spc="-5" dirty="0">
                <a:latin typeface="Arial"/>
                <a:cs typeface="Arial"/>
              </a:rPr>
              <a:t>and Extent of Elements: E26</a:t>
            </a:r>
            <a:r>
              <a:rPr sz="800" spc="-50" dirty="0">
                <a:latin typeface="Arial"/>
                <a:cs typeface="Arial"/>
              </a:rPr>
              <a:t> </a:t>
            </a:r>
            <a:r>
              <a:rPr sz="800" spc="-5" dirty="0">
                <a:latin typeface="Arial"/>
                <a:cs typeface="Arial"/>
              </a:rPr>
              <a:t>Margins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2450" algn="l"/>
              </a:tabLst>
            </a:pPr>
            <a:r>
              <a:rPr sz="1400" spc="-5" dirty="0">
                <a:latin typeface="Arial"/>
                <a:cs typeface="Arial"/>
              </a:rPr>
              <a:t>E26	</a:t>
            </a:r>
            <a:r>
              <a:rPr sz="1400" spc="-10" dirty="0">
                <a:latin typeface="Arial"/>
                <a:cs typeface="Arial"/>
              </a:rPr>
              <a:t>Margins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marR="26670" indent="-180975">
              <a:lnSpc>
                <a:spcPct val="102299"/>
              </a:lnSpc>
              <a:spcBef>
                <a:spcPts val="20"/>
              </a:spcBef>
              <a:buChar char="•"/>
              <a:tabLst>
                <a:tab pos="193040" algn="l"/>
                <a:tab pos="193675" algn="l"/>
              </a:tabLst>
            </a:pPr>
            <a:r>
              <a:rPr sz="900" spc="-5" dirty="0">
                <a:latin typeface="Arial"/>
                <a:cs typeface="Arial"/>
              </a:rPr>
              <a:t>All sums identifiable </a:t>
            </a:r>
            <a:r>
              <a:rPr sz="900" dirty="0">
                <a:latin typeface="Arial"/>
                <a:cs typeface="Arial"/>
              </a:rPr>
              <a:t>in a </a:t>
            </a:r>
            <a:r>
              <a:rPr sz="900" spc="-5" dirty="0">
                <a:latin typeface="Arial"/>
                <a:cs typeface="Arial"/>
              </a:rPr>
              <a:t>tender to cover cost contributions to the Main Contractor’s Profit and Overhead </a:t>
            </a:r>
            <a:r>
              <a:rPr sz="900" spc="-10" dirty="0">
                <a:latin typeface="Arial"/>
                <a:cs typeface="Arial"/>
              </a:rPr>
              <a:t>Costs.  </a:t>
            </a:r>
            <a:r>
              <a:rPr sz="900" spc="-5" dirty="0">
                <a:latin typeface="Arial"/>
                <a:cs typeface="Arial"/>
              </a:rPr>
              <a:t>Where not identifiable, this element </a:t>
            </a:r>
            <a:r>
              <a:rPr sz="900" dirty="0">
                <a:latin typeface="Arial"/>
                <a:cs typeface="Arial"/>
              </a:rPr>
              <a:t>is </a:t>
            </a:r>
            <a:r>
              <a:rPr sz="900" spc="-5" dirty="0">
                <a:latin typeface="Arial"/>
                <a:cs typeface="Arial"/>
              </a:rPr>
              <a:t>to be noted</a:t>
            </a:r>
            <a:r>
              <a:rPr sz="900" spc="-10" dirty="0">
                <a:latin typeface="Arial"/>
                <a:cs typeface="Arial"/>
              </a:rPr>
              <a:t> accordingly.</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5"/>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tabLst>
                <a:tab pos="577850" algn="l"/>
                <a:tab pos="3346450" algn="l"/>
              </a:tabLst>
            </a:pPr>
            <a:r>
              <a:rPr sz="900" dirty="0">
                <a:latin typeface="Arial"/>
                <a:cs typeface="Arial"/>
              </a:rPr>
              <a:t>26	</a:t>
            </a:r>
            <a:r>
              <a:rPr sz="900" spc="-5" dirty="0">
                <a:latin typeface="Arial"/>
                <a:cs typeface="Arial"/>
              </a:rPr>
              <a:t>Margins	Gross floor area </a:t>
            </a:r>
            <a:r>
              <a:rPr sz="900" dirty="0">
                <a:latin typeface="Arial"/>
                <a:cs typeface="Arial"/>
              </a:rPr>
              <a:t>in</a:t>
            </a:r>
            <a:r>
              <a:rPr sz="900" spc="-5" dirty="0">
                <a:latin typeface="Arial"/>
                <a:cs typeface="Arial"/>
              </a:rPr>
              <a:t> m2</a:t>
            </a:r>
            <a:endParaRPr sz="900">
              <a:latin typeface="Arial"/>
              <a:cs typeface="Arial"/>
            </a:endParaRPr>
          </a:p>
          <a:p>
            <a:pPr>
              <a:lnSpc>
                <a:spcPct val="100000"/>
              </a:lnSpc>
            </a:pPr>
            <a:endParaRPr sz="1050">
              <a:latin typeface="Times New Roman"/>
              <a:cs typeface="Times New Roman"/>
            </a:endParaRPr>
          </a:p>
          <a:p>
            <a:pPr marL="3347085" marR="193040">
              <a:lnSpc>
                <a:spcPct val="101699"/>
              </a:lnSpc>
            </a:pPr>
            <a:r>
              <a:rPr sz="900" spc="-5" dirty="0">
                <a:latin typeface="Arial"/>
                <a:cs typeface="Arial"/>
              </a:rPr>
              <a:t>E26 expressed as </a:t>
            </a:r>
            <a:r>
              <a:rPr sz="900" dirty="0">
                <a:latin typeface="Arial"/>
                <a:cs typeface="Arial"/>
              </a:rPr>
              <a:t>a </a:t>
            </a:r>
            <a:r>
              <a:rPr sz="900" spc="-5" dirty="0">
                <a:latin typeface="Arial"/>
                <a:cs typeface="Arial"/>
              </a:rPr>
              <a:t>percentage value of the  sum </a:t>
            </a:r>
            <a:r>
              <a:rPr sz="900" dirty="0">
                <a:latin typeface="Arial"/>
                <a:cs typeface="Arial"/>
              </a:rPr>
              <a:t>of </a:t>
            </a:r>
            <a:r>
              <a:rPr sz="900" spc="-5" dirty="0">
                <a:latin typeface="Arial"/>
                <a:cs typeface="Arial"/>
              </a:rPr>
              <a:t>elements E1 </a:t>
            </a:r>
            <a:r>
              <a:rPr sz="900" dirty="0">
                <a:latin typeface="Arial"/>
                <a:cs typeface="Arial"/>
              </a:rPr>
              <a:t>- </a:t>
            </a:r>
            <a:r>
              <a:rPr sz="900" spc="-5" dirty="0">
                <a:latin typeface="Arial"/>
                <a:cs typeface="Arial"/>
              </a:rPr>
              <a:t>E25</a:t>
            </a:r>
            <a:r>
              <a:rPr sz="900" spc="-35" dirty="0">
                <a:latin typeface="Arial"/>
                <a:cs typeface="Arial"/>
              </a:rPr>
              <a:t> </a:t>
            </a:r>
            <a:r>
              <a:rPr sz="900" spc="-5" dirty="0">
                <a:latin typeface="Arial"/>
                <a:cs typeface="Arial"/>
              </a:rPr>
              <a:t>inclusive</a:t>
            </a:r>
            <a:endParaRPr sz="900">
              <a:latin typeface="Arial"/>
              <a:cs typeface="Arial"/>
            </a:endParaRPr>
          </a:p>
        </p:txBody>
      </p:sp>
      <p:sp>
        <p:nvSpPr>
          <p:cNvPr id="7" name="object 7"/>
          <p:cNvSpPr/>
          <p:nvPr/>
        </p:nvSpPr>
        <p:spPr>
          <a:xfrm>
            <a:off x="899515" y="2249557"/>
            <a:ext cx="5774690" cy="0"/>
          </a:xfrm>
          <a:custGeom>
            <a:avLst/>
            <a:gdLst/>
            <a:ahLst/>
            <a:cxnLst/>
            <a:rect l="l" t="t" r="r" b="b"/>
            <a:pathLst>
              <a:path w="5774690">
                <a:moveTo>
                  <a:pt x="0" y="0"/>
                </a:moveTo>
                <a:lnTo>
                  <a:pt x="5774436" y="0"/>
                </a:lnTo>
              </a:path>
            </a:pathLst>
          </a:custGeom>
          <a:ln w="6108">
            <a:solidFill>
              <a:srgbClr val="000000"/>
            </a:solidFill>
          </a:ln>
        </p:spPr>
        <p:txBody>
          <a:bodyPr wrap="square" lIns="0" tIns="0" rIns="0" bIns="0" rtlCol="0"/>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38</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591175" cy="2988310"/>
          </a:xfrm>
          <a:prstGeom prst="rect">
            <a:avLst/>
          </a:prstGeom>
        </p:spPr>
        <p:txBody>
          <a:bodyPr vert="horz" wrap="square" lIns="0" tIns="23495" rIns="0" bIns="0" rtlCol="0">
            <a:spAutoFit/>
          </a:bodyPr>
          <a:lstStyle/>
          <a:p>
            <a:pPr marL="1905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9050">
              <a:lnSpc>
                <a:spcPct val="100000"/>
              </a:lnSpc>
              <a:spcBef>
                <a:spcPts val="65"/>
              </a:spcBef>
            </a:pPr>
            <a:r>
              <a:rPr sz="800" spc="-5" dirty="0">
                <a:latin typeface="Arial"/>
                <a:cs typeface="Arial"/>
              </a:rPr>
              <a:t>Form and Extent of Elements: E27 Contract</a:t>
            </a:r>
            <a:r>
              <a:rPr sz="800" spc="30" dirty="0">
                <a:latin typeface="Arial"/>
                <a:cs typeface="Arial"/>
              </a:rPr>
              <a:t> </a:t>
            </a:r>
            <a:r>
              <a:rPr sz="800" spc="-10" dirty="0">
                <a:latin typeface="Arial"/>
                <a:cs typeface="Arial"/>
              </a:rPr>
              <a:t>Contingencies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2450" algn="l"/>
              </a:tabLst>
            </a:pPr>
            <a:r>
              <a:rPr sz="1400" spc="-5" dirty="0">
                <a:latin typeface="Arial"/>
                <a:cs typeface="Arial"/>
              </a:rPr>
              <a:t>E27	</a:t>
            </a:r>
            <a:r>
              <a:rPr sz="1400" spc="-10" dirty="0">
                <a:latin typeface="Arial"/>
                <a:cs typeface="Arial"/>
              </a:rPr>
              <a:t>Contract</a:t>
            </a:r>
            <a:r>
              <a:rPr sz="1400" spc="-5" dirty="0">
                <a:latin typeface="Arial"/>
                <a:cs typeface="Arial"/>
              </a:rPr>
              <a:t> </a:t>
            </a:r>
            <a:r>
              <a:rPr sz="1400" spc="-10" dirty="0">
                <a:latin typeface="Arial"/>
                <a:cs typeface="Arial"/>
              </a:rPr>
              <a:t>Contingencies</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indent="-180975">
              <a:lnSpc>
                <a:spcPct val="100000"/>
              </a:lnSpc>
              <a:spcBef>
                <a:spcPts val="45"/>
              </a:spcBef>
              <a:buChar char="•"/>
              <a:tabLst>
                <a:tab pos="193040" algn="l"/>
                <a:tab pos="193675" algn="l"/>
              </a:tabLst>
            </a:pPr>
            <a:r>
              <a:rPr sz="900" spc="-5" dirty="0">
                <a:latin typeface="Arial"/>
                <a:cs typeface="Arial"/>
              </a:rPr>
              <a:t>All contract contingency sums contained in the</a:t>
            </a:r>
            <a:r>
              <a:rPr sz="900" spc="5" dirty="0">
                <a:latin typeface="Arial"/>
                <a:cs typeface="Arial"/>
              </a:rPr>
              <a:t> </a:t>
            </a:r>
            <a:r>
              <a:rPr sz="900" spc="-5" dirty="0">
                <a:latin typeface="Arial"/>
                <a:cs typeface="Arial"/>
              </a:rPr>
              <a:t>contract.</a:t>
            </a:r>
            <a:endParaRPr sz="900">
              <a:latin typeface="Arial"/>
              <a:cs typeface="Arial"/>
            </a:endParaRPr>
          </a:p>
          <a:p>
            <a:pPr marL="12700">
              <a:lnSpc>
                <a:spcPct val="100000"/>
              </a:lnSpc>
              <a:spcBef>
                <a:spcPts val="660"/>
              </a:spcBef>
            </a:pPr>
            <a:r>
              <a:rPr sz="1100" b="1" spc="-5" dirty="0">
                <a:latin typeface="Arial"/>
                <a:cs typeface="Arial"/>
              </a:rPr>
              <a:t>Exclusions</a:t>
            </a:r>
            <a:endParaRPr sz="1100">
              <a:latin typeface="Arial"/>
              <a:cs typeface="Arial"/>
            </a:endParaRPr>
          </a:p>
          <a:p>
            <a:pPr marL="193040" marR="100965" indent="-180975">
              <a:lnSpc>
                <a:spcPct val="101699"/>
              </a:lnSpc>
              <a:spcBef>
                <a:spcPts val="25"/>
              </a:spcBef>
              <a:buChar char="•"/>
              <a:tabLst>
                <a:tab pos="193040" algn="l"/>
                <a:tab pos="193675" algn="l"/>
              </a:tabLst>
            </a:pPr>
            <a:r>
              <a:rPr sz="900" spc="-5" dirty="0">
                <a:latin typeface="Arial"/>
                <a:cs typeface="Arial"/>
              </a:rPr>
              <a:t>Contingency Sums allocated to </a:t>
            </a:r>
            <a:r>
              <a:rPr sz="900" dirty="0">
                <a:latin typeface="Arial"/>
                <a:cs typeface="Arial"/>
              </a:rPr>
              <a:t>a </a:t>
            </a:r>
            <a:r>
              <a:rPr sz="900" spc="-5" dirty="0">
                <a:latin typeface="Arial"/>
                <a:cs typeface="Arial"/>
              </a:rPr>
              <a:t>specific purpose not yet detailed. Such sums should be allocated to the  element that their specific purpose</a:t>
            </a:r>
            <a:r>
              <a:rPr sz="900" dirty="0">
                <a:latin typeface="Arial"/>
                <a:cs typeface="Arial"/>
              </a:rPr>
              <a:t> </a:t>
            </a:r>
            <a:r>
              <a:rPr sz="900" spc="-5" dirty="0">
                <a:latin typeface="Arial"/>
                <a:cs typeface="Arial"/>
              </a:rPr>
              <a:t>identifies.</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40"/>
              </a:spcBef>
              <a:tabLst>
                <a:tab pos="33464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38100">
              <a:lnSpc>
                <a:spcPct val="100000"/>
              </a:lnSpc>
              <a:tabLst>
                <a:tab pos="577850" algn="l"/>
                <a:tab pos="3346450" algn="l"/>
              </a:tabLst>
            </a:pPr>
            <a:r>
              <a:rPr sz="900" dirty="0">
                <a:latin typeface="Arial"/>
                <a:cs typeface="Arial"/>
              </a:rPr>
              <a:t>27	</a:t>
            </a:r>
            <a:r>
              <a:rPr sz="900" spc="-5" dirty="0">
                <a:latin typeface="Arial"/>
                <a:cs typeface="Arial"/>
              </a:rPr>
              <a:t>Contract</a:t>
            </a:r>
            <a:r>
              <a:rPr sz="900" spc="5" dirty="0">
                <a:latin typeface="Arial"/>
                <a:cs typeface="Arial"/>
              </a:rPr>
              <a:t> </a:t>
            </a:r>
            <a:r>
              <a:rPr sz="900" spc="-5" dirty="0">
                <a:latin typeface="Arial"/>
                <a:cs typeface="Arial"/>
              </a:rPr>
              <a:t>Contingencies	Gross floor area </a:t>
            </a:r>
            <a:r>
              <a:rPr sz="900" dirty="0">
                <a:latin typeface="Arial"/>
                <a:cs typeface="Arial"/>
              </a:rPr>
              <a:t>in </a:t>
            </a:r>
            <a:r>
              <a:rPr sz="900" spc="-5" dirty="0">
                <a:latin typeface="Arial"/>
                <a:cs typeface="Arial"/>
              </a:rPr>
              <a:t>m2</a:t>
            </a:r>
            <a:endParaRPr sz="900">
              <a:latin typeface="Arial"/>
              <a:cs typeface="Arial"/>
            </a:endParaRPr>
          </a:p>
          <a:p>
            <a:pPr>
              <a:lnSpc>
                <a:spcPct val="100000"/>
              </a:lnSpc>
              <a:spcBef>
                <a:spcPts val="45"/>
              </a:spcBef>
            </a:pPr>
            <a:endParaRPr sz="1000">
              <a:latin typeface="Times New Roman"/>
              <a:cs typeface="Times New Roman"/>
            </a:endParaRPr>
          </a:p>
          <a:p>
            <a:pPr marL="3347085" marR="5080">
              <a:lnSpc>
                <a:spcPct val="102299"/>
              </a:lnSpc>
            </a:pPr>
            <a:r>
              <a:rPr sz="900" spc="-5" dirty="0">
                <a:latin typeface="Arial"/>
                <a:cs typeface="Arial"/>
              </a:rPr>
              <a:t>E27 expressed as </a:t>
            </a:r>
            <a:r>
              <a:rPr sz="900" dirty="0">
                <a:latin typeface="Arial"/>
                <a:cs typeface="Arial"/>
              </a:rPr>
              <a:t>a </a:t>
            </a:r>
            <a:r>
              <a:rPr sz="900" spc="-5" dirty="0">
                <a:latin typeface="Arial"/>
                <a:cs typeface="Arial"/>
              </a:rPr>
              <a:t>percentage value of the  sum </a:t>
            </a:r>
            <a:r>
              <a:rPr sz="900" dirty="0">
                <a:latin typeface="Arial"/>
                <a:cs typeface="Arial"/>
              </a:rPr>
              <a:t>of </a:t>
            </a:r>
            <a:r>
              <a:rPr sz="900" spc="-5" dirty="0">
                <a:latin typeface="Arial"/>
                <a:cs typeface="Arial"/>
              </a:rPr>
              <a:t>elements E1 </a:t>
            </a:r>
            <a:r>
              <a:rPr sz="900" dirty="0">
                <a:latin typeface="Arial"/>
                <a:cs typeface="Arial"/>
              </a:rPr>
              <a:t>- </a:t>
            </a:r>
            <a:r>
              <a:rPr sz="900" spc="-5" dirty="0">
                <a:latin typeface="Arial"/>
                <a:cs typeface="Arial"/>
              </a:rPr>
              <a:t>E26</a:t>
            </a:r>
            <a:r>
              <a:rPr sz="900" spc="-35" dirty="0">
                <a:latin typeface="Arial"/>
                <a:cs typeface="Arial"/>
              </a:rPr>
              <a:t> </a:t>
            </a:r>
            <a:r>
              <a:rPr sz="900" spc="-5" dirty="0">
                <a:latin typeface="Arial"/>
                <a:cs typeface="Arial"/>
              </a:rPr>
              <a:t>inclusive</a:t>
            </a:r>
            <a:endParaRPr sz="900">
              <a:latin typeface="Arial"/>
              <a:cs typeface="Arial"/>
            </a:endParaRPr>
          </a:p>
        </p:txBody>
      </p:sp>
      <p:sp>
        <p:nvSpPr>
          <p:cNvPr id="7" name="object 7"/>
          <p:cNvSpPr/>
          <p:nvPr/>
        </p:nvSpPr>
        <p:spPr>
          <a:xfrm>
            <a:off x="899515" y="2643505"/>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39</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163"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160"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99160" y="856666"/>
            <a:ext cx="2385060" cy="198755"/>
          </a:xfrm>
          <a:prstGeom prst="rect">
            <a:avLst/>
          </a:prstGeom>
        </p:spPr>
        <p:txBody>
          <a:bodyPr vert="horz" wrap="square" lIns="0" tIns="0" rIns="0" bIns="0" rtlCol="0">
            <a:spAutoFit/>
          </a:bodyPr>
          <a:lstStyle/>
          <a:p>
            <a:pPr>
              <a:lnSpc>
                <a:spcPts val="1545"/>
              </a:lnSpc>
              <a:tabLst>
                <a:tab pos="539750" algn="l"/>
              </a:tabLst>
            </a:pPr>
            <a:r>
              <a:rPr sz="1400" spc="-5" dirty="0">
                <a:latin typeface="Arial"/>
                <a:cs typeface="Arial"/>
              </a:rPr>
              <a:t>E27	</a:t>
            </a:r>
            <a:r>
              <a:rPr sz="1400" spc="-10" dirty="0">
                <a:latin typeface="Arial"/>
                <a:cs typeface="Arial"/>
              </a:rPr>
              <a:t>Contract Contingencies</a:t>
            </a:r>
            <a:endParaRPr sz="1400">
              <a:latin typeface="Arial"/>
              <a:cs typeface="Arial"/>
            </a:endParaRPr>
          </a:p>
        </p:txBody>
      </p:sp>
      <p:sp>
        <p:nvSpPr>
          <p:cNvPr id="7" name="object 7"/>
          <p:cNvSpPr txBox="1"/>
          <p:nvPr/>
        </p:nvSpPr>
        <p:spPr>
          <a:xfrm>
            <a:off x="899160" y="1314829"/>
            <a:ext cx="5565775" cy="1962785"/>
          </a:xfrm>
          <a:prstGeom prst="rect">
            <a:avLst/>
          </a:prstGeom>
        </p:spPr>
        <p:txBody>
          <a:bodyPr vert="horz" wrap="square" lIns="0" tIns="0" rIns="0" bIns="0" rtlCol="0">
            <a:spAutoFit/>
          </a:bodyPr>
          <a:lstStyle/>
          <a:p>
            <a:pPr>
              <a:lnSpc>
                <a:spcPts val="1215"/>
              </a:lnSpc>
            </a:pPr>
            <a:r>
              <a:rPr sz="1100" b="1" spc="-10" dirty="0">
                <a:latin typeface="Arial"/>
                <a:cs typeface="Arial"/>
              </a:rPr>
              <a:t>Definition</a:t>
            </a:r>
            <a:endParaRPr sz="1100">
              <a:latin typeface="Arial"/>
              <a:cs typeface="Arial"/>
            </a:endParaRPr>
          </a:p>
          <a:p>
            <a:pPr>
              <a:lnSpc>
                <a:spcPct val="100000"/>
              </a:lnSpc>
              <a:spcBef>
                <a:spcPts val="45"/>
              </a:spcBef>
              <a:tabLst>
                <a:tab pos="180340" algn="l"/>
              </a:tabLst>
            </a:pPr>
            <a:r>
              <a:rPr sz="900" dirty="0">
                <a:latin typeface="Arial"/>
                <a:cs typeface="Arial"/>
              </a:rPr>
              <a:t>•	</a:t>
            </a:r>
            <a:r>
              <a:rPr sz="900" spc="-5" dirty="0">
                <a:latin typeface="Arial"/>
                <a:cs typeface="Arial"/>
              </a:rPr>
              <a:t>All contract contingency sums contained in the</a:t>
            </a:r>
            <a:r>
              <a:rPr sz="900" spc="5" dirty="0">
                <a:latin typeface="Arial"/>
                <a:cs typeface="Arial"/>
              </a:rPr>
              <a:t> </a:t>
            </a:r>
            <a:r>
              <a:rPr sz="900" spc="-5" dirty="0">
                <a:latin typeface="Arial"/>
                <a:cs typeface="Arial"/>
              </a:rPr>
              <a:t>contract.</a:t>
            </a:r>
            <a:endParaRPr sz="900">
              <a:latin typeface="Arial"/>
              <a:cs typeface="Arial"/>
            </a:endParaRPr>
          </a:p>
          <a:p>
            <a:pPr>
              <a:lnSpc>
                <a:spcPct val="100000"/>
              </a:lnSpc>
              <a:spcBef>
                <a:spcPts val="655"/>
              </a:spcBef>
            </a:pPr>
            <a:r>
              <a:rPr sz="1100" b="1" spc="-5" dirty="0">
                <a:latin typeface="Arial"/>
                <a:cs typeface="Arial"/>
              </a:rPr>
              <a:t>Exclusions</a:t>
            </a:r>
            <a:endParaRPr sz="1100">
              <a:latin typeface="Arial"/>
              <a:cs typeface="Arial"/>
            </a:endParaRPr>
          </a:p>
          <a:p>
            <a:pPr marL="180340" marR="88265" indent="-180975">
              <a:lnSpc>
                <a:spcPct val="101699"/>
              </a:lnSpc>
              <a:spcBef>
                <a:spcPts val="25"/>
              </a:spcBef>
              <a:tabLst>
                <a:tab pos="180340" algn="l"/>
              </a:tabLst>
            </a:pPr>
            <a:r>
              <a:rPr sz="900" dirty="0">
                <a:latin typeface="Arial"/>
                <a:cs typeface="Arial"/>
              </a:rPr>
              <a:t>•	</a:t>
            </a:r>
            <a:r>
              <a:rPr sz="900" spc="-5" dirty="0">
                <a:latin typeface="Arial"/>
                <a:cs typeface="Arial"/>
              </a:rPr>
              <a:t>Contingency Sums allocated to </a:t>
            </a:r>
            <a:r>
              <a:rPr sz="900" dirty="0">
                <a:latin typeface="Arial"/>
                <a:cs typeface="Arial"/>
              </a:rPr>
              <a:t>a </a:t>
            </a:r>
            <a:r>
              <a:rPr sz="900" spc="-5" dirty="0">
                <a:latin typeface="Arial"/>
                <a:cs typeface="Arial"/>
              </a:rPr>
              <a:t>specific purpose not yet detailed. Such sums should be allocated to the  element that their specific purpose</a:t>
            </a:r>
            <a:r>
              <a:rPr sz="900" dirty="0">
                <a:latin typeface="Arial"/>
                <a:cs typeface="Arial"/>
              </a:rPr>
              <a:t> </a:t>
            </a:r>
            <a:r>
              <a:rPr sz="900" spc="-5" dirty="0">
                <a:latin typeface="Arial"/>
                <a:cs typeface="Arial"/>
              </a:rPr>
              <a:t>identifies.</a:t>
            </a:r>
            <a:endParaRPr sz="900">
              <a:latin typeface="Arial"/>
              <a:cs typeface="Arial"/>
            </a:endParaRPr>
          </a:p>
          <a:p>
            <a:pPr>
              <a:lnSpc>
                <a:spcPct val="100000"/>
              </a:lnSpc>
            </a:pPr>
            <a:endParaRPr sz="1000">
              <a:latin typeface="Times New Roman"/>
              <a:cs typeface="Times New Roman"/>
            </a:endParaRPr>
          </a:p>
          <a:p>
            <a:pPr marL="25400">
              <a:lnSpc>
                <a:spcPct val="100000"/>
              </a:lnSpc>
              <a:spcBef>
                <a:spcPts val="640"/>
              </a:spcBef>
              <a:tabLst>
                <a:tab pos="3333750" algn="l"/>
              </a:tabLst>
            </a:pPr>
            <a:r>
              <a:rPr sz="1000" b="1" spc="-5" dirty="0">
                <a:latin typeface="Arial"/>
                <a:cs typeface="Arial"/>
              </a:rPr>
              <a:t>Element	Element Unit</a:t>
            </a:r>
            <a:endParaRPr sz="1000">
              <a:latin typeface="Arial"/>
              <a:cs typeface="Arial"/>
            </a:endParaRPr>
          </a:p>
          <a:p>
            <a:pPr>
              <a:lnSpc>
                <a:spcPct val="100000"/>
              </a:lnSpc>
              <a:spcBef>
                <a:spcPts val="50"/>
              </a:spcBef>
            </a:pPr>
            <a:endParaRPr sz="1200">
              <a:latin typeface="Times New Roman"/>
              <a:cs typeface="Times New Roman"/>
            </a:endParaRPr>
          </a:p>
          <a:p>
            <a:pPr marL="25400">
              <a:lnSpc>
                <a:spcPct val="100000"/>
              </a:lnSpc>
              <a:spcBef>
                <a:spcPts val="5"/>
              </a:spcBef>
              <a:tabLst>
                <a:tab pos="565150" algn="l"/>
                <a:tab pos="3333750" algn="l"/>
              </a:tabLst>
            </a:pPr>
            <a:r>
              <a:rPr sz="900" dirty="0">
                <a:latin typeface="Arial"/>
                <a:cs typeface="Arial"/>
              </a:rPr>
              <a:t>27	</a:t>
            </a:r>
            <a:r>
              <a:rPr sz="900" spc="-5" dirty="0">
                <a:latin typeface="Arial"/>
                <a:cs typeface="Arial"/>
              </a:rPr>
              <a:t>Contract</a:t>
            </a:r>
            <a:r>
              <a:rPr sz="900" spc="5" dirty="0">
                <a:latin typeface="Arial"/>
                <a:cs typeface="Arial"/>
              </a:rPr>
              <a:t> </a:t>
            </a:r>
            <a:r>
              <a:rPr sz="900" spc="-5" dirty="0">
                <a:latin typeface="Arial"/>
                <a:cs typeface="Arial"/>
              </a:rPr>
              <a:t>Contingencies	Gross floor area </a:t>
            </a:r>
            <a:r>
              <a:rPr sz="900" dirty="0">
                <a:latin typeface="Arial"/>
                <a:cs typeface="Arial"/>
              </a:rPr>
              <a:t>in </a:t>
            </a:r>
            <a:r>
              <a:rPr sz="900" spc="-5" dirty="0">
                <a:latin typeface="Arial"/>
                <a:cs typeface="Arial"/>
              </a:rPr>
              <a:t>m2</a:t>
            </a:r>
            <a:endParaRPr sz="900">
              <a:latin typeface="Arial"/>
              <a:cs typeface="Arial"/>
            </a:endParaRPr>
          </a:p>
          <a:p>
            <a:pPr>
              <a:lnSpc>
                <a:spcPct val="100000"/>
              </a:lnSpc>
              <a:spcBef>
                <a:spcPts val="40"/>
              </a:spcBef>
            </a:pPr>
            <a:endParaRPr sz="1000">
              <a:latin typeface="Times New Roman"/>
              <a:cs typeface="Times New Roman"/>
            </a:endParaRPr>
          </a:p>
          <a:p>
            <a:pPr marL="3334385">
              <a:lnSpc>
                <a:spcPct val="102299"/>
              </a:lnSpc>
            </a:pPr>
            <a:r>
              <a:rPr sz="900" spc="-5" dirty="0">
                <a:latin typeface="Arial"/>
                <a:cs typeface="Arial"/>
              </a:rPr>
              <a:t>E27 expressed as </a:t>
            </a:r>
            <a:r>
              <a:rPr sz="900" dirty="0">
                <a:latin typeface="Arial"/>
                <a:cs typeface="Arial"/>
              </a:rPr>
              <a:t>a </a:t>
            </a:r>
            <a:r>
              <a:rPr sz="900" spc="-5" dirty="0">
                <a:latin typeface="Arial"/>
                <a:cs typeface="Arial"/>
              </a:rPr>
              <a:t>percentage value of the  sum </a:t>
            </a:r>
            <a:r>
              <a:rPr sz="900" dirty="0">
                <a:latin typeface="Arial"/>
                <a:cs typeface="Arial"/>
              </a:rPr>
              <a:t>of </a:t>
            </a:r>
            <a:r>
              <a:rPr sz="900" spc="-5" dirty="0">
                <a:latin typeface="Arial"/>
                <a:cs typeface="Arial"/>
              </a:rPr>
              <a:t>elements E1 </a:t>
            </a:r>
            <a:r>
              <a:rPr sz="900" dirty="0">
                <a:latin typeface="Arial"/>
                <a:cs typeface="Arial"/>
              </a:rPr>
              <a:t>- </a:t>
            </a:r>
            <a:r>
              <a:rPr sz="900" spc="-5" dirty="0">
                <a:latin typeface="Arial"/>
                <a:cs typeface="Arial"/>
              </a:rPr>
              <a:t>E26</a:t>
            </a:r>
            <a:r>
              <a:rPr sz="900" spc="-35" dirty="0">
                <a:latin typeface="Arial"/>
                <a:cs typeface="Arial"/>
              </a:rPr>
              <a:t> </a:t>
            </a:r>
            <a:r>
              <a:rPr sz="900" spc="-5" dirty="0">
                <a:latin typeface="Arial"/>
                <a:cs typeface="Arial"/>
              </a:rPr>
              <a:t>inclusive</a:t>
            </a:r>
            <a:endParaRPr sz="900">
              <a:latin typeface="Arial"/>
              <a:cs typeface="Arial"/>
            </a:endParaRPr>
          </a:p>
        </p:txBody>
      </p:sp>
      <p:sp>
        <p:nvSpPr>
          <p:cNvPr id="8" name="object 8"/>
          <p:cNvSpPr/>
          <p:nvPr/>
        </p:nvSpPr>
        <p:spPr>
          <a:xfrm>
            <a:off x="820800" y="781189"/>
            <a:ext cx="3164840" cy="281305"/>
          </a:xfrm>
          <a:custGeom>
            <a:avLst/>
            <a:gdLst/>
            <a:ahLst/>
            <a:cxnLst/>
            <a:rect l="l" t="t" r="r" b="b"/>
            <a:pathLst>
              <a:path w="3164840" h="281305">
                <a:moveTo>
                  <a:pt x="0" y="280784"/>
                </a:moveTo>
                <a:lnTo>
                  <a:pt x="3164395" y="280784"/>
                </a:lnTo>
                <a:lnTo>
                  <a:pt x="3164395" y="0"/>
                </a:lnTo>
                <a:lnTo>
                  <a:pt x="0" y="0"/>
                </a:lnTo>
                <a:lnTo>
                  <a:pt x="0" y="280784"/>
                </a:lnTo>
                <a:close/>
              </a:path>
            </a:pathLst>
          </a:custGeom>
          <a:solidFill>
            <a:srgbClr val="FFFFFF"/>
          </a:solidFill>
        </p:spPr>
        <p:txBody>
          <a:bodyPr wrap="square" lIns="0" tIns="0" rIns="0" bIns="0" rtlCol="0"/>
          <a:lstStyle/>
          <a:p>
            <a:endParaRPr/>
          </a:p>
        </p:txBody>
      </p:sp>
      <p:sp>
        <p:nvSpPr>
          <p:cNvPr id="9" name="object 9"/>
          <p:cNvSpPr/>
          <p:nvPr/>
        </p:nvSpPr>
        <p:spPr>
          <a:xfrm>
            <a:off x="710996" y="1241996"/>
            <a:ext cx="6210300" cy="2871470"/>
          </a:xfrm>
          <a:custGeom>
            <a:avLst/>
            <a:gdLst/>
            <a:ahLst/>
            <a:cxnLst/>
            <a:rect l="l" t="t" r="r" b="b"/>
            <a:pathLst>
              <a:path w="6210300" h="2871470">
                <a:moveTo>
                  <a:pt x="0" y="2870987"/>
                </a:moveTo>
                <a:lnTo>
                  <a:pt x="6209995" y="2870987"/>
                </a:lnTo>
                <a:lnTo>
                  <a:pt x="6209995" y="0"/>
                </a:lnTo>
                <a:lnTo>
                  <a:pt x="0" y="0"/>
                </a:lnTo>
                <a:lnTo>
                  <a:pt x="0" y="2870987"/>
                </a:lnTo>
                <a:close/>
              </a:path>
            </a:pathLst>
          </a:custGeom>
          <a:solidFill>
            <a:srgbClr val="FFFFFF"/>
          </a:solidFill>
        </p:spPr>
        <p:txBody>
          <a:bodyPr wrap="square" lIns="0" tIns="0" rIns="0" bIns="0" rtlCol="0"/>
          <a:lstStyle/>
          <a:p>
            <a:endParaRPr/>
          </a:p>
        </p:txBody>
      </p:sp>
      <p:sp>
        <p:nvSpPr>
          <p:cNvPr id="10" name="object 10"/>
          <p:cNvSpPr txBox="1"/>
          <p:nvPr/>
        </p:nvSpPr>
        <p:spPr>
          <a:xfrm>
            <a:off x="887299" y="2674607"/>
            <a:ext cx="520065" cy="177800"/>
          </a:xfrm>
          <a:prstGeom prst="rect">
            <a:avLst/>
          </a:prstGeom>
        </p:spPr>
        <p:txBody>
          <a:bodyPr vert="horz" wrap="square" lIns="0" tIns="12700" rIns="0" bIns="0" rtlCol="0">
            <a:spAutoFit/>
          </a:bodyPr>
          <a:lstStyle/>
          <a:p>
            <a:pPr marL="12700">
              <a:lnSpc>
                <a:spcPct val="100000"/>
              </a:lnSpc>
              <a:spcBef>
                <a:spcPts val="100"/>
              </a:spcBef>
            </a:pPr>
            <a:r>
              <a:rPr sz="1000" b="1" dirty="0">
                <a:solidFill>
                  <a:srgbClr val="231F20"/>
                </a:solidFill>
                <a:latin typeface="Arial"/>
                <a:cs typeface="Arial"/>
              </a:rPr>
              <a:t>Element</a:t>
            </a:r>
            <a:endParaRPr sz="1000">
              <a:latin typeface="Arial"/>
              <a:cs typeface="Arial"/>
            </a:endParaRPr>
          </a:p>
        </p:txBody>
      </p:sp>
      <p:sp>
        <p:nvSpPr>
          <p:cNvPr id="11" name="object 11"/>
          <p:cNvSpPr txBox="1"/>
          <p:nvPr/>
        </p:nvSpPr>
        <p:spPr>
          <a:xfrm>
            <a:off x="4214699" y="2674607"/>
            <a:ext cx="802005" cy="177800"/>
          </a:xfrm>
          <a:prstGeom prst="rect">
            <a:avLst/>
          </a:prstGeom>
        </p:spPr>
        <p:txBody>
          <a:bodyPr vert="horz" wrap="square" lIns="0" tIns="12700" rIns="0" bIns="0" rtlCol="0">
            <a:spAutoFit/>
          </a:bodyPr>
          <a:lstStyle/>
          <a:p>
            <a:pPr marL="12700">
              <a:lnSpc>
                <a:spcPct val="100000"/>
              </a:lnSpc>
              <a:spcBef>
                <a:spcPts val="100"/>
              </a:spcBef>
            </a:pPr>
            <a:r>
              <a:rPr sz="1000" b="1" dirty="0">
                <a:solidFill>
                  <a:srgbClr val="231F20"/>
                </a:solidFill>
                <a:latin typeface="Arial"/>
                <a:cs typeface="Arial"/>
              </a:rPr>
              <a:t>Element</a:t>
            </a:r>
            <a:r>
              <a:rPr sz="1000" b="1" spc="-70" dirty="0">
                <a:solidFill>
                  <a:srgbClr val="231F20"/>
                </a:solidFill>
                <a:latin typeface="Arial"/>
                <a:cs typeface="Arial"/>
              </a:rPr>
              <a:t> </a:t>
            </a:r>
            <a:r>
              <a:rPr sz="1000" b="1" spc="-5" dirty="0">
                <a:solidFill>
                  <a:srgbClr val="231F20"/>
                </a:solidFill>
                <a:latin typeface="Arial"/>
                <a:cs typeface="Arial"/>
              </a:rPr>
              <a:t>Unit</a:t>
            </a:r>
            <a:endParaRPr sz="1000">
              <a:latin typeface="Arial"/>
              <a:cs typeface="Arial"/>
            </a:endParaRPr>
          </a:p>
        </p:txBody>
      </p:sp>
      <p:sp>
        <p:nvSpPr>
          <p:cNvPr id="12" name="object 12"/>
          <p:cNvSpPr txBox="1"/>
          <p:nvPr/>
        </p:nvSpPr>
        <p:spPr>
          <a:xfrm>
            <a:off x="887299" y="2992107"/>
            <a:ext cx="153035" cy="162560"/>
          </a:xfrm>
          <a:prstGeom prst="rect">
            <a:avLst/>
          </a:prstGeom>
        </p:spPr>
        <p:txBody>
          <a:bodyPr vert="horz" wrap="square" lIns="0" tIns="12700" rIns="0" bIns="0" rtlCol="0">
            <a:spAutoFit/>
          </a:bodyPr>
          <a:lstStyle/>
          <a:p>
            <a:pPr marL="12700">
              <a:lnSpc>
                <a:spcPct val="100000"/>
              </a:lnSpc>
              <a:spcBef>
                <a:spcPts val="100"/>
              </a:spcBef>
            </a:pPr>
            <a:r>
              <a:rPr sz="900" spc="-5" dirty="0">
                <a:solidFill>
                  <a:srgbClr val="231F20"/>
                </a:solidFill>
                <a:latin typeface="Arial"/>
                <a:cs typeface="Arial"/>
              </a:rPr>
              <a:t>28</a:t>
            </a:r>
            <a:endParaRPr sz="900">
              <a:latin typeface="Arial"/>
              <a:cs typeface="Arial"/>
            </a:endParaRPr>
          </a:p>
        </p:txBody>
      </p:sp>
      <p:sp>
        <p:nvSpPr>
          <p:cNvPr id="13" name="object 13"/>
          <p:cNvSpPr txBox="1"/>
          <p:nvPr/>
        </p:nvSpPr>
        <p:spPr>
          <a:xfrm>
            <a:off x="1433367" y="2992107"/>
            <a:ext cx="1340485" cy="162560"/>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31F20"/>
                </a:solidFill>
                <a:latin typeface="Arial"/>
                <a:cs typeface="Arial"/>
              </a:rPr>
              <a:t>Other </a:t>
            </a:r>
            <a:r>
              <a:rPr sz="900" spc="-5" dirty="0">
                <a:solidFill>
                  <a:srgbClr val="231F20"/>
                </a:solidFill>
                <a:latin typeface="Arial"/>
                <a:cs typeface="Arial"/>
              </a:rPr>
              <a:t>Development</a:t>
            </a:r>
            <a:r>
              <a:rPr sz="900" spc="-75" dirty="0">
                <a:solidFill>
                  <a:srgbClr val="231F20"/>
                </a:solidFill>
                <a:latin typeface="Arial"/>
                <a:cs typeface="Arial"/>
              </a:rPr>
              <a:t> </a:t>
            </a:r>
            <a:r>
              <a:rPr sz="900" spc="-5" dirty="0">
                <a:solidFill>
                  <a:srgbClr val="231F20"/>
                </a:solidFill>
                <a:latin typeface="Arial"/>
                <a:cs typeface="Arial"/>
              </a:rPr>
              <a:t>Costs</a:t>
            </a:r>
            <a:endParaRPr sz="900">
              <a:latin typeface="Arial"/>
              <a:cs typeface="Arial"/>
            </a:endParaRPr>
          </a:p>
        </p:txBody>
      </p:sp>
      <p:sp>
        <p:nvSpPr>
          <p:cNvPr id="14" name="object 14"/>
          <p:cNvSpPr txBox="1"/>
          <p:nvPr/>
        </p:nvSpPr>
        <p:spPr>
          <a:xfrm>
            <a:off x="4201999" y="2992107"/>
            <a:ext cx="1156335" cy="162560"/>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31F20"/>
                </a:solidFill>
                <a:latin typeface="Arial"/>
                <a:cs typeface="Arial"/>
              </a:rPr>
              <a:t>Gross floor </a:t>
            </a:r>
            <a:r>
              <a:rPr sz="900" spc="-5" dirty="0">
                <a:solidFill>
                  <a:srgbClr val="231F20"/>
                </a:solidFill>
                <a:latin typeface="Arial"/>
                <a:cs typeface="Arial"/>
              </a:rPr>
              <a:t>area in</a:t>
            </a:r>
            <a:r>
              <a:rPr sz="900" spc="-80" dirty="0">
                <a:solidFill>
                  <a:srgbClr val="231F20"/>
                </a:solidFill>
                <a:latin typeface="Arial"/>
                <a:cs typeface="Arial"/>
              </a:rPr>
              <a:t> </a:t>
            </a:r>
            <a:r>
              <a:rPr sz="900" dirty="0">
                <a:solidFill>
                  <a:srgbClr val="231F20"/>
                </a:solidFill>
                <a:latin typeface="Arial"/>
                <a:cs typeface="Arial"/>
              </a:rPr>
              <a:t>m2</a:t>
            </a:r>
            <a:endParaRPr sz="900">
              <a:latin typeface="Arial"/>
              <a:cs typeface="Arial"/>
            </a:endParaRPr>
          </a:p>
        </p:txBody>
      </p:sp>
      <p:sp>
        <p:nvSpPr>
          <p:cNvPr id="15" name="object 15"/>
          <p:cNvSpPr txBox="1"/>
          <p:nvPr/>
        </p:nvSpPr>
        <p:spPr>
          <a:xfrm>
            <a:off x="887299" y="3436607"/>
            <a:ext cx="788035" cy="177800"/>
          </a:xfrm>
          <a:prstGeom prst="rect">
            <a:avLst/>
          </a:prstGeom>
        </p:spPr>
        <p:txBody>
          <a:bodyPr vert="horz" wrap="square" lIns="0" tIns="12700" rIns="0" bIns="0" rtlCol="0">
            <a:spAutoFit/>
          </a:bodyPr>
          <a:lstStyle/>
          <a:p>
            <a:pPr marL="12700">
              <a:lnSpc>
                <a:spcPct val="100000"/>
              </a:lnSpc>
              <a:spcBef>
                <a:spcPts val="100"/>
              </a:spcBef>
            </a:pPr>
            <a:r>
              <a:rPr sz="1000" b="1" dirty="0">
                <a:solidFill>
                  <a:srgbClr val="231F20"/>
                </a:solidFill>
                <a:latin typeface="Arial"/>
                <a:cs typeface="Arial"/>
              </a:rPr>
              <a:t>Sub-element</a:t>
            </a:r>
            <a:endParaRPr sz="1000">
              <a:latin typeface="Arial"/>
              <a:cs typeface="Arial"/>
            </a:endParaRPr>
          </a:p>
        </p:txBody>
      </p:sp>
      <p:sp>
        <p:nvSpPr>
          <p:cNvPr id="16" name="object 16"/>
          <p:cNvSpPr txBox="1"/>
          <p:nvPr/>
        </p:nvSpPr>
        <p:spPr>
          <a:xfrm>
            <a:off x="4214699" y="3436607"/>
            <a:ext cx="1069975" cy="177800"/>
          </a:xfrm>
          <a:prstGeom prst="rect">
            <a:avLst/>
          </a:prstGeom>
        </p:spPr>
        <p:txBody>
          <a:bodyPr vert="horz" wrap="square" lIns="0" tIns="12700" rIns="0" bIns="0" rtlCol="0">
            <a:spAutoFit/>
          </a:bodyPr>
          <a:lstStyle/>
          <a:p>
            <a:pPr marL="12700">
              <a:lnSpc>
                <a:spcPct val="100000"/>
              </a:lnSpc>
              <a:spcBef>
                <a:spcPts val="100"/>
              </a:spcBef>
            </a:pPr>
            <a:r>
              <a:rPr sz="1000" b="1" dirty="0">
                <a:solidFill>
                  <a:srgbClr val="231F20"/>
                </a:solidFill>
                <a:latin typeface="Arial"/>
                <a:cs typeface="Arial"/>
              </a:rPr>
              <a:t>Sub-element</a:t>
            </a:r>
            <a:r>
              <a:rPr sz="1000" b="1" spc="-70" dirty="0">
                <a:solidFill>
                  <a:srgbClr val="231F20"/>
                </a:solidFill>
                <a:latin typeface="Arial"/>
                <a:cs typeface="Arial"/>
              </a:rPr>
              <a:t> </a:t>
            </a:r>
            <a:r>
              <a:rPr sz="1000" b="1" spc="-5" dirty="0">
                <a:solidFill>
                  <a:srgbClr val="231F20"/>
                </a:solidFill>
                <a:latin typeface="Arial"/>
                <a:cs typeface="Arial"/>
              </a:rPr>
              <a:t>Unit</a:t>
            </a:r>
            <a:endParaRPr sz="1000">
              <a:latin typeface="Arial"/>
              <a:cs typeface="Arial"/>
            </a:endParaRPr>
          </a:p>
        </p:txBody>
      </p:sp>
      <p:sp>
        <p:nvSpPr>
          <p:cNvPr id="17" name="object 17"/>
          <p:cNvSpPr/>
          <p:nvPr/>
        </p:nvSpPr>
        <p:spPr>
          <a:xfrm>
            <a:off x="854999" y="2925581"/>
            <a:ext cx="5796280" cy="0"/>
          </a:xfrm>
          <a:custGeom>
            <a:avLst/>
            <a:gdLst/>
            <a:ahLst/>
            <a:cxnLst/>
            <a:rect l="l" t="t" r="r" b="b"/>
            <a:pathLst>
              <a:path w="5796280">
                <a:moveTo>
                  <a:pt x="0" y="0"/>
                </a:moveTo>
                <a:lnTo>
                  <a:pt x="5796000" y="0"/>
                </a:lnTo>
              </a:path>
            </a:pathLst>
          </a:custGeom>
          <a:ln w="6350">
            <a:solidFill>
              <a:srgbClr val="231F20"/>
            </a:solidFill>
          </a:ln>
        </p:spPr>
        <p:txBody>
          <a:bodyPr wrap="square" lIns="0" tIns="0" rIns="0" bIns="0" rtlCol="0"/>
          <a:lstStyle/>
          <a:p>
            <a:endParaRPr/>
          </a:p>
        </p:txBody>
      </p:sp>
      <p:graphicFrame>
        <p:nvGraphicFramePr>
          <p:cNvPr id="18" name="object 18"/>
          <p:cNvGraphicFramePr>
            <a:graphicFrameLocks noGrp="1"/>
          </p:cNvGraphicFramePr>
          <p:nvPr/>
        </p:nvGraphicFramePr>
        <p:xfrm>
          <a:off x="854999" y="3684752"/>
          <a:ext cx="5796280" cy="5250180"/>
        </p:xfrm>
        <a:graphic>
          <a:graphicData uri="http://schemas.openxmlformats.org/drawingml/2006/table">
            <a:tbl>
              <a:tblPr firstRow="1" bandRow="1">
                <a:tableStyleId>{2D5ABB26-0587-4C30-8999-92F81FD0307C}</a:tableStyleId>
              </a:tblPr>
              <a:tblGrid>
                <a:gridCol w="461009">
                  <a:extLst>
                    <a:ext uri="{9D8B030D-6E8A-4147-A177-3AD203B41FA5}">
                      <a16:colId xmlns:a16="http://schemas.microsoft.com/office/drawing/2014/main" val="20000"/>
                    </a:ext>
                  </a:extLst>
                </a:gridCol>
                <a:gridCol w="2625725">
                  <a:extLst>
                    <a:ext uri="{9D8B030D-6E8A-4147-A177-3AD203B41FA5}">
                      <a16:colId xmlns:a16="http://schemas.microsoft.com/office/drawing/2014/main" val="20001"/>
                    </a:ext>
                  </a:extLst>
                </a:gridCol>
                <a:gridCol w="2708910">
                  <a:extLst>
                    <a:ext uri="{9D8B030D-6E8A-4147-A177-3AD203B41FA5}">
                      <a16:colId xmlns:a16="http://schemas.microsoft.com/office/drawing/2014/main" val="20002"/>
                    </a:ext>
                  </a:extLst>
                </a:gridCol>
              </a:tblGrid>
              <a:tr h="309129">
                <a:tc>
                  <a:txBody>
                    <a:bodyPr/>
                    <a:lstStyle/>
                    <a:p>
                      <a:pPr marL="44450">
                        <a:lnSpc>
                          <a:spcPct val="100000"/>
                        </a:lnSpc>
                        <a:spcBef>
                          <a:spcPts val="645"/>
                        </a:spcBef>
                      </a:pPr>
                      <a:r>
                        <a:rPr sz="900" spc="-5" dirty="0">
                          <a:solidFill>
                            <a:srgbClr val="231F20"/>
                          </a:solidFill>
                          <a:latin typeface="Arial"/>
                          <a:cs typeface="Arial"/>
                        </a:rPr>
                        <a:t>28.01</a:t>
                      </a:r>
                      <a:endParaRPr sz="900">
                        <a:latin typeface="Arial"/>
                        <a:cs typeface="Arial"/>
                      </a:endParaRPr>
                    </a:p>
                  </a:txBody>
                  <a:tcPr marL="0" marR="0" marT="81915" marB="0">
                    <a:lnT w="6350">
                      <a:solidFill>
                        <a:srgbClr val="231F20"/>
                      </a:solidFill>
                      <a:prstDash val="solid"/>
                    </a:lnT>
                  </a:tcPr>
                </a:tc>
                <a:tc>
                  <a:txBody>
                    <a:bodyPr/>
                    <a:lstStyle/>
                    <a:p>
                      <a:pPr marL="129539">
                        <a:lnSpc>
                          <a:spcPct val="100000"/>
                        </a:lnSpc>
                        <a:spcBef>
                          <a:spcPts val="645"/>
                        </a:spcBef>
                      </a:pPr>
                      <a:r>
                        <a:rPr sz="900" dirty="0">
                          <a:solidFill>
                            <a:srgbClr val="231F20"/>
                          </a:solidFill>
                          <a:latin typeface="Arial"/>
                          <a:cs typeface="Arial"/>
                        </a:rPr>
                        <a:t>Professional fees </a:t>
                      </a:r>
                      <a:r>
                        <a:rPr sz="900" spc="-5" dirty="0">
                          <a:solidFill>
                            <a:srgbClr val="231F20"/>
                          </a:solidFill>
                          <a:latin typeface="Arial"/>
                          <a:cs typeface="Arial"/>
                        </a:rPr>
                        <a:t>and</a:t>
                      </a:r>
                      <a:r>
                        <a:rPr sz="900" spc="-20" dirty="0">
                          <a:solidFill>
                            <a:srgbClr val="231F20"/>
                          </a:solidFill>
                          <a:latin typeface="Arial"/>
                          <a:cs typeface="Arial"/>
                        </a:rPr>
                        <a:t> </a:t>
                      </a:r>
                      <a:r>
                        <a:rPr sz="900" spc="-5" dirty="0">
                          <a:solidFill>
                            <a:srgbClr val="231F20"/>
                          </a:solidFill>
                          <a:latin typeface="Arial"/>
                          <a:cs typeface="Arial"/>
                        </a:rPr>
                        <a:t>disbursements</a:t>
                      </a:r>
                      <a:endParaRPr sz="900">
                        <a:latin typeface="Arial"/>
                        <a:cs typeface="Arial"/>
                      </a:endParaRPr>
                    </a:p>
                  </a:txBody>
                  <a:tcPr marL="0" marR="0" marT="81915" marB="0">
                    <a:lnT w="6350">
                      <a:solidFill>
                        <a:srgbClr val="231F20"/>
                      </a:solidFill>
                      <a:prstDash val="solid"/>
                    </a:lnT>
                  </a:tcPr>
                </a:tc>
                <a:tc>
                  <a:txBody>
                    <a:bodyPr/>
                    <a:lstStyle/>
                    <a:p>
                      <a:pPr marL="272415">
                        <a:lnSpc>
                          <a:spcPct val="100000"/>
                        </a:lnSpc>
                        <a:spcBef>
                          <a:spcPts val="645"/>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81915" marB="0">
                    <a:lnT w="6350">
                      <a:solidFill>
                        <a:srgbClr val="231F20"/>
                      </a:solidFill>
                      <a:prstDash val="solid"/>
                    </a:lnT>
                  </a:tcPr>
                </a:tc>
                <a:extLst>
                  <a:ext uri="{0D108BD9-81ED-4DB2-BD59-A6C34878D82A}">
                    <a16:rowId xmlns:a16="http://schemas.microsoft.com/office/drawing/2014/main" val="10000"/>
                  </a:ext>
                </a:extLst>
              </a:tr>
              <a:tr h="304800">
                <a:tc>
                  <a:txBody>
                    <a:bodyPr/>
                    <a:lstStyle/>
                    <a:p>
                      <a:pPr marL="44450">
                        <a:lnSpc>
                          <a:spcPct val="100000"/>
                        </a:lnSpc>
                        <a:spcBef>
                          <a:spcPts val="610"/>
                        </a:spcBef>
                      </a:pPr>
                      <a:r>
                        <a:rPr sz="900" spc="-5" dirty="0">
                          <a:solidFill>
                            <a:srgbClr val="231F20"/>
                          </a:solidFill>
                          <a:latin typeface="Arial"/>
                          <a:cs typeface="Arial"/>
                        </a:rPr>
                        <a:t>28.02</a:t>
                      </a:r>
                      <a:endParaRPr sz="900">
                        <a:latin typeface="Arial"/>
                        <a:cs typeface="Arial"/>
                      </a:endParaRPr>
                    </a:p>
                  </a:txBody>
                  <a:tcPr marL="0" marR="0" marT="77470" marB="0"/>
                </a:tc>
                <a:tc>
                  <a:txBody>
                    <a:bodyPr/>
                    <a:lstStyle/>
                    <a:p>
                      <a:pPr marL="129539">
                        <a:lnSpc>
                          <a:spcPct val="100000"/>
                        </a:lnSpc>
                        <a:spcBef>
                          <a:spcPts val="610"/>
                        </a:spcBef>
                      </a:pPr>
                      <a:r>
                        <a:rPr sz="900" spc="-5" dirty="0">
                          <a:solidFill>
                            <a:srgbClr val="231F20"/>
                          </a:solidFill>
                          <a:latin typeface="Arial"/>
                          <a:cs typeface="Arial"/>
                        </a:rPr>
                        <a:t>Direct</a:t>
                      </a:r>
                      <a:r>
                        <a:rPr sz="900" spc="-10" dirty="0">
                          <a:solidFill>
                            <a:srgbClr val="231F20"/>
                          </a:solidFill>
                          <a:latin typeface="Arial"/>
                          <a:cs typeface="Arial"/>
                        </a:rPr>
                        <a:t> </a:t>
                      </a:r>
                      <a:r>
                        <a:rPr sz="900" dirty="0">
                          <a:solidFill>
                            <a:srgbClr val="231F20"/>
                          </a:solidFill>
                          <a:latin typeface="Arial"/>
                          <a:cs typeface="Arial"/>
                        </a:rPr>
                        <a:t>contracts</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01"/>
                  </a:ext>
                </a:extLst>
              </a:tr>
              <a:tr h="304800">
                <a:tc>
                  <a:txBody>
                    <a:bodyPr/>
                    <a:lstStyle/>
                    <a:p>
                      <a:pPr marL="44450">
                        <a:lnSpc>
                          <a:spcPct val="100000"/>
                        </a:lnSpc>
                        <a:spcBef>
                          <a:spcPts val="610"/>
                        </a:spcBef>
                      </a:pPr>
                      <a:r>
                        <a:rPr sz="900" spc="-5" dirty="0">
                          <a:solidFill>
                            <a:srgbClr val="231F20"/>
                          </a:solidFill>
                          <a:latin typeface="Arial"/>
                          <a:cs typeface="Arial"/>
                        </a:rPr>
                        <a:t>28.03</a:t>
                      </a:r>
                      <a:endParaRPr sz="900">
                        <a:latin typeface="Arial"/>
                        <a:cs typeface="Arial"/>
                      </a:endParaRPr>
                    </a:p>
                  </a:txBody>
                  <a:tcPr marL="0" marR="0" marT="77470" marB="0"/>
                </a:tc>
                <a:tc>
                  <a:txBody>
                    <a:bodyPr/>
                    <a:lstStyle/>
                    <a:p>
                      <a:pPr marL="129539">
                        <a:lnSpc>
                          <a:spcPct val="100000"/>
                        </a:lnSpc>
                        <a:spcBef>
                          <a:spcPts val="610"/>
                        </a:spcBef>
                      </a:pPr>
                      <a:r>
                        <a:rPr sz="900" spc="-5" dirty="0">
                          <a:solidFill>
                            <a:srgbClr val="231F20"/>
                          </a:solidFill>
                          <a:latin typeface="Arial"/>
                          <a:cs typeface="Arial"/>
                        </a:rPr>
                        <a:t>Loose </a:t>
                      </a:r>
                      <a:r>
                        <a:rPr sz="900" dirty="0">
                          <a:solidFill>
                            <a:srgbClr val="231F20"/>
                          </a:solidFill>
                          <a:latin typeface="Arial"/>
                          <a:cs typeface="Arial"/>
                        </a:rPr>
                        <a:t>furniture </a:t>
                      </a:r>
                      <a:r>
                        <a:rPr sz="900" spc="-5" dirty="0">
                          <a:solidFill>
                            <a:srgbClr val="231F20"/>
                          </a:solidFill>
                          <a:latin typeface="Arial"/>
                          <a:cs typeface="Arial"/>
                        </a:rPr>
                        <a:t>and</a:t>
                      </a:r>
                      <a:r>
                        <a:rPr sz="900" spc="-15" dirty="0">
                          <a:solidFill>
                            <a:srgbClr val="231F20"/>
                          </a:solidFill>
                          <a:latin typeface="Arial"/>
                          <a:cs typeface="Arial"/>
                        </a:rPr>
                        <a:t> </a:t>
                      </a:r>
                      <a:r>
                        <a:rPr sz="900" spc="-5" dirty="0">
                          <a:solidFill>
                            <a:srgbClr val="231F20"/>
                          </a:solidFill>
                          <a:latin typeface="Arial"/>
                          <a:cs typeface="Arial"/>
                        </a:rPr>
                        <a:t>equipment</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02"/>
                  </a:ext>
                </a:extLst>
              </a:tr>
              <a:tr h="304800">
                <a:tc>
                  <a:txBody>
                    <a:bodyPr/>
                    <a:lstStyle/>
                    <a:p>
                      <a:pPr marL="44450">
                        <a:lnSpc>
                          <a:spcPct val="100000"/>
                        </a:lnSpc>
                        <a:spcBef>
                          <a:spcPts val="610"/>
                        </a:spcBef>
                      </a:pPr>
                      <a:r>
                        <a:rPr sz="900" spc="-5" dirty="0">
                          <a:solidFill>
                            <a:srgbClr val="231F20"/>
                          </a:solidFill>
                          <a:latin typeface="Arial"/>
                          <a:cs typeface="Arial"/>
                        </a:rPr>
                        <a:t>28.04</a:t>
                      </a:r>
                      <a:endParaRPr sz="900">
                        <a:latin typeface="Arial"/>
                        <a:cs typeface="Arial"/>
                      </a:endParaRPr>
                    </a:p>
                  </a:txBody>
                  <a:tcPr marL="0" marR="0" marT="77470" marB="0"/>
                </a:tc>
                <a:tc>
                  <a:txBody>
                    <a:bodyPr/>
                    <a:lstStyle/>
                    <a:p>
                      <a:pPr marL="129539">
                        <a:lnSpc>
                          <a:spcPct val="100000"/>
                        </a:lnSpc>
                        <a:spcBef>
                          <a:spcPts val="610"/>
                        </a:spcBef>
                      </a:pPr>
                      <a:r>
                        <a:rPr sz="900" spc="-5" dirty="0">
                          <a:solidFill>
                            <a:srgbClr val="231F20"/>
                          </a:solidFill>
                          <a:latin typeface="Arial"/>
                          <a:cs typeface="Arial"/>
                        </a:rPr>
                        <a:t>Client </a:t>
                      </a:r>
                      <a:r>
                        <a:rPr sz="900" dirty="0">
                          <a:solidFill>
                            <a:srgbClr val="231F20"/>
                          </a:solidFill>
                          <a:latin typeface="Arial"/>
                          <a:cs typeface="Arial"/>
                        </a:rPr>
                        <a:t>supplied</a:t>
                      </a:r>
                      <a:r>
                        <a:rPr sz="900" spc="-5" dirty="0">
                          <a:solidFill>
                            <a:srgbClr val="231F20"/>
                          </a:solidFill>
                          <a:latin typeface="Arial"/>
                          <a:cs typeface="Arial"/>
                        </a:rPr>
                        <a:t> </a:t>
                      </a:r>
                      <a:r>
                        <a:rPr sz="900" dirty="0">
                          <a:solidFill>
                            <a:srgbClr val="231F20"/>
                          </a:solidFill>
                          <a:latin typeface="Arial"/>
                          <a:cs typeface="Arial"/>
                        </a:rPr>
                        <a:t>materials</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03"/>
                  </a:ext>
                </a:extLst>
              </a:tr>
              <a:tr h="304800">
                <a:tc>
                  <a:txBody>
                    <a:bodyPr/>
                    <a:lstStyle/>
                    <a:p>
                      <a:pPr marL="44450">
                        <a:lnSpc>
                          <a:spcPct val="100000"/>
                        </a:lnSpc>
                        <a:spcBef>
                          <a:spcPts val="610"/>
                        </a:spcBef>
                      </a:pPr>
                      <a:r>
                        <a:rPr sz="900" spc="-5" dirty="0">
                          <a:solidFill>
                            <a:srgbClr val="231F20"/>
                          </a:solidFill>
                          <a:latin typeface="Arial"/>
                          <a:cs typeface="Arial"/>
                        </a:rPr>
                        <a:t>28.05</a:t>
                      </a:r>
                      <a:endParaRPr sz="900">
                        <a:latin typeface="Arial"/>
                        <a:cs typeface="Arial"/>
                      </a:endParaRPr>
                    </a:p>
                  </a:txBody>
                  <a:tcPr marL="0" marR="0" marT="77470" marB="0"/>
                </a:tc>
                <a:tc>
                  <a:txBody>
                    <a:bodyPr/>
                    <a:lstStyle/>
                    <a:p>
                      <a:pPr marL="129539">
                        <a:lnSpc>
                          <a:spcPct val="100000"/>
                        </a:lnSpc>
                        <a:spcBef>
                          <a:spcPts val="610"/>
                        </a:spcBef>
                      </a:pPr>
                      <a:r>
                        <a:rPr sz="900" spc="-15" dirty="0">
                          <a:solidFill>
                            <a:srgbClr val="231F20"/>
                          </a:solidFill>
                          <a:latin typeface="Arial"/>
                          <a:cs typeface="Arial"/>
                        </a:rPr>
                        <a:t>Territorial </a:t>
                      </a:r>
                      <a:r>
                        <a:rPr sz="900" spc="-5" dirty="0">
                          <a:solidFill>
                            <a:srgbClr val="231F20"/>
                          </a:solidFill>
                          <a:latin typeface="Arial"/>
                          <a:cs typeface="Arial"/>
                        </a:rPr>
                        <a:t>authority approval or </a:t>
                      </a:r>
                      <a:r>
                        <a:rPr sz="900" dirty="0">
                          <a:solidFill>
                            <a:srgbClr val="231F20"/>
                          </a:solidFill>
                          <a:latin typeface="Arial"/>
                          <a:cs typeface="Arial"/>
                        </a:rPr>
                        <a:t>consent</a:t>
                      </a:r>
                      <a:r>
                        <a:rPr sz="900" spc="-15" dirty="0">
                          <a:solidFill>
                            <a:srgbClr val="231F20"/>
                          </a:solidFill>
                          <a:latin typeface="Arial"/>
                          <a:cs typeface="Arial"/>
                        </a:rPr>
                        <a:t> </a:t>
                      </a:r>
                      <a:r>
                        <a:rPr sz="900" dirty="0">
                          <a:solidFill>
                            <a:srgbClr val="231F20"/>
                          </a:solidFill>
                          <a:latin typeface="Arial"/>
                          <a:cs typeface="Arial"/>
                        </a:rPr>
                        <a:t>fees</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04"/>
                  </a:ext>
                </a:extLst>
              </a:tr>
              <a:tr h="304800">
                <a:tc>
                  <a:txBody>
                    <a:bodyPr/>
                    <a:lstStyle/>
                    <a:p>
                      <a:pPr marL="44450">
                        <a:lnSpc>
                          <a:spcPct val="100000"/>
                        </a:lnSpc>
                        <a:spcBef>
                          <a:spcPts val="610"/>
                        </a:spcBef>
                      </a:pPr>
                      <a:r>
                        <a:rPr sz="900" spc="-5" dirty="0">
                          <a:solidFill>
                            <a:srgbClr val="231F20"/>
                          </a:solidFill>
                          <a:latin typeface="Arial"/>
                          <a:cs typeface="Arial"/>
                        </a:rPr>
                        <a:t>28.06</a:t>
                      </a:r>
                      <a:endParaRPr sz="900">
                        <a:latin typeface="Arial"/>
                        <a:cs typeface="Arial"/>
                      </a:endParaRPr>
                    </a:p>
                  </a:txBody>
                  <a:tcPr marL="0" marR="0" marT="77470" marB="0"/>
                </a:tc>
                <a:tc>
                  <a:txBody>
                    <a:bodyPr/>
                    <a:lstStyle/>
                    <a:p>
                      <a:pPr marL="129539">
                        <a:lnSpc>
                          <a:spcPct val="100000"/>
                        </a:lnSpc>
                        <a:spcBef>
                          <a:spcPts val="610"/>
                        </a:spcBef>
                      </a:pPr>
                      <a:r>
                        <a:rPr sz="900" spc="-5" dirty="0">
                          <a:solidFill>
                            <a:srgbClr val="231F20"/>
                          </a:solidFill>
                          <a:latin typeface="Arial"/>
                          <a:cs typeface="Arial"/>
                        </a:rPr>
                        <a:t>Resource </a:t>
                      </a:r>
                      <a:r>
                        <a:rPr sz="900" dirty="0">
                          <a:solidFill>
                            <a:srgbClr val="231F20"/>
                          </a:solidFill>
                          <a:latin typeface="Arial"/>
                          <a:cs typeface="Arial"/>
                        </a:rPr>
                        <a:t>consent</a:t>
                      </a:r>
                      <a:r>
                        <a:rPr sz="900" spc="-5" dirty="0">
                          <a:solidFill>
                            <a:srgbClr val="231F20"/>
                          </a:solidFill>
                          <a:latin typeface="Arial"/>
                          <a:cs typeface="Arial"/>
                        </a:rPr>
                        <a:t> </a:t>
                      </a:r>
                      <a:r>
                        <a:rPr sz="900" dirty="0">
                          <a:solidFill>
                            <a:srgbClr val="231F20"/>
                          </a:solidFill>
                          <a:latin typeface="Arial"/>
                          <a:cs typeface="Arial"/>
                        </a:rPr>
                        <a:t>fees</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05"/>
                  </a:ext>
                </a:extLst>
              </a:tr>
              <a:tr h="304800">
                <a:tc>
                  <a:txBody>
                    <a:bodyPr/>
                    <a:lstStyle/>
                    <a:p>
                      <a:pPr marL="44450">
                        <a:lnSpc>
                          <a:spcPct val="100000"/>
                        </a:lnSpc>
                        <a:spcBef>
                          <a:spcPts val="610"/>
                        </a:spcBef>
                      </a:pPr>
                      <a:r>
                        <a:rPr sz="900" spc="-5" dirty="0">
                          <a:solidFill>
                            <a:srgbClr val="231F20"/>
                          </a:solidFill>
                          <a:latin typeface="Arial"/>
                          <a:cs typeface="Arial"/>
                        </a:rPr>
                        <a:t>28.07</a:t>
                      </a:r>
                      <a:endParaRPr sz="900">
                        <a:latin typeface="Arial"/>
                        <a:cs typeface="Arial"/>
                      </a:endParaRPr>
                    </a:p>
                  </a:txBody>
                  <a:tcPr marL="0" marR="0" marT="77470" marB="0"/>
                </a:tc>
                <a:tc>
                  <a:txBody>
                    <a:bodyPr/>
                    <a:lstStyle/>
                    <a:p>
                      <a:pPr marL="129539">
                        <a:lnSpc>
                          <a:spcPct val="100000"/>
                        </a:lnSpc>
                        <a:spcBef>
                          <a:spcPts val="610"/>
                        </a:spcBef>
                      </a:pPr>
                      <a:r>
                        <a:rPr sz="900" spc="-5" dirty="0">
                          <a:solidFill>
                            <a:srgbClr val="231F20"/>
                          </a:solidFill>
                          <a:latin typeface="Arial"/>
                          <a:cs typeface="Arial"/>
                        </a:rPr>
                        <a:t>Development</a:t>
                      </a:r>
                      <a:r>
                        <a:rPr sz="900" spc="-10" dirty="0">
                          <a:solidFill>
                            <a:srgbClr val="231F20"/>
                          </a:solidFill>
                          <a:latin typeface="Arial"/>
                          <a:cs typeface="Arial"/>
                        </a:rPr>
                        <a:t> </a:t>
                      </a:r>
                      <a:r>
                        <a:rPr sz="900" dirty="0">
                          <a:solidFill>
                            <a:srgbClr val="231F20"/>
                          </a:solidFill>
                          <a:latin typeface="Arial"/>
                          <a:cs typeface="Arial"/>
                        </a:rPr>
                        <a:t>contributions</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06"/>
                  </a:ext>
                </a:extLst>
              </a:tr>
              <a:tr h="304800">
                <a:tc>
                  <a:txBody>
                    <a:bodyPr/>
                    <a:lstStyle/>
                    <a:p>
                      <a:pPr marL="44450">
                        <a:lnSpc>
                          <a:spcPct val="100000"/>
                        </a:lnSpc>
                        <a:spcBef>
                          <a:spcPts val="610"/>
                        </a:spcBef>
                      </a:pPr>
                      <a:r>
                        <a:rPr sz="900" spc="-5" dirty="0">
                          <a:solidFill>
                            <a:srgbClr val="231F20"/>
                          </a:solidFill>
                          <a:latin typeface="Arial"/>
                          <a:cs typeface="Arial"/>
                        </a:rPr>
                        <a:t>28.08</a:t>
                      </a:r>
                      <a:endParaRPr sz="900">
                        <a:latin typeface="Arial"/>
                        <a:cs typeface="Arial"/>
                      </a:endParaRPr>
                    </a:p>
                  </a:txBody>
                  <a:tcPr marL="0" marR="0" marT="77470" marB="0"/>
                </a:tc>
                <a:tc>
                  <a:txBody>
                    <a:bodyPr/>
                    <a:lstStyle/>
                    <a:p>
                      <a:pPr marL="129539">
                        <a:lnSpc>
                          <a:spcPct val="100000"/>
                        </a:lnSpc>
                        <a:spcBef>
                          <a:spcPts val="610"/>
                        </a:spcBef>
                      </a:pPr>
                      <a:r>
                        <a:rPr sz="900" spc="-15" dirty="0">
                          <a:solidFill>
                            <a:srgbClr val="231F20"/>
                          </a:solidFill>
                          <a:latin typeface="Arial"/>
                          <a:cs typeface="Arial"/>
                        </a:rPr>
                        <a:t>Temporary</a:t>
                      </a:r>
                      <a:r>
                        <a:rPr sz="900" spc="-10" dirty="0">
                          <a:solidFill>
                            <a:srgbClr val="231F20"/>
                          </a:solidFill>
                          <a:latin typeface="Arial"/>
                          <a:cs typeface="Arial"/>
                        </a:rPr>
                        <a:t> </a:t>
                      </a:r>
                      <a:r>
                        <a:rPr sz="900" spc="-5" dirty="0">
                          <a:solidFill>
                            <a:srgbClr val="231F20"/>
                          </a:solidFill>
                          <a:latin typeface="Arial"/>
                          <a:cs typeface="Arial"/>
                        </a:rPr>
                        <a:t>accommodation</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07"/>
                  </a:ext>
                </a:extLst>
              </a:tr>
              <a:tr h="304800">
                <a:tc>
                  <a:txBody>
                    <a:bodyPr/>
                    <a:lstStyle/>
                    <a:p>
                      <a:pPr marL="44450">
                        <a:lnSpc>
                          <a:spcPct val="100000"/>
                        </a:lnSpc>
                        <a:spcBef>
                          <a:spcPts val="610"/>
                        </a:spcBef>
                      </a:pPr>
                      <a:r>
                        <a:rPr sz="900" spc="-5" dirty="0">
                          <a:solidFill>
                            <a:srgbClr val="231F20"/>
                          </a:solidFill>
                          <a:latin typeface="Arial"/>
                          <a:cs typeface="Arial"/>
                        </a:rPr>
                        <a:t>28.09</a:t>
                      </a:r>
                      <a:endParaRPr sz="900">
                        <a:latin typeface="Arial"/>
                        <a:cs typeface="Arial"/>
                      </a:endParaRPr>
                    </a:p>
                  </a:txBody>
                  <a:tcPr marL="0" marR="0" marT="77470" marB="0"/>
                </a:tc>
                <a:tc>
                  <a:txBody>
                    <a:bodyPr/>
                    <a:lstStyle/>
                    <a:p>
                      <a:pPr marL="129539">
                        <a:lnSpc>
                          <a:spcPct val="100000"/>
                        </a:lnSpc>
                        <a:spcBef>
                          <a:spcPts val="610"/>
                        </a:spcBef>
                      </a:pPr>
                      <a:r>
                        <a:rPr sz="900" spc="-5" dirty="0">
                          <a:solidFill>
                            <a:srgbClr val="231F20"/>
                          </a:solidFill>
                          <a:latin typeface="Arial"/>
                          <a:cs typeface="Arial"/>
                        </a:rPr>
                        <a:t>Removal or </a:t>
                      </a:r>
                      <a:r>
                        <a:rPr sz="900" dirty="0">
                          <a:solidFill>
                            <a:srgbClr val="231F20"/>
                          </a:solidFill>
                          <a:latin typeface="Arial"/>
                          <a:cs typeface="Arial"/>
                        </a:rPr>
                        <a:t>relocation</a:t>
                      </a:r>
                      <a:r>
                        <a:rPr sz="900" spc="-10" dirty="0">
                          <a:solidFill>
                            <a:srgbClr val="231F20"/>
                          </a:solidFill>
                          <a:latin typeface="Arial"/>
                          <a:cs typeface="Arial"/>
                        </a:rPr>
                        <a:t> </a:t>
                      </a:r>
                      <a:r>
                        <a:rPr sz="900" dirty="0">
                          <a:solidFill>
                            <a:srgbClr val="231F20"/>
                          </a:solidFill>
                          <a:latin typeface="Arial"/>
                          <a:cs typeface="Arial"/>
                        </a:rPr>
                        <a:t>costs</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08"/>
                  </a:ext>
                </a:extLst>
              </a:tr>
              <a:tr h="304800">
                <a:tc>
                  <a:txBody>
                    <a:bodyPr/>
                    <a:lstStyle/>
                    <a:p>
                      <a:pPr marL="44450">
                        <a:lnSpc>
                          <a:spcPct val="100000"/>
                        </a:lnSpc>
                        <a:spcBef>
                          <a:spcPts val="610"/>
                        </a:spcBef>
                      </a:pPr>
                      <a:r>
                        <a:rPr sz="900" spc="-5" dirty="0">
                          <a:solidFill>
                            <a:srgbClr val="231F20"/>
                          </a:solidFill>
                          <a:latin typeface="Arial"/>
                          <a:cs typeface="Arial"/>
                        </a:rPr>
                        <a:t>28.10</a:t>
                      </a:r>
                      <a:endParaRPr sz="900">
                        <a:latin typeface="Arial"/>
                        <a:cs typeface="Arial"/>
                      </a:endParaRPr>
                    </a:p>
                  </a:txBody>
                  <a:tcPr marL="0" marR="0" marT="77470" marB="0"/>
                </a:tc>
                <a:tc>
                  <a:txBody>
                    <a:bodyPr/>
                    <a:lstStyle/>
                    <a:p>
                      <a:pPr marL="129539">
                        <a:lnSpc>
                          <a:spcPct val="100000"/>
                        </a:lnSpc>
                        <a:spcBef>
                          <a:spcPts val="610"/>
                        </a:spcBef>
                      </a:pPr>
                      <a:r>
                        <a:rPr sz="900" dirty="0">
                          <a:solidFill>
                            <a:srgbClr val="231F20"/>
                          </a:solidFill>
                          <a:latin typeface="Arial"/>
                          <a:cs typeface="Arial"/>
                        </a:rPr>
                        <a:t>Marketing </a:t>
                      </a:r>
                      <a:r>
                        <a:rPr sz="900" spc="-5" dirty="0">
                          <a:solidFill>
                            <a:srgbClr val="231F20"/>
                          </a:solidFill>
                          <a:latin typeface="Arial"/>
                          <a:cs typeface="Arial"/>
                        </a:rPr>
                        <a:t>and </a:t>
                      </a:r>
                      <a:r>
                        <a:rPr sz="900" dirty="0">
                          <a:solidFill>
                            <a:srgbClr val="231F20"/>
                          </a:solidFill>
                          <a:latin typeface="Arial"/>
                          <a:cs typeface="Arial"/>
                        </a:rPr>
                        <a:t>sales</a:t>
                      </a:r>
                      <a:r>
                        <a:rPr sz="900" spc="-10" dirty="0">
                          <a:solidFill>
                            <a:srgbClr val="231F20"/>
                          </a:solidFill>
                          <a:latin typeface="Arial"/>
                          <a:cs typeface="Arial"/>
                        </a:rPr>
                        <a:t> </a:t>
                      </a:r>
                      <a:r>
                        <a:rPr sz="900" dirty="0">
                          <a:solidFill>
                            <a:srgbClr val="231F20"/>
                          </a:solidFill>
                          <a:latin typeface="Arial"/>
                          <a:cs typeface="Arial"/>
                        </a:rPr>
                        <a:t>costs</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09"/>
                  </a:ext>
                </a:extLst>
              </a:tr>
              <a:tr h="304800">
                <a:tc>
                  <a:txBody>
                    <a:bodyPr/>
                    <a:lstStyle/>
                    <a:p>
                      <a:pPr marL="44450">
                        <a:lnSpc>
                          <a:spcPct val="100000"/>
                        </a:lnSpc>
                        <a:spcBef>
                          <a:spcPts val="610"/>
                        </a:spcBef>
                      </a:pPr>
                      <a:r>
                        <a:rPr sz="900" spc="-20" dirty="0">
                          <a:solidFill>
                            <a:srgbClr val="231F20"/>
                          </a:solidFill>
                          <a:latin typeface="Arial"/>
                          <a:cs typeface="Arial"/>
                        </a:rPr>
                        <a:t>28.11</a:t>
                      </a:r>
                      <a:endParaRPr sz="900">
                        <a:latin typeface="Arial"/>
                        <a:cs typeface="Arial"/>
                      </a:endParaRPr>
                    </a:p>
                  </a:txBody>
                  <a:tcPr marL="0" marR="0" marT="77470" marB="0"/>
                </a:tc>
                <a:tc>
                  <a:txBody>
                    <a:bodyPr/>
                    <a:lstStyle/>
                    <a:p>
                      <a:pPr marL="129539">
                        <a:lnSpc>
                          <a:spcPct val="100000"/>
                        </a:lnSpc>
                        <a:spcBef>
                          <a:spcPts val="610"/>
                        </a:spcBef>
                      </a:pPr>
                      <a:r>
                        <a:rPr sz="900" spc="-5" dirty="0">
                          <a:solidFill>
                            <a:srgbClr val="231F20"/>
                          </a:solidFill>
                          <a:latin typeface="Arial"/>
                          <a:cs typeface="Arial"/>
                        </a:rPr>
                        <a:t>Legal</a:t>
                      </a:r>
                      <a:r>
                        <a:rPr sz="900" spc="-10" dirty="0">
                          <a:solidFill>
                            <a:srgbClr val="231F20"/>
                          </a:solidFill>
                          <a:latin typeface="Arial"/>
                          <a:cs typeface="Arial"/>
                        </a:rPr>
                        <a:t> </a:t>
                      </a:r>
                      <a:r>
                        <a:rPr sz="900" dirty="0">
                          <a:solidFill>
                            <a:srgbClr val="231F20"/>
                          </a:solidFill>
                          <a:latin typeface="Arial"/>
                          <a:cs typeface="Arial"/>
                        </a:rPr>
                        <a:t>fees</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10"/>
                  </a:ext>
                </a:extLst>
              </a:tr>
              <a:tr h="304800">
                <a:tc>
                  <a:txBody>
                    <a:bodyPr/>
                    <a:lstStyle/>
                    <a:p>
                      <a:pPr marL="44450">
                        <a:lnSpc>
                          <a:spcPct val="100000"/>
                        </a:lnSpc>
                        <a:spcBef>
                          <a:spcPts val="610"/>
                        </a:spcBef>
                      </a:pPr>
                      <a:r>
                        <a:rPr sz="900" spc="-5" dirty="0">
                          <a:solidFill>
                            <a:srgbClr val="231F20"/>
                          </a:solidFill>
                          <a:latin typeface="Arial"/>
                          <a:cs typeface="Arial"/>
                        </a:rPr>
                        <a:t>28.12</a:t>
                      </a:r>
                      <a:endParaRPr sz="900">
                        <a:latin typeface="Arial"/>
                        <a:cs typeface="Arial"/>
                      </a:endParaRPr>
                    </a:p>
                  </a:txBody>
                  <a:tcPr marL="0" marR="0" marT="77470" marB="0"/>
                </a:tc>
                <a:tc>
                  <a:txBody>
                    <a:bodyPr/>
                    <a:lstStyle/>
                    <a:p>
                      <a:pPr marL="129539">
                        <a:lnSpc>
                          <a:spcPct val="100000"/>
                        </a:lnSpc>
                        <a:spcBef>
                          <a:spcPts val="610"/>
                        </a:spcBef>
                      </a:pPr>
                      <a:r>
                        <a:rPr sz="900" spc="-20" dirty="0">
                          <a:solidFill>
                            <a:srgbClr val="231F20"/>
                          </a:solidFill>
                          <a:latin typeface="Arial"/>
                          <a:cs typeface="Arial"/>
                        </a:rPr>
                        <a:t>Tenant </a:t>
                      </a:r>
                      <a:r>
                        <a:rPr sz="900" dirty="0">
                          <a:solidFill>
                            <a:srgbClr val="231F20"/>
                          </a:solidFill>
                          <a:latin typeface="Arial"/>
                          <a:cs typeface="Arial"/>
                        </a:rPr>
                        <a:t>fit-out</a:t>
                      </a:r>
                      <a:r>
                        <a:rPr sz="900" spc="10" dirty="0">
                          <a:solidFill>
                            <a:srgbClr val="231F20"/>
                          </a:solidFill>
                          <a:latin typeface="Arial"/>
                          <a:cs typeface="Arial"/>
                        </a:rPr>
                        <a:t> </a:t>
                      </a:r>
                      <a:r>
                        <a:rPr sz="900" dirty="0">
                          <a:solidFill>
                            <a:srgbClr val="231F20"/>
                          </a:solidFill>
                          <a:latin typeface="Arial"/>
                          <a:cs typeface="Arial"/>
                        </a:rPr>
                        <a:t>contributions</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11"/>
                  </a:ext>
                </a:extLst>
              </a:tr>
              <a:tr h="304800">
                <a:tc>
                  <a:txBody>
                    <a:bodyPr/>
                    <a:lstStyle/>
                    <a:p>
                      <a:pPr marL="44450">
                        <a:lnSpc>
                          <a:spcPct val="100000"/>
                        </a:lnSpc>
                        <a:spcBef>
                          <a:spcPts val="610"/>
                        </a:spcBef>
                      </a:pPr>
                      <a:r>
                        <a:rPr sz="900" spc="-5" dirty="0">
                          <a:solidFill>
                            <a:srgbClr val="231F20"/>
                          </a:solidFill>
                          <a:latin typeface="Arial"/>
                          <a:cs typeface="Arial"/>
                        </a:rPr>
                        <a:t>28.13</a:t>
                      </a:r>
                      <a:endParaRPr sz="900">
                        <a:latin typeface="Arial"/>
                        <a:cs typeface="Arial"/>
                      </a:endParaRPr>
                    </a:p>
                  </a:txBody>
                  <a:tcPr marL="0" marR="0" marT="77470" marB="0"/>
                </a:tc>
                <a:tc>
                  <a:txBody>
                    <a:bodyPr/>
                    <a:lstStyle/>
                    <a:p>
                      <a:pPr marL="129539">
                        <a:lnSpc>
                          <a:spcPct val="100000"/>
                        </a:lnSpc>
                        <a:spcBef>
                          <a:spcPts val="610"/>
                        </a:spcBef>
                      </a:pPr>
                      <a:r>
                        <a:rPr sz="900" spc="-5" dirty="0">
                          <a:solidFill>
                            <a:srgbClr val="231F20"/>
                          </a:solidFill>
                          <a:latin typeface="Arial"/>
                          <a:cs typeface="Arial"/>
                        </a:rPr>
                        <a:t>Land acquisition</a:t>
                      </a:r>
                      <a:r>
                        <a:rPr sz="900" spc="-10" dirty="0">
                          <a:solidFill>
                            <a:srgbClr val="231F20"/>
                          </a:solidFill>
                          <a:latin typeface="Arial"/>
                          <a:cs typeface="Arial"/>
                        </a:rPr>
                        <a:t> </a:t>
                      </a:r>
                      <a:r>
                        <a:rPr sz="900" dirty="0">
                          <a:solidFill>
                            <a:srgbClr val="231F20"/>
                          </a:solidFill>
                          <a:latin typeface="Arial"/>
                          <a:cs typeface="Arial"/>
                        </a:rPr>
                        <a:t>costs</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12"/>
                  </a:ext>
                </a:extLst>
              </a:tr>
              <a:tr h="304800">
                <a:tc>
                  <a:txBody>
                    <a:bodyPr/>
                    <a:lstStyle/>
                    <a:p>
                      <a:pPr marL="44450">
                        <a:lnSpc>
                          <a:spcPct val="100000"/>
                        </a:lnSpc>
                        <a:spcBef>
                          <a:spcPts val="610"/>
                        </a:spcBef>
                      </a:pPr>
                      <a:r>
                        <a:rPr sz="900" spc="-5" dirty="0">
                          <a:solidFill>
                            <a:srgbClr val="231F20"/>
                          </a:solidFill>
                          <a:latin typeface="Arial"/>
                          <a:cs typeface="Arial"/>
                        </a:rPr>
                        <a:t>28.14</a:t>
                      </a:r>
                      <a:endParaRPr sz="900">
                        <a:latin typeface="Arial"/>
                        <a:cs typeface="Arial"/>
                      </a:endParaRPr>
                    </a:p>
                  </a:txBody>
                  <a:tcPr marL="0" marR="0" marT="77470" marB="0"/>
                </a:tc>
                <a:tc>
                  <a:txBody>
                    <a:bodyPr/>
                    <a:lstStyle/>
                    <a:p>
                      <a:pPr marL="129539">
                        <a:lnSpc>
                          <a:spcPct val="100000"/>
                        </a:lnSpc>
                        <a:spcBef>
                          <a:spcPts val="610"/>
                        </a:spcBef>
                      </a:pPr>
                      <a:r>
                        <a:rPr sz="900" spc="-5" dirty="0">
                          <a:solidFill>
                            <a:srgbClr val="231F20"/>
                          </a:solidFill>
                          <a:latin typeface="Arial"/>
                          <a:cs typeface="Arial"/>
                        </a:rPr>
                        <a:t>Principal’s bond</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13"/>
                  </a:ext>
                </a:extLst>
              </a:tr>
              <a:tr h="304800">
                <a:tc>
                  <a:txBody>
                    <a:bodyPr/>
                    <a:lstStyle/>
                    <a:p>
                      <a:pPr marL="44450">
                        <a:lnSpc>
                          <a:spcPct val="100000"/>
                        </a:lnSpc>
                        <a:spcBef>
                          <a:spcPts val="610"/>
                        </a:spcBef>
                      </a:pPr>
                      <a:r>
                        <a:rPr sz="900" spc="-5" dirty="0">
                          <a:solidFill>
                            <a:srgbClr val="231F20"/>
                          </a:solidFill>
                          <a:latin typeface="Arial"/>
                          <a:cs typeface="Arial"/>
                        </a:rPr>
                        <a:t>28.15</a:t>
                      </a:r>
                      <a:endParaRPr sz="900">
                        <a:latin typeface="Arial"/>
                        <a:cs typeface="Arial"/>
                      </a:endParaRPr>
                    </a:p>
                  </a:txBody>
                  <a:tcPr marL="0" marR="0" marT="77470" marB="0"/>
                </a:tc>
                <a:tc>
                  <a:txBody>
                    <a:bodyPr/>
                    <a:lstStyle/>
                    <a:p>
                      <a:pPr marL="129539">
                        <a:lnSpc>
                          <a:spcPct val="100000"/>
                        </a:lnSpc>
                        <a:spcBef>
                          <a:spcPts val="610"/>
                        </a:spcBef>
                      </a:pPr>
                      <a:r>
                        <a:rPr sz="900" dirty="0">
                          <a:solidFill>
                            <a:srgbClr val="231F20"/>
                          </a:solidFill>
                          <a:latin typeface="Arial"/>
                          <a:cs typeface="Arial"/>
                        </a:rPr>
                        <a:t>Operator</a:t>
                      </a:r>
                      <a:r>
                        <a:rPr sz="900" spc="-5" dirty="0">
                          <a:solidFill>
                            <a:srgbClr val="231F20"/>
                          </a:solidFill>
                          <a:latin typeface="Arial"/>
                          <a:cs typeface="Arial"/>
                        </a:rPr>
                        <a:t> licenses</a:t>
                      </a:r>
                      <a:endParaRPr sz="900">
                        <a:latin typeface="Arial"/>
                        <a:cs typeface="Arial"/>
                      </a:endParaRPr>
                    </a:p>
                  </a:txBody>
                  <a:tcPr marL="0" marR="0" marT="7747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14"/>
                  </a:ext>
                </a:extLst>
              </a:tr>
              <a:tr h="457200">
                <a:tc>
                  <a:txBody>
                    <a:bodyPr/>
                    <a:lstStyle/>
                    <a:p>
                      <a:pPr marL="44450">
                        <a:lnSpc>
                          <a:spcPct val="100000"/>
                        </a:lnSpc>
                        <a:spcBef>
                          <a:spcPts val="610"/>
                        </a:spcBef>
                      </a:pPr>
                      <a:r>
                        <a:rPr sz="900" spc="-5" dirty="0">
                          <a:solidFill>
                            <a:srgbClr val="231F20"/>
                          </a:solidFill>
                          <a:latin typeface="Arial"/>
                          <a:cs typeface="Arial"/>
                        </a:rPr>
                        <a:t>28.16</a:t>
                      </a:r>
                      <a:endParaRPr sz="900">
                        <a:latin typeface="Arial"/>
                        <a:cs typeface="Arial"/>
                      </a:endParaRPr>
                    </a:p>
                  </a:txBody>
                  <a:tcPr marL="0" marR="0" marT="77470" marB="0"/>
                </a:tc>
                <a:tc>
                  <a:txBody>
                    <a:bodyPr/>
                    <a:lstStyle/>
                    <a:p>
                      <a:pPr marL="129539" marR="868044">
                        <a:lnSpc>
                          <a:spcPct val="111100"/>
                        </a:lnSpc>
                        <a:spcBef>
                          <a:spcPts val="490"/>
                        </a:spcBef>
                      </a:pPr>
                      <a:r>
                        <a:rPr sz="900" spc="-5" dirty="0">
                          <a:solidFill>
                            <a:srgbClr val="231F20"/>
                          </a:solidFill>
                          <a:latin typeface="Arial"/>
                          <a:cs typeface="Arial"/>
                        </a:rPr>
                        <a:t>Development </a:t>
                      </a:r>
                      <a:r>
                        <a:rPr sz="900" dirty="0">
                          <a:solidFill>
                            <a:srgbClr val="231F20"/>
                          </a:solidFill>
                          <a:latin typeface="Arial"/>
                          <a:cs typeface="Arial"/>
                        </a:rPr>
                        <a:t>management</a:t>
                      </a:r>
                      <a:r>
                        <a:rPr sz="900" spc="-85" dirty="0">
                          <a:solidFill>
                            <a:srgbClr val="231F20"/>
                          </a:solidFill>
                          <a:latin typeface="Arial"/>
                          <a:cs typeface="Arial"/>
                        </a:rPr>
                        <a:t> </a:t>
                      </a:r>
                      <a:r>
                        <a:rPr sz="900" dirty="0">
                          <a:solidFill>
                            <a:srgbClr val="231F20"/>
                          </a:solidFill>
                          <a:latin typeface="Arial"/>
                          <a:cs typeface="Arial"/>
                        </a:rPr>
                        <a:t>fees  </a:t>
                      </a:r>
                      <a:r>
                        <a:rPr sz="900" spc="-5" dirty="0">
                          <a:solidFill>
                            <a:srgbClr val="231F20"/>
                          </a:solidFill>
                          <a:latin typeface="Arial"/>
                          <a:cs typeface="Arial"/>
                        </a:rPr>
                        <a:t>and administration</a:t>
                      </a:r>
                      <a:r>
                        <a:rPr sz="900" spc="-20" dirty="0">
                          <a:solidFill>
                            <a:srgbClr val="231F20"/>
                          </a:solidFill>
                          <a:latin typeface="Arial"/>
                          <a:cs typeface="Arial"/>
                        </a:rPr>
                        <a:t> </a:t>
                      </a:r>
                      <a:r>
                        <a:rPr sz="900" dirty="0">
                          <a:solidFill>
                            <a:srgbClr val="231F20"/>
                          </a:solidFill>
                          <a:latin typeface="Arial"/>
                          <a:cs typeface="Arial"/>
                        </a:rPr>
                        <a:t>costs</a:t>
                      </a:r>
                      <a:endParaRPr sz="900">
                        <a:latin typeface="Arial"/>
                        <a:cs typeface="Arial"/>
                      </a:endParaRPr>
                    </a:p>
                  </a:txBody>
                  <a:tcPr marL="0" marR="0" marT="62230" marB="0"/>
                </a:tc>
                <a:tc>
                  <a:txBody>
                    <a:bodyPr/>
                    <a:lstStyle/>
                    <a:p>
                      <a:pPr marL="272415">
                        <a:lnSpc>
                          <a:spcPct val="10000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15"/>
                  </a:ext>
                </a:extLst>
              </a:tr>
              <a:tr h="216247">
                <a:tc>
                  <a:txBody>
                    <a:bodyPr/>
                    <a:lstStyle/>
                    <a:p>
                      <a:pPr marL="44450">
                        <a:lnSpc>
                          <a:spcPts val="990"/>
                        </a:lnSpc>
                        <a:spcBef>
                          <a:spcPts val="610"/>
                        </a:spcBef>
                      </a:pPr>
                      <a:r>
                        <a:rPr sz="900" spc="-5" dirty="0">
                          <a:solidFill>
                            <a:srgbClr val="231F20"/>
                          </a:solidFill>
                          <a:latin typeface="Arial"/>
                          <a:cs typeface="Arial"/>
                        </a:rPr>
                        <a:t>28.17</a:t>
                      </a:r>
                      <a:endParaRPr sz="900">
                        <a:latin typeface="Arial"/>
                        <a:cs typeface="Arial"/>
                      </a:endParaRPr>
                    </a:p>
                  </a:txBody>
                  <a:tcPr marL="0" marR="0" marT="77470" marB="0"/>
                </a:tc>
                <a:tc>
                  <a:txBody>
                    <a:bodyPr/>
                    <a:lstStyle/>
                    <a:p>
                      <a:pPr marL="129539">
                        <a:lnSpc>
                          <a:spcPts val="990"/>
                        </a:lnSpc>
                        <a:spcBef>
                          <a:spcPts val="610"/>
                        </a:spcBef>
                      </a:pPr>
                      <a:r>
                        <a:rPr sz="900" dirty="0">
                          <a:solidFill>
                            <a:srgbClr val="231F20"/>
                          </a:solidFill>
                          <a:latin typeface="Arial"/>
                          <a:cs typeface="Arial"/>
                        </a:rPr>
                        <a:t>Finance </a:t>
                      </a:r>
                      <a:r>
                        <a:rPr sz="900" spc="-5" dirty="0">
                          <a:solidFill>
                            <a:srgbClr val="231F20"/>
                          </a:solidFill>
                          <a:latin typeface="Arial"/>
                          <a:cs typeface="Arial"/>
                        </a:rPr>
                        <a:t>and </a:t>
                      </a:r>
                      <a:r>
                        <a:rPr sz="900" dirty="0">
                          <a:solidFill>
                            <a:srgbClr val="231F20"/>
                          </a:solidFill>
                          <a:latin typeface="Arial"/>
                          <a:cs typeface="Arial"/>
                        </a:rPr>
                        <a:t>funding</a:t>
                      </a:r>
                      <a:r>
                        <a:rPr sz="900" spc="-10" dirty="0">
                          <a:solidFill>
                            <a:srgbClr val="231F20"/>
                          </a:solidFill>
                          <a:latin typeface="Arial"/>
                          <a:cs typeface="Arial"/>
                        </a:rPr>
                        <a:t> </a:t>
                      </a:r>
                      <a:r>
                        <a:rPr sz="900" dirty="0">
                          <a:solidFill>
                            <a:srgbClr val="231F20"/>
                          </a:solidFill>
                          <a:latin typeface="Arial"/>
                          <a:cs typeface="Arial"/>
                        </a:rPr>
                        <a:t>costs</a:t>
                      </a:r>
                      <a:endParaRPr sz="900">
                        <a:latin typeface="Arial"/>
                        <a:cs typeface="Arial"/>
                      </a:endParaRPr>
                    </a:p>
                  </a:txBody>
                  <a:tcPr marL="0" marR="0" marT="77470" marB="0"/>
                </a:tc>
                <a:tc>
                  <a:txBody>
                    <a:bodyPr/>
                    <a:lstStyle/>
                    <a:p>
                      <a:pPr marL="272415">
                        <a:lnSpc>
                          <a:spcPts val="990"/>
                        </a:lnSpc>
                        <a:spcBef>
                          <a:spcPts val="610"/>
                        </a:spcBef>
                      </a:pPr>
                      <a:r>
                        <a:rPr sz="900" dirty="0">
                          <a:solidFill>
                            <a:srgbClr val="231F20"/>
                          </a:solidFill>
                          <a:latin typeface="Arial"/>
                          <a:cs typeface="Arial"/>
                        </a:rPr>
                        <a:t>Sum stating</a:t>
                      </a:r>
                      <a:r>
                        <a:rPr sz="900" spc="-5" dirty="0">
                          <a:solidFill>
                            <a:srgbClr val="231F20"/>
                          </a:solidFill>
                          <a:latin typeface="Arial"/>
                          <a:cs typeface="Arial"/>
                        </a:rPr>
                        <a:t> details</a:t>
                      </a:r>
                      <a:endParaRPr sz="900">
                        <a:latin typeface="Arial"/>
                        <a:cs typeface="Arial"/>
                      </a:endParaRPr>
                    </a:p>
                  </a:txBody>
                  <a:tcPr marL="0" marR="0" marT="77470" marB="0"/>
                </a:tc>
                <a:extLst>
                  <a:ext uri="{0D108BD9-81ED-4DB2-BD59-A6C34878D82A}">
                    <a16:rowId xmlns:a16="http://schemas.microsoft.com/office/drawing/2014/main" val="10016"/>
                  </a:ext>
                </a:extLst>
              </a:tr>
            </a:tbl>
          </a:graphicData>
        </a:graphic>
      </p:graphicFrame>
      <p:sp>
        <p:nvSpPr>
          <p:cNvPr id="19" name="object 19"/>
          <p:cNvSpPr txBox="1"/>
          <p:nvPr/>
        </p:nvSpPr>
        <p:spPr>
          <a:xfrm>
            <a:off x="887299" y="298784"/>
            <a:ext cx="5788660" cy="2246630"/>
          </a:xfrm>
          <a:prstGeom prst="rect">
            <a:avLst/>
          </a:prstGeom>
        </p:spPr>
        <p:txBody>
          <a:bodyPr vert="horz" wrap="square" lIns="0" tIns="25400" rIns="0" bIns="0" rtlCol="0">
            <a:spAutoFit/>
          </a:bodyPr>
          <a:lstStyle/>
          <a:p>
            <a:pPr marR="5080" algn="r">
              <a:lnSpc>
                <a:spcPct val="100000"/>
              </a:lnSpc>
              <a:spcBef>
                <a:spcPts val="200"/>
              </a:spcBef>
            </a:pPr>
            <a:r>
              <a:rPr sz="1000" b="1" spc="-5" dirty="0">
                <a:solidFill>
                  <a:srgbClr val="1AB3E0"/>
                </a:solidFill>
                <a:latin typeface="Arial"/>
                <a:cs typeface="Arial"/>
              </a:rPr>
              <a:t>NZIQS Elemental</a:t>
            </a:r>
            <a:r>
              <a:rPr sz="1000" b="1" spc="-35"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3022600">
              <a:lnSpc>
                <a:spcPct val="100000"/>
              </a:lnSpc>
              <a:spcBef>
                <a:spcPts val="80"/>
              </a:spcBef>
            </a:pPr>
            <a:r>
              <a:rPr sz="800" dirty="0">
                <a:solidFill>
                  <a:srgbClr val="231F20"/>
                </a:solidFill>
                <a:latin typeface="Arial"/>
                <a:cs typeface="Arial"/>
              </a:rPr>
              <a:t>Form </a:t>
            </a:r>
            <a:r>
              <a:rPr sz="800" spc="-5" dirty="0">
                <a:solidFill>
                  <a:srgbClr val="231F20"/>
                </a:solidFill>
                <a:latin typeface="Arial"/>
                <a:cs typeface="Arial"/>
              </a:rPr>
              <a:t>and </a:t>
            </a:r>
            <a:r>
              <a:rPr sz="800" dirty="0">
                <a:solidFill>
                  <a:srgbClr val="231F20"/>
                </a:solidFill>
                <a:latin typeface="Arial"/>
                <a:cs typeface="Arial"/>
              </a:rPr>
              <a:t>Extent </a:t>
            </a:r>
            <a:r>
              <a:rPr sz="800" spc="-5" dirty="0">
                <a:solidFill>
                  <a:srgbClr val="231F20"/>
                </a:solidFill>
                <a:latin typeface="Arial"/>
                <a:cs typeface="Arial"/>
              </a:rPr>
              <a:t>of </a:t>
            </a:r>
            <a:r>
              <a:rPr sz="800" dirty="0">
                <a:solidFill>
                  <a:srgbClr val="231F20"/>
                </a:solidFill>
                <a:latin typeface="Arial"/>
                <a:cs typeface="Arial"/>
              </a:rPr>
              <a:t>Elements: E28 Other </a:t>
            </a:r>
            <a:r>
              <a:rPr sz="800" spc="-5" dirty="0">
                <a:solidFill>
                  <a:srgbClr val="231F20"/>
                </a:solidFill>
                <a:latin typeface="Arial"/>
                <a:cs typeface="Arial"/>
              </a:rPr>
              <a:t>Development</a:t>
            </a:r>
            <a:r>
              <a:rPr sz="800" spc="-90" dirty="0">
                <a:solidFill>
                  <a:srgbClr val="231F20"/>
                </a:solidFill>
                <a:latin typeface="Arial"/>
                <a:cs typeface="Arial"/>
              </a:rPr>
              <a:t> </a:t>
            </a:r>
            <a:r>
              <a:rPr sz="800" spc="-5" dirty="0">
                <a:solidFill>
                  <a:srgbClr val="231F20"/>
                </a:solidFill>
                <a:latin typeface="Arial"/>
                <a:cs typeface="Arial"/>
              </a:rPr>
              <a:t>Costs</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65"/>
              </a:spcBef>
              <a:tabLst>
                <a:tab pos="558165" algn="l"/>
              </a:tabLst>
            </a:pPr>
            <a:r>
              <a:rPr sz="1400" dirty="0">
                <a:solidFill>
                  <a:srgbClr val="231F20"/>
                </a:solidFill>
                <a:latin typeface="Arial"/>
                <a:cs typeface="Arial"/>
              </a:rPr>
              <a:t>E28	Other </a:t>
            </a:r>
            <a:r>
              <a:rPr sz="1400" spc="-5" dirty="0">
                <a:solidFill>
                  <a:srgbClr val="231F20"/>
                </a:solidFill>
                <a:latin typeface="Arial"/>
                <a:cs typeface="Arial"/>
              </a:rPr>
              <a:t>Development</a:t>
            </a:r>
            <a:r>
              <a:rPr sz="1400" spc="-10" dirty="0">
                <a:solidFill>
                  <a:srgbClr val="231F20"/>
                </a:solidFill>
                <a:latin typeface="Arial"/>
                <a:cs typeface="Arial"/>
              </a:rPr>
              <a:t> </a:t>
            </a:r>
            <a:r>
              <a:rPr sz="1400" spc="-5" dirty="0">
                <a:solidFill>
                  <a:srgbClr val="231F20"/>
                </a:solidFill>
                <a:latin typeface="Arial"/>
                <a:cs typeface="Arial"/>
              </a:rPr>
              <a:t>Costs</a:t>
            </a:r>
            <a:endParaRPr sz="1400">
              <a:latin typeface="Arial"/>
              <a:cs typeface="Arial"/>
            </a:endParaRPr>
          </a:p>
          <a:p>
            <a:pPr>
              <a:lnSpc>
                <a:spcPct val="100000"/>
              </a:lnSpc>
              <a:spcBef>
                <a:spcPts val="30"/>
              </a:spcBef>
            </a:pPr>
            <a:endParaRPr sz="1700">
              <a:latin typeface="Times New Roman"/>
              <a:cs typeface="Times New Roman"/>
            </a:endParaRPr>
          </a:p>
          <a:p>
            <a:pPr marL="12700">
              <a:lnSpc>
                <a:spcPct val="100000"/>
              </a:lnSpc>
            </a:pPr>
            <a:r>
              <a:rPr sz="1100" b="1" spc="-5" dirty="0">
                <a:solidFill>
                  <a:srgbClr val="231F20"/>
                </a:solidFill>
                <a:latin typeface="Arial"/>
                <a:cs typeface="Arial"/>
              </a:rPr>
              <a:t>Definition</a:t>
            </a:r>
            <a:endParaRPr sz="1100">
              <a:latin typeface="Arial"/>
              <a:cs typeface="Arial"/>
            </a:endParaRPr>
          </a:p>
          <a:p>
            <a:pPr marL="192405" marR="309880" indent="-180340">
              <a:lnSpc>
                <a:spcPts val="1200"/>
              </a:lnSpc>
              <a:spcBef>
                <a:spcPts val="20"/>
              </a:spcBef>
              <a:buChar char="•"/>
              <a:tabLst>
                <a:tab pos="192405" algn="l"/>
                <a:tab pos="193040" algn="l"/>
              </a:tabLst>
            </a:pPr>
            <a:r>
              <a:rPr sz="900" dirty="0">
                <a:solidFill>
                  <a:srgbClr val="231F20"/>
                </a:solidFill>
                <a:latin typeface="Arial"/>
                <a:cs typeface="Arial"/>
              </a:rPr>
              <a:t>Items </a:t>
            </a:r>
            <a:r>
              <a:rPr sz="900" spc="-5" dirty="0">
                <a:solidFill>
                  <a:srgbClr val="231F20"/>
                </a:solidFill>
                <a:latin typeface="Arial"/>
                <a:cs typeface="Arial"/>
              </a:rPr>
              <a:t>included in </a:t>
            </a:r>
            <a:r>
              <a:rPr sz="900" dirty="0">
                <a:solidFill>
                  <a:srgbClr val="231F20"/>
                </a:solidFill>
                <a:latin typeface="Arial"/>
                <a:cs typeface="Arial"/>
              </a:rPr>
              <a:t>a capital cost </a:t>
            </a:r>
            <a:r>
              <a:rPr sz="900" spc="-5" dirty="0">
                <a:solidFill>
                  <a:srgbClr val="231F20"/>
                </a:solidFill>
                <a:latin typeface="Arial"/>
                <a:cs typeface="Arial"/>
              </a:rPr>
              <a:t>estimate </a:t>
            </a:r>
            <a:r>
              <a:rPr sz="900" dirty="0">
                <a:solidFill>
                  <a:srgbClr val="231F20"/>
                </a:solidFill>
                <a:latin typeface="Arial"/>
                <a:cs typeface="Arial"/>
              </a:rPr>
              <a:t>that </a:t>
            </a:r>
            <a:r>
              <a:rPr sz="900" spc="-5" dirty="0">
                <a:solidFill>
                  <a:srgbClr val="231F20"/>
                </a:solidFill>
                <a:latin typeface="Arial"/>
                <a:cs typeface="Arial"/>
              </a:rPr>
              <a:t>are not included in </a:t>
            </a:r>
            <a:r>
              <a:rPr sz="900" dirty="0">
                <a:solidFill>
                  <a:srgbClr val="231F20"/>
                </a:solidFill>
                <a:latin typeface="Arial"/>
                <a:cs typeface="Arial"/>
              </a:rPr>
              <a:t>the construction contract scope </a:t>
            </a:r>
            <a:r>
              <a:rPr sz="900" spc="-5" dirty="0">
                <a:solidFill>
                  <a:srgbClr val="231F20"/>
                </a:solidFill>
                <a:latin typeface="Arial"/>
                <a:cs typeface="Arial"/>
              </a:rPr>
              <a:t>of work  and </a:t>
            </a:r>
            <a:r>
              <a:rPr sz="900" dirty="0">
                <a:solidFill>
                  <a:srgbClr val="231F20"/>
                </a:solidFill>
                <a:latin typeface="Arial"/>
                <a:cs typeface="Arial"/>
              </a:rPr>
              <a:t>to </a:t>
            </a:r>
            <a:r>
              <a:rPr sz="900" spc="-5" dirty="0">
                <a:solidFill>
                  <a:srgbClr val="231F20"/>
                </a:solidFill>
                <a:latin typeface="Arial"/>
                <a:cs typeface="Arial"/>
              </a:rPr>
              <a:t>be </a:t>
            </a:r>
            <a:r>
              <a:rPr sz="900" dirty="0">
                <a:solidFill>
                  <a:srgbClr val="231F20"/>
                </a:solidFill>
                <a:latin typeface="Arial"/>
                <a:cs typeface="Arial"/>
              </a:rPr>
              <a:t>supplied </a:t>
            </a:r>
            <a:r>
              <a:rPr sz="900" spc="-5" dirty="0">
                <a:solidFill>
                  <a:srgbClr val="231F20"/>
                </a:solidFill>
                <a:latin typeface="Arial"/>
                <a:cs typeface="Arial"/>
              </a:rPr>
              <a:t>or provided by parties other </a:t>
            </a:r>
            <a:r>
              <a:rPr sz="900" dirty="0">
                <a:solidFill>
                  <a:srgbClr val="231F20"/>
                </a:solidFill>
                <a:latin typeface="Arial"/>
                <a:cs typeface="Arial"/>
              </a:rPr>
              <a:t>than the construction </a:t>
            </a:r>
            <a:r>
              <a:rPr sz="900" spc="-5" dirty="0">
                <a:solidFill>
                  <a:srgbClr val="231F20"/>
                </a:solidFill>
                <a:latin typeface="Arial"/>
                <a:cs typeface="Arial"/>
              </a:rPr>
              <a:t>contractor. </a:t>
            </a:r>
            <a:r>
              <a:rPr sz="900" dirty="0">
                <a:solidFill>
                  <a:srgbClr val="231F20"/>
                </a:solidFill>
                <a:latin typeface="Arial"/>
                <a:cs typeface="Arial"/>
              </a:rPr>
              <a:t>These </a:t>
            </a:r>
            <a:r>
              <a:rPr sz="900" spc="-5" dirty="0">
                <a:solidFill>
                  <a:srgbClr val="231F20"/>
                </a:solidFill>
                <a:latin typeface="Arial"/>
                <a:cs typeface="Arial"/>
              </a:rPr>
              <a:t>items do not ordi-  narily incur </a:t>
            </a:r>
            <a:r>
              <a:rPr sz="900" dirty="0">
                <a:solidFill>
                  <a:srgbClr val="231F20"/>
                </a:solidFill>
                <a:latin typeface="Arial"/>
                <a:cs typeface="Arial"/>
              </a:rPr>
              <a:t>contractors’ </a:t>
            </a:r>
            <a:r>
              <a:rPr sz="900" spc="-5" dirty="0">
                <a:solidFill>
                  <a:srgbClr val="231F20"/>
                </a:solidFill>
                <a:latin typeface="Arial"/>
                <a:cs typeface="Arial"/>
              </a:rPr>
              <a:t>overhead </a:t>
            </a:r>
            <a:r>
              <a:rPr sz="900" dirty="0">
                <a:solidFill>
                  <a:srgbClr val="231F20"/>
                </a:solidFill>
                <a:latin typeface="Arial"/>
                <a:cs typeface="Arial"/>
              </a:rPr>
              <a:t>costs </a:t>
            </a:r>
            <a:r>
              <a:rPr sz="900" spc="-5" dirty="0">
                <a:solidFill>
                  <a:srgbClr val="231F20"/>
                </a:solidFill>
                <a:latin typeface="Arial"/>
                <a:cs typeface="Arial"/>
              </a:rPr>
              <a:t>or</a:t>
            </a:r>
            <a:r>
              <a:rPr sz="900" spc="-50" dirty="0">
                <a:solidFill>
                  <a:srgbClr val="231F20"/>
                </a:solidFill>
                <a:latin typeface="Arial"/>
                <a:cs typeface="Arial"/>
              </a:rPr>
              <a:t> </a:t>
            </a:r>
            <a:r>
              <a:rPr sz="900" dirty="0">
                <a:solidFill>
                  <a:srgbClr val="231F20"/>
                </a:solidFill>
                <a:latin typeface="Arial"/>
                <a:cs typeface="Arial"/>
              </a:rPr>
              <a:t>margins.</a:t>
            </a:r>
            <a:endParaRPr sz="900">
              <a:latin typeface="Arial"/>
              <a:cs typeface="Arial"/>
            </a:endParaRPr>
          </a:p>
          <a:p>
            <a:pPr>
              <a:lnSpc>
                <a:spcPct val="100000"/>
              </a:lnSpc>
              <a:spcBef>
                <a:spcPts val="25"/>
              </a:spcBef>
              <a:buClr>
                <a:srgbClr val="231F20"/>
              </a:buClr>
              <a:buFont typeface="Arial"/>
              <a:buChar char="•"/>
            </a:pPr>
            <a:endParaRPr sz="900">
              <a:latin typeface="Times New Roman"/>
              <a:cs typeface="Times New Roman"/>
            </a:endParaRPr>
          </a:p>
          <a:p>
            <a:pPr marL="12700">
              <a:lnSpc>
                <a:spcPct val="100000"/>
              </a:lnSpc>
            </a:pPr>
            <a:r>
              <a:rPr sz="1100" b="1" dirty="0">
                <a:solidFill>
                  <a:srgbClr val="231F20"/>
                </a:solidFill>
                <a:latin typeface="Arial"/>
                <a:cs typeface="Arial"/>
              </a:rPr>
              <a:t>Exclusions</a:t>
            </a:r>
            <a:endParaRPr sz="1100">
              <a:latin typeface="Arial"/>
              <a:cs typeface="Arial"/>
            </a:endParaRPr>
          </a:p>
          <a:p>
            <a:pPr marL="192405" indent="-180340">
              <a:lnSpc>
                <a:spcPct val="100000"/>
              </a:lnSpc>
              <a:spcBef>
                <a:spcPts val="80"/>
              </a:spcBef>
              <a:buChar char="•"/>
              <a:tabLst>
                <a:tab pos="192405" algn="l"/>
                <a:tab pos="193040" algn="l"/>
              </a:tabLst>
            </a:pPr>
            <a:r>
              <a:rPr sz="900" dirty="0">
                <a:solidFill>
                  <a:srgbClr val="231F20"/>
                </a:solidFill>
                <a:latin typeface="Arial"/>
                <a:cs typeface="Arial"/>
              </a:rPr>
              <a:t>On-going </a:t>
            </a:r>
            <a:r>
              <a:rPr sz="900" spc="-5" dirty="0">
                <a:solidFill>
                  <a:srgbClr val="231F20"/>
                </a:solidFill>
                <a:latin typeface="Arial"/>
                <a:cs typeface="Arial"/>
              </a:rPr>
              <a:t>asset operating and </a:t>
            </a:r>
            <a:r>
              <a:rPr sz="900" dirty="0">
                <a:solidFill>
                  <a:srgbClr val="231F20"/>
                </a:solidFill>
                <a:latin typeface="Arial"/>
                <a:cs typeface="Arial"/>
              </a:rPr>
              <a:t>financing</a:t>
            </a:r>
            <a:r>
              <a:rPr sz="900" spc="10" dirty="0">
                <a:solidFill>
                  <a:srgbClr val="231F20"/>
                </a:solidFill>
                <a:latin typeface="Arial"/>
                <a:cs typeface="Arial"/>
              </a:rPr>
              <a:t> </a:t>
            </a:r>
            <a:r>
              <a:rPr sz="900" dirty="0">
                <a:solidFill>
                  <a:srgbClr val="231F20"/>
                </a:solidFill>
                <a:latin typeface="Arial"/>
                <a:cs typeface="Arial"/>
              </a:rPr>
              <a:t>costs</a:t>
            </a:r>
            <a:endParaRPr sz="900">
              <a:latin typeface="Arial"/>
              <a:cs typeface="Arial"/>
            </a:endParaRPr>
          </a:p>
          <a:p>
            <a:pPr marL="192405" indent="-180340">
              <a:lnSpc>
                <a:spcPct val="100000"/>
              </a:lnSpc>
              <a:spcBef>
                <a:spcPts val="120"/>
              </a:spcBef>
              <a:buChar char="•"/>
              <a:tabLst>
                <a:tab pos="192405" algn="l"/>
                <a:tab pos="193040" algn="l"/>
              </a:tabLst>
            </a:pPr>
            <a:r>
              <a:rPr sz="900" spc="-10" dirty="0">
                <a:solidFill>
                  <a:srgbClr val="231F20"/>
                </a:solidFill>
                <a:latin typeface="Arial"/>
                <a:cs typeface="Arial"/>
              </a:rPr>
              <a:t>Work </a:t>
            </a:r>
            <a:r>
              <a:rPr sz="900" dirty="0">
                <a:solidFill>
                  <a:srgbClr val="231F20"/>
                </a:solidFill>
                <a:latin typeface="Arial"/>
                <a:cs typeface="Arial"/>
              </a:rPr>
              <a:t>mentioned </a:t>
            </a:r>
            <a:r>
              <a:rPr sz="900" spc="-5" dirty="0">
                <a:solidFill>
                  <a:srgbClr val="231F20"/>
                </a:solidFill>
                <a:latin typeface="Arial"/>
                <a:cs typeface="Arial"/>
              </a:rPr>
              <a:t>elsewhere within </a:t>
            </a:r>
            <a:r>
              <a:rPr sz="900" dirty="0">
                <a:solidFill>
                  <a:srgbClr val="231F20"/>
                </a:solidFill>
                <a:latin typeface="Arial"/>
                <a:cs typeface="Arial"/>
              </a:rPr>
              <a:t>the </a:t>
            </a:r>
            <a:r>
              <a:rPr sz="900" spc="-5" dirty="0">
                <a:solidFill>
                  <a:srgbClr val="231F20"/>
                </a:solidFill>
                <a:latin typeface="Arial"/>
                <a:cs typeface="Arial"/>
              </a:rPr>
              <a:t>document</a:t>
            </a:r>
            <a:endParaRPr sz="9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01625"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4</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893671" y="300811"/>
            <a:ext cx="1605280" cy="319405"/>
          </a:xfrm>
          <a:prstGeom prst="rect">
            <a:avLst/>
          </a:prstGeom>
        </p:spPr>
        <p:txBody>
          <a:bodyPr vert="horz" wrap="square" lIns="0" tIns="23495" rIns="0" bIns="0" rtlCol="0">
            <a:spAutoFit/>
          </a:bodyPr>
          <a:lstStyle/>
          <a:p>
            <a:pPr marL="12700">
              <a:lnSpc>
                <a:spcPct val="100000"/>
              </a:lnSpc>
              <a:spcBef>
                <a:spcPts val="185"/>
              </a:spcBef>
            </a:pPr>
            <a:r>
              <a:rPr sz="1000" b="1" spc="-5" dirty="0">
                <a:solidFill>
                  <a:srgbClr val="1AB3E0"/>
                </a:solidFill>
                <a:latin typeface="Arial"/>
                <a:cs typeface="Arial"/>
              </a:rPr>
              <a:t>NZIQS Elemental</a:t>
            </a:r>
            <a:r>
              <a:rPr sz="1000" b="1" spc="-3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Introduction: Introductory</a:t>
            </a:r>
            <a:r>
              <a:rPr sz="800" spc="-15" dirty="0">
                <a:latin typeface="Arial"/>
                <a:cs typeface="Arial"/>
              </a:rPr>
              <a:t> </a:t>
            </a:r>
            <a:r>
              <a:rPr sz="800" spc="-5" dirty="0">
                <a:latin typeface="Arial"/>
                <a:cs typeface="Arial"/>
              </a:rPr>
              <a:t>Notes</a:t>
            </a:r>
            <a:endParaRPr sz="800">
              <a:latin typeface="Arial"/>
              <a:cs typeface="Arial"/>
            </a:endParaRPr>
          </a:p>
        </p:txBody>
      </p:sp>
      <p:sp>
        <p:nvSpPr>
          <p:cNvPr id="5" name="object 5"/>
          <p:cNvSpPr/>
          <p:nvPr/>
        </p:nvSpPr>
        <p:spPr>
          <a:xfrm>
            <a:off x="899518" y="1787781"/>
            <a:ext cx="0" cy="32384"/>
          </a:xfrm>
          <a:custGeom>
            <a:avLst/>
            <a:gdLst/>
            <a:ahLst/>
            <a:cxnLst/>
            <a:rect l="l" t="t" r="r" b="b"/>
            <a:pathLst>
              <a:path h="32385">
                <a:moveTo>
                  <a:pt x="0" y="0"/>
                </a:moveTo>
                <a:lnTo>
                  <a:pt x="0" y="32004"/>
                </a:lnTo>
              </a:path>
            </a:pathLst>
          </a:custGeom>
          <a:solidFill>
            <a:srgbClr val="1AB3E0"/>
          </a:solidFill>
        </p:spPr>
        <p:txBody>
          <a:bodyPr wrap="square" lIns="0" tIns="0" rIns="0" bIns="0" rtlCol="0"/>
          <a:lstStyle/>
          <a:p>
            <a:endParaRPr/>
          </a:p>
        </p:txBody>
      </p:sp>
      <p:sp>
        <p:nvSpPr>
          <p:cNvPr id="6" name="object 6"/>
          <p:cNvSpPr/>
          <p:nvPr/>
        </p:nvSpPr>
        <p:spPr>
          <a:xfrm>
            <a:off x="899515" y="1803781"/>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7" name="object 7"/>
          <p:cNvSpPr txBox="1"/>
          <p:nvPr/>
        </p:nvSpPr>
        <p:spPr>
          <a:xfrm>
            <a:off x="886813" y="810384"/>
            <a:ext cx="1477010" cy="967105"/>
          </a:xfrm>
          <a:prstGeom prst="rect">
            <a:avLst/>
          </a:prstGeom>
        </p:spPr>
        <p:txBody>
          <a:bodyPr vert="horz" wrap="square" lIns="0" tIns="12700" rIns="0" bIns="0" rtlCol="0">
            <a:spAutoFit/>
          </a:bodyPr>
          <a:lstStyle/>
          <a:p>
            <a:pPr marL="12700">
              <a:lnSpc>
                <a:spcPct val="100000"/>
              </a:lnSpc>
              <a:spcBef>
                <a:spcPts val="100"/>
              </a:spcBef>
            </a:pPr>
            <a:r>
              <a:rPr sz="1800" b="1" dirty="0">
                <a:solidFill>
                  <a:srgbClr val="1AB3E0"/>
                </a:solidFill>
                <a:latin typeface="Arial"/>
                <a:cs typeface="Arial"/>
              </a:rPr>
              <a:t>Introduction</a:t>
            </a:r>
            <a:endParaRPr sz="1800">
              <a:latin typeface="Arial"/>
              <a:cs typeface="Arial"/>
            </a:endParaRPr>
          </a:p>
          <a:p>
            <a:pPr>
              <a:lnSpc>
                <a:spcPct val="100000"/>
              </a:lnSpc>
            </a:pPr>
            <a:endParaRPr sz="2000">
              <a:latin typeface="Times New Roman"/>
              <a:cs typeface="Times New Roman"/>
            </a:endParaRPr>
          </a:p>
          <a:p>
            <a:pPr marL="12700">
              <a:lnSpc>
                <a:spcPct val="100000"/>
              </a:lnSpc>
              <a:spcBef>
                <a:spcPts val="1275"/>
              </a:spcBef>
            </a:pPr>
            <a:r>
              <a:rPr sz="1400" spc="-5" dirty="0">
                <a:latin typeface="Arial"/>
                <a:cs typeface="Arial"/>
              </a:rPr>
              <a:t>Introductory</a:t>
            </a:r>
            <a:r>
              <a:rPr sz="1400" spc="-25" dirty="0">
                <a:latin typeface="Arial"/>
                <a:cs typeface="Arial"/>
              </a:rPr>
              <a:t> </a:t>
            </a:r>
            <a:r>
              <a:rPr sz="1400" spc="-10" dirty="0">
                <a:latin typeface="Arial"/>
                <a:cs typeface="Arial"/>
              </a:rPr>
              <a:t>Notes</a:t>
            </a:r>
            <a:endParaRPr sz="1400">
              <a:latin typeface="Arial"/>
              <a:cs typeface="Arial"/>
            </a:endParaRPr>
          </a:p>
        </p:txBody>
      </p:sp>
      <p:sp>
        <p:nvSpPr>
          <p:cNvPr id="8" name="object 8"/>
          <p:cNvSpPr txBox="1"/>
          <p:nvPr/>
        </p:nvSpPr>
        <p:spPr>
          <a:xfrm>
            <a:off x="886813" y="1919094"/>
            <a:ext cx="5676265" cy="302895"/>
          </a:xfrm>
          <a:prstGeom prst="rect">
            <a:avLst/>
          </a:prstGeom>
        </p:spPr>
        <p:txBody>
          <a:bodyPr vert="horz" wrap="square" lIns="0" tIns="9525" rIns="0" bIns="0" rtlCol="0">
            <a:spAutoFit/>
          </a:bodyPr>
          <a:lstStyle/>
          <a:p>
            <a:pPr marL="12700" marR="5080">
              <a:lnSpc>
                <a:spcPct val="102299"/>
              </a:lnSpc>
              <a:spcBef>
                <a:spcPts val="75"/>
              </a:spcBef>
            </a:pPr>
            <a:r>
              <a:rPr sz="900" spc="-5" dirty="0">
                <a:latin typeface="Arial"/>
                <a:cs typeface="Arial"/>
              </a:rPr>
              <a:t>The accompanying text provides </a:t>
            </a:r>
            <a:r>
              <a:rPr sz="900" dirty="0">
                <a:latin typeface="Arial"/>
                <a:cs typeface="Arial"/>
              </a:rPr>
              <a:t>a </a:t>
            </a:r>
            <a:r>
              <a:rPr sz="900" spc="-5" dirty="0">
                <a:latin typeface="Arial"/>
                <a:cs typeface="Arial"/>
              </a:rPr>
              <a:t>standard for the preparation of cost analyses and for the uniform recording </a:t>
            </a:r>
            <a:r>
              <a:rPr sz="900" dirty="0">
                <a:latin typeface="Arial"/>
                <a:cs typeface="Arial"/>
              </a:rPr>
              <a:t>of  </a:t>
            </a:r>
            <a:r>
              <a:rPr sz="900" spc="-5" dirty="0">
                <a:latin typeface="Arial"/>
                <a:cs typeface="Arial"/>
              </a:rPr>
              <a:t>cost information intended for use in elemental cost</a:t>
            </a:r>
            <a:r>
              <a:rPr sz="900" spc="-10" dirty="0">
                <a:latin typeface="Arial"/>
                <a:cs typeface="Arial"/>
              </a:rPr>
              <a:t> </a:t>
            </a:r>
            <a:r>
              <a:rPr sz="900" spc="-5" dirty="0">
                <a:latin typeface="Arial"/>
                <a:cs typeface="Arial"/>
              </a:rPr>
              <a:t>planning.</a:t>
            </a:r>
            <a:endParaRPr sz="900">
              <a:latin typeface="Arial"/>
              <a:cs typeface="Arial"/>
            </a:endParaRPr>
          </a:p>
        </p:txBody>
      </p:sp>
      <p:sp>
        <p:nvSpPr>
          <p:cNvPr id="9" name="object 9"/>
          <p:cNvSpPr/>
          <p:nvPr/>
        </p:nvSpPr>
        <p:spPr>
          <a:xfrm>
            <a:off x="899518" y="2859149"/>
            <a:ext cx="0" cy="32384"/>
          </a:xfrm>
          <a:custGeom>
            <a:avLst/>
            <a:gdLst/>
            <a:ahLst/>
            <a:cxnLst/>
            <a:rect l="l" t="t" r="r" b="b"/>
            <a:pathLst>
              <a:path h="32385">
                <a:moveTo>
                  <a:pt x="0" y="0"/>
                </a:moveTo>
                <a:lnTo>
                  <a:pt x="0" y="32004"/>
                </a:lnTo>
              </a:path>
            </a:pathLst>
          </a:custGeom>
          <a:solidFill>
            <a:srgbClr val="1AB3E0"/>
          </a:solidFill>
        </p:spPr>
        <p:txBody>
          <a:bodyPr wrap="square" lIns="0" tIns="0" rIns="0" bIns="0" rtlCol="0"/>
          <a:lstStyle/>
          <a:p>
            <a:endParaRPr/>
          </a:p>
        </p:txBody>
      </p:sp>
      <p:sp>
        <p:nvSpPr>
          <p:cNvPr id="10" name="object 10"/>
          <p:cNvSpPr/>
          <p:nvPr/>
        </p:nvSpPr>
        <p:spPr>
          <a:xfrm>
            <a:off x="899515" y="2875153"/>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11" name="object 11"/>
          <p:cNvSpPr txBox="1"/>
          <p:nvPr/>
        </p:nvSpPr>
        <p:spPr>
          <a:xfrm>
            <a:off x="886813" y="2609466"/>
            <a:ext cx="2393950" cy="238760"/>
          </a:xfrm>
          <a:prstGeom prst="rect">
            <a:avLst/>
          </a:prstGeom>
        </p:spPr>
        <p:txBody>
          <a:bodyPr vert="horz" wrap="square" lIns="0" tIns="12065" rIns="0" bIns="0" rtlCol="0">
            <a:spAutoFit/>
          </a:bodyPr>
          <a:lstStyle/>
          <a:p>
            <a:pPr marL="12700">
              <a:lnSpc>
                <a:spcPct val="100000"/>
              </a:lnSpc>
              <a:spcBef>
                <a:spcPts val="95"/>
              </a:spcBef>
            </a:pPr>
            <a:r>
              <a:rPr sz="1400" spc="-10" dirty="0">
                <a:latin typeface="Arial"/>
                <a:cs typeface="Arial"/>
              </a:rPr>
              <a:t>Definitions </a:t>
            </a:r>
            <a:r>
              <a:rPr sz="1400" spc="-5" dirty="0">
                <a:latin typeface="Arial"/>
                <a:cs typeface="Arial"/>
              </a:rPr>
              <a:t>and General</a:t>
            </a:r>
            <a:r>
              <a:rPr sz="1400" spc="5" dirty="0">
                <a:latin typeface="Arial"/>
                <a:cs typeface="Arial"/>
              </a:rPr>
              <a:t> </a:t>
            </a:r>
            <a:r>
              <a:rPr sz="1400" spc="-10" dirty="0">
                <a:latin typeface="Arial"/>
                <a:cs typeface="Arial"/>
              </a:rPr>
              <a:t>Notes</a:t>
            </a:r>
            <a:endParaRPr sz="1400">
              <a:latin typeface="Arial"/>
              <a:cs typeface="Arial"/>
            </a:endParaRPr>
          </a:p>
        </p:txBody>
      </p:sp>
      <p:sp>
        <p:nvSpPr>
          <p:cNvPr id="12" name="object 12"/>
          <p:cNvSpPr txBox="1"/>
          <p:nvPr/>
        </p:nvSpPr>
        <p:spPr>
          <a:xfrm>
            <a:off x="886698" y="3071238"/>
            <a:ext cx="5784215" cy="5196840"/>
          </a:xfrm>
          <a:prstGeom prst="rect">
            <a:avLst/>
          </a:prstGeom>
        </p:spPr>
        <p:txBody>
          <a:bodyPr vert="horz" wrap="square" lIns="0" tIns="12065" rIns="0" bIns="0" rtlCol="0">
            <a:spAutoFit/>
          </a:bodyPr>
          <a:lstStyle/>
          <a:p>
            <a:pPr marL="12700">
              <a:lnSpc>
                <a:spcPct val="100000"/>
              </a:lnSpc>
              <a:spcBef>
                <a:spcPts val="95"/>
              </a:spcBef>
            </a:pPr>
            <a:r>
              <a:rPr sz="1100" b="1" spc="-5" dirty="0">
                <a:latin typeface="Arial"/>
                <a:cs typeface="Arial"/>
              </a:rPr>
              <a:t>Element</a:t>
            </a:r>
            <a:endParaRPr sz="1100" dirty="0">
              <a:latin typeface="Arial"/>
              <a:cs typeface="Arial"/>
            </a:endParaRPr>
          </a:p>
          <a:p>
            <a:pPr marL="12700" marR="454025">
              <a:lnSpc>
                <a:spcPct val="102200"/>
              </a:lnSpc>
              <a:spcBef>
                <a:spcPts val="20"/>
              </a:spcBef>
            </a:pPr>
            <a:r>
              <a:rPr sz="900" spc="-5" dirty="0">
                <a:latin typeface="Arial"/>
                <a:cs typeface="Arial"/>
              </a:rPr>
              <a:t>An element is </a:t>
            </a:r>
            <a:r>
              <a:rPr sz="900" dirty="0">
                <a:latin typeface="Arial"/>
                <a:cs typeface="Arial"/>
              </a:rPr>
              <a:t>a </a:t>
            </a:r>
            <a:r>
              <a:rPr sz="900" spc="-5" dirty="0">
                <a:latin typeface="Arial"/>
                <a:cs typeface="Arial"/>
              </a:rPr>
              <a:t>component part </a:t>
            </a:r>
            <a:r>
              <a:rPr sz="900" dirty="0">
                <a:latin typeface="Arial"/>
                <a:cs typeface="Arial"/>
              </a:rPr>
              <a:t>of a </a:t>
            </a:r>
            <a:r>
              <a:rPr sz="900" spc="-5" dirty="0">
                <a:latin typeface="Arial"/>
                <a:cs typeface="Arial"/>
              </a:rPr>
              <a:t>building or </a:t>
            </a:r>
            <a:r>
              <a:rPr sz="900" dirty="0">
                <a:latin typeface="Arial"/>
                <a:cs typeface="Arial"/>
              </a:rPr>
              <a:t>a </a:t>
            </a:r>
            <a:r>
              <a:rPr sz="900" spc="-5" dirty="0">
                <a:latin typeface="Arial"/>
                <a:cs typeface="Arial"/>
              </a:rPr>
              <a:t>development which, irrespective </a:t>
            </a:r>
            <a:r>
              <a:rPr sz="900" dirty="0">
                <a:latin typeface="Arial"/>
                <a:cs typeface="Arial"/>
              </a:rPr>
              <a:t>of </a:t>
            </a:r>
            <a:r>
              <a:rPr sz="900" spc="-5" dirty="0">
                <a:latin typeface="Arial"/>
                <a:cs typeface="Arial"/>
              </a:rPr>
              <a:t>design or method of  construction, tends to perform the same</a:t>
            </a:r>
            <a:r>
              <a:rPr sz="900" spc="15" dirty="0">
                <a:latin typeface="Arial"/>
                <a:cs typeface="Arial"/>
              </a:rPr>
              <a:t> </a:t>
            </a:r>
            <a:r>
              <a:rPr sz="900" spc="-5" dirty="0">
                <a:latin typeface="Arial"/>
                <a:cs typeface="Arial"/>
              </a:rPr>
              <a:t>function.</a:t>
            </a:r>
            <a:endParaRPr sz="900" dirty="0">
              <a:latin typeface="Arial"/>
              <a:cs typeface="Arial"/>
            </a:endParaRPr>
          </a:p>
          <a:p>
            <a:pPr marL="12700">
              <a:lnSpc>
                <a:spcPct val="100000"/>
              </a:lnSpc>
              <a:spcBef>
                <a:spcPts val="655"/>
              </a:spcBef>
            </a:pPr>
            <a:r>
              <a:rPr sz="1100" b="1" spc="-5" dirty="0">
                <a:latin typeface="Arial"/>
                <a:cs typeface="Arial"/>
              </a:rPr>
              <a:t>Gross Floor</a:t>
            </a:r>
            <a:r>
              <a:rPr sz="1100" b="1" dirty="0">
                <a:latin typeface="Arial"/>
                <a:cs typeface="Arial"/>
              </a:rPr>
              <a:t> </a:t>
            </a:r>
            <a:r>
              <a:rPr sz="1100" b="1" spc="-5" dirty="0">
                <a:latin typeface="Arial"/>
                <a:cs typeface="Arial"/>
              </a:rPr>
              <a:t>Area</a:t>
            </a:r>
            <a:endParaRPr sz="1100" dirty="0">
              <a:latin typeface="Arial"/>
              <a:cs typeface="Arial"/>
            </a:endParaRPr>
          </a:p>
          <a:p>
            <a:pPr marL="12700" marR="29209">
              <a:lnSpc>
                <a:spcPct val="101899"/>
              </a:lnSpc>
              <a:spcBef>
                <a:spcPts val="20"/>
              </a:spcBef>
            </a:pPr>
            <a:r>
              <a:rPr sz="900" spc="-5" dirty="0">
                <a:latin typeface="Arial"/>
                <a:cs typeface="Arial"/>
              </a:rPr>
              <a:t>The</a:t>
            </a:r>
            <a:r>
              <a:rPr sz="900" spc="-40" dirty="0">
                <a:latin typeface="Arial"/>
                <a:cs typeface="Arial"/>
              </a:rPr>
              <a:t> </a:t>
            </a:r>
            <a:r>
              <a:rPr sz="900" spc="-5" dirty="0">
                <a:latin typeface="Arial"/>
                <a:cs typeface="Arial"/>
              </a:rPr>
              <a:t>area</a:t>
            </a:r>
            <a:r>
              <a:rPr sz="900" spc="-35" dirty="0">
                <a:latin typeface="Arial"/>
                <a:cs typeface="Arial"/>
              </a:rPr>
              <a:t> </a:t>
            </a:r>
            <a:r>
              <a:rPr sz="900" spc="-5" dirty="0">
                <a:latin typeface="Arial"/>
                <a:cs typeface="Arial"/>
              </a:rPr>
              <a:t>used</a:t>
            </a:r>
            <a:r>
              <a:rPr sz="900" spc="-40" dirty="0">
                <a:latin typeface="Arial"/>
                <a:cs typeface="Arial"/>
              </a:rPr>
              <a:t> </a:t>
            </a:r>
            <a:r>
              <a:rPr sz="900" spc="-5" dirty="0">
                <a:latin typeface="Arial"/>
                <a:cs typeface="Arial"/>
              </a:rPr>
              <a:t>for</a:t>
            </a:r>
            <a:r>
              <a:rPr sz="900" spc="-35" dirty="0">
                <a:latin typeface="Arial"/>
                <a:cs typeface="Arial"/>
              </a:rPr>
              <a:t> </a:t>
            </a:r>
            <a:r>
              <a:rPr sz="900" spc="-5" dirty="0">
                <a:latin typeface="Arial"/>
                <a:cs typeface="Arial"/>
              </a:rPr>
              <a:t>the</a:t>
            </a:r>
            <a:r>
              <a:rPr sz="900" spc="-45" dirty="0">
                <a:latin typeface="Arial"/>
                <a:cs typeface="Arial"/>
              </a:rPr>
              <a:t> </a:t>
            </a:r>
            <a:r>
              <a:rPr sz="900" spc="-5" dirty="0">
                <a:latin typeface="Arial"/>
                <a:cs typeface="Arial"/>
              </a:rPr>
              <a:t>calculation</a:t>
            </a:r>
            <a:r>
              <a:rPr sz="900" spc="-35" dirty="0">
                <a:latin typeface="Arial"/>
                <a:cs typeface="Arial"/>
              </a:rPr>
              <a:t> </a:t>
            </a:r>
            <a:r>
              <a:rPr sz="900" spc="-5" dirty="0">
                <a:latin typeface="Arial"/>
                <a:cs typeface="Arial"/>
              </a:rPr>
              <a:t>of</a:t>
            </a:r>
            <a:r>
              <a:rPr sz="900" spc="-40" dirty="0">
                <a:latin typeface="Arial"/>
                <a:cs typeface="Arial"/>
              </a:rPr>
              <a:t> </a:t>
            </a:r>
            <a:r>
              <a:rPr sz="900" spc="-5" dirty="0">
                <a:latin typeface="Arial"/>
                <a:cs typeface="Arial"/>
              </a:rPr>
              <a:t>element</a:t>
            </a:r>
            <a:r>
              <a:rPr sz="900" spc="-45" dirty="0">
                <a:latin typeface="Arial"/>
                <a:cs typeface="Arial"/>
              </a:rPr>
              <a:t> </a:t>
            </a:r>
            <a:r>
              <a:rPr sz="900" spc="-5" dirty="0">
                <a:latin typeface="Arial"/>
                <a:cs typeface="Arial"/>
              </a:rPr>
              <a:t>costs</a:t>
            </a:r>
            <a:r>
              <a:rPr sz="900" spc="-35" dirty="0">
                <a:latin typeface="Arial"/>
                <a:cs typeface="Arial"/>
              </a:rPr>
              <a:t> </a:t>
            </a:r>
            <a:r>
              <a:rPr sz="900" spc="-5" dirty="0">
                <a:latin typeface="Arial"/>
                <a:cs typeface="Arial"/>
              </a:rPr>
              <a:t>is</a:t>
            </a:r>
            <a:r>
              <a:rPr sz="900" spc="-45" dirty="0">
                <a:latin typeface="Arial"/>
                <a:cs typeface="Arial"/>
              </a:rPr>
              <a:t> </a:t>
            </a:r>
            <a:r>
              <a:rPr sz="900" spc="-5" dirty="0">
                <a:latin typeface="Arial"/>
                <a:cs typeface="Arial"/>
              </a:rPr>
              <a:t>the</a:t>
            </a:r>
            <a:r>
              <a:rPr sz="900" spc="-35" dirty="0">
                <a:latin typeface="Arial"/>
                <a:cs typeface="Arial"/>
              </a:rPr>
              <a:t> </a:t>
            </a:r>
            <a:r>
              <a:rPr sz="900" dirty="0">
                <a:latin typeface="Arial"/>
                <a:cs typeface="Arial"/>
              </a:rPr>
              <a:t>gross</a:t>
            </a:r>
            <a:r>
              <a:rPr sz="900" spc="-40" dirty="0">
                <a:latin typeface="Arial"/>
                <a:cs typeface="Arial"/>
              </a:rPr>
              <a:t> </a:t>
            </a:r>
            <a:r>
              <a:rPr sz="900" spc="-5" dirty="0">
                <a:latin typeface="Arial"/>
                <a:cs typeface="Arial"/>
              </a:rPr>
              <a:t>floor</a:t>
            </a:r>
            <a:r>
              <a:rPr sz="900" spc="-35" dirty="0">
                <a:latin typeface="Arial"/>
                <a:cs typeface="Arial"/>
              </a:rPr>
              <a:t> </a:t>
            </a:r>
            <a:r>
              <a:rPr sz="900" spc="-5" dirty="0">
                <a:latin typeface="Arial"/>
                <a:cs typeface="Arial"/>
              </a:rPr>
              <a:t>area,</a:t>
            </a:r>
            <a:r>
              <a:rPr sz="900" spc="-35" dirty="0">
                <a:latin typeface="Arial"/>
                <a:cs typeface="Arial"/>
              </a:rPr>
              <a:t> </a:t>
            </a:r>
            <a:r>
              <a:rPr sz="900" spc="-5" dirty="0">
                <a:latin typeface="Arial"/>
                <a:cs typeface="Arial"/>
              </a:rPr>
              <a:t>measured</a:t>
            </a:r>
            <a:r>
              <a:rPr sz="900" spc="-45" dirty="0">
                <a:latin typeface="Arial"/>
                <a:cs typeface="Arial"/>
              </a:rPr>
              <a:t> </a:t>
            </a:r>
            <a:r>
              <a:rPr sz="900" spc="-5" dirty="0">
                <a:latin typeface="Arial"/>
                <a:cs typeface="Arial"/>
              </a:rPr>
              <a:t>over</a:t>
            </a:r>
            <a:r>
              <a:rPr sz="900" spc="-40" dirty="0">
                <a:latin typeface="Arial"/>
                <a:cs typeface="Arial"/>
              </a:rPr>
              <a:t> </a:t>
            </a:r>
            <a:r>
              <a:rPr sz="900" dirty="0">
                <a:latin typeface="Arial"/>
                <a:cs typeface="Arial"/>
              </a:rPr>
              <a:t>all</a:t>
            </a:r>
            <a:r>
              <a:rPr sz="900" spc="-40" dirty="0">
                <a:latin typeface="Arial"/>
                <a:cs typeface="Arial"/>
              </a:rPr>
              <a:t> </a:t>
            </a:r>
            <a:r>
              <a:rPr sz="900" spc="-5" dirty="0">
                <a:latin typeface="Arial"/>
                <a:cs typeface="Arial"/>
              </a:rPr>
              <a:t>the</a:t>
            </a:r>
            <a:r>
              <a:rPr sz="900" spc="-35" dirty="0">
                <a:latin typeface="Arial"/>
                <a:cs typeface="Arial"/>
              </a:rPr>
              <a:t> </a:t>
            </a:r>
            <a:r>
              <a:rPr sz="900" spc="-5" dirty="0">
                <a:latin typeface="Arial"/>
                <a:cs typeface="Arial"/>
              </a:rPr>
              <a:t>exterior</a:t>
            </a:r>
            <a:r>
              <a:rPr sz="900" spc="-40" dirty="0">
                <a:latin typeface="Arial"/>
                <a:cs typeface="Arial"/>
              </a:rPr>
              <a:t> </a:t>
            </a:r>
            <a:r>
              <a:rPr sz="900" spc="-5" dirty="0">
                <a:latin typeface="Arial"/>
                <a:cs typeface="Arial"/>
              </a:rPr>
              <a:t>walls</a:t>
            </a:r>
            <a:r>
              <a:rPr sz="900" spc="-35" dirty="0">
                <a:latin typeface="Arial"/>
                <a:cs typeface="Arial"/>
              </a:rPr>
              <a:t> </a:t>
            </a:r>
            <a:r>
              <a:rPr sz="900" spc="-5" dirty="0">
                <a:latin typeface="Arial"/>
                <a:cs typeface="Arial"/>
              </a:rPr>
              <a:t>of</a:t>
            </a:r>
            <a:r>
              <a:rPr sz="900" spc="-40" dirty="0">
                <a:latin typeface="Arial"/>
                <a:cs typeface="Arial"/>
              </a:rPr>
              <a:t> </a:t>
            </a:r>
            <a:r>
              <a:rPr sz="900" spc="-5" dirty="0">
                <a:latin typeface="Arial"/>
                <a:cs typeface="Arial"/>
              </a:rPr>
              <a:t>the  building, over partitions, columns, interior structural </a:t>
            </a:r>
            <a:r>
              <a:rPr sz="900" dirty="0">
                <a:latin typeface="Arial"/>
                <a:cs typeface="Arial"/>
              </a:rPr>
              <a:t>or </a:t>
            </a:r>
            <a:r>
              <a:rPr sz="900" spc="-5" dirty="0">
                <a:latin typeface="Arial"/>
                <a:cs typeface="Arial"/>
              </a:rPr>
              <a:t>party walls, stair wells, lift wells, ducts, enclosed roof top  structures</a:t>
            </a:r>
            <a:r>
              <a:rPr sz="900" spc="-60" dirty="0">
                <a:latin typeface="Arial"/>
                <a:cs typeface="Arial"/>
              </a:rPr>
              <a:t> </a:t>
            </a:r>
            <a:r>
              <a:rPr sz="900" spc="-5" dirty="0">
                <a:latin typeface="Arial"/>
                <a:cs typeface="Arial"/>
              </a:rPr>
              <a:t>and</a:t>
            </a:r>
            <a:r>
              <a:rPr sz="900" spc="-50" dirty="0">
                <a:latin typeface="Arial"/>
                <a:cs typeface="Arial"/>
              </a:rPr>
              <a:t> </a:t>
            </a:r>
            <a:r>
              <a:rPr sz="900" spc="-5" dirty="0">
                <a:latin typeface="Arial"/>
                <a:cs typeface="Arial"/>
              </a:rPr>
              <a:t>basement</a:t>
            </a:r>
            <a:r>
              <a:rPr sz="900" spc="-55" dirty="0">
                <a:latin typeface="Arial"/>
                <a:cs typeface="Arial"/>
              </a:rPr>
              <a:t> </a:t>
            </a:r>
            <a:r>
              <a:rPr sz="900" spc="-5" dirty="0">
                <a:latin typeface="Arial"/>
                <a:cs typeface="Arial"/>
              </a:rPr>
              <a:t>service</a:t>
            </a:r>
            <a:r>
              <a:rPr sz="900" spc="-55" dirty="0">
                <a:latin typeface="Arial"/>
                <a:cs typeface="Arial"/>
              </a:rPr>
              <a:t> </a:t>
            </a:r>
            <a:r>
              <a:rPr sz="900" spc="-5" dirty="0">
                <a:latin typeface="Arial"/>
                <a:cs typeface="Arial"/>
              </a:rPr>
              <a:t>areas.</a:t>
            </a:r>
            <a:r>
              <a:rPr sz="900" spc="-50" dirty="0">
                <a:latin typeface="Arial"/>
                <a:cs typeface="Arial"/>
              </a:rPr>
              <a:t> </a:t>
            </a:r>
            <a:r>
              <a:rPr sz="900" spc="-5" dirty="0">
                <a:latin typeface="Arial"/>
                <a:cs typeface="Arial"/>
              </a:rPr>
              <a:t>All</a:t>
            </a:r>
            <a:r>
              <a:rPr sz="900" spc="-55" dirty="0">
                <a:latin typeface="Arial"/>
                <a:cs typeface="Arial"/>
              </a:rPr>
              <a:t> </a:t>
            </a:r>
            <a:r>
              <a:rPr sz="900" spc="-5" dirty="0">
                <a:latin typeface="Arial"/>
                <a:cs typeface="Arial"/>
              </a:rPr>
              <a:t>exposed</a:t>
            </a:r>
            <a:r>
              <a:rPr sz="900" spc="-55" dirty="0">
                <a:latin typeface="Arial"/>
                <a:cs typeface="Arial"/>
              </a:rPr>
              <a:t> </a:t>
            </a:r>
            <a:r>
              <a:rPr sz="900" spc="-5" dirty="0">
                <a:latin typeface="Arial"/>
                <a:cs typeface="Arial"/>
              </a:rPr>
              <a:t>areas</a:t>
            </a:r>
            <a:r>
              <a:rPr sz="900" spc="-55" dirty="0">
                <a:latin typeface="Arial"/>
                <a:cs typeface="Arial"/>
              </a:rPr>
              <a:t> </a:t>
            </a:r>
            <a:r>
              <a:rPr sz="900" spc="-5" dirty="0">
                <a:latin typeface="Arial"/>
                <a:cs typeface="Arial"/>
              </a:rPr>
              <a:t>such</a:t>
            </a:r>
            <a:r>
              <a:rPr sz="900" spc="-50" dirty="0">
                <a:latin typeface="Arial"/>
                <a:cs typeface="Arial"/>
              </a:rPr>
              <a:t> </a:t>
            </a:r>
            <a:r>
              <a:rPr sz="900" spc="-5" dirty="0">
                <a:latin typeface="Arial"/>
                <a:cs typeface="Arial"/>
              </a:rPr>
              <a:t>as</a:t>
            </a:r>
            <a:r>
              <a:rPr sz="900" spc="-55" dirty="0">
                <a:latin typeface="Arial"/>
                <a:cs typeface="Arial"/>
              </a:rPr>
              <a:t> </a:t>
            </a:r>
            <a:r>
              <a:rPr sz="900" spc="-5" dirty="0">
                <a:latin typeface="Arial"/>
                <a:cs typeface="Arial"/>
              </a:rPr>
              <a:t>balconies,</a:t>
            </a:r>
            <a:r>
              <a:rPr sz="900" spc="-60" dirty="0">
                <a:latin typeface="Arial"/>
                <a:cs typeface="Arial"/>
              </a:rPr>
              <a:t> </a:t>
            </a:r>
            <a:r>
              <a:rPr sz="900" spc="-5" dirty="0">
                <a:latin typeface="Arial"/>
                <a:cs typeface="Arial"/>
              </a:rPr>
              <a:t>terraces,</a:t>
            </a:r>
            <a:r>
              <a:rPr sz="900" spc="-55" dirty="0">
                <a:latin typeface="Arial"/>
                <a:cs typeface="Arial"/>
              </a:rPr>
              <a:t> </a:t>
            </a:r>
            <a:r>
              <a:rPr sz="900" spc="-5" dirty="0">
                <a:latin typeface="Arial"/>
                <a:cs typeface="Arial"/>
              </a:rPr>
              <a:t>open</a:t>
            </a:r>
            <a:r>
              <a:rPr sz="900" spc="-50" dirty="0">
                <a:latin typeface="Arial"/>
                <a:cs typeface="Arial"/>
              </a:rPr>
              <a:t> </a:t>
            </a:r>
            <a:r>
              <a:rPr sz="900" spc="-5" dirty="0">
                <a:latin typeface="Arial"/>
                <a:cs typeface="Arial"/>
              </a:rPr>
              <a:t>floor</a:t>
            </a:r>
            <a:r>
              <a:rPr sz="900" spc="-60" dirty="0">
                <a:latin typeface="Arial"/>
                <a:cs typeface="Arial"/>
              </a:rPr>
              <a:t> </a:t>
            </a:r>
            <a:r>
              <a:rPr sz="900" spc="-5" dirty="0">
                <a:latin typeface="Arial"/>
                <a:cs typeface="Arial"/>
              </a:rPr>
              <a:t>areas</a:t>
            </a:r>
            <a:r>
              <a:rPr sz="900" spc="-55" dirty="0">
                <a:latin typeface="Arial"/>
                <a:cs typeface="Arial"/>
              </a:rPr>
              <a:t> </a:t>
            </a:r>
            <a:r>
              <a:rPr sz="900" spc="-5" dirty="0">
                <a:latin typeface="Arial"/>
                <a:cs typeface="Arial"/>
              </a:rPr>
              <a:t>and</a:t>
            </a:r>
            <a:r>
              <a:rPr sz="900" spc="-50" dirty="0">
                <a:latin typeface="Arial"/>
                <a:cs typeface="Arial"/>
              </a:rPr>
              <a:t> </a:t>
            </a:r>
            <a:r>
              <a:rPr sz="900" spc="-5" dirty="0">
                <a:latin typeface="Arial"/>
                <a:cs typeface="Arial"/>
              </a:rPr>
              <a:t>the</a:t>
            </a:r>
            <a:r>
              <a:rPr sz="900" spc="-60" dirty="0">
                <a:latin typeface="Arial"/>
                <a:cs typeface="Arial"/>
              </a:rPr>
              <a:t> </a:t>
            </a:r>
            <a:r>
              <a:rPr sz="900" spc="-5" dirty="0">
                <a:latin typeface="Arial"/>
                <a:cs typeface="Arial"/>
              </a:rPr>
              <a:t>like  are</a:t>
            </a:r>
            <a:r>
              <a:rPr sz="900" spc="-10" dirty="0">
                <a:latin typeface="Arial"/>
                <a:cs typeface="Arial"/>
              </a:rPr>
              <a:t> </a:t>
            </a:r>
            <a:r>
              <a:rPr sz="900" spc="-5" dirty="0">
                <a:latin typeface="Arial"/>
                <a:cs typeface="Arial"/>
              </a:rPr>
              <a:t>excluded.</a:t>
            </a:r>
            <a:endParaRPr sz="900" dirty="0">
              <a:latin typeface="Arial"/>
              <a:cs typeface="Arial"/>
            </a:endParaRPr>
          </a:p>
          <a:p>
            <a:pPr marL="12700" marR="167640">
              <a:lnSpc>
                <a:spcPct val="102200"/>
              </a:lnSpc>
              <a:spcBef>
                <a:spcPts val="700"/>
              </a:spcBef>
            </a:pPr>
            <a:r>
              <a:rPr sz="900" spc="-5" dirty="0">
                <a:latin typeface="Arial"/>
                <a:cs typeface="Arial"/>
              </a:rPr>
              <a:t>Generally, projections beyond the outer </a:t>
            </a:r>
            <a:r>
              <a:rPr sz="900" dirty="0">
                <a:latin typeface="Arial"/>
                <a:cs typeface="Arial"/>
              </a:rPr>
              <a:t>face </a:t>
            </a:r>
            <a:r>
              <a:rPr sz="900" spc="-5" dirty="0">
                <a:latin typeface="Arial"/>
                <a:cs typeface="Arial"/>
              </a:rPr>
              <a:t>of the exterior walls of </a:t>
            </a:r>
            <a:r>
              <a:rPr sz="900" dirty="0">
                <a:latin typeface="Arial"/>
                <a:cs typeface="Arial"/>
              </a:rPr>
              <a:t>a </a:t>
            </a:r>
            <a:r>
              <a:rPr sz="900" spc="-5" dirty="0">
                <a:latin typeface="Arial"/>
                <a:cs typeface="Arial"/>
              </a:rPr>
              <a:t>building such as projecting columns, floor  slabs, beams, sunshades and the like shall be excluded from the calculation of gross floor</a:t>
            </a:r>
            <a:r>
              <a:rPr sz="900" spc="15" dirty="0">
                <a:latin typeface="Arial"/>
                <a:cs typeface="Arial"/>
              </a:rPr>
              <a:t> </a:t>
            </a:r>
            <a:r>
              <a:rPr sz="900" spc="-5" dirty="0">
                <a:latin typeface="Arial"/>
                <a:cs typeface="Arial"/>
              </a:rPr>
              <a:t>areas.</a:t>
            </a:r>
            <a:endParaRPr sz="900" dirty="0">
              <a:latin typeface="Arial"/>
              <a:cs typeface="Arial"/>
            </a:endParaRPr>
          </a:p>
          <a:p>
            <a:pPr marL="12700" marR="34925">
              <a:lnSpc>
                <a:spcPct val="101699"/>
              </a:lnSpc>
              <a:spcBef>
                <a:spcPts val="700"/>
              </a:spcBef>
            </a:pPr>
            <a:r>
              <a:rPr sz="900" spc="-5" dirty="0">
                <a:latin typeface="Arial"/>
                <a:cs typeface="Arial"/>
              </a:rPr>
              <a:t>Where the outer face of the exterior walls of </a:t>
            </a:r>
            <a:r>
              <a:rPr sz="900" dirty="0">
                <a:latin typeface="Arial"/>
                <a:cs typeface="Arial"/>
              </a:rPr>
              <a:t>a </a:t>
            </a:r>
            <a:r>
              <a:rPr sz="900" spc="-5" dirty="0">
                <a:latin typeface="Arial"/>
                <a:cs typeface="Arial"/>
              </a:rPr>
              <a:t>building </a:t>
            </a:r>
            <a:r>
              <a:rPr sz="900" dirty="0">
                <a:latin typeface="Arial"/>
                <a:cs typeface="Arial"/>
              </a:rPr>
              <a:t>are </a:t>
            </a:r>
            <a:r>
              <a:rPr sz="900" spc="-5" dirty="0">
                <a:latin typeface="Arial"/>
                <a:cs typeface="Arial"/>
              </a:rPr>
              <a:t>not regular vertical surfaces, the overall measurements  shall be taken at floor levels and note </a:t>
            </a:r>
            <a:r>
              <a:rPr sz="900" dirty="0">
                <a:latin typeface="Arial"/>
                <a:cs typeface="Arial"/>
              </a:rPr>
              <a:t>made </a:t>
            </a:r>
            <a:r>
              <a:rPr sz="900" spc="-5" dirty="0">
                <a:latin typeface="Arial"/>
                <a:cs typeface="Arial"/>
              </a:rPr>
              <a:t>of the vertical profile of the wall</a:t>
            </a:r>
            <a:r>
              <a:rPr sz="900" spc="5" dirty="0">
                <a:latin typeface="Arial"/>
                <a:cs typeface="Arial"/>
              </a:rPr>
              <a:t> </a:t>
            </a:r>
            <a:r>
              <a:rPr sz="900" spc="-5" dirty="0">
                <a:latin typeface="Arial"/>
                <a:cs typeface="Arial"/>
              </a:rPr>
              <a:t>line.</a:t>
            </a:r>
            <a:endParaRPr sz="900" dirty="0">
              <a:latin typeface="Arial"/>
              <a:cs typeface="Arial"/>
            </a:endParaRPr>
          </a:p>
          <a:p>
            <a:pPr marL="12700" marR="53340">
              <a:lnSpc>
                <a:spcPct val="101699"/>
              </a:lnSpc>
              <a:spcBef>
                <a:spcPts val="700"/>
              </a:spcBef>
            </a:pPr>
            <a:r>
              <a:rPr sz="900" spc="-5" dirty="0">
                <a:latin typeface="Arial"/>
                <a:cs typeface="Arial"/>
              </a:rPr>
              <a:t>Where mezzanine floors occur within </a:t>
            </a:r>
            <a:r>
              <a:rPr sz="900" dirty="0">
                <a:latin typeface="Arial"/>
                <a:cs typeface="Arial"/>
              </a:rPr>
              <a:t>a </a:t>
            </a:r>
            <a:r>
              <a:rPr sz="900" spc="-5" dirty="0">
                <a:latin typeface="Arial"/>
                <a:cs typeface="Arial"/>
              </a:rPr>
              <a:t>structure the gross </a:t>
            </a:r>
            <a:r>
              <a:rPr sz="900" dirty="0">
                <a:latin typeface="Arial"/>
                <a:cs typeface="Arial"/>
              </a:rPr>
              <a:t>floor </a:t>
            </a:r>
            <a:r>
              <a:rPr sz="900" spc="-5" dirty="0">
                <a:latin typeface="Arial"/>
                <a:cs typeface="Arial"/>
              </a:rPr>
              <a:t>area </a:t>
            </a:r>
            <a:r>
              <a:rPr sz="900" dirty="0">
                <a:latin typeface="Arial"/>
                <a:cs typeface="Arial"/>
              </a:rPr>
              <a:t>of </a:t>
            </a:r>
            <a:r>
              <a:rPr sz="900" spc="-5" dirty="0">
                <a:latin typeface="Arial"/>
                <a:cs typeface="Arial"/>
              </a:rPr>
              <a:t>this mezzanine shall be added to all other  complete floor areas and become </a:t>
            </a:r>
            <a:r>
              <a:rPr sz="900" dirty="0">
                <a:latin typeface="Arial"/>
                <a:cs typeface="Arial"/>
              </a:rPr>
              <a:t>a </a:t>
            </a:r>
            <a:r>
              <a:rPr sz="900" spc="-5" dirty="0">
                <a:latin typeface="Arial"/>
                <a:cs typeface="Arial"/>
              </a:rPr>
              <a:t>constituent part </a:t>
            </a:r>
            <a:r>
              <a:rPr sz="900" dirty="0">
                <a:latin typeface="Arial"/>
                <a:cs typeface="Arial"/>
              </a:rPr>
              <a:t>of </a:t>
            </a:r>
            <a:r>
              <a:rPr sz="900" spc="-5" dirty="0">
                <a:latin typeface="Arial"/>
                <a:cs typeface="Arial"/>
              </a:rPr>
              <a:t>the gross floor</a:t>
            </a:r>
            <a:r>
              <a:rPr sz="900" spc="-20" dirty="0">
                <a:latin typeface="Arial"/>
                <a:cs typeface="Arial"/>
              </a:rPr>
              <a:t> </a:t>
            </a:r>
            <a:r>
              <a:rPr sz="900" spc="-5" dirty="0">
                <a:latin typeface="Arial"/>
                <a:cs typeface="Arial"/>
              </a:rPr>
              <a:t>area.</a:t>
            </a:r>
            <a:endParaRPr sz="900" dirty="0">
              <a:latin typeface="Arial"/>
              <a:cs typeface="Arial"/>
            </a:endParaRPr>
          </a:p>
          <a:p>
            <a:pPr marL="12700">
              <a:lnSpc>
                <a:spcPct val="100000"/>
              </a:lnSpc>
              <a:spcBef>
                <a:spcPts val="660"/>
              </a:spcBef>
            </a:pPr>
            <a:r>
              <a:rPr sz="1100" b="1" spc="-5" dirty="0">
                <a:latin typeface="Arial"/>
                <a:cs typeface="Arial"/>
              </a:rPr>
              <a:t>Net </a:t>
            </a:r>
            <a:r>
              <a:rPr sz="1100" b="1" spc="-10" dirty="0">
                <a:latin typeface="Arial"/>
                <a:cs typeface="Arial"/>
              </a:rPr>
              <a:t>Rentable/Tenantable</a:t>
            </a:r>
            <a:r>
              <a:rPr sz="1100" b="1" dirty="0">
                <a:latin typeface="Arial"/>
                <a:cs typeface="Arial"/>
              </a:rPr>
              <a:t> </a:t>
            </a:r>
            <a:r>
              <a:rPr sz="1100" b="1" spc="-5" dirty="0">
                <a:latin typeface="Arial"/>
                <a:cs typeface="Arial"/>
              </a:rPr>
              <a:t>Area</a:t>
            </a:r>
            <a:endParaRPr sz="1100" dirty="0">
              <a:latin typeface="Arial"/>
              <a:cs typeface="Arial"/>
            </a:endParaRPr>
          </a:p>
          <a:p>
            <a:pPr marL="12700">
              <a:lnSpc>
                <a:spcPct val="100000"/>
              </a:lnSpc>
              <a:spcBef>
                <a:spcPts val="45"/>
              </a:spcBef>
            </a:pPr>
            <a:r>
              <a:rPr sz="900" spc="-5" dirty="0">
                <a:latin typeface="Arial"/>
                <a:cs typeface="Arial"/>
              </a:rPr>
              <a:t>This is the area available for occupation less public circulation spaces, plant and service areas and the</a:t>
            </a:r>
            <a:r>
              <a:rPr sz="900" spc="55" dirty="0">
                <a:latin typeface="Arial"/>
                <a:cs typeface="Arial"/>
              </a:rPr>
              <a:t> </a:t>
            </a:r>
            <a:r>
              <a:rPr sz="900" spc="-5" dirty="0">
                <a:latin typeface="Arial"/>
                <a:cs typeface="Arial"/>
              </a:rPr>
              <a:t>like.</a:t>
            </a:r>
            <a:endParaRPr sz="900" dirty="0">
              <a:latin typeface="Arial"/>
              <a:cs typeface="Arial"/>
            </a:endParaRPr>
          </a:p>
          <a:p>
            <a:pPr marL="12700">
              <a:lnSpc>
                <a:spcPct val="100000"/>
              </a:lnSpc>
              <a:spcBef>
                <a:spcPts val="650"/>
              </a:spcBef>
            </a:pPr>
            <a:r>
              <a:rPr sz="1100" b="1" spc="-15" dirty="0">
                <a:latin typeface="Arial"/>
                <a:cs typeface="Arial"/>
              </a:rPr>
              <a:t>Wall </a:t>
            </a:r>
            <a:r>
              <a:rPr sz="1100" b="1" spc="-10" dirty="0">
                <a:latin typeface="Arial"/>
                <a:cs typeface="Arial"/>
              </a:rPr>
              <a:t>to </a:t>
            </a:r>
            <a:r>
              <a:rPr sz="1100" b="1" spc="-5" dirty="0">
                <a:latin typeface="Arial"/>
                <a:cs typeface="Arial"/>
              </a:rPr>
              <a:t>Floor</a:t>
            </a:r>
            <a:r>
              <a:rPr sz="1100" b="1" spc="20" dirty="0">
                <a:latin typeface="Arial"/>
                <a:cs typeface="Arial"/>
              </a:rPr>
              <a:t> </a:t>
            </a:r>
            <a:r>
              <a:rPr sz="1100" b="1" spc="-5" dirty="0">
                <a:latin typeface="Arial"/>
                <a:cs typeface="Arial"/>
              </a:rPr>
              <a:t>Ratio</a:t>
            </a:r>
            <a:endParaRPr sz="1100" dirty="0">
              <a:latin typeface="Arial"/>
              <a:cs typeface="Arial"/>
            </a:endParaRPr>
          </a:p>
          <a:p>
            <a:pPr marL="12700" marR="31750">
              <a:lnSpc>
                <a:spcPct val="102000"/>
              </a:lnSpc>
              <a:spcBef>
                <a:spcPts val="30"/>
              </a:spcBef>
            </a:pPr>
            <a:r>
              <a:rPr sz="900" spc="-5" dirty="0">
                <a:latin typeface="Arial"/>
                <a:cs typeface="Arial"/>
              </a:rPr>
              <a:t>In</a:t>
            </a:r>
            <a:r>
              <a:rPr sz="900" spc="-45" dirty="0">
                <a:latin typeface="Arial"/>
                <a:cs typeface="Arial"/>
              </a:rPr>
              <a:t> </a:t>
            </a:r>
            <a:r>
              <a:rPr sz="900" spc="-5" dirty="0">
                <a:latin typeface="Arial"/>
                <a:cs typeface="Arial"/>
              </a:rPr>
              <a:t>the</a:t>
            </a:r>
            <a:r>
              <a:rPr sz="900" spc="-40" dirty="0">
                <a:latin typeface="Arial"/>
                <a:cs typeface="Arial"/>
              </a:rPr>
              <a:t> </a:t>
            </a:r>
            <a:r>
              <a:rPr sz="900" spc="-5" dirty="0">
                <a:latin typeface="Arial"/>
                <a:cs typeface="Arial"/>
              </a:rPr>
              <a:t>calculation</a:t>
            </a:r>
            <a:r>
              <a:rPr sz="900" spc="-45" dirty="0">
                <a:latin typeface="Arial"/>
                <a:cs typeface="Arial"/>
              </a:rPr>
              <a:t> </a:t>
            </a:r>
            <a:r>
              <a:rPr sz="900" spc="-5" dirty="0">
                <a:latin typeface="Arial"/>
                <a:cs typeface="Arial"/>
              </a:rPr>
              <a:t>of</a:t>
            </a:r>
            <a:r>
              <a:rPr sz="900" spc="-40" dirty="0">
                <a:latin typeface="Arial"/>
                <a:cs typeface="Arial"/>
              </a:rPr>
              <a:t> </a:t>
            </a:r>
            <a:r>
              <a:rPr sz="900" spc="-5" dirty="0">
                <a:latin typeface="Arial"/>
                <a:cs typeface="Arial"/>
              </a:rPr>
              <a:t>enclosing</a:t>
            </a:r>
            <a:r>
              <a:rPr sz="900" spc="-40" dirty="0">
                <a:latin typeface="Arial"/>
                <a:cs typeface="Arial"/>
              </a:rPr>
              <a:t> </a:t>
            </a:r>
            <a:r>
              <a:rPr sz="900" spc="-5" dirty="0">
                <a:latin typeface="Arial"/>
                <a:cs typeface="Arial"/>
              </a:rPr>
              <a:t>wall</a:t>
            </a:r>
            <a:r>
              <a:rPr sz="900" spc="-45" dirty="0">
                <a:latin typeface="Arial"/>
                <a:cs typeface="Arial"/>
              </a:rPr>
              <a:t> </a:t>
            </a:r>
            <a:r>
              <a:rPr sz="900" spc="-5" dirty="0">
                <a:latin typeface="Arial"/>
                <a:cs typeface="Arial"/>
              </a:rPr>
              <a:t>to</a:t>
            </a:r>
            <a:r>
              <a:rPr sz="900" spc="-40" dirty="0">
                <a:latin typeface="Arial"/>
                <a:cs typeface="Arial"/>
              </a:rPr>
              <a:t> </a:t>
            </a:r>
            <a:r>
              <a:rPr sz="900" spc="-5" dirty="0">
                <a:latin typeface="Arial"/>
                <a:cs typeface="Arial"/>
              </a:rPr>
              <a:t>floor</a:t>
            </a:r>
            <a:r>
              <a:rPr sz="900" spc="-40" dirty="0">
                <a:latin typeface="Arial"/>
                <a:cs typeface="Arial"/>
              </a:rPr>
              <a:t> </a:t>
            </a:r>
            <a:r>
              <a:rPr sz="900" spc="-5" dirty="0">
                <a:latin typeface="Arial"/>
                <a:cs typeface="Arial"/>
              </a:rPr>
              <a:t>ratio,</a:t>
            </a:r>
            <a:r>
              <a:rPr sz="900" spc="-45" dirty="0">
                <a:latin typeface="Arial"/>
                <a:cs typeface="Arial"/>
              </a:rPr>
              <a:t> </a:t>
            </a:r>
            <a:r>
              <a:rPr sz="900" spc="-5" dirty="0">
                <a:latin typeface="Arial"/>
                <a:cs typeface="Arial"/>
              </a:rPr>
              <a:t>the</a:t>
            </a:r>
            <a:r>
              <a:rPr sz="900" spc="-40" dirty="0">
                <a:latin typeface="Arial"/>
                <a:cs typeface="Arial"/>
              </a:rPr>
              <a:t> </a:t>
            </a:r>
            <a:r>
              <a:rPr sz="900" spc="-5" dirty="0">
                <a:latin typeface="Arial"/>
                <a:cs typeface="Arial"/>
              </a:rPr>
              <a:t>height</a:t>
            </a:r>
            <a:r>
              <a:rPr sz="900" spc="-25" dirty="0">
                <a:latin typeface="Arial"/>
                <a:cs typeface="Arial"/>
              </a:rPr>
              <a:t> </a:t>
            </a:r>
            <a:r>
              <a:rPr sz="900" spc="-5" dirty="0">
                <a:latin typeface="Arial"/>
                <a:cs typeface="Arial"/>
              </a:rPr>
              <a:t>of</a:t>
            </a:r>
            <a:r>
              <a:rPr sz="900" spc="-50" dirty="0">
                <a:latin typeface="Arial"/>
                <a:cs typeface="Arial"/>
              </a:rPr>
              <a:t> </a:t>
            </a:r>
            <a:r>
              <a:rPr sz="900" spc="-5" dirty="0">
                <a:latin typeface="Arial"/>
                <a:cs typeface="Arial"/>
              </a:rPr>
              <a:t>the</a:t>
            </a:r>
            <a:r>
              <a:rPr sz="900" spc="-40" dirty="0">
                <a:latin typeface="Arial"/>
                <a:cs typeface="Arial"/>
              </a:rPr>
              <a:t> </a:t>
            </a:r>
            <a:r>
              <a:rPr sz="900" spc="-5" dirty="0">
                <a:latin typeface="Arial"/>
                <a:cs typeface="Arial"/>
              </a:rPr>
              <a:t>wall</a:t>
            </a:r>
            <a:r>
              <a:rPr sz="900" spc="-40" dirty="0">
                <a:latin typeface="Arial"/>
                <a:cs typeface="Arial"/>
              </a:rPr>
              <a:t> </a:t>
            </a:r>
            <a:r>
              <a:rPr sz="900" spc="-5" dirty="0">
                <a:latin typeface="Arial"/>
                <a:cs typeface="Arial"/>
              </a:rPr>
              <a:t>should</a:t>
            </a:r>
            <a:r>
              <a:rPr sz="900" spc="-45" dirty="0">
                <a:latin typeface="Arial"/>
                <a:cs typeface="Arial"/>
              </a:rPr>
              <a:t> </a:t>
            </a:r>
            <a:r>
              <a:rPr sz="900" dirty="0">
                <a:latin typeface="Arial"/>
                <a:cs typeface="Arial"/>
              </a:rPr>
              <a:t>be</a:t>
            </a:r>
            <a:r>
              <a:rPr sz="900" spc="-40" dirty="0">
                <a:latin typeface="Arial"/>
                <a:cs typeface="Arial"/>
              </a:rPr>
              <a:t> </a:t>
            </a:r>
            <a:r>
              <a:rPr sz="900" spc="-5" dirty="0">
                <a:latin typeface="Arial"/>
                <a:cs typeface="Arial"/>
              </a:rPr>
              <a:t>calculated</a:t>
            </a:r>
            <a:r>
              <a:rPr sz="900" spc="-40" dirty="0">
                <a:latin typeface="Arial"/>
                <a:cs typeface="Arial"/>
              </a:rPr>
              <a:t> </a:t>
            </a:r>
            <a:r>
              <a:rPr sz="900" spc="-5" dirty="0">
                <a:latin typeface="Arial"/>
                <a:cs typeface="Arial"/>
              </a:rPr>
              <a:t>from</a:t>
            </a:r>
            <a:r>
              <a:rPr sz="900" spc="-50" dirty="0">
                <a:latin typeface="Arial"/>
                <a:cs typeface="Arial"/>
              </a:rPr>
              <a:t> </a:t>
            </a:r>
            <a:r>
              <a:rPr sz="900" spc="-5" dirty="0">
                <a:latin typeface="Arial"/>
                <a:cs typeface="Arial"/>
              </a:rPr>
              <a:t>the</a:t>
            </a:r>
            <a:r>
              <a:rPr sz="900" spc="-40" dirty="0">
                <a:latin typeface="Arial"/>
                <a:cs typeface="Arial"/>
              </a:rPr>
              <a:t> </a:t>
            </a:r>
            <a:r>
              <a:rPr sz="900" spc="-5" dirty="0">
                <a:latin typeface="Arial"/>
                <a:cs typeface="Arial"/>
              </a:rPr>
              <a:t>lowest</a:t>
            </a:r>
            <a:r>
              <a:rPr sz="900" spc="-40" dirty="0">
                <a:latin typeface="Arial"/>
                <a:cs typeface="Arial"/>
              </a:rPr>
              <a:t> </a:t>
            </a:r>
            <a:r>
              <a:rPr sz="900" spc="-5" dirty="0">
                <a:latin typeface="Arial"/>
                <a:cs typeface="Arial"/>
              </a:rPr>
              <a:t>floor</a:t>
            </a:r>
            <a:r>
              <a:rPr sz="900" spc="-45" dirty="0">
                <a:latin typeface="Arial"/>
                <a:cs typeface="Arial"/>
              </a:rPr>
              <a:t> </a:t>
            </a:r>
            <a:r>
              <a:rPr sz="900" spc="-5" dirty="0">
                <a:latin typeface="Arial"/>
                <a:cs typeface="Arial"/>
              </a:rPr>
              <a:t>slab  level to the highest ceiling level. The floor area should be the gross floor area. The wall to floor area should </a:t>
            </a:r>
            <a:r>
              <a:rPr sz="900" dirty="0">
                <a:latin typeface="Arial"/>
                <a:cs typeface="Arial"/>
              </a:rPr>
              <a:t>be  </a:t>
            </a:r>
            <a:r>
              <a:rPr sz="900" spc="-5" dirty="0">
                <a:latin typeface="Arial"/>
                <a:cs typeface="Arial"/>
              </a:rPr>
              <a:t>expressed as </a:t>
            </a:r>
            <a:r>
              <a:rPr sz="900" dirty="0">
                <a:latin typeface="Arial"/>
                <a:cs typeface="Arial"/>
              </a:rPr>
              <a:t>a </a:t>
            </a:r>
            <a:r>
              <a:rPr sz="900" spc="-5" dirty="0">
                <a:latin typeface="Arial"/>
                <a:cs typeface="Arial"/>
              </a:rPr>
              <a:t>ratio, </a:t>
            </a:r>
            <a:r>
              <a:rPr sz="900" dirty="0">
                <a:latin typeface="Arial"/>
                <a:cs typeface="Arial"/>
              </a:rPr>
              <a:t>to </a:t>
            </a:r>
            <a:r>
              <a:rPr sz="900" spc="-5" dirty="0">
                <a:latin typeface="Arial"/>
                <a:cs typeface="Arial"/>
              </a:rPr>
              <a:t>two decimal</a:t>
            </a:r>
            <a:r>
              <a:rPr sz="900" spc="-20" dirty="0">
                <a:latin typeface="Arial"/>
                <a:cs typeface="Arial"/>
              </a:rPr>
              <a:t> </a:t>
            </a:r>
            <a:r>
              <a:rPr sz="900" spc="-5" dirty="0">
                <a:latin typeface="Arial"/>
                <a:cs typeface="Arial"/>
              </a:rPr>
              <a:t>places:</a:t>
            </a:r>
            <a:endParaRPr sz="900" dirty="0">
              <a:latin typeface="Arial"/>
              <a:cs typeface="Arial"/>
            </a:endParaRPr>
          </a:p>
          <a:p>
            <a:pPr marL="1812925" marR="2776220" indent="-635">
              <a:lnSpc>
                <a:spcPct val="101600"/>
              </a:lnSpc>
            </a:pPr>
            <a:r>
              <a:rPr sz="900" u="sng" spc="-5" dirty="0">
                <a:uFill>
                  <a:solidFill>
                    <a:srgbClr val="000000"/>
                  </a:solidFill>
                </a:uFill>
                <a:latin typeface="Arial"/>
                <a:cs typeface="Arial"/>
              </a:rPr>
              <a:t>enclosing wall area (W) </a:t>
            </a:r>
            <a:r>
              <a:rPr sz="900" spc="-5" dirty="0">
                <a:latin typeface="Arial"/>
                <a:cs typeface="Arial"/>
              </a:rPr>
              <a:t> gross floor area</a:t>
            </a:r>
            <a:r>
              <a:rPr sz="900" spc="-30" dirty="0">
                <a:latin typeface="Arial"/>
                <a:cs typeface="Arial"/>
              </a:rPr>
              <a:t> </a:t>
            </a:r>
            <a:r>
              <a:rPr sz="900" spc="-5" dirty="0">
                <a:latin typeface="Arial"/>
                <a:cs typeface="Arial"/>
              </a:rPr>
              <a:t>(F)</a:t>
            </a:r>
            <a:endParaRPr sz="900" dirty="0">
              <a:latin typeface="Arial"/>
              <a:cs typeface="Arial"/>
            </a:endParaRPr>
          </a:p>
          <a:p>
            <a:pPr marL="12700">
              <a:lnSpc>
                <a:spcPct val="100000"/>
              </a:lnSpc>
              <a:spcBef>
                <a:spcPts val="650"/>
              </a:spcBef>
            </a:pPr>
            <a:r>
              <a:rPr sz="1100" b="1" spc="-5" dirty="0">
                <a:latin typeface="Arial"/>
                <a:cs typeface="Arial"/>
              </a:rPr>
              <a:t>Quantity </a:t>
            </a:r>
            <a:r>
              <a:rPr sz="1100" b="1" spc="-10" dirty="0">
                <a:latin typeface="Arial"/>
                <a:cs typeface="Arial"/>
              </a:rPr>
              <a:t>of </a:t>
            </a:r>
            <a:r>
              <a:rPr sz="1100" b="1" spc="-5" dirty="0">
                <a:latin typeface="Arial"/>
                <a:cs typeface="Arial"/>
              </a:rPr>
              <a:t>Element Unit/Element Unit</a:t>
            </a:r>
            <a:r>
              <a:rPr sz="1100" b="1" spc="10" dirty="0">
                <a:latin typeface="Arial"/>
                <a:cs typeface="Arial"/>
              </a:rPr>
              <a:t> </a:t>
            </a:r>
            <a:r>
              <a:rPr sz="1100" b="1" spc="-5" dirty="0">
                <a:latin typeface="Arial"/>
                <a:cs typeface="Arial"/>
              </a:rPr>
              <a:t>Rate</a:t>
            </a:r>
            <a:endParaRPr sz="1100" dirty="0">
              <a:latin typeface="Arial"/>
              <a:cs typeface="Arial"/>
            </a:endParaRPr>
          </a:p>
          <a:p>
            <a:pPr marL="12700" marR="5080" algn="just">
              <a:lnSpc>
                <a:spcPct val="102000"/>
              </a:lnSpc>
              <a:spcBef>
                <a:spcPts val="30"/>
              </a:spcBef>
            </a:pPr>
            <a:r>
              <a:rPr sz="900" spc="-5" dirty="0">
                <a:latin typeface="Arial"/>
                <a:cs typeface="Arial"/>
              </a:rPr>
              <a:t>It is found convenient to express some elements </a:t>
            </a:r>
            <a:r>
              <a:rPr sz="900" dirty="0">
                <a:latin typeface="Arial"/>
                <a:cs typeface="Arial"/>
              </a:rPr>
              <a:t>in a </a:t>
            </a:r>
            <a:r>
              <a:rPr sz="900" spc="-5" dirty="0">
                <a:latin typeface="Arial"/>
                <a:cs typeface="Arial"/>
              </a:rPr>
              <a:t>unit of area related just to that element, e.g. ‘Substructure’ </a:t>
            </a:r>
            <a:r>
              <a:rPr sz="900" dirty="0">
                <a:latin typeface="Arial"/>
                <a:cs typeface="Arial"/>
              </a:rPr>
              <a:t>as  a</a:t>
            </a:r>
            <a:r>
              <a:rPr sz="900" spc="-60" dirty="0">
                <a:latin typeface="Arial"/>
                <a:cs typeface="Arial"/>
              </a:rPr>
              <a:t> </a:t>
            </a:r>
            <a:r>
              <a:rPr sz="900" spc="-5" dirty="0">
                <a:latin typeface="Arial"/>
                <a:cs typeface="Arial"/>
              </a:rPr>
              <a:t>cost</a:t>
            </a:r>
            <a:r>
              <a:rPr sz="900" spc="-65" dirty="0">
                <a:latin typeface="Arial"/>
                <a:cs typeface="Arial"/>
              </a:rPr>
              <a:t> </a:t>
            </a:r>
            <a:r>
              <a:rPr sz="900" spc="-5" dirty="0">
                <a:latin typeface="Arial"/>
                <a:cs typeface="Arial"/>
              </a:rPr>
              <a:t>per</a:t>
            </a:r>
            <a:r>
              <a:rPr sz="900" spc="-55" dirty="0">
                <a:latin typeface="Arial"/>
                <a:cs typeface="Arial"/>
              </a:rPr>
              <a:t> </a:t>
            </a:r>
            <a:r>
              <a:rPr sz="900" spc="-5" dirty="0">
                <a:latin typeface="Arial"/>
                <a:cs typeface="Arial"/>
              </a:rPr>
              <a:t>m2</a:t>
            </a:r>
            <a:r>
              <a:rPr sz="900" spc="-65" dirty="0">
                <a:latin typeface="Arial"/>
                <a:cs typeface="Arial"/>
              </a:rPr>
              <a:t> </a:t>
            </a:r>
            <a:r>
              <a:rPr sz="900" dirty="0">
                <a:latin typeface="Arial"/>
                <a:cs typeface="Arial"/>
              </a:rPr>
              <a:t>of</a:t>
            </a:r>
            <a:r>
              <a:rPr sz="900" spc="-60" dirty="0">
                <a:latin typeface="Arial"/>
                <a:cs typeface="Arial"/>
              </a:rPr>
              <a:t> </a:t>
            </a:r>
            <a:r>
              <a:rPr sz="900" spc="-5" dirty="0">
                <a:latin typeface="Arial"/>
                <a:cs typeface="Arial"/>
              </a:rPr>
              <a:t>the</a:t>
            </a:r>
            <a:r>
              <a:rPr sz="900" spc="-55" dirty="0">
                <a:latin typeface="Arial"/>
                <a:cs typeface="Arial"/>
              </a:rPr>
              <a:t> </a:t>
            </a:r>
            <a:r>
              <a:rPr sz="900" spc="-5" dirty="0">
                <a:latin typeface="Arial"/>
                <a:cs typeface="Arial"/>
              </a:rPr>
              <a:t>lowest</a:t>
            </a:r>
            <a:r>
              <a:rPr sz="900" spc="-70" dirty="0">
                <a:latin typeface="Arial"/>
                <a:cs typeface="Arial"/>
              </a:rPr>
              <a:t> </a:t>
            </a:r>
            <a:r>
              <a:rPr sz="900" spc="-5" dirty="0">
                <a:latin typeface="Arial"/>
                <a:cs typeface="Arial"/>
              </a:rPr>
              <a:t>floor</a:t>
            </a:r>
            <a:r>
              <a:rPr sz="900" spc="-55" dirty="0">
                <a:latin typeface="Arial"/>
                <a:cs typeface="Arial"/>
              </a:rPr>
              <a:t> </a:t>
            </a:r>
            <a:r>
              <a:rPr sz="900" spc="-5" dirty="0">
                <a:latin typeface="Arial"/>
                <a:cs typeface="Arial"/>
              </a:rPr>
              <a:t>area,</a:t>
            </a:r>
            <a:r>
              <a:rPr sz="900" spc="-55" dirty="0">
                <a:latin typeface="Arial"/>
                <a:cs typeface="Arial"/>
              </a:rPr>
              <a:t> </a:t>
            </a:r>
            <a:r>
              <a:rPr sz="900" spc="-5" dirty="0">
                <a:latin typeface="Arial"/>
                <a:cs typeface="Arial"/>
              </a:rPr>
              <a:t>or</a:t>
            </a:r>
            <a:r>
              <a:rPr sz="900" spc="-60" dirty="0">
                <a:latin typeface="Arial"/>
                <a:cs typeface="Arial"/>
              </a:rPr>
              <a:t> </a:t>
            </a:r>
            <a:r>
              <a:rPr sz="900" spc="-5" dirty="0">
                <a:latin typeface="Arial"/>
                <a:cs typeface="Arial"/>
              </a:rPr>
              <a:t>‘Roof’</a:t>
            </a:r>
            <a:r>
              <a:rPr sz="900" spc="-60" dirty="0">
                <a:latin typeface="Arial"/>
                <a:cs typeface="Arial"/>
              </a:rPr>
              <a:t> </a:t>
            </a:r>
            <a:r>
              <a:rPr sz="900" dirty="0">
                <a:latin typeface="Arial"/>
                <a:cs typeface="Arial"/>
              </a:rPr>
              <a:t>as</a:t>
            </a:r>
            <a:r>
              <a:rPr sz="900" spc="-60" dirty="0">
                <a:latin typeface="Arial"/>
                <a:cs typeface="Arial"/>
              </a:rPr>
              <a:t> </a:t>
            </a:r>
            <a:r>
              <a:rPr sz="900" dirty="0">
                <a:latin typeface="Arial"/>
                <a:cs typeface="Arial"/>
              </a:rPr>
              <a:t>a</a:t>
            </a:r>
            <a:r>
              <a:rPr sz="900" spc="-65" dirty="0">
                <a:latin typeface="Arial"/>
                <a:cs typeface="Arial"/>
              </a:rPr>
              <a:t> </a:t>
            </a:r>
            <a:r>
              <a:rPr sz="900" spc="-5" dirty="0">
                <a:latin typeface="Arial"/>
                <a:cs typeface="Arial"/>
              </a:rPr>
              <a:t>cost</a:t>
            </a:r>
            <a:r>
              <a:rPr sz="900" spc="-55" dirty="0">
                <a:latin typeface="Arial"/>
                <a:cs typeface="Arial"/>
              </a:rPr>
              <a:t> </a:t>
            </a:r>
            <a:r>
              <a:rPr sz="900" spc="-5" dirty="0">
                <a:latin typeface="Arial"/>
                <a:cs typeface="Arial"/>
              </a:rPr>
              <a:t>per</a:t>
            </a:r>
            <a:r>
              <a:rPr sz="900" spc="-55" dirty="0">
                <a:latin typeface="Arial"/>
                <a:cs typeface="Arial"/>
              </a:rPr>
              <a:t> </a:t>
            </a:r>
            <a:r>
              <a:rPr sz="900" dirty="0">
                <a:latin typeface="Arial"/>
                <a:cs typeface="Arial"/>
              </a:rPr>
              <a:t>m2</a:t>
            </a:r>
            <a:r>
              <a:rPr sz="900" spc="-65" dirty="0">
                <a:latin typeface="Arial"/>
                <a:cs typeface="Arial"/>
              </a:rPr>
              <a:t> </a:t>
            </a:r>
            <a:r>
              <a:rPr sz="900" spc="-5" dirty="0">
                <a:latin typeface="Arial"/>
                <a:cs typeface="Arial"/>
              </a:rPr>
              <a:t>of</a:t>
            </a:r>
            <a:r>
              <a:rPr sz="900" spc="-60" dirty="0">
                <a:latin typeface="Arial"/>
                <a:cs typeface="Arial"/>
              </a:rPr>
              <a:t> </a:t>
            </a:r>
            <a:r>
              <a:rPr sz="900" dirty="0">
                <a:latin typeface="Arial"/>
                <a:cs typeface="Arial"/>
              </a:rPr>
              <a:t>a</a:t>
            </a:r>
            <a:r>
              <a:rPr sz="900" spc="-60" dirty="0">
                <a:latin typeface="Arial"/>
                <a:cs typeface="Arial"/>
              </a:rPr>
              <a:t> </a:t>
            </a:r>
            <a:r>
              <a:rPr sz="900" spc="-5" dirty="0">
                <a:latin typeface="Arial"/>
                <a:cs typeface="Arial"/>
              </a:rPr>
              <a:t>roof</a:t>
            </a:r>
            <a:r>
              <a:rPr sz="900" spc="-65" dirty="0">
                <a:latin typeface="Arial"/>
                <a:cs typeface="Arial"/>
              </a:rPr>
              <a:t> </a:t>
            </a:r>
            <a:r>
              <a:rPr sz="900" spc="-5" dirty="0">
                <a:latin typeface="Arial"/>
                <a:cs typeface="Arial"/>
              </a:rPr>
              <a:t>area.</a:t>
            </a:r>
            <a:r>
              <a:rPr sz="900" spc="-60" dirty="0">
                <a:latin typeface="Arial"/>
                <a:cs typeface="Arial"/>
              </a:rPr>
              <a:t> </a:t>
            </a:r>
            <a:r>
              <a:rPr sz="900" spc="-5" dirty="0">
                <a:latin typeface="Arial"/>
                <a:cs typeface="Arial"/>
              </a:rPr>
              <a:t>Refer</a:t>
            </a:r>
            <a:r>
              <a:rPr sz="900" spc="-60" dirty="0">
                <a:latin typeface="Arial"/>
                <a:cs typeface="Arial"/>
              </a:rPr>
              <a:t> </a:t>
            </a:r>
            <a:r>
              <a:rPr sz="900" dirty="0">
                <a:latin typeface="Arial"/>
                <a:cs typeface="Arial"/>
              </a:rPr>
              <a:t>to</a:t>
            </a:r>
            <a:r>
              <a:rPr sz="900" spc="-65" dirty="0">
                <a:latin typeface="Arial"/>
                <a:cs typeface="Arial"/>
              </a:rPr>
              <a:t> </a:t>
            </a:r>
            <a:r>
              <a:rPr sz="900" spc="-5" dirty="0">
                <a:latin typeface="Arial"/>
                <a:cs typeface="Arial"/>
              </a:rPr>
              <a:t>Form</a:t>
            </a:r>
            <a:r>
              <a:rPr sz="900" spc="-60" dirty="0">
                <a:latin typeface="Arial"/>
                <a:cs typeface="Arial"/>
              </a:rPr>
              <a:t> </a:t>
            </a:r>
            <a:r>
              <a:rPr sz="900" spc="-5" dirty="0">
                <a:latin typeface="Arial"/>
                <a:cs typeface="Arial"/>
              </a:rPr>
              <a:t>and</a:t>
            </a:r>
            <a:r>
              <a:rPr sz="900" spc="-60" dirty="0">
                <a:latin typeface="Arial"/>
                <a:cs typeface="Arial"/>
              </a:rPr>
              <a:t> </a:t>
            </a:r>
            <a:r>
              <a:rPr sz="900" spc="-5" dirty="0">
                <a:latin typeface="Arial"/>
                <a:cs typeface="Arial"/>
              </a:rPr>
              <a:t>Extent</a:t>
            </a:r>
            <a:r>
              <a:rPr sz="900" spc="-65" dirty="0">
                <a:latin typeface="Arial"/>
                <a:cs typeface="Arial"/>
              </a:rPr>
              <a:t> </a:t>
            </a:r>
            <a:r>
              <a:rPr sz="900" dirty="0">
                <a:latin typeface="Arial"/>
                <a:cs typeface="Arial"/>
              </a:rPr>
              <a:t>of</a:t>
            </a:r>
            <a:r>
              <a:rPr sz="900" spc="-60" dirty="0">
                <a:latin typeface="Arial"/>
                <a:cs typeface="Arial"/>
              </a:rPr>
              <a:t> </a:t>
            </a:r>
            <a:r>
              <a:rPr sz="900" spc="-5" dirty="0">
                <a:latin typeface="Arial"/>
                <a:cs typeface="Arial"/>
              </a:rPr>
              <a:t>Elements  for the definition </a:t>
            </a:r>
            <a:r>
              <a:rPr sz="900" dirty="0">
                <a:latin typeface="Arial"/>
                <a:cs typeface="Arial"/>
              </a:rPr>
              <a:t>of </a:t>
            </a:r>
            <a:r>
              <a:rPr sz="900" spc="-5" dirty="0">
                <a:latin typeface="Arial"/>
                <a:cs typeface="Arial"/>
              </a:rPr>
              <a:t>these</a:t>
            </a:r>
            <a:r>
              <a:rPr sz="900" spc="-15" dirty="0">
                <a:latin typeface="Arial"/>
                <a:cs typeface="Arial"/>
              </a:rPr>
              <a:t> </a:t>
            </a:r>
            <a:r>
              <a:rPr sz="900" spc="-5" dirty="0">
                <a:latin typeface="Arial"/>
                <a:cs typeface="Arial"/>
              </a:rPr>
              <a:t>areas.</a:t>
            </a:r>
            <a:endParaRPr sz="900" dirty="0">
              <a:latin typeface="Arial"/>
              <a:cs typeface="Arial"/>
            </a:endParaRPr>
          </a:p>
          <a:p>
            <a:pPr marL="12700">
              <a:lnSpc>
                <a:spcPct val="100000"/>
              </a:lnSpc>
              <a:spcBef>
                <a:spcPts val="650"/>
              </a:spcBef>
            </a:pPr>
            <a:r>
              <a:rPr sz="1100" b="1" spc="-5" dirty="0">
                <a:latin typeface="Arial"/>
                <a:cs typeface="Arial"/>
              </a:rPr>
              <a:t>Quantity of Sub-element Unit/Sub-element Unit</a:t>
            </a:r>
            <a:r>
              <a:rPr sz="1100" b="1" spc="20" dirty="0">
                <a:latin typeface="Arial"/>
                <a:cs typeface="Arial"/>
              </a:rPr>
              <a:t> </a:t>
            </a:r>
            <a:r>
              <a:rPr sz="1100" b="1" spc="-5" dirty="0">
                <a:latin typeface="Arial"/>
                <a:cs typeface="Arial"/>
              </a:rPr>
              <a:t>Rate</a:t>
            </a:r>
            <a:endParaRPr sz="1100" dirty="0">
              <a:latin typeface="Arial"/>
              <a:cs typeface="Arial"/>
            </a:endParaRPr>
          </a:p>
          <a:p>
            <a:pPr marL="12700" marR="34925" algn="just">
              <a:lnSpc>
                <a:spcPct val="102200"/>
              </a:lnSpc>
              <a:spcBef>
                <a:spcPts val="20"/>
              </a:spcBef>
            </a:pPr>
            <a:r>
              <a:rPr sz="900" spc="-5" dirty="0">
                <a:latin typeface="Arial"/>
                <a:cs typeface="Arial"/>
              </a:rPr>
              <a:t>Each sub-element within an element should be quantified to </a:t>
            </a:r>
            <a:r>
              <a:rPr sz="900" dirty="0">
                <a:latin typeface="Arial"/>
                <a:cs typeface="Arial"/>
              </a:rPr>
              <a:t>the </a:t>
            </a:r>
            <a:r>
              <a:rPr sz="900" spc="-5" dirty="0">
                <a:latin typeface="Arial"/>
                <a:cs typeface="Arial"/>
              </a:rPr>
              <a:t>unit measure indicated. Refer to Form and Extent  of Elements for the definition of unit of</a:t>
            </a:r>
            <a:r>
              <a:rPr sz="900" spc="-10" dirty="0">
                <a:latin typeface="Arial"/>
                <a:cs typeface="Arial"/>
              </a:rPr>
              <a:t> </a:t>
            </a:r>
            <a:r>
              <a:rPr sz="900" spc="-5" dirty="0">
                <a:latin typeface="Arial"/>
                <a:cs typeface="Arial"/>
              </a:rPr>
              <a:t>measurement.</a:t>
            </a:r>
            <a:endParaRPr sz="900" dirty="0">
              <a:latin typeface="Arial"/>
              <a:cs typeface="Arial"/>
            </a:endParaRPr>
          </a:p>
          <a:p>
            <a:pPr marL="12700">
              <a:lnSpc>
                <a:spcPct val="100000"/>
              </a:lnSpc>
              <a:spcBef>
                <a:spcPts val="655"/>
              </a:spcBef>
            </a:pPr>
            <a:r>
              <a:rPr sz="1100" b="1" spc="-5" dirty="0">
                <a:latin typeface="Arial"/>
                <a:cs typeface="Arial"/>
              </a:rPr>
              <a:t>Divisors</a:t>
            </a:r>
            <a:endParaRPr sz="1100" dirty="0">
              <a:latin typeface="Arial"/>
              <a:cs typeface="Arial"/>
            </a:endParaRPr>
          </a:p>
        </p:txBody>
      </p:sp>
      <p:sp>
        <p:nvSpPr>
          <p:cNvPr id="13" name="object 13"/>
          <p:cNvSpPr txBox="1"/>
          <p:nvPr/>
        </p:nvSpPr>
        <p:spPr>
          <a:xfrm>
            <a:off x="886813" y="8248267"/>
            <a:ext cx="90424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Elemental Rate</a:t>
            </a:r>
            <a:r>
              <a:rPr sz="900" spc="-70" dirty="0">
                <a:latin typeface="Arial"/>
                <a:cs typeface="Arial"/>
              </a:rPr>
              <a:t> </a:t>
            </a:r>
            <a:r>
              <a:rPr sz="900" dirty="0">
                <a:latin typeface="Arial"/>
                <a:cs typeface="Arial"/>
              </a:rPr>
              <a:t>=</a:t>
            </a:r>
            <a:endParaRPr sz="900">
              <a:latin typeface="Arial"/>
              <a:cs typeface="Arial"/>
            </a:endParaRPr>
          </a:p>
        </p:txBody>
      </p:sp>
      <p:sp>
        <p:nvSpPr>
          <p:cNvPr id="14" name="object 14"/>
          <p:cNvSpPr txBox="1"/>
          <p:nvPr/>
        </p:nvSpPr>
        <p:spPr>
          <a:xfrm>
            <a:off x="886851" y="8617074"/>
            <a:ext cx="105092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Element Unit Rate</a:t>
            </a:r>
            <a:r>
              <a:rPr sz="900" spc="-60" dirty="0">
                <a:latin typeface="Arial"/>
                <a:cs typeface="Arial"/>
              </a:rPr>
              <a:t> </a:t>
            </a:r>
            <a:r>
              <a:rPr sz="900" dirty="0">
                <a:latin typeface="Arial"/>
                <a:cs typeface="Arial"/>
              </a:rPr>
              <a:t>=</a:t>
            </a:r>
            <a:endParaRPr sz="900">
              <a:latin typeface="Arial"/>
              <a:cs typeface="Arial"/>
            </a:endParaRPr>
          </a:p>
        </p:txBody>
      </p:sp>
      <p:sp>
        <p:nvSpPr>
          <p:cNvPr id="15" name="object 15"/>
          <p:cNvSpPr txBox="1"/>
          <p:nvPr/>
        </p:nvSpPr>
        <p:spPr>
          <a:xfrm>
            <a:off x="886851" y="8985120"/>
            <a:ext cx="127889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Sub-element Unit Rate</a:t>
            </a:r>
            <a:r>
              <a:rPr sz="900" spc="-60" dirty="0">
                <a:latin typeface="Arial"/>
                <a:cs typeface="Arial"/>
              </a:rPr>
              <a:t> </a:t>
            </a:r>
            <a:r>
              <a:rPr sz="900" dirty="0">
                <a:latin typeface="Arial"/>
                <a:cs typeface="Arial"/>
              </a:rPr>
              <a:t>=</a:t>
            </a:r>
            <a:endParaRPr sz="900">
              <a:latin typeface="Arial"/>
              <a:cs typeface="Arial"/>
            </a:endParaRPr>
          </a:p>
        </p:txBody>
      </p:sp>
      <p:sp>
        <p:nvSpPr>
          <p:cNvPr id="16" name="object 16"/>
          <p:cNvSpPr txBox="1"/>
          <p:nvPr/>
        </p:nvSpPr>
        <p:spPr>
          <a:xfrm>
            <a:off x="2687419" y="8248267"/>
            <a:ext cx="1333500" cy="1038860"/>
          </a:xfrm>
          <a:prstGeom prst="rect">
            <a:avLst/>
          </a:prstGeom>
        </p:spPr>
        <p:txBody>
          <a:bodyPr vert="horz" wrap="square" lIns="0" tIns="9525" rIns="0" bIns="0" rtlCol="0">
            <a:spAutoFit/>
          </a:bodyPr>
          <a:lstStyle/>
          <a:p>
            <a:pPr marL="12700" marR="215900" indent="635">
              <a:lnSpc>
                <a:spcPct val="102200"/>
              </a:lnSpc>
              <a:spcBef>
                <a:spcPts val="75"/>
              </a:spcBef>
            </a:pPr>
            <a:r>
              <a:rPr sz="900" u="sng" spc="-5" dirty="0">
                <a:uFill>
                  <a:solidFill>
                    <a:srgbClr val="000000"/>
                  </a:solidFill>
                </a:uFill>
                <a:latin typeface="Arial"/>
                <a:cs typeface="Arial"/>
              </a:rPr>
              <a:t>Total Cost </a:t>
            </a:r>
            <a:r>
              <a:rPr sz="900" u="sng" dirty="0">
                <a:uFill>
                  <a:solidFill>
                    <a:srgbClr val="000000"/>
                  </a:solidFill>
                </a:uFill>
                <a:latin typeface="Arial"/>
                <a:cs typeface="Arial"/>
              </a:rPr>
              <a:t>of</a:t>
            </a:r>
            <a:r>
              <a:rPr sz="900" u="sng" spc="-80" dirty="0">
                <a:uFill>
                  <a:solidFill>
                    <a:srgbClr val="000000"/>
                  </a:solidFill>
                </a:uFill>
                <a:latin typeface="Arial"/>
                <a:cs typeface="Arial"/>
              </a:rPr>
              <a:t> </a:t>
            </a:r>
            <a:r>
              <a:rPr sz="900" u="sng" spc="-5" dirty="0">
                <a:uFill>
                  <a:solidFill>
                    <a:srgbClr val="000000"/>
                  </a:solidFill>
                </a:uFill>
                <a:latin typeface="Arial"/>
                <a:cs typeface="Arial"/>
              </a:rPr>
              <a:t>Element </a:t>
            </a:r>
            <a:r>
              <a:rPr sz="900" spc="-5" dirty="0">
                <a:latin typeface="Arial"/>
                <a:cs typeface="Arial"/>
              </a:rPr>
              <a:t> Gross Floor</a:t>
            </a:r>
            <a:r>
              <a:rPr sz="900" spc="-25" dirty="0">
                <a:latin typeface="Arial"/>
                <a:cs typeface="Arial"/>
              </a:rPr>
              <a:t> </a:t>
            </a:r>
            <a:r>
              <a:rPr sz="900" spc="-5" dirty="0">
                <a:latin typeface="Arial"/>
                <a:cs typeface="Arial"/>
              </a:rPr>
              <a:t>Area</a:t>
            </a:r>
            <a:endParaRPr sz="900">
              <a:latin typeface="Arial"/>
              <a:cs typeface="Arial"/>
            </a:endParaRPr>
          </a:p>
          <a:p>
            <a:pPr marL="12700" marR="215265" indent="635">
              <a:lnSpc>
                <a:spcPct val="101699"/>
              </a:lnSpc>
              <a:spcBef>
                <a:spcPts val="700"/>
              </a:spcBef>
            </a:pPr>
            <a:r>
              <a:rPr sz="900" u="sng" spc="-5" dirty="0">
                <a:uFill>
                  <a:solidFill>
                    <a:srgbClr val="000000"/>
                  </a:solidFill>
                </a:uFill>
                <a:latin typeface="Arial"/>
                <a:cs typeface="Arial"/>
              </a:rPr>
              <a:t>Total Cost </a:t>
            </a:r>
            <a:r>
              <a:rPr sz="900" u="sng" dirty="0">
                <a:uFill>
                  <a:solidFill>
                    <a:srgbClr val="000000"/>
                  </a:solidFill>
                </a:uFill>
                <a:latin typeface="Arial"/>
                <a:cs typeface="Arial"/>
              </a:rPr>
              <a:t>of</a:t>
            </a:r>
            <a:r>
              <a:rPr sz="900" u="sng" spc="-85" dirty="0">
                <a:uFill>
                  <a:solidFill>
                    <a:srgbClr val="000000"/>
                  </a:solidFill>
                </a:uFill>
                <a:latin typeface="Arial"/>
                <a:cs typeface="Arial"/>
              </a:rPr>
              <a:t> </a:t>
            </a:r>
            <a:r>
              <a:rPr sz="900" u="sng" spc="-5" dirty="0">
                <a:uFill>
                  <a:solidFill>
                    <a:srgbClr val="000000"/>
                  </a:solidFill>
                </a:uFill>
                <a:latin typeface="Arial"/>
                <a:cs typeface="Arial"/>
              </a:rPr>
              <a:t>Element </a:t>
            </a:r>
            <a:r>
              <a:rPr sz="900" spc="-5" dirty="0">
                <a:latin typeface="Arial"/>
                <a:cs typeface="Arial"/>
              </a:rPr>
              <a:t> Quantity of</a:t>
            </a:r>
            <a:r>
              <a:rPr sz="900" spc="-35" dirty="0">
                <a:latin typeface="Arial"/>
                <a:cs typeface="Arial"/>
              </a:rPr>
              <a:t> </a:t>
            </a:r>
            <a:r>
              <a:rPr sz="900" spc="-5" dirty="0">
                <a:latin typeface="Arial"/>
                <a:cs typeface="Arial"/>
              </a:rPr>
              <a:t>Element</a:t>
            </a:r>
            <a:endParaRPr sz="900">
              <a:latin typeface="Arial"/>
              <a:cs typeface="Arial"/>
            </a:endParaRPr>
          </a:p>
          <a:p>
            <a:pPr marL="12700" marR="5080">
              <a:lnSpc>
                <a:spcPct val="101699"/>
              </a:lnSpc>
              <a:spcBef>
                <a:spcPts val="705"/>
              </a:spcBef>
            </a:pPr>
            <a:r>
              <a:rPr sz="900" u="sng" spc="-5" dirty="0">
                <a:uFill>
                  <a:solidFill>
                    <a:srgbClr val="000000"/>
                  </a:solidFill>
                </a:uFill>
                <a:latin typeface="Arial"/>
                <a:cs typeface="Arial"/>
              </a:rPr>
              <a:t>Total Cost </a:t>
            </a:r>
            <a:r>
              <a:rPr sz="900" u="sng" dirty="0">
                <a:uFill>
                  <a:solidFill>
                    <a:srgbClr val="000000"/>
                  </a:solidFill>
                </a:uFill>
                <a:latin typeface="Arial"/>
                <a:cs typeface="Arial"/>
              </a:rPr>
              <a:t>of </a:t>
            </a:r>
            <a:r>
              <a:rPr sz="900" u="sng" spc="-5" dirty="0">
                <a:uFill>
                  <a:solidFill>
                    <a:srgbClr val="000000"/>
                  </a:solidFill>
                </a:uFill>
                <a:latin typeface="Arial"/>
                <a:cs typeface="Arial"/>
              </a:rPr>
              <a:t>sub-element </a:t>
            </a:r>
            <a:r>
              <a:rPr sz="900" spc="-5" dirty="0">
                <a:latin typeface="Arial"/>
                <a:cs typeface="Arial"/>
              </a:rPr>
              <a:t> Quantity of</a:t>
            </a:r>
            <a:r>
              <a:rPr sz="900" spc="-30" dirty="0">
                <a:latin typeface="Arial"/>
                <a:cs typeface="Arial"/>
              </a:rPr>
              <a:t> </a:t>
            </a:r>
            <a:r>
              <a:rPr sz="900" spc="-5" dirty="0">
                <a:latin typeface="Arial"/>
                <a:cs typeface="Arial"/>
              </a:rPr>
              <a:t>sub-element</a:t>
            </a:r>
            <a:endParaRPr sz="900">
              <a:latin typeface="Arial"/>
              <a:cs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40</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886813" y="810384"/>
            <a:ext cx="1767205" cy="299720"/>
          </a:xfrm>
          <a:prstGeom prst="rect">
            <a:avLst/>
          </a:prstGeom>
        </p:spPr>
        <p:txBody>
          <a:bodyPr vert="horz" wrap="square" lIns="0" tIns="12700" rIns="0" bIns="0" rtlCol="0">
            <a:spAutoFit/>
          </a:bodyPr>
          <a:lstStyle/>
          <a:p>
            <a:pPr marL="12700">
              <a:lnSpc>
                <a:spcPct val="100000"/>
              </a:lnSpc>
              <a:spcBef>
                <a:spcPts val="100"/>
              </a:spcBef>
            </a:pPr>
            <a:r>
              <a:rPr sz="1800" b="1" spc="-15" dirty="0">
                <a:solidFill>
                  <a:srgbClr val="1AB3E0"/>
                </a:solidFill>
                <a:latin typeface="Arial"/>
                <a:cs typeface="Arial"/>
              </a:rPr>
              <a:t>Standard</a:t>
            </a:r>
            <a:r>
              <a:rPr sz="1800" b="1" spc="-80" dirty="0">
                <a:solidFill>
                  <a:srgbClr val="1AB3E0"/>
                </a:solidFill>
                <a:latin typeface="Arial"/>
                <a:cs typeface="Arial"/>
              </a:rPr>
              <a:t> </a:t>
            </a:r>
            <a:r>
              <a:rPr sz="1800" b="1" dirty="0">
                <a:solidFill>
                  <a:srgbClr val="1AB3E0"/>
                </a:solidFill>
                <a:latin typeface="Arial"/>
                <a:cs typeface="Arial"/>
              </a:rPr>
              <a:t>Forms</a:t>
            </a:r>
            <a:endParaRPr sz="1800">
              <a:latin typeface="Arial"/>
              <a:cs typeface="Arial"/>
            </a:endParaRPr>
          </a:p>
        </p:txBody>
      </p:sp>
      <p:sp>
        <p:nvSpPr>
          <p:cNvPr id="5" name="object 5"/>
          <p:cNvSpPr txBox="1"/>
          <p:nvPr/>
        </p:nvSpPr>
        <p:spPr>
          <a:xfrm>
            <a:off x="888102" y="291299"/>
            <a:ext cx="2077085" cy="336550"/>
          </a:xfrm>
          <a:prstGeom prst="rect">
            <a:avLst/>
          </a:prstGeom>
        </p:spPr>
        <p:txBody>
          <a:bodyPr vert="horz" wrap="square" lIns="0" tIns="33020" rIns="0" bIns="0" rtlCol="0">
            <a:spAutoFit/>
          </a:bodyPr>
          <a:lstStyle/>
          <a:p>
            <a:pPr marL="12700">
              <a:lnSpc>
                <a:spcPct val="100000"/>
              </a:lnSpc>
              <a:spcBef>
                <a:spcPts val="260"/>
              </a:spcBef>
            </a:pPr>
            <a:r>
              <a:rPr sz="1000" b="1" spc="-5" dirty="0">
                <a:solidFill>
                  <a:srgbClr val="1AB3E0"/>
                </a:solidFill>
                <a:latin typeface="Arial"/>
                <a:cs typeface="Arial"/>
              </a:rPr>
              <a:t>NZIQS Elemental</a:t>
            </a:r>
            <a:r>
              <a:rPr sz="1000" b="1" spc="-1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6510">
              <a:lnSpc>
                <a:spcPct val="100000"/>
              </a:lnSpc>
              <a:spcBef>
                <a:spcPts val="125"/>
              </a:spcBef>
            </a:pPr>
            <a:r>
              <a:rPr sz="800" spc="-5" dirty="0">
                <a:latin typeface="Arial"/>
                <a:cs typeface="Arial"/>
              </a:rPr>
              <a:t>Standard Forms: E27 Contract</a:t>
            </a:r>
            <a:r>
              <a:rPr sz="800" dirty="0">
                <a:latin typeface="Arial"/>
                <a:cs typeface="Arial"/>
              </a:rPr>
              <a:t> </a:t>
            </a:r>
            <a:r>
              <a:rPr sz="800" spc="-10" dirty="0">
                <a:latin typeface="Arial"/>
                <a:cs typeface="Arial"/>
              </a:rPr>
              <a:t>Contingencies</a:t>
            </a:r>
            <a:endParaRPr sz="800">
              <a:latin typeface="Arial"/>
              <a:cs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41</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1001621" y="8710906"/>
            <a:ext cx="2272665" cy="343535"/>
          </a:xfrm>
          <a:prstGeom prst="rect">
            <a:avLst/>
          </a:prstGeom>
        </p:spPr>
        <p:txBody>
          <a:bodyPr vert="horz" wrap="square" lIns="0" tIns="0" rIns="0" bIns="0" rtlCol="0">
            <a:spAutoFit/>
          </a:bodyPr>
          <a:lstStyle/>
          <a:p>
            <a:pPr>
              <a:lnSpc>
                <a:spcPts val="994"/>
              </a:lnSpc>
            </a:pPr>
            <a:r>
              <a:rPr sz="900" spc="-5" dirty="0">
                <a:latin typeface="Arial"/>
                <a:cs typeface="Arial"/>
              </a:rPr>
              <a:t>External </a:t>
            </a:r>
            <a:r>
              <a:rPr sz="900" spc="-10" dirty="0">
                <a:latin typeface="Arial"/>
                <a:cs typeface="Arial"/>
              </a:rPr>
              <a:t>Works </a:t>
            </a:r>
            <a:r>
              <a:rPr sz="900" spc="-5" dirty="0">
                <a:latin typeface="Arial"/>
                <a:cs typeface="Arial"/>
              </a:rPr>
              <a:t>and Sundries:</a:t>
            </a:r>
            <a:r>
              <a:rPr sz="900" dirty="0">
                <a:latin typeface="Arial"/>
                <a:cs typeface="Arial"/>
              </a:rPr>
              <a:t> </a:t>
            </a:r>
            <a:r>
              <a:rPr sz="900" spc="-5" dirty="0">
                <a:latin typeface="Arial"/>
                <a:cs typeface="Arial"/>
              </a:rPr>
              <a:t>23-24</a:t>
            </a:r>
            <a:endParaRPr sz="900">
              <a:latin typeface="Arial"/>
              <a:cs typeface="Arial"/>
            </a:endParaRPr>
          </a:p>
          <a:p>
            <a:pPr>
              <a:lnSpc>
                <a:spcPct val="100000"/>
              </a:lnSpc>
              <a:spcBef>
                <a:spcPts val="615"/>
              </a:spcBef>
            </a:pPr>
            <a:r>
              <a:rPr sz="900" spc="-5" dirty="0">
                <a:latin typeface="Arial"/>
                <a:cs typeface="Arial"/>
              </a:rPr>
              <a:t>Preliminaries, Margins, Contingencies:</a:t>
            </a:r>
            <a:r>
              <a:rPr sz="900" spc="-45" dirty="0">
                <a:latin typeface="Arial"/>
                <a:cs typeface="Arial"/>
              </a:rPr>
              <a:t> </a:t>
            </a:r>
            <a:r>
              <a:rPr sz="900" spc="-5" dirty="0">
                <a:latin typeface="Arial"/>
                <a:cs typeface="Arial"/>
              </a:rPr>
              <a:t>25-27</a:t>
            </a:r>
            <a:endParaRPr sz="900">
              <a:latin typeface="Arial"/>
              <a:cs typeface="Arial"/>
            </a:endParaRPr>
          </a:p>
        </p:txBody>
      </p:sp>
      <p:sp>
        <p:nvSpPr>
          <p:cNvPr id="5" name="object 5"/>
          <p:cNvSpPr txBox="1"/>
          <p:nvPr/>
        </p:nvSpPr>
        <p:spPr>
          <a:xfrm>
            <a:off x="5070171" y="300811"/>
            <a:ext cx="1605280" cy="319405"/>
          </a:xfrm>
          <a:prstGeom prst="rect">
            <a:avLst/>
          </a:prstGeom>
        </p:spPr>
        <p:txBody>
          <a:bodyPr vert="horz" wrap="square" lIns="0" tIns="23495" rIns="0" bIns="0" rtlCol="0">
            <a:spAutoFit/>
          </a:bodyPr>
          <a:lstStyle/>
          <a:p>
            <a:pPr marL="12700">
              <a:lnSpc>
                <a:spcPct val="100000"/>
              </a:lnSpc>
              <a:spcBef>
                <a:spcPts val="185"/>
              </a:spcBef>
            </a:pPr>
            <a:r>
              <a:rPr sz="1000" b="1" spc="-5" dirty="0">
                <a:solidFill>
                  <a:srgbClr val="1AB3E0"/>
                </a:solidFill>
                <a:latin typeface="Arial"/>
                <a:cs typeface="Arial"/>
              </a:rPr>
              <a:t>NZIQS Elemental</a:t>
            </a:r>
            <a:r>
              <a:rPr sz="1000" b="1" spc="-35"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Standard Forms: Project</a:t>
            </a:r>
            <a:r>
              <a:rPr sz="800" spc="20" dirty="0">
                <a:latin typeface="Arial"/>
                <a:cs typeface="Arial"/>
              </a:rPr>
              <a:t> </a:t>
            </a:r>
            <a:r>
              <a:rPr sz="800" spc="-5" dirty="0">
                <a:latin typeface="Arial"/>
                <a:cs typeface="Arial"/>
              </a:rPr>
              <a:t>Summary</a:t>
            </a:r>
            <a:endParaRPr sz="800">
              <a:latin typeface="Arial"/>
              <a:cs typeface="Arial"/>
            </a:endParaRPr>
          </a:p>
        </p:txBody>
      </p:sp>
      <p:sp>
        <p:nvSpPr>
          <p:cNvPr id="6" name="object 6"/>
          <p:cNvSpPr/>
          <p:nvPr/>
        </p:nvSpPr>
        <p:spPr>
          <a:xfrm>
            <a:off x="980998" y="8666988"/>
            <a:ext cx="2367280" cy="387350"/>
          </a:xfrm>
          <a:custGeom>
            <a:avLst/>
            <a:gdLst/>
            <a:ahLst/>
            <a:cxnLst/>
            <a:rect l="l" t="t" r="r" b="b"/>
            <a:pathLst>
              <a:path w="2367279" h="387350">
                <a:moveTo>
                  <a:pt x="0" y="387007"/>
                </a:moveTo>
                <a:lnTo>
                  <a:pt x="2367000" y="387007"/>
                </a:lnTo>
                <a:lnTo>
                  <a:pt x="2367000" y="0"/>
                </a:lnTo>
                <a:lnTo>
                  <a:pt x="0" y="0"/>
                </a:lnTo>
                <a:lnTo>
                  <a:pt x="0" y="387007"/>
                </a:lnTo>
                <a:close/>
              </a:path>
            </a:pathLst>
          </a:custGeom>
          <a:solidFill>
            <a:srgbClr val="FFFFFF"/>
          </a:solidFill>
        </p:spPr>
        <p:txBody>
          <a:bodyPr wrap="square" lIns="0" tIns="0" rIns="0" bIns="0" rtlCol="0"/>
          <a:lstStyle/>
          <a:p>
            <a:endParaRPr/>
          </a:p>
        </p:txBody>
      </p:sp>
      <p:sp>
        <p:nvSpPr>
          <p:cNvPr id="7" name="object 7"/>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8" name="object 8"/>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9" name="object 9"/>
          <p:cNvSpPr txBox="1"/>
          <p:nvPr/>
        </p:nvSpPr>
        <p:spPr>
          <a:xfrm>
            <a:off x="886813" y="827148"/>
            <a:ext cx="1389380" cy="238760"/>
          </a:xfrm>
          <a:prstGeom prst="rect">
            <a:avLst/>
          </a:prstGeom>
        </p:spPr>
        <p:txBody>
          <a:bodyPr vert="horz" wrap="square" lIns="0" tIns="12065" rIns="0" bIns="0" rtlCol="0">
            <a:spAutoFit/>
          </a:bodyPr>
          <a:lstStyle/>
          <a:p>
            <a:pPr marL="12700">
              <a:lnSpc>
                <a:spcPct val="100000"/>
              </a:lnSpc>
              <a:spcBef>
                <a:spcPts val="95"/>
              </a:spcBef>
            </a:pPr>
            <a:r>
              <a:rPr sz="1400" spc="-5" dirty="0">
                <a:latin typeface="Arial"/>
                <a:cs typeface="Arial"/>
              </a:rPr>
              <a:t>Project</a:t>
            </a:r>
            <a:r>
              <a:rPr sz="1400" spc="-40" dirty="0">
                <a:latin typeface="Arial"/>
                <a:cs typeface="Arial"/>
              </a:rPr>
              <a:t> </a:t>
            </a:r>
            <a:r>
              <a:rPr sz="1400" spc="-5" dirty="0">
                <a:latin typeface="Arial"/>
                <a:cs typeface="Arial"/>
              </a:rPr>
              <a:t>Summary</a:t>
            </a:r>
            <a:endParaRPr sz="1400">
              <a:latin typeface="Arial"/>
              <a:cs typeface="Arial"/>
            </a:endParaRPr>
          </a:p>
        </p:txBody>
      </p:sp>
      <p:sp>
        <p:nvSpPr>
          <p:cNvPr id="10" name="object 10"/>
          <p:cNvSpPr txBox="1"/>
          <p:nvPr/>
        </p:nvSpPr>
        <p:spPr>
          <a:xfrm>
            <a:off x="4448148" y="2004040"/>
            <a:ext cx="655320" cy="141605"/>
          </a:xfrm>
          <a:prstGeom prst="rect">
            <a:avLst/>
          </a:prstGeom>
        </p:spPr>
        <p:txBody>
          <a:bodyPr vert="horz" wrap="square" lIns="0" tIns="0" rIns="0" bIns="0" rtlCol="0">
            <a:spAutoFit/>
          </a:bodyPr>
          <a:lstStyle/>
          <a:p>
            <a:pPr>
              <a:lnSpc>
                <a:spcPts val="1100"/>
              </a:lnSpc>
            </a:pPr>
            <a:r>
              <a:rPr sz="1000" b="1" spc="-5" dirty="0">
                <a:latin typeface="Arial"/>
                <a:cs typeface="Arial"/>
              </a:rPr>
              <a:t>Reference:</a:t>
            </a:r>
            <a:endParaRPr sz="1000">
              <a:latin typeface="Arial"/>
              <a:cs typeface="Arial"/>
            </a:endParaRPr>
          </a:p>
        </p:txBody>
      </p:sp>
      <p:sp>
        <p:nvSpPr>
          <p:cNvPr id="11" name="object 11"/>
          <p:cNvSpPr txBox="1"/>
          <p:nvPr/>
        </p:nvSpPr>
        <p:spPr>
          <a:xfrm>
            <a:off x="2665117" y="2663822"/>
            <a:ext cx="1141095" cy="141605"/>
          </a:xfrm>
          <a:prstGeom prst="rect">
            <a:avLst/>
          </a:prstGeom>
        </p:spPr>
        <p:txBody>
          <a:bodyPr vert="horz" wrap="square" lIns="0" tIns="0" rIns="0" bIns="0" rtlCol="0">
            <a:spAutoFit/>
          </a:bodyPr>
          <a:lstStyle/>
          <a:p>
            <a:pPr>
              <a:lnSpc>
                <a:spcPts val="1100"/>
              </a:lnSpc>
            </a:pPr>
            <a:r>
              <a:rPr sz="1000" b="1" spc="-5" dirty="0">
                <a:latin typeface="Arial"/>
                <a:cs typeface="Arial"/>
              </a:rPr>
              <a:t>Number of</a:t>
            </a:r>
            <a:r>
              <a:rPr sz="1000" b="1" spc="-75" dirty="0">
                <a:latin typeface="Arial"/>
                <a:cs typeface="Arial"/>
              </a:rPr>
              <a:t> </a:t>
            </a:r>
            <a:r>
              <a:rPr sz="1000" b="1" spc="-5" dirty="0">
                <a:latin typeface="Arial"/>
                <a:cs typeface="Arial"/>
              </a:rPr>
              <a:t>Stories:</a:t>
            </a:r>
            <a:endParaRPr sz="1000">
              <a:latin typeface="Arial"/>
              <a:cs typeface="Arial"/>
            </a:endParaRPr>
          </a:p>
        </p:txBody>
      </p:sp>
      <p:sp>
        <p:nvSpPr>
          <p:cNvPr id="12" name="object 12"/>
          <p:cNvSpPr txBox="1"/>
          <p:nvPr/>
        </p:nvSpPr>
        <p:spPr>
          <a:xfrm>
            <a:off x="4412473" y="2663822"/>
            <a:ext cx="922019" cy="141605"/>
          </a:xfrm>
          <a:prstGeom prst="rect">
            <a:avLst/>
          </a:prstGeom>
        </p:spPr>
        <p:txBody>
          <a:bodyPr vert="horz" wrap="square" lIns="0" tIns="0" rIns="0" bIns="0" rtlCol="0">
            <a:spAutoFit/>
          </a:bodyPr>
          <a:lstStyle/>
          <a:p>
            <a:pPr>
              <a:lnSpc>
                <a:spcPts val="1100"/>
              </a:lnSpc>
            </a:pPr>
            <a:r>
              <a:rPr sz="1000" b="1" spc="-5" dirty="0">
                <a:latin typeface="Arial"/>
                <a:cs typeface="Arial"/>
              </a:rPr>
              <a:t>Date of</a:t>
            </a:r>
            <a:r>
              <a:rPr sz="1000" b="1" spc="-70" dirty="0">
                <a:latin typeface="Arial"/>
                <a:cs typeface="Arial"/>
              </a:rPr>
              <a:t> </a:t>
            </a:r>
            <a:r>
              <a:rPr sz="1000" b="1" spc="-15" dirty="0">
                <a:latin typeface="Arial"/>
                <a:cs typeface="Arial"/>
              </a:rPr>
              <a:t>Tender:</a:t>
            </a:r>
            <a:endParaRPr sz="1000">
              <a:latin typeface="Arial"/>
              <a:cs typeface="Arial"/>
            </a:endParaRPr>
          </a:p>
        </p:txBody>
      </p:sp>
      <p:sp>
        <p:nvSpPr>
          <p:cNvPr id="13" name="object 13"/>
          <p:cNvSpPr/>
          <p:nvPr/>
        </p:nvSpPr>
        <p:spPr>
          <a:xfrm>
            <a:off x="2618994" y="2569489"/>
            <a:ext cx="1215390" cy="274955"/>
          </a:xfrm>
          <a:custGeom>
            <a:avLst/>
            <a:gdLst/>
            <a:ahLst/>
            <a:cxnLst/>
            <a:rect l="l" t="t" r="r" b="b"/>
            <a:pathLst>
              <a:path w="1215389" h="274955">
                <a:moveTo>
                  <a:pt x="0" y="274510"/>
                </a:moveTo>
                <a:lnTo>
                  <a:pt x="1214996" y="274510"/>
                </a:lnTo>
                <a:lnTo>
                  <a:pt x="1214996" y="0"/>
                </a:lnTo>
                <a:lnTo>
                  <a:pt x="0" y="0"/>
                </a:lnTo>
                <a:lnTo>
                  <a:pt x="0" y="274510"/>
                </a:lnTo>
                <a:close/>
              </a:path>
            </a:pathLst>
          </a:custGeom>
          <a:solidFill>
            <a:srgbClr val="FFFFFF"/>
          </a:solidFill>
        </p:spPr>
        <p:txBody>
          <a:bodyPr wrap="square" lIns="0" tIns="0" rIns="0" bIns="0" rtlCol="0"/>
          <a:lstStyle/>
          <a:p>
            <a:endParaRPr/>
          </a:p>
        </p:txBody>
      </p:sp>
      <p:sp>
        <p:nvSpPr>
          <p:cNvPr id="14" name="object 14"/>
          <p:cNvSpPr/>
          <p:nvPr/>
        </p:nvSpPr>
        <p:spPr>
          <a:xfrm>
            <a:off x="4387494" y="2569489"/>
            <a:ext cx="1215390" cy="274955"/>
          </a:xfrm>
          <a:custGeom>
            <a:avLst/>
            <a:gdLst/>
            <a:ahLst/>
            <a:cxnLst/>
            <a:rect l="l" t="t" r="r" b="b"/>
            <a:pathLst>
              <a:path w="1215389" h="274955">
                <a:moveTo>
                  <a:pt x="0" y="274510"/>
                </a:moveTo>
                <a:lnTo>
                  <a:pt x="1214996" y="274510"/>
                </a:lnTo>
                <a:lnTo>
                  <a:pt x="1214996" y="0"/>
                </a:lnTo>
                <a:lnTo>
                  <a:pt x="0" y="0"/>
                </a:lnTo>
                <a:lnTo>
                  <a:pt x="0" y="274510"/>
                </a:lnTo>
                <a:close/>
              </a:path>
            </a:pathLst>
          </a:custGeom>
          <a:solidFill>
            <a:srgbClr val="FFFFFF"/>
          </a:solidFill>
        </p:spPr>
        <p:txBody>
          <a:bodyPr wrap="square" lIns="0" tIns="0" rIns="0" bIns="0" rtlCol="0"/>
          <a:lstStyle/>
          <a:p>
            <a:endParaRPr/>
          </a:p>
        </p:txBody>
      </p:sp>
      <p:sp>
        <p:nvSpPr>
          <p:cNvPr id="15" name="object 15"/>
          <p:cNvSpPr/>
          <p:nvPr/>
        </p:nvSpPr>
        <p:spPr>
          <a:xfrm>
            <a:off x="4387494" y="1916988"/>
            <a:ext cx="941069" cy="270510"/>
          </a:xfrm>
          <a:custGeom>
            <a:avLst/>
            <a:gdLst/>
            <a:ahLst/>
            <a:cxnLst/>
            <a:rect l="l" t="t" r="r" b="b"/>
            <a:pathLst>
              <a:path w="941070" h="270510">
                <a:moveTo>
                  <a:pt x="0" y="270001"/>
                </a:moveTo>
                <a:lnTo>
                  <a:pt x="940498" y="270001"/>
                </a:lnTo>
                <a:lnTo>
                  <a:pt x="940498" y="0"/>
                </a:lnTo>
                <a:lnTo>
                  <a:pt x="0" y="0"/>
                </a:lnTo>
                <a:lnTo>
                  <a:pt x="0" y="270001"/>
                </a:lnTo>
                <a:close/>
              </a:path>
            </a:pathLst>
          </a:custGeom>
          <a:solidFill>
            <a:srgbClr val="FFFFFF"/>
          </a:solidFill>
        </p:spPr>
        <p:txBody>
          <a:bodyPr wrap="square" lIns="0" tIns="0" rIns="0" bIns="0" rtlCol="0"/>
          <a:lstStyle/>
          <a:p>
            <a:endParaRPr/>
          </a:p>
        </p:txBody>
      </p:sp>
      <p:graphicFrame>
        <p:nvGraphicFramePr>
          <p:cNvPr id="16" name="object 16"/>
          <p:cNvGraphicFramePr>
            <a:graphicFrameLocks noGrp="1"/>
          </p:cNvGraphicFramePr>
          <p:nvPr/>
        </p:nvGraphicFramePr>
        <p:xfrm>
          <a:off x="896467" y="1370203"/>
          <a:ext cx="5779135" cy="7980680"/>
        </p:xfrm>
        <a:graphic>
          <a:graphicData uri="http://schemas.openxmlformats.org/drawingml/2006/table">
            <a:tbl>
              <a:tblPr firstRow="1" bandRow="1">
                <a:tableStyleId>{2D5ABB26-0587-4C30-8999-92F81FD0307C}</a:tableStyleId>
              </a:tblPr>
              <a:tblGrid>
                <a:gridCol w="1663700">
                  <a:extLst>
                    <a:ext uri="{9D8B030D-6E8A-4147-A177-3AD203B41FA5}">
                      <a16:colId xmlns:a16="http://schemas.microsoft.com/office/drawing/2014/main" val="20000"/>
                    </a:ext>
                  </a:extLst>
                </a:gridCol>
                <a:gridCol w="1005839">
                  <a:extLst>
                    <a:ext uri="{9D8B030D-6E8A-4147-A177-3AD203B41FA5}">
                      <a16:colId xmlns:a16="http://schemas.microsoft.com/office/drawing/2014/main" val="20001"/>
                    </a:ext>
                  </a:extLst>
                </a:gridCol>
                <a:gridCol w="777875">
                  <a:extLst>
                    <a:ext uri="{9D8B030D-6E8A-4147-A177-3AD203B41FA5}">
                      <a16:colId xmlns:a16="http://schemas.microsoft.com/office/drawing/2014/main" val="20002"/>
                    </a:ext>
                  </a:extLst>
                </a:gridCol>
                <a:gridCol w="1005839">
                  <a:extLst>
                    <a:ext uri="{9D8B030D-6E8A-4147-A177-3AD203B41FA5}">
                      <a16:colId xmlns:a16="http://schemas.microsoft.com/office/drawing/2014/main" val="20003"/>
                    </a:ext>
                  </a:extLst>
                </a:gridCol>
                <a:gridCol w="1316989">
                  <a:extLst>
                    <a:ext uri="{9D8B030D-6E8A-4147-A177-3AD203B41FA5}">
                      <a16:colId xmlns:a16="http://schemas.microsoft.com/office/drawing/2014/main" val="20004"/>
                    </a:ext>
                  </a:extLst>
                </a:gridCol>
              </a:tblGrid>
              <a:tr h="253746">
                <a:tc gridSpan="5">
                  <a:txBody>
                    <a:bodyPr/>
                    <a:lstStyle/>
                    <a:p>
                      <a:pPr marL="101600">
                        <a:lnSpc>
                          <a:spcPct val="100000"/>
                        </a:lnSpc>
                        <a:spcBef>
                          <a:spcPts val="265"/>
                        </a:spcBef>
                      </a:pPr>
                      <a:r>
                        <a:rPr sz="1000" b="1" spc="-5" dirty="0">
                          <a:latin typeface="Arial"/>
                          <a:cs typeface="Arial"/>
                        </a:rPr>
                        <a:t>Project:</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254501">
                <a:tc gridSpan="5">
                  <a:txBody>
                    <a:bodyPr/>
                    <a:lstStyle/>
                    <a:p>
                      <a:pPr marL="101600">
                        <a:lnSpc>
                          <a:spcPct val="100000"/>
                        </a:lnSpc>
                        <a:spcBef>
                          <a:spcPts val="265"/>
                        </a:spcBef>
                      </a:pPr>
                      <a:r>
                        <a:rPr sz="1000" b="1" spc="-5" dirty="0">
                          <a:latin typeface="Arial"/>
                          <a:cs typeface="Arial"/>
                        </a:rPr>
                        <a:t>Location:</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06152">
                <a:tc>
                  <a:txBody>
                    <a:bodyPr/>
                    <a:lstStyle/>
                    <a:p>
                      <a:pPr marL="101600">
                        <a:lnSpc>
                          <a:spcPct val="100000"/>
                        </a:lnSpc>
                        <a:spcBef>
                          <a:spcPts val="265"/>
                        </a:spcBef>
                      </a:pPr>
                      <a:r>
                        <a:rPr sz="1000" b="1" spc="-5" dirty="0">
                          <a:latin typeface="Arial"/>
                          <a:cs typeface="Arial"/>
                        </a:rPr>
                        <a:t>Contract</a:t>
                      </a:r>
                      <a:r>
                        <a:rPr sz="1000" b="1" spc="-10" dirty="0">
                          <a:latin typeface="Arial"/>
                          <a:cs typeface="Arial"/>
                        </a:rPr>
                        <a:t> </a:t>
                      </a:r>
                      <a:r>
                        <a:rPr sz="1000" b="1" spc="-5" dirty="0">
                          <a:latin typeface="Arial"/>
                          <a:cs typeface="Arial"/>
                        </a:rPr>
                        <a:t>Amount:</a:t>
                      </a:r>
                      <a:endParaRPr sz="1000">
                        <a:latin typeface="Arial"/>
                        <a:cs typeface="Arial"/>
                      </a:endParaRPr>
                    </a:p>
                    <a:p>
                      <a:pPr marL="101600">
                        <a:lnSpc>
                          <a:spcPct val="100000"/>
                        </a:lnSpc>
                      </a:pPr>
                      <a:r>
                        <a:rPr sz="1000" b="1" dirty="0">
                          <a:latin typeface="Arial"/>
                          <a:cs typeface="Arial"/>
                        </a:rPr>
                        <a:t>$</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gridSpan="2">
                  <a:txBody>
                    <a:bodyPr/>
                    <a:lstStyle/>
                    <a:p>
                      <a:pPr marL="101600">
                        <a:lnSpc>
                          <a:spcPct val="100000"/>
                        </a:lnSpc>
                        <a:spcBef>
                          <a:spcPts val="265"/>
                        </a:spcBef>
                      </a:pPr>
                      <a:r>
                        <a:rPr sz="1000" b="1" spc="-5" dirty="0">
                          <a:latin typeface="Arial"/>
                          <a:cs typeface="Arial"/>
                        </a:rPr>
                        <a:t>Cost per M2:</a:t>
                      </a:r>
                      <a:endParaRPr sz="1000">
                        <a:latin typeface="Arial"/>
                        <a:cs typeface="Arial"/>
                      </a:endParaRPr>
                    </a:p>
                    <a:p>
                      <a:pPr marL="101600">
                        <a:lnSpc>
                          <a:spcPct val="100000"/>
                        </a:lnSpc>
                      </a:pPr>
                      <a:r>
                        <a:rPr sz="1000" b="1" dirty="0">
                          <a:latin typeface="Arial"/>
                          <a:cs typeface="Arial"/>
                        </a:rPr>
                        <a:t>$</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gridSpan="2">
                  <a:txBody>
                    <a:bodyPr/>
                    <a:lstStyle/>
                    <a:p>
                      <a:pPr marL="99060">
                        <a:lnSpc>
                          <a:spcPct val="100000"/>
                        </a:lnSpc>
                        <a:spcBef>
                          <a:spcPts val="254"/>
                        </a:spcBef>
                      </a:pPr>
                      <a:r>
                        <a:rPr sz="1000" b="1" spc="-5" dirty="0">
                          <a:solidFill>
                            <a:srgbClr val="231F20"/>
                          </a:solidFill>
                          <a:latin typeface="Arial"/>
                          <a:cs typeface="Arial"/>
                        </a:rPr>
                        <a:t>Reference:</a:t>
                      </a:r>
                      <a:endParaRPr sz="1000">
                        <a:latin typeface="Arial"/>
                        <a:cs typeface="Arial"/>
                      </a:endParaRPr>
                    </a:p>
                  </a:txBody>
                  <a:tcPr marL="0" marR="0" marT="32384"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253746">
                <a:tc gridSpan="3">
                  <a:txBody>
                    <a:bodyPr/>
                    <a:lstStyle/>
                    <a:p>
                      <a:pPr marL="101600">
                        <a:lnSpc>
                          <a:spcPct val="100000"/>
                        </a:lnSpc>
                        <a:spcBef>
                          <a:spcPts val="265"/>
                        </a:spcBef>
                      </a:pPr>
                      <a:r>
                        <a:rPr sz="1000" b="1" spc="-20" dirty="0">
                          <a:latin typeface="Arial"/>
                          <a:cs typeface="Arial"/>
                        </a:rPr>
                        <a:t>Tender</a:t>
                      </a:r>
                      <a:r>
                        <a:rPr sz="1000" b="1" dirty="0">
                          <a:latin typeface="Arial"/>
                          <a:cs typeface="Arial"/>
                        </a:rPr>
                        <a:t> </a:t>
                      </a:r>
                      <a:r>
                        <a:rPr sz="1000" b="1" spc="-5" dirty="0">
                          <a:latin typeface="Arial"/>
                          <a:cs typeface="Arial"/>
                        </a:rPr>
                        <a:t>Range:</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tc gridSpan="2">
                  <a:txBody>
                    <a:bodyPr/>
                    <a:lstStyle/>
                    <a:p>
                      <a:pPr marL="100965">
                        <a:lnSpc>
                          <a:spcPct val="100000"/>
                        </a:lnSpc>
                        <a:spcBef>
                          <a:spcPts val="265"/>
                        </a:spcBef>
                      </a:pPr>
                      <a:r>
                        <a:rPr sz="1000" b="1" spc="-25" dirty="0">
                          <a:latin typeface="Arial"/>
                          <a:cs typeface="Arial"/>
                        </a:rPr>
                        <a:t>Type </a:t>
                      </a:r>
                      <a:r>
                        <a:rPr sz="1000" b="1" spc="-5" dirty="0">
                          <a:latin typeface="Arial"/>
                          <a:cs typeface="Arial"/>
                        </a:rPr>
                        <a:t>of</a:t>
                      </a:r>
                      <a:r>
                        <a:rPr sz="1000" b="1" spc="20" dirty="0">
                          <a:latin typeface="Arial"/>
                          <a:cs typeface="Arial"/>
                        </a:rPr>
                        <a:t> </a:t>
                      </a:r>
                      <a:r>
                        <a:rPr sz="1000" b="1" spc="-5" dirty="0">
                          <a:latin typeface="Arial"/>
                          <a:cs typeface="Arial"/>
                        </a:rPr>
                        <a:t>Contract:</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3"/>
                  </a:ext>
                </a:extLst>
              </a:tr>
              <a:tr h="406907">
                <a:tc>
                  <a:txBody>
                    <a:bodyPr/>
                    <a:lstStyle/>
                    <a:p>
                      <a:pPr marL="101600">
                        <a:lnSpc>
                          <a:spcPct val="100000"/>
                        </a:lnSpc>
                        <a:spcBef>
                          <a:spcPts val="265"/>
                        </a:spcBef>
                      </a:pPr>
                      <a:r>
                        <a:rPr sz="1000" b="1" spc="-5" dirty="0">
                          <a:latin typeface="Arial"/>
                          <a:cs typeface="Arial"/>
                        </a:rPr>
                        <a:t>Gross Floor Area:</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gridSpan="2">
                  <a:txBody>
                    <a:bodyPr/>
                    <a:lstStyle/>
                    <a:p>
                      <a:pPr marL="91440">
                        <a:lnSpc>
                          <a:spcPct val="100000"/>
                        </a:lnSpc>
                        <a:spcBef>
                          <a:spcPts val="260"/>
                        </a:spcBef>
                      </a:pPr>
                      <a:r>
                        <a:rPr sz="1000" b="1" spc="-5" dirty="0">
                          <a:solidFill>
                            <a:srgbClr val="231F20"/>
                          </a:solidFill>
                          <a:latin typeface="Arial"/>
                          <a:cs typeface="Arial"/>
                        </a:rPr>
                        <a:t>Number </a:t>
                      </a:r>
                      <a:r>
                        <a:rPr sz="1000" b="1" dirty="0">
                          <a:solidFill>
                            <a:srgbClr val="231F20"/>
                          </a:solidFill>
                          <a:latin typeface="Arial"/>
                          <a:cs typeface="Arial"/>
                        </a:rPr>
                        <a:t>of</a:t>
                      </a:r>
                      <a:r>
                        <a:rPr sz="1000" b="1" spc="-15" dirty="0">
                          <a:solidFill>
                            <a:srgbClr val="231F20"/>
                          </a:solidFill>
                          <a:latin typeface="Arial"/>
                          <a:cs typeface="Arial"/>
                        </a:rPr>
                        <a:t> </a:t>
                      </a:r>
                      <a:r>
                        <a:rPr sz="1000" b="1" dirty="0">
                          <a:solidFill>
                            <a:srgbClr val="231F20"/>
                          </a:solidFill>
                          <a:latin typeface="Arial"/>
                          <a:cs typeface="Arial"/>
                        </a:rPr>
                        <a:t>Stories:</a:t>
                      </a:r>
                      <a:endParaRPr sz="1000">
                        <a:latin typeface="Arial"/>
                        <a:cs typeface="Arial"/>
                      </a:endParaRPr>
                    </a:p>
                  </a:txBody>
                  <a:tcPr marL="0" marR="0" marT="3302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gridSpan="2">
                  <a:txBody>
                    <a:bodyPr/>
                    <a:lstStyle/>
                    <a:p>
                      <a:pPr marL="67310">
                        <a:lnSpc>
                          <a:spcPct val="100000"/>
                        </a:lnSpc>
                        <a:spcBef>
                          <a:spcPts val="260"/>
                        </a:spcBef>
                      </a:pPr>
                      <a:r>
                        <a:rPr sz="1000" b="1" spc="-5" dirty="0">
                          <a:solidFill>
                            <a:srgbClr val="231F20"/>
                          </a:solidFill>
                          <a:latin typeface="Arial"/>
                          <a:cs typeface="Arial"/>
                        </a:rPr>
                        <a:t>Date </a:t>
                      </a:r>
                      <a:r>
                        <a:rPr sz="1000" b="1" dirty="0">
                          <a:solidFill>
                            <a:srgbClr val="231F20"/>
                          </a:solidFill>
                          <a:latin typeface="Arial"/>
                          <a:cs typeface="Arial"/>
                        </a:rPr>
                        <a:t>of</a:t>
                      </a:r>
                      <a:r>
                        <a:rPr sz="1000" b="1" spc="-5" dirty="0">
                          <a:solidFill>
                            <a:srgbClr val="231F20"/>
                          </a:solidFill>
                          <a:latin typeface="Arial"/>
                          <a:cs typeface="Arial"/>
                        </a:rPr>
                        <a:t> </a:t>
                      </a:r>
                      <a:r>
                        <a:rPr sz="1000" b="1" spc="-15" dirty="0">
                          <a:solidFill>
                            <a:srgbClr val="231F20"/>
                          </a:solidFill>
                          <a:latin typeface="Arial"/>
                          <a:cs typeface="Arial"/>
                        </a:rPr>
                        <a:t>Tender:</a:t>
                      </a:r>
                      <a:endParaRPr sz="1000">
                        <a:latin typeface="Arial"/>
                        <a:cs typeface="Arial"/>
                      </a:endParaRPr>
                    </a:p>
                  </a:txBody>
                  <a:tcPr marL="0" marR="0" marT="3302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4"/>
                  </a:ext>
                </a:extLst>
              </a:tr>
              <a:tr h="406146">
                <a:tc>
                  <a:txBody>
                    <a:bodyPr/>
                    <a:lstStyle/>
                    <a:p>
                      <a:pPr marL="101600">
                        <a:lnSpc>
                          <a:spcPct val="100000"/>
                        </a:lnSpc>
                        <a:spcBef>
                          <a:spcPts val="265"/>
                        </a:spcBef>
                      </a:pPr>
                      <a:r>
                        <a:rPr sz="1000" b="1" spc="-5" dirty="0">
                          <a:latin typeface="Arial"/>
                          <a:cs typeface="Arial"/>
                        </a:rPr>
                        <a:t>Net </a:t>
                      </a:r>
                      <a:r>
                        <a:rPr sz="1000" b="1" spc="-10" dirty="0">
                          <a:latin typeface="Arial"/>
                          <a:cs typeface="Arial"/>
                        </a:rPr>
                        <a:t>Lettable</a:t>
                      </a:r>
                      <a:r>
                        <a:rPr sz="1000" b="1" spc="-5" dirty="0">
                          <a:latin typeface="Arial"/>
                          <a:cs typeface="Arial"/>
                        </a:rPr>
                        <a:t> Area:</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gridSpan="2">
                  <a:txBody>
                    <a:bodyPr/>
                    <a:lstStyle/>
                    <a:p>
                      <a:pPr marL="100965">
                        <a:lnSpc>
                          <a:spcPct val="100000"/>
                        </a:lnSpc>
                        <a:spcBef>
                          <a:spcPts val="265"/>
                        </a:spcBef>
                      </a:pPr>
                      <a:r>
                        <a:rPr sz="1000" b="1" spc="-10" dirty="0">
                          <a:latin typeface="Arial"/>
                          <a:cs typeface="Arial"/>
                        </a:rPr>
                        <a:t>Wall/Floor</a:t>
                      </a:r>
                      <a:r>
                        <a:rPr sz="1000" b="1" spc="-5" dirty="0">
                          <a:latin typeface="Arial"/>
                          <a:cs typeface="Arial"/>
                        </a:rPr>
                        <a:t> Ratio:</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gridSpan="2">
                  <a:txBody>
                    <a:bodyPr/>
                    <a:lstStyle/>
                    <a:p>
                      <a:pPr marL="100965" marR="111125" indent="635">
                        <a:lnSpc>
                          <a:spcPct val="100000"/>
                        </a:lnSpc>
                        <a:spcBef>
                          <a:spcPts val="265"/>
                        </a:spcBef>
                      </a:pPr>
                      <a:r>
                        <a:rPr sz="1000" b="1" spc="-5" dirty="0">
                          <a:latin typeface="Arial"/>
                          <a:cs typeface="Arial"/>
                        </a:rPr>
                        <a:t>Cost Index Reference Series Used:  Index No:</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670560">
                <a:tc gridSpan="5">
                  <a:txBody>
                    <a:bodyPr/>
                    <a:lstStyle/>
                    <a:p>
                      <a:pPr marL="101600">
                        <a:lnSpc>
                          <a:spcPct val="100000"/>
                        </a:lnSpc>
                        <a:spcBef>
                          <a:spcPts val="300"/>
                        </a:spcBef>
                      </a:pPr>
                      <a:r>
                        <a:rPr sz="900" spc="-5" dirty="0">
                          <a:latin typeface="Arial"/>
                          <a:cs typeface="Arial"/>
                        </a:rPr>
                        <a:t>Brief Description:</a:t>
                      </a:r>
                      <a:endParaRPr sz="900">
                        <a:latin typeface="Arial"/>
                        <a:cs typeface="Arial"/>
                      </a:endParaRPr>
                    </a:p>
                  </a:txBody>
                  <a:tcPr marL="0" marR="0" marT="3810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253733">
                <a:tc gridSpan="5">
                  <a:txBody>
                    <a:bodyPr/>
                    <a:lstStyle/>
                    <a:p>
                      <a:pPr marL="101600">
                        <a:lnSpc>
                          <a:spcPct val="100000"/>
                        </a:lnSpc>
                        <a:spcBef>
                          <a:spcPts val="265"/>
                        </a:spcBef>
                      </a:pPr>
                      <a:r>
                        <a:rPr sz="1000" b="1" spc="-5" dirty="0">
                          <a:latin typeface="Arial"/>
                          <a:cs typeface="Arial"/>
                        </a:rPr>
                        <a:t>Brief Cost Summary</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7"/>
                  </a:ext>
                </a:extLst>
              </a:tr>
              <a:tr h="254514">
                <a:tc gridSpan="2">
                  <a:txBody>
                    <a:bodyPr/>
                    <a:lstStyle/>
                    <a:p>
                      <a:pPr marL="101600">
                        <a:lnSpc>
                          <a:spcPct val="100000"/>
                        </a:lnSpc>
                        <a:spcBef>
                          <a:spcPts val="265"/>
                        </a:spcBef>
                      </a:pPr>
                      <a:r>
                        <a:rPr sz="1000" b="1" spc="-5" dirty="0">
                          <a:latin typeface="Arial"/>
                          <a:cs typeface="Arial"/>
                        </a:rPr>
                        <a:t>Element </a:t>
                      </a:r>
                      <a:r>
                        <a:rPr sz="1000" b="1" spc="-10" dirty="0">
                          <a:latin typeface="Arial"/>
                          <a:cs typeface="Arial"/>
                        </a:rPr>
                        <a:t>Groups</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a:txBody>
                    <a:bodyPr/>
                    <a:lstStyle/>
                    <a:p>
                      <a:pPr marL="102235">
                        <a:lnSpc>
                          <a:spcPct val="100000"/>
                        </a:lnSpc>
                        <a:spcBef>
                          <a:spcPts val="265"/>
                        </a:spcBef>
                      </a:pPr>
                      <a:r>
                        <a:rPr sz="1000" b="1" spc="-5" dirty="0">
                          <a:latin typeface="Arial"/>
                          <a:cs typeface="Arial"/>
                        </a:rPr>
                        <a:t>% of</a:t>
                      </a:r>
                      <a:r>
                        <a:rPr sz="1000" b="1" spc="-35" dirty="0">
                          <a:latin typeface="Arial"/>
                          <a:cs typeface="Arial"/>
                        </a:rPr>
                        <a:t> </a:t>
                      </a:r>
                      <a:r>
                        <a:rPr sz="1000" b="1" spc="-25" dirty="0">
                          <a:latin typeface="Arial"/>
                          <a:cs typeface="Arial"/>
                        </a:rPr>
                        <a:t>Total</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101600">
                        <a:lnSpc>
                          <a:spcPct val="100000"/>
                        </a:lnSpc>
                        <a:spcBef>
                          <a:spcPts val="265"/>
                        </a:spcBef>
                      </a:pPr>
                      <a:r>
                        <a:rPr sz="1000" b="1" spc="-5" dirty="0">
                          <a:latin typeface="Arial"/>
                          <a:cs typeface="Arial"/>
                        </a:rPr>
                        <a:t>Cost per</a:t>
                      </a:r>
                      <a:r>
                        <a:rPr sz="1000" b="1" spc="-25" dirty="0">
                          <a:latin typeface="Arial"/>
                          <a:cs typeface="Arial"/>
                        </a:rPr>
                        <a:t> </a:t>
                      </a:r>
                      <a:r>
                        <a:rPr sz="1000" b="1" spc="-5" dirty="0">
                          <a:latin typeface="Arial"/>
                          <a:cs typeface="Arial"/>
                        </a:rPr>
                        <a:t>M2</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100965">
                        <a:lnSpc>
                          <a:spcPct val="100000"/>
                        </a:lnSpc>
                        <a:spcBef>
                          <a:spcPts val="265"/>
                        </a:spcBef>
                      </a:pPr>
                      <a:r>
                        <a:rPr sz="1000" b="1" spc="-25" dirty="0">
                          <a:latin typeface="Arial"/>
                          <a:cs typeface="Arial"/>
                        </a:rPr>
                        <a:t>Total</a:t>
                      </a:r>
                      <a:r>
                        <a:rPr sz="1000" b="1" spc="-5" dirty="0">
                          <a:latin typeface="Arial"/>
                          <a:cs typeface="Arial"/>
                        </a:rPr>
                        <a:t> Cost</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8"/>
                  </a:ext>
                </a:extLst>
              </a:tr>
              <a:tr h="1560702">
                <a:tc gridSpan="2">
                  <a:txBody>
                    <a:bodyPr/>
                    <a:lstStyle/>
                    <a:p>
                      <a:pPr marL="101600">
                        <a:lnSpc>
                          <a:spcPct val="100000"/>
                        </a:lnSpc>
                        <a:spcBef>
                          <a:spcPts val="300"/>
                        </a:spcBef>
                      </a:pPr>
                      <a:r>
                        <a:rPr sz="900" spc="-10" dirty="0">
                          <a:latin typeface="Arial"/>
                          <a:cs typeface="Arial"/>
                        </a:rPr>
                        <a:t>Structure: </a:t>
                      </a:r>
                      <a:r>
                        <a:rPr sz="900" spc="-5" dirty="0">
                          <a:latin typeface="Arial"/>
                          <a:cs typeface="Arial"/>
                        </a:rPr>
                        <a:t>1-5</a:t>
                      </a:r>
                      <a:endParaRPr sz="900">
                        <a:latin typeface="Arial"/>
                        <a:cs typeface="Arial"/>
                      </a:endParaRPr>
                    </a:p>
                    <a:p>
                      <a:pPr marL="101600">
                        <a:lnSpc>
                          <a:spcPct val="100000"/>
                        </a:lnSpc>
                        <a:spcBef>
                          <a:spcPts val="615"/>
                        </a:spcBef>
                      </a:pPr>
                      <a:r>
                        <a:rPr sz="900" dirty="0">
                          <a:latin typeface="Arial"/>
                          <a:cs typeface="Arial"/>
                        </a:rPr>
                        <a:t>Exterior </a:t>
                      </a:r>
                      <a:r>
                        <a:rPr sz="900" spc="-5" dirty="0">
                          <a:latin typeface="Arial"/>
                          <a:cs typeface="Arial"/>
                        </a:rPr>
                        <a:t>Fabric:</a:t>
                      </a:r>
                      <a:r>
                        <a:rPr sz="900" spc="-10" dirty="0">
                          <a:latin typeface="Arial"/>
                          <a:cs typeface="Arial"/>
                        </a:rPr>
                        <a:t> </a:t>
                      </a:r>
                      <a:r>
                        <a:rPr sz="900" spc="-5" dirty="0">
                          <a:latin typeface="Arial"/>
                          <a:cs typeface="Arial"/>
                        </a:rPr>
                        <a:t>6-8</a:t>
                      </a:r>
                      <a:endParaRPr sz="900">
                        <a:latin typeface="Arial"/>
                        <a:cs typeface="Arial"/>
                      </a:endParaRPr>
                    </a:p>
                    <a:p>
                      <a:pPr marL="101600">
                        <a:lnSpc>
                          <a:spcPct val="100000"/>
                        </a:lnSpc>
                        <a:spcBef>
                          <a:spcPts val="620"/>
                        </a:spcBef>
                      </a:pPr>
                      <a:r>
                        <a:rPr sz="900" spc="-5" dirty="0">
                          <a:latin typeface="Arial"/>
                          <a:cs typeface="Arial"/>
                        </a:rPr>
                        <a:t>Interior Finishing: 9-15</a:t>
                      </a:r>
                      <a:endParaRPr sz="900">
                        <a:latin typeface="Arial"/>
                        <a:cs typeface="Arial"/>
                      </a:endParaRPr>
                    </a:p>
                    <a:p>
                      <a:pPr marL="101600">
                        <a:lnSpc>
                          <a:spcPct val="100000"/>
                        </a:lnSpc>
                        <a:spcBef>
                          <a:spcPts val="625"/>
                        </a:spcBef>
                      </a:pPr>
                      <a:r>
                        <a:rPr sz="900" spc="-5" dirty="0">
                          <a:latin typeface="Arial"/>
                          <a:cs typeface="Arial"/>
                        </a:rPr>
                        <a:t>Services:</a:t>
                      </a:r>
                      <a:r>
                        <a:rPr sz="900" spc="-10" dirty="0">
                          <a:latin typeface="Arial"/>
                          <a:cs typeface="Arial"/>
                        </a:rPr>
                        <a:t> </a:t>
                      </a:r>
                      <a:r>
                        <a:rPr sz="900" spc="-5" dirty="0">
                          <a:latin typeface="Arial"/>
                          <a:cs typeface="Arial"/>
                        </a:rPr>
                        <a:t>16-22</a:t>
                      </a:r>
                      <a:endParaRPr sz="900">
                        <a:latin typeface="Arial"/>
                        <a:cs typeface="Arial"/>
                      </a:endParaRPr>
                    </a:p>
                    <a:p>
                      <a:pPr marL="101600" marR="287020">
                        <a:lnSpc>
                          <a:spcPct val="157300"/>
                        </a:lnSpc>
                      </a:pPr>
                      <a:r>
                        <a:rPr sz="900" spc="-5" dirty="0">
                          <a:latin typeface="Arial"/>
                          <a:cs typeface="Arial"/>
                        </a:rPr>
                        <a:t>External </a:t>
                      </a:r>
                      <a:r>
                        <a:rPr sz="900" spc="-10" dirty="0">
                          <a:latin typeface="Arial"/>
                          <a:cs typeface="Arial"/>
                        </a:rPr>
                        <a:t>Works </a:t>
                      </a:r>
                      <a:r>
                        <a:rPr sz="900" spc="-5" dirty="0">
                          <a:latin typeface="Arial"/>
                          <a:cs typeface="Arial"/>
                        </a:rPr>
                        <a:t>and Sundries: 23-24  Preliminaries, Margins, Contingencies:</a:t>
                      </a:r>
                      <a:r>
                        <a:rPr sz="900" spc="-45" dirty="0">
                          <a:latin typeface="Arial"/>
                          <a:cs typeface="Arial"/>
                        </a:rPr>
                        <a:t> </a:t>
                      </a:r>
                      <a:r>
                        <a:rPr sz="900" spc="-5" dirty="0">
                          <a:latin typeface="Arial"/>
                          <a:cs typeface="Arial"/>
                        </a:rPr>
                        <a:t>25-27</a:t>
                      </a:r>
                      <a:endParaRPr sz="900">
                        <a:latin typeface="Arial"/>
                        <a:cs typeface="Arial"/>
                      </a:endParaRPr>
                    </a:p>
                    <a:p>
                      <a:pPr marL="100965">
                        <a:lnSpc>
                          <a:spcPct val="100000"/>
                        </a:lnSpc>
                        <a:spcBef>
                          <a:spcPts val="645"/>
                        </a:spcBef>
                      </a:pPr>
                      <a:r>
                        <a:rPr sz="900" dirty="0">
                          <a:solidFill>
                            <a:srgbClr val="231F20"/>
                          </a:solidFill>
                          <a:latin typeface="Arial"/>
                          <a:cs typeface="Arial"/>
                        </a:rPr>
                        <a:t>Other </a:t>
                      </a:r>
                      <a:r>
                        <a:rPr sz="900" spc="-5" dirty="0">
                          <a:solidFill>
                            <a:srgbClr val="231F20"/>
                          </a:solidFill>
                          <a:latin typeface="Arial"/>
                          <a:cs typeface="Arial"/>
                        </a:rPr>
                        <a:t>Development Costs:</a:t>
                      </a:r>
                      <a:r>
                        <a:rPr sz="900" spc="-15" dirty="0">
                          <a:solidFill>
                            <a:srgbClr val="231F20"/>
                          </a:solidFill>
                          <a:latin typeface="Arial"/>
                          <a:cs typeface="Arial"/>
                        </a:rPr>
                        <a:t> </a:t>
                      </a:r>
                      <a:r>
                        <a:rPr sz="900" spc="-5" dirty="0">
                          <a:solidFill>
                            <a:srgbClr val="231F20"/>
                          </a:solidFill>
                          <a:latin typeface="Arial"/>
                          <a:cs typeface="Arial"/>
                        </a:rPr>
                        <a:t>28</a:t>
                      </a:r>
                      <a:endParaRPr sz="900">
                        <a:latin typeface="Arial"/>
                        <a:cs typeface="Arial"/>
                      </a:endParaRPr>
                    </a:p>
                  </a:txBody>
                  <a:tcPr marL="0" marR="0" marT="3810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9"/>
                  </a:ext>
                </a:extLst>
              </a:tr>
              <a:tr h="253733">
                <a:tc gridSpan="2">
                  <a:txBody>
                    <a:bodyPr/>
                    <a:lstStyle/>
                    <a:p>
                      <a:pPr marL="31115">
                        <a:lnSpc>
                          <a:spcPct val="100000"/>
                        </a:lnSpc>
                        <a:spcBef>
                          <a:spcPts val="195"/>
                        </a:spcBef>
                      </a:pPr>
                      <a:r>
                        <a:rPr sz="1000" b="1" spc="-25" dirty="0">
                          <a:latin typeface="Arial"/>
                          <a:cs typeface="Arial"/>
                        </a:rPr>
                        <a:t>Totals</a:t>
                      </a:r>
                      <a:endParaRPr sz="1000">
                        <a:latin typeface="Arial"/>
                        <a:cs typeface="Arial"/>
                      </a:endParaRPr>
                    </a:p>
                  </a:txBody>
                  <a:tcPr marL="0" marR="0" marT="2476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10"/>
                  </a:ext>
                </a:extLst>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42</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827148"/>
            <a:ext cx="1289685" cy="238760"/>
          </a:xfrm>
          <a:prstGeom prst="rect">
            <a:avLst/>
          </a:prstGeom>
        </p:spPr>
        <p:txBody>
          <a:bodyPr vert="horz" wrap="square" lIns="0" tIns="12065" rIns="0" bIns="0" rtlCol="0">
            <a:spAutoFit/>
          </a:bodyPr>
          <a:lstStyle/>
          <a:p>
            <a:pPr marL="12700">
              <a:lnSpc>
                <a:spcPct val="100000"/>
              </a:lnSpc>
              <a:spcBef>
                <a:spcPts val="95"/>
              </a:spcBef>
            </a:pPr>
            <a:r>
              <a:rPr sz="1400" spc="-5" dirty="0">
                <a:latin typeface="Arial"/>
                <a:cs typeface="Arial"/>
              </a:rPr>
              <a:t>Project</a:t>
            </a:r>
            <a:r>
              <a:rPr sz="1400" spc="-35" dirty="0">
                <a:latin typeface="Arial"/>
                <a:cs typeface="Arial"/>
              </a:rPr>
              <a:t> </a:t>
            </a:r>
            <a:r>
              <a:rPr sz="1400" spc="-5" dirty="0">
                <a:latin typeface="Arial"/>
                <a:cs typeface="Arial"/>
              </a:rPr>
              <a:t>Analysis</a:t>
            </a:r>
            <a:endParaRPr sz="1400">
              <a:latin typeface="Arial"/>
              <a:cs typeface="Arial"/>
            </a:endParaRPr>
          </a:p>
        </p:txBody>
      </p:sp>
      <p:sp>
        <p:nvSpPr>
          <p:cNvPr id="7" name="object 7"/>
          <p:cNvSpPr txBox="1"/>
          <p:nvPr/>
        </p:nvSpPr>
        <p:spPr>
          <a:xfrm>
            <a:off x="1001621" y="1749412"/>
            <a:ext cx="494030" cy="141605"/>
          </a:xfrm>
          <a:prstGeom prst="rect">
            <a:avLst/>
          </a:prstGeom>
        </p:spPr>
        <p:txBody>
          <a:bodyPr vert="horz" wrap="square" lIns="0" tIns="0" rIns="0" bIns="0" rtlCol="0">
            <a:spAutoFit/>
          </a:bodyPr>
          <a:lstStyle/>
          <a:p>
            <a:pPr>
              <a:lnSpc>
                <a:spcPts val="1100"/>
              </a:lnSpc>
            </a:pPr>
            <a:r>
              <a:rPr sz="1000" b="1" spc="-5" dirty="0">
                <a:latin typeface="Arial"/>
                <a:cs typeface="Arial"/>
              </a:rPr>
              <a:t>El</a:t>
            </a:r>
            <a:r>
              <a:rPr sz="1000" b="1" spc="-10" dirty="0">
                <a:latin typeface="Arial"/>
                <a:cs typeface="Arial"/>
              </a:rPr>
              <a:t>e</a:t>
            </a:r>
            <a:r>
              <a:rPr sz="1000" b="1" spc="-5" dirty="0">
                <a:latin typeface="Arial"/>
                <a:cs typeface="Arial"/>
              </a:rPr>
              <a:t>ment</a:t>
            </a:r>
            <a:endParaRPr sz="1000">
              <a:latin typeface="Arial"/>
              <a:cs typeface="Arial"/>
            </a:endParaRPr>
          </a:p>
        </p:txBody>
      </p:sp>
      <p:sp>
        <p:nvSpPr>
          <p:cNvPr id="8" name="object 8"/>
          <p:cNvSpPr txBox="1"/>
          <p:nvPr/>
        </p:nvSpPr>
        <p:spPr>
          <a:xfrm>
            <a:off x="2500045" y="1749412"/>
            <a:ext cx="515620" cy="141605"/>
          </a:xfrm>
          <a:prstGeom prst="rect">
            <a:avLst/>
          </a:prstGeom>
        </p:spPr>
        <p:txBody>
          <a:bodyPr vert="horz" wrap="square" lIns="0" tIns="0" rIns="0" bIns="0" rtlCol="0">
            <a:spAutoFit/>
          </a:bodyPr>
          <a:lstStyle/>
          <a:p>
            <a:pPr>
              <a:lnSpc>
                <a:spcPts val="1100"/>
              </a:lnSpc>
            </a:pPr>
            <a:r>
              <a:rPr sz="1000" b="1" spc="-10" dirty="0">
                <a:latin typeface="Arial"/>
                <a:cs typeface="Arial"/>
              </a:rPr>
              <a:t>Q</a:t>
            </a:r>
            <a:r>
              <a:rPr sz="1000" b="1" spc="-5" dirty="0">
                <a:latin typeface="Arial"/>
                <a:cs typeface="Arial"/>
              </a:rPr>
              <a:t>ua</a:t>
            </a:r>
            <a:r>
              <a:rPr sz="1000" b="1" spc="-10" dirty="0">
                <a:latin typeface="Arial"/>
                <a:cs typeface="Arial"/>
              </a:rPr>
              <a:t>n</a:t>
            </a:r>
            <a:r>
              <a:rPr sz="1000" b="1" spc="-5" dirty="0">
                <a:latin typeface="Arial"/>
                <a:cs typeface="Arial"/>
              </a:rPr>
              <a:t>tity</a:t>
            </a:r>
            <a:endParaRPr sz="1000">
              <a:latin typeface="Arial"/>
              <a:cs typeface="Arial"/>
            </a:endParaRPr>
          </a:p>
        </p:txBody>
      </p:sp>
      <p:sp>
        <p:nvSpPr>
          <p:cNvPr id="9" name="object 9"/>
          <p:cNvSpPr txBox="1"/>
          <p:nvPr/>
        </p:nvSpPr>
        <p:spPr>
          <a:xfrm>
            <a:off x="3195170" y="1749412"/>
            <a:ext cx="247650" cy="141605"/>
          </a:xfrm>
          <a:prstGeom prst="rect">
            <a:avLst/>
          </a:prstGeom>
        </p:spPr>
        <p:txBody>
          <a:bodyPr vert="horz" wrap="square" lIns="0" tIns="0" rIns="0" bIns="0" rtlCol="0">
            <a:spAutoFit/>
          </a:bodyPr>
          <a:lstStyle/>
          <a:p>
            <a:pPr>
              <a:lnSpc>
                <a:spcPts val="1100"/>
              </a:lnSpc>
            </a:pPr>
            <a:r>
              <a:rPr sz="1000" b="1" spc="-5" dirty="0">
                <a:latin typeface="Arial"/>
                <a:cs typeface="Arial"/>
              </a:rPr>
              <a:t>Unit</a:t>
            </a:r>
            <a:endParaRPr sz="1000">
              <a:latin typeface="Arial"/>
              <a:cs typeface="Arial"/>
            </a:endParaRPr>
          </a:p>
        </p:txBody>
      </p:sp>
      <p:sp>
        <p:nvSpPr>
          <p:cNvPr id="10" name="object 10"/>
          <p:cNvSpPr txBox="1"/>
          <p:nvPr/>
        </p:nvSpPr>
        <p:spPr>
          <a:xfrm>
            <a:off x="1001621" y="7859106"/>
            <a:ext cx="360680" cy="141605"/>
          </a:xfrm>
          <a:prstGeom prst="rect">
            <a:avLst/>
          </a:prstGeom>
        </p:spPr>
        <p:txBody>
          <a:bodyPr vert="horz" wrap="square" lIns="0" tIns="0" rIns="0" bIns="0" rtlCol="0">
            <a:spAutoFit/>
          </a:bodyPr>
          <a:lstStyle/>
          <a:p>
            <a:pPr>
              <a:lnSpc>
                <a:spcPts val="1100"/>
              </a:lnSpc>
            </a:pPr>
            <a:r>
              <a:rPr sz="1000" b="1" spc="-75" dirty="0">
                <a:latin typeface="Arial"/>
                <a:cs typeface="Arial"/>
              </a:rPr>
              <a:t>T</a:t>
            </a:r>
            <a:r>
              <a:rPr sz="1000" b="1" spc="-10" dirty="0">
                <a:latin typeface="Arial"/>
                <a:cs typeface="Arial"/>
              </a:rPr>
              <a:t>o</a:t>
            </a:r>
            <a:r>
              <a:rPr sz="1000" b="1" spc="-35" dirty="0">
                <a:latin typeface="Arial"/>
                <a:cs typeface="Arial"/>
              </a:rPr>
              <a:t>t</a:t>
            </a:r>
            <a:r>
              <a:rPr sz="1000" b="1" spc="-5" dirty="0">
                <a:latin typeface="Arial"/>
                <a:cs typeface="Arial"/>
              </a:rPr>
              <a:t>a</a:t>
            </a:r>
            <a:r>
              <a:rPr sz="1000" b="1" spc="-10" dirty="0">
                <a:latin typeface="Arial"/>
                <a:cs typeface="Arial"/>
              </a:rPr>
              <a:t>l</a:t>
            </a:r>
            <a:r>
              <a:rPr sz="1000" b="1" spc="-5" dirty="0">
                <a:latin typeface="Arial"/>
                <a:cs typeface="Arial"/>
              </a:rPr>
              <a:t>s</a:t>
            </a:r>
            <a:endParaRPr sz="1000">
              <a:latin typeface="Arial"/>
              <a:cs typeface="Arial"/>
            </a:endParaRPr>
          </a:p>
        </p:txBody>
      </p:sp>
      <p:sp>
        <p:nvSpPr>
          <p:cNvPr id="11" name="object 11"/>
          <p:cNvSpPr txBox="1"/>
          <p:nvPr/>
        </p:nvSpPr>
        <p:spPr>
          <a:xfrm>
            <a:off x="892248" y="300810"/>
            <a:ext cx="1605280" cy="319405"/>
          </a:xfrm>
          <a:prstGeom prst="rect">
            <a:avLst/>
          </a:prstGeom>
        </p:spPr>
        <p:txBody>
          <a:bodyPr vert="horz" wrap="square" lIns="0" tIns="23495" rIns="0" bIns="0" rtlCol="0">
            <a:spAutoFit/>
          </a:bodyPr>
          <a:lstStyle/>
          <a:p>
            <a:pPr marL="12700">
              <a:lnSpc>
                <a:spcPct val="100000"/>
              </a:lnSpc>
              <a:spcBef>
                <a:spcPts val="185"/>
              </a:spcBef>
            </a:pPr>
            <a:r>
              <a:rPr sz="1000" b="1" spc="-5" dirty="0">
                <a:solidFill>
                  <a:srgbClr val="1AB3E0"/>
                </a:solidFill>
                <a:latin typeface="Arial"/>
                <a:cs typeface="Arial"/>
              </a:rPr>
              <a:t>NZIQS Elemental</a:t>
            </a:r>
            <a:r>
              <a:rPr sz="1000" b="1" spc="-45"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7145">
              <a:lnSpc>
                <a:spcPct val="100000"/>
              </a:lnSpc>
              <a:spcBef>
                <a:spcPts val="65"/>
              </a:spcBef>
            </a:pPr>
            <a:r>
              <a:rPr sz="800" spc="-5" dirty="0">
                <a:latin typeface="Arial"/>
                <a:cs typeface="Arial"/>
              </a:rPr>
              <a:t>Standard Forms: Project</a:t>
            </a:r>
            <a:r>
              <a:rPr sz="800" spc="15" dirty="0">
                <a:latin typeface="Arial"/>
                <a:cs typeface="Arial"/>
              </a:rPr>
              <a:t> </a:t>
            </a:r>
            <a:r>
              <a:rPr sz="800" spc="-5" dirty="0">
                <a:latin typeface="Arial"/>
                <a:cs typeface="Arial"/>
              </a:rPr>
              <a:t>Analysis</a:t>
            </a:r>
            <a:endParaRPr sz="800">
              <a:latin typeface="Arial"/>
              <a:cs typeface="Arial"/>
            </a:endParaRPr>
          </a:p>
        </p:txBody>
      </p:sp>
      <p:sp>
        <p:nvSpPr>
          <p:cNvPr id="12" name="object 12"/>
          <p:cNvSpPr/>
          <p:nvPr/>
        </p:nvSpPr>
        <p:spPr>
          <a:xfrm>
            <a:off x="971994" y="1681200"/>
            <a:ext cx="941069" cy="270510"/>
          </a:xfrm>
          <a:custGeom>
            <a:avLst/>
            <a:gdLst/>
            <a:ahLst/>
            <a:cxnLst/>
            <a:rect l="l" t="t" r="r" b="b"/>
            <a:pathLst>
              <a:path w="941069" h="270510">
                <a:moveTo>
                  <a:pt x="0" y="270001"/>
                </a:moveTo>
                <a:lnTo>
                  <a:pt x="940498" y="270001"/>
                </a:lnTo>
                <a:lnTo>
                  <a:pt x="940498" y="0"/>
                </a:lnTo>
                <a:lnTo>
                  <a:pt x="0" y="0"/>
                </a:lnTo>
                <a:lnTo>
                  <a:pt x="0" y="270001"/>
                </a:lnTo>
                <a:close/>
              </a:path>
            </a:pathLst>
          </a:custGeom>
          <a:solidFill>
            <a:srgbClr val="FFFFFF"/>
          </a:solidFill>
        </p:spPr>
        <p:txBody>
          <a:bodyPr wrap="square" lIns="0" tIns="0" rIns="0" bIns="0" rtlCol="0"/>
          <a:lstStyle/>
          <a:p>
            <a:endParaRPr/>
          </a:p>
        </p:txBody>
      </p:sp>
      <p:sp>
        <p:nvSpPr>
          <p:cNvPr id="13" name="object 13"/>
          <p:cNvSpPr/>
          <p:nvPr/>
        </p:nvSpPr>
        <p:spPr>
          <a:xfrm>
            <a:off x="2462402" y="1681200"/>
            <a:ext cx="591820" cy="270510"/>
          </a:xfrm>
          <a:custGeom>
            <a:avLst/>
            <a:gdLst/>
            <a:ahLst/>
            <a:cxnLst/>
            <a:rect l="l" t="t" r="r" b="b"/>
            <a:pathLst>
              <a:path w="591819" h="270510">
                <a:moveTo>
                  <a:pt x="0" y="270001"/>
                </a:moveTo>
                <a:lnTo>
                  <a:pt x="591299" y="270001"/>
                </a:lnTo>
                <a:lnTo>
                  <a:pt x="591299" y="0"/>
                </a:lnTo>
                <a:lnTo>
                  <a:pt x="0" y="0"/>
                </a:lnTo>
                <a:lnTo>
                  <a:pt x="0" y="270001"/>
                </a:lnTo>
                <a:close/>
              </a:path>
            </a:pathLst>
          </a:custGeom>
          <a:solidFill>
            <a:srgbClr val="FFFFFF"/>
          </a:solidFill>
        </p:spPr>
        <p:txBody>
          <a:bodyPr wrap="square" lIns="0" tIns="0" rIns="0" bIns="0" rtlCol="0"/>
          <a:lstStyle/>
          <a:p>
            <a:endParaRPr/>
          </a:p>
        </p:txBody>
      </p:sp>
      <p:sp>
        <p:nvSpPr>
          <p:cNvPr id="14" name="object 14"/>
          <p:cNvSpPr/>
          <p:nvPr/>
        </p:nvSpPr>
        <p:spPr>
          <a:xfrm>
            <a:off x="3146399" y="1681200"/>
            <a:ext cx="357505" cy="270510"/>
          </a:xfrm>
          <a:custGeom>
            <a:avLst/>
            <a:gdLst/>
            <a:ahLst/>
            <a:cxnLst/>
            <a:rect l="l" t="t" r="r" b="b"/>
            <a:pathLst>
              <a:path w="357504" h="270510">
                <a:moveTo>
                  <a:pt x="0" y="270001"/>
                </a:moveTo>
                <a:lnTo>
                  <a:pt x="357301" y="270001"/>
                </a:lnTo>
                <a:lnTo>
                  <a:pt x="357301" y="0"/>
                </a:lnTo>
                <a:lnTo>
                  <a:pt x="0" y="0"/>
                </a:lnTo>
                <a:lnTo>
                  <a:pt x="0" y="270001"/>
                </a:lnTo>
                <a:close/>
              </a:path>
            </a:pathLst>
          </a:custGeom>
          <a:solidFill>
            <a:srgbClr val="FFFFFF"/>
          </a:solidFill>
        </p:spPr>
        <p:txBody>
          <a:bodyPr wrap="square" lIns="0" tIns="0" rIns="0" bIns="0" rtlCol="0"/>
          <a:lstStyle/>
          <a:p>
            <a:endParaRPr/>
          </a:p>
        </p:txBody>
      </p:sp>
      <p:sp>
        <p:nvSpPr>
          <p:cNvPr id="15" name="object 15"/>
          <p:cNvSpPr/>
          <p:nvPr/>
        </p:nvSpPr>
        <p:spPr>
          <a:xfrm>
            <a:off x="976502" y="7838986"/>
            <a:ext cx="481965" cy="189230"/>
          </a:xfrm>
          <a:custGeom>
            <a:avLst/>
            <a:gdLst/>
            <a:ahLst/>
            <a:cxnLst/>
            <a:rect l="l" t="t" r="r" b="b"/>
            <a:pathLst>
              <a:path w="481965" h="189229">
                <a:moveTo>
                  <a:pt x="0" y="188988"/>
                </a:moveTo>
                <a:lnTo>
                  <a:pt x="481495" y="188988"/>
                </a:lnTo>
                <a:lnTo>
                  <a:pt x="481495" y="0"/>
                </a:lnTo>
                <a:lnTo>
                  <a:pt x="0" y="0"/>
                </a:lnTo>
                <a:lnTo>
                  <a:pt x="0" y="188988"/>
                </a:lnTo>
                <a:close/>
              </a:path>
            </a:pathLst>
          </a:custGeom>
          <a:solidFill>
            <a:srgbClr val="FFFFFF"/>
          </a:solidFill>
        </p:spPr>
        <p:txBody>
          <a:bodyPr wrap="square" lIns="0" tIns="0" rIns="0" bIns="0" rtlCol="0"/>
          <a:lstStyle/>
          <a:p>
            <a:endParaRPr/>
          </a:p>
        </p:txBody>
      </p:sp>
      <p:graphicFrame>
        <p:nvGraphicFramePr>
          <p:cNvPr id="16" name="object 16"/>
          <p:cNvGraphicFramePr>
            <a:graphicFrameLocks noGrp="1"/>
          </p:cNvGraphicFramePr>
          <p:nvPr/>
        </p:nvGraphicFramePr>
        <p:xfrm>
          <a:off x="896467" y="1370203"/>
          <a:ext cx="5776595" cy="7118350"/>
        </p:xfrm>
        <a:graphic>
          <a:graphicData uri="http://schemas.openxmlformats.org/drawingml/2006/table">
            <a:tbl>
              <a:tblPr firstRow="1" bandRow="1">
                <a:tableStyleId>{2D5ABB26-0587-4C30-8999-92F81FD0307C}</a:tableStyleId>
              </a:tblPr>
              <a:tblGrid>
                <a:gridCol w="1499870">
                  <a:extLst>
                    <a:ext uri="{9D8B030D-6E8A-4147-A177-3AD203B41FA5}">
                      <a16:colId xmlns:a16="http://schemas.microsoft.com/office/drawing/2014/main" val="20000"/>
                    </a:ext>
                  </a:extLst>
                </a:gridCol>
                <a:gridCol w="695325">
                  <a:extLst>
                    <a:ext uri="{9D8B030D-6E8A-4147-A177-3AD203B41FA5}">
                      <a16:colId xmlns:a16="http://schemas.microsoft.com/office/drawing/2014/main" val="20001"/>
                    </a:ext>
                  </a:extLst>
                </a:gridCol>
                <a:gridCol w="440055">
                  <a:extLst>
                    <a:ext uri="{9D8B030D-6E8A-4147-A177-3AD203B41FA5}">
                      <a16:colId xmlns:a16="http://schemas.microsoft.com/office/drawing/2014/main" val="20002"/>
                    </a:ext>
                  </a:extLst>
                </a:gridCol>
                <a:gridCol w="984885">
                  <a:extLst>
                    <a:ext uri="{9D8B030D-6E8A-4147-A177-3AD203B41FA5}">
                      <a16:colId xmlns:a16="http://schemas.microsoft.com/office/drawing/2014/main" val="20003"/>
                    </a:ext>
                  </a:extLst>
                </a:gridCol>
                <a:gridCol w="1073785">
                  <a:extLst>
                    <a:ext uri="{9D8B030D-6E8A-4147-A177-3AD203B41FA5}">
                      <a16:colId xmlns:a16="http://schemas.microsoft.com/office/drawing/2014/main" val="20004"/>
                    </a:ext>
                  </a:extLst>
                </a:gridCol>
                <a:gridCol w="1074420">
                  <a:extLst>
                    <a:ext uri="{9D8B030D-6E8A-4147-A177-3AD203B41FA5}">
                      <a16:colId xmlns:a16="http://schemas.microsoft.com/office/drawing/2014/main" val="20005"/>
                    </a:ext>
                  </a:extLst>
                </a:gridCol>
              </a:tblGrid>
              <a:tr h="253746">
                <a:tc>
                  <a:txBody>
                    <a:bodyPr/>
                    <a:lstStyle/>
                    <a:p>
                      <a:pPr marL="101600">
                        <a:lnSpc>
                          <a:spcPct val="100000"/>
                        </a:lnSpc>
                        <a:spcBef>
                          <a:spcPts val="265"/>
                        </a:spcBef>
                      </a:pPr>
                      <a:r>
                        <a:rPr sz="1000" b="1" spc="-5" dirty="0">
                          <a:latin typeface="Arial"/>
                          <a:cs typeface="Arial"/>
                        </a:rPr>
                        <a:t>Gross Floor</a:t>
                      </a:r>
                      <a:r>
                        <a:rPr sz="1000" b="1" spc="-10" dirty="0">
                          <a:latin typeface="Arial"/>
                          <a:cs typeface="Arial"/>
                        </a:rPr>
                        <a:t> </a:t>
                      </a:r>
                      <a:r>
                        <a:rPr sz="1000" b="1" spc="-5" dirty="0">
                          <a:latin typeface="Arial"/>
                          <a:cs typeface="Arial"/>
                        </a:rPr>
                        <a:t>Area:</a:t>
                      </a:r>
                      <a:endParaRPr sz="1000">
                        <a:latin typeface="Arial"/>
                        <a:cs typeface="Arial"/>
                      </a:endParaRPr>
                    </a:p>
                  </a:txBody>
                  <a:tcPr marL="0" marR="0" marT="33655" marB="0">
                    <a:lnL w="6350">
                      <a:solidFill>
                        <a:srgbClr val="000000"/>
                      </a:solidFill>
                      <a:prstDash val="solid"/>
                    </a:lnL>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T w="6350">
                      <a:solidFill>
                        <a:srgbClr val="000000"/>
                      </a:solidFill>
                      <a:prstDash val="solid"/>
                    </a:lnT>
                    <a:lnB w="6350">
                      <a:solidFill>
                        <a:srgbClr val="000000"/>
                      </a:solidFill>
                      <a:prstDash val="solid"/>
                    </a:lnB>
                  </a:tcPr>
                </a:tc>
                <a:tc gridSpan="3">
                  <a:txBody>
                    <a:bodyPr/>
                    <a:lstStyle/>
                    <a:p>
                      <a:pPr marL="100965">
                        <a:lnSpc>
                          <a:spcPct val="100000"/>
                        </a:lnSpc>
                        <a:spcBef>
                          <a:spcPts val="265"/>
                        </a:spcBef>
                      </a:pPr>
                      <a:r>
                        <a:rPr sz="1000" b="1" spc="-20" dirty="0">
                          <a:latin typeface="Arial"/>
                          <a:cs typeface="Arial"/>
                        </a:rPr>
                        <a:t>Tender</a:t>
                      </a:r>
                      <a:r>
                        <a:rPr sz="1000" b="1" spc="-5" dirty="0">
                          <a:latin typeface="Arial"/>
                          <a:cs typeface="Arial"/>
                        </a:rPr>
                        <a:t> Date:</a:t>
                      </a:r>
                      <a:endParaRPr sz="1000">
                        <a:latin typeface="Arial"/>
                        <a:cs typeface="Arial"/>
                      </a:endParaRPr>
                    </a:p>
                  </a:txBody>
                  <a:tcPr marL="0" marR="0" marT="33655" marB="0">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406907">
                <a:tc>
                  <a:txBody>
                    <a:bodyPr/>
                    <a:lstStyle/>
                    <a:p>
                      <a:pPr marL="101600">
                        <a:lnSpc>
                          <a:spcPct val="100000"/>
                        </a:lnSpc>
                        <a:spcBef>
                          <a:spcPts val="240"/>
                        </a:spcBef>
                      </a:pPr>
                      <a:r>
                        <a:rPr sz="1000" b="1" spc="-5" dirty="0">
                          <a:latin typeface="Arial"/>
                          <a:cs typeface="Arial"/>
                        </a:rPr>
                        <a:t>Element</a:t>
                      </a:r>
                      <a:endParaRPr sz="1000">
                        <a:latin typeface="Arial"/>
                        <a:cs typeface="Arial"/>
                      </a:endParaRPr>
                    </a:p>
                  </a:txBody>
                  <a:tcPr marL="0" marR="0" marT="3048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21590" algn="ctr">
                        <a:lnSpc>
                          <a:spcPct val="100000"/>
                        </a:lnSpc>
                        <a:spcBef>
                          <a:spcPts val="240"/>
                        </a:spcBef>
                      </a:pPr>
                      <a:r>
                        <a:rPr sz="1000" b="1" spc="-5" dirty="0">
                          <a:latin typeface="Arial"/>
                          <a:cs typeface="Arial"/>
                        </a:rPr>
                        <a:t>Quantity</a:t>
                      </a:r>
                      <a:endParaRPr sz="1000">
                        <a:latin typeface="Arial"/>
                        <a:cs typeface="Arial"/>
                      </a:endParaRPr>
                    </a:p>
                  </a:txBody>
                  <a:tcPr marL="0" marR="0" marT="3048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100965">
                        <a:lnSpc>
                          <a:spcPct val="100000"/>
                        </a:lnSpc>
                        <a:spcBef>
                          <a:spcPts val="240"/>
                        </a:spcBef>
                      </a:pPr>
                      <a:r>
                        <a:rPr sz="1000" b="1" spc="-5" dirty="0">
                          <a:latin typeface="Arial"/>
                          <a:cs typeface="Arial"/>
                        </a:rPr>
                        <a:t>Unit</a:t>
                      </a:r>
                      <a:endParaRPr sz="1000">
                        <a:latin typeface="Arial"/>
                        <a:cs typeface="Arial"/>
                      </a:endParaRPr>
                    </a:p>
                  </a:txBody>
                  <a:tcPr marL="0" marR="0" marT="3048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213360" marR="207010" indent="31750">
                        <a:lnSpc>
                          <a:spcPct val="100000"/>
                        </a:lnSpc>
                        <a:spcBef>
                          <a:spcPts val="265"/>
                        </a:spcBef>
                      </a:pPr>
                      <a:r>
                        <a:rPr sz="1000" b="1" spc="-5" dirty="0">
                          <a:latin typeface="Arial"/>
                          <a:cs typeface="Arial"/>
                        </a:rPr>
                        <a:t>Element  Unit</a:t>
                      </a:r>
                      <a:r>
                        <a:rPr sz="1000" b="1" spc="-75" dirty="0">
                          <a:latin typeface="Arial"/>
                          <a:cs typeface="Arial"/>
                        </a:rPr>
                        <a:t> </a:t>
                      </a:r>
                      <a:r>
                        <a:rPr sz="1000" b="1" spc="-5" dirty="0">
                          <a:latin typeface="Arial"/>
                          <a:cs typeface="Arial"/>
                        </a:rPr>
                        <a:t>Rate</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396240" marR="231775" indent="-158115">
                        <a:lnSpc>
                          <a:spcPct val="100000"/>
                        </a:lnSpc>
                        <a:spcBef>
                          <a:spcPts val="265"/>
                        </a:spcBef>
                      </a:pPr>
                      <a:r>
                        <a:rPr sz="1000" b="1" dirty="0">
                          <a:latin typeface="Arial"/>
                          <a:cs typeface="Arial"/>
                        </a:rPr>
                        <a:t>Elemen</a:t>
                      </a:r>
                      <a:r>
                        <a:rPr sz="1000" b="1" spc="-35" dirty="0">
                          <a:latin typeface="Arial"/>
                          <a:cs typeface="Arial"/>
                        </a:rPr>
                        <a:t>t</a:t>
                      </a:r>
                      <a:r>
                        <a:rPr sz="1000" b="1" dirty="0">
                          <a:latin typeface="Arial"/>
                          <a:cs typeface="Arial"/>
                        </a:rPr>
                        <a:t>al  </a:t>
                      </a:r>
                      <a:r>
                        <a:rPr sz="1000" b="1" spc="-5" dirty="0">
                          <a:latin typeface="Arial"/>
                          <a:cs typeface="Arial"/>
                        </a:rPr>
                        <a:t>Cost</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212090" marR="205104" indent="20320">
                        <a:lnSpc>
                          <a:spcPct val="100000"/>
                        </a:lnSpc>
                        <a:spcBef>
                          <a:spcPts val="265"/>
                        </a:spcBef>
                      </a:pPr>
                      <a:r>
                        <a:rPr sz="1000" b="1" spc="-25" dirty="0">
                          <a:latin typeface="Arial"/>
                          <a:cs typeface="Arial"/>
                        </a:rPr>
                        <a:t>Total </a:t>
                      </a:r>
                      <a:r>
                        <a:rPr sz="1000" b="1" spc="-5" dirty="0">
                          <a:latin typeface="Arial"/>
                          <a:cs typeface="Arial"/>
                        </a:rPr>
                        <a:t>Cost  of</a:t>
                      </a:r>
                      <a:r>
                        <a:rPr sz="1000" b="1" spc="-75" dirty="0">
                          <a:latin typeface="Arial"/>
                          <a:cs typeface="Arial"/>
                        </a:rPr>
                        <a:t> </a:t>
                      </a:r>
                      <a:r>
                        <a:rPr sz="1000" b="1" spc="-5" dirty="0">
                          <a:latin typeface="Arial"/>
                          <a:cs typeface="Arial"/>
                        </a:rPr>
                        <a:t>Element</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r h="253746">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265"/>
                        </a:spcBef>
                      </a:pPr>
                      <a:r>
                        <a:rPr sz="1000" b="1" dirty="0">
                          <a:latin typeface="Arial"/>
                          <a:cs typeface="Arial"/>
                        </a:rPr>
                        <a:t>a</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324485">
                        <a:lnSpc>
                          <a:spcPct val="100000"/>
                        </a:lnSpc>
                        <a:spcBef>
                          <a:spcPts val="265"/>
                        </a:spcBef>
                      </a:pPr>
                      <a:r>
                        <a:rPr sz="1000" b="1" spc="-5" dirty="0">
                          <a:latin typeface="Arial"/>
                          <a:cs typeface="Arial"/>
                        </a:rPr>
                        <a:t>b=d/a</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276860">
                        <a:lnSpc>
                          <a:spcPct val="100000"/>
                        </a:lnSpc>
                        <a:spcBef>
                          <a:spcPts val="265"/>
                        </a:spcBef>
                      </a:pPr>
                      <a:r>
                        <a:rPr sz="1000" b="1" spc="-15" dirty="0">
                          <a:latin typeface="Arial"/>
                          <a:cs typeface="Arial"/>
                        </a:rPr>
                        <a:t>c=d/GFA</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265"/>
                        </a:spcBef>
                      </a:pPr>
                      <a:r>
                        <a:rPr sz="1000" b="1" dirty="0">
                          <a:latin typeface="Arial"/>
                          <a:cs typeface="Arial"/>
                        </a:rPr>
                        <a:t>d</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r h="5944108">
                <a:tc>
                  <a:txBody>
                    <a:bodyPr/>
                    <a:lstStyle/>
                    <a:p>
                      <a:pPr marL="101600">
                        <a:lnSpc>
                          <a:spcPct val="100000"/>
                        </a:lnSpc>
                        <a:spcBef>
                          <a:spcPts val="300"/>
                        </a:spcBef>
                      </a:pPr>
                      <a:r>
                        <a:rPr sz="900" dirty="0">
                          <a:latin typeface="Arial"/>
                          <a:cs typeface="Arial"/>
                        </a:rPr>
                        <a:t>Site</a:t>
                      </a:r>
                      <a:r>
                        <a:rPr sz="900" spc="-10" dirty="0">
                          <a:latin typeface="Arial"/>
                          <a:cs typeface="Arial"/>
                        </a:rPr>
                        <a:t> </a:t>
                      </a:r>
                      <a:r>
                        <a:rPr sz="900" spc="-5" dirty="0">
                          <a:latin typeface="Arial"/>
                          <a:cs typeface="Arial"/>
                        </a:rPr>
                        <a:t>Preparation</a:t>
                      </a:r>
                      <a:endParaRPr sz="900">
                        <a:latin typeface="Arial"/>
                        <a:cs typeface="Arial"/>
                      </a:endParaRPr>
                    </a:p>
                    <a:p>
                      <a:pPr marL="101600">
                        <a:lnSpc>
                          <a:spcPct val="100000"/>
                        </a:lnSpc>
                        <a:spcBef>
                          <a:spcPts val="615"/>
                        </a:spcBef>
                      </a:pPr>
                      <a:r>
                        <a:rPr sz="900" spc="-5" dirty="0">
                          <a:latin typeface="Arial"/>
                          <a:cs typeface="Arial"/>
                        </a:rPr>
                        <a:t>Substructure</a:t>
                      </a:r>
                      <a:endParaRPr sz="900">
                        <a:latin typeface="Arial"/>
                        <a:cs typeface="Arial"/>
                      </a:endParaRPr>
                    </a:p>
                    <a:p>
                      <a:pPr marL="101600" marR="601345">
                        <a:lnSpc>
                          <a:spcPct val="157400"/>
                        </a:lnSpc>
                        <a:spcBef>
                          <a:spcPts val="5"/>
                        </a:spcBef>
                      </a:pPr>
                      <a:r>
                        <a:rPr sz="900" spc="-5" dirty="0">
                          <a:latin typeface="Arial"/>
                          <a:cs typeface="Arial"/>
                        </a:rPr>
                        <a:t>Frame  </a:t>
                      </a:r>
                      <a:r>
                        <a:rPr sz="900" spc="-10" dirty="0">
                          <a:latin typeface="Arial"/>
                          <a:cs typeface="Arial"/>
                        </a:rPr>
                        <a:t>Structural</a:t>
                      </a:r>
                      <a:r>
                        <a:rPr sz="900" spc="-50" dirty="0">
                          <a:latin typeface="Arial"/>
                          <a:cs typeface="Arial"/>
                        </a:rPr>
                        <a:t> </a:t>
                      </a:r>
                      <a:r>
                        <a:rPr sz="900" spc="-15" dirty="0">
                          <a:latin typeface="Arial"/>
                          <a:cs typeface="Arial"/>
                        </a:rPr>
                        <a:t>Walls  </a:t>
                      </a:r>
                      <a:r>
                        <a:rPr sz="900" spc="-5" dirty="0">
                          <a:latin typeface="Arial"/>
                          <a:cs typeface="Arial"/>
                        </a:rPr>
                        <a:t>Upper Floors  Roof</a:t>
                      </a:r>
                      <a:endParaRPr sz="900">
                        <a:latin typeface="Arial"/>
                        <a:cs typeface="Arial"/>
                      </a:endParaRPr>
                    </a:p>
                    <a:p>
                      <a:pPr marL="101600" marR="155575">
                        <a:lnSpc>
                          <a:spcPct val="101699"/>
                        </a:lnSpc>
                        <a:spcBef>
                          <a:spcPts val="600"/>
                        </a:spcBef>
                      </a:pPr>
                      <a:r>
                        <a:rPr sz="900" dirty="0">
                          <a:latin typeface="Arial"/>
                          <a:cs typeface="Arial"/>
                        </a:rPr>
                        <a:t>Exterior </a:t>
                      </a:r>
                      <a:r>
                        <a:rPr sz="900" spc="-10" dirty="0">
                          <a:latin typeface="Arial"/>
                          <a:cs typeface="Arial"/>
                        </a:rPr>
                        <a:t>Walls </a:t>
                      </a:r>
                      <a:r>
                        <a:rPr sz="900" dirty="0">
                          <a:latin typeface="Arial"/>
                          <a:cs typeface="Arial"/>
                        </a:rPr>
                        <a:t>&amp;</a:t>
                      </a:r>
                      <a:r>
                        <a:rPr sz="900" spc="-95" dirty="0">
                          <a:latin typeface="Arial"/>
                          <a:cs typeface="Arial"/>
                        </a:rPr>
                        <a:t> </a:t>
                      </a:r>
                      <a:r>
                        <a:rPr sz="900" dirty="0">
                          <a:latin typeface="Arial"/>
                          <a:cs typeface="Arial"/>
                        </a:rPr>
                        <a:t>Exterior  </a:t>
                      </a:r>
                      <a:r>
                        <a:rPr sz="900" spc="-5" dirty="0">
                          <a:latin typeface="Arial"/>
                          <a:cs typeface="Arial"/>
                        </a:rPr>
                        <a:t>Finish</a:t>
                      </a:r>
                      <a:endParaRPr sz="900">
                        <a:latin typeface="Arial"/>
                        <a:cs typeface="Arial"/>
                      </a:endParaRPr>
                    </a:p>
                    <a:p>
                      <a:pPr marL="101600" marR="394335">
                        <a:lnSpc>
                          <a:spcPct val="101699"/>
                        </a:lnSpc>
                        <a:spcBef>
                          <a:spcPts val="605"/>
                        </a:spcBef>
                      </a:pPr>
                      <a:r>
                        <a:rPr sz="900" spc="-5" dirty="0">
                          <a:latin typeface="Arial"/>
                          <a:cs typeface="Arial"/>
                        </a:rPr>
                        <a:t>Windows </a:t>
                      </a:r>
                      <a:r>
                        <a:rPr sz="900" dirty="0">
                          <a:latin typeface="Arial"/>
                          <a:cs typeface="Arial"/>
                        </a:rPr>
                        <a:t>&amp;</a:t>
                      </a:r>
                      <a:r>
                        <a:rPr sz="900" spc="-80" dirty="0">
                          <a:latin typeface="Arial"/>
                          <a:cs typeface="Arial"/>
                        </a:rPr>
                        <a:t> </a:t>
                      </a:r>
                      <a:r>
                        <a:rPr sz="900" spc="-5" dirty="0">
                          <a:latin typeface="Arial"/>
                          <a:cs typeface="Arial"/>
                        </a:rPr>
                        <a:t>Exterior  Doors</a:t>
                      </a:r>
                      <a:endParaRPr sz="900">
                        <a:latin typeface="Arial"/>
                        <a:cs typeface="Arial"/>
                      </a:endParaRPr>
                    </a:p>
                    <a:p>
                      <a:pPr marL="101600">
                        <a:lnSpc>
                          <a:spcPct val="100000"/>
                        </a:lnSpc>
                        <a:spcBef>
                          <a:spcPts val="620"/>
                        </a:spcBef>
                      </a:pPr>
                      <a:r>
                        <a:rPr sz="900" spc="-15" dirty="0">
                          <a:latin typeface="Arial"/>
                          <a:cs typeface="Arial"/>
                        </a:rPr>
                        <a:t>Stairs </a:t>
                      </a:r>
                      <a:r>
                        <a:rPr sz="900" dirty="0">
                          <a:latin typeface="Arial"/>
                          <a:cs typeface="Arial"/>
                        </a:rPr>
                        <a:t>&amp;</a:t>
                      </a:r>
                      <a:r>
                        <a:rPr sz="900" spc="-5" dirty="0">
                          <a:latin typeface="Arial"/>
                          <a:cs typeface="Arial"/>
                        </a:rPr>
                        <a:t> Balustrades</a:t>
                      </a:r>
                      <a:endParaRPr sz="900">
                        <a:latin typeface="Arial"/>
                        <a:cs typeface="Arial"/>
                      </a:endParaRPr>
                    </a:p>
                    <a:p>
                      <a:pPr marL="101600" marR="464820">
                        <a:lnSpc>
                          <a:spcPct val="157400"/>
                        </a:lnSpc>
                        <a:spcBef>
                          <a:spcPts val="5"/>
                        </a:spcBef>
                      </a:pPr>
                      <a:r>
                        <a:rPr sz="900" dirty="0">
                          <a:latin typeface="Arial"/>
                          <a:cs typeface="Arial"/>
                        </a:rPr>
                        <a:t>Interior </a:t>
                      </a:r>
                      <a:r>
                        <a:rPr sz="900" spc="-10" dirty="0">
                          <a:latin typeface="Arial"/>
                          <a:cs typeface="Arial"/>
                        </a:rPr>
                        <a:t>Walls  </a:t>
                      </a:r>
                      <a:r>
                        <a:rPr sz="900" dirty="0">
                          <a:latin typeface="Arial"/>
                          <a:cs typeface="Arial"/>
                        </a:rPr>
                        <a:t>Interior </a:t>
                      </a:r>
                      <a:r>
                        <a:rPr sz="900" spc="-5" dirty="0">
                          <a:latin typeface="Arial"/>
                          <a:cs typeface="Arial"/>
                        </a:rPr>
                        <a:t>Doors  Floor Finishes  </a:t>
                      </a:r>
                      <a:r>
                        <a:rPr sz="900" spc="-10" dirty="0">
                          <a:latin typeface="Arial"/>
                          <a:cs typeface="Arial"/>
                        </a:rPr>
                        <a:t>Wall </a:t>
                      </a:r>
                      <a:r>
                        <a:rPr sz="900" spc="-5" dirty="0">
                          <a:latin typeface="Arial"/>
                          <a:cs typeface="Arial"/>
                        </a:rPr>
                        <a:t>Finishes  Ceiling Finishes  Fittings </a:t>
                      </a:r>
                      <a:r>
                        <a:rPr sz="900" dirty="0">
                          <a:latin typeface="Arial"/>
                          <a:cs typeface="Arial"/>
                        </a:rPr>
                        <a:t>&amp; </a:t>
                      </a:r>
                      <a:r>
                        <a:rPr sz="900" spc="-5" dirty="0">
                          <a:latin typeface="Arial"/>
                          <a:cs typeface="Arial"/>
                        </a:rPr>
                        <a:t>Fixtures  Sanitary</a:t>
                      </a:r>
                      <a:r>
                        <a:rPr sz="900" spc="-65" dirty="0">
                          <a:latin typeface="Arial"/>
                          <a:cs typeface="Arial"/>
                        </a:rPr>
                        <a:t> </a:t>
                      </a:r>
                      <a:r>
                        <a:rPr sz="900" spc="-5" dirty="0">
                          <a:latin typeface="Arial"/>
                          <a:cs typeface="Arial"/>
                        </a:rPr>
                        <a:t>Plumbing</a:t>
                      </a:r>
                      <a:endParaRPr sz="900">
                        <a:latin typeface="Arial"/>
                        <a:cs typeface="Arial"/>
                      </a:endParaRPr>
                    </a:p>
                    <a:p>
                      <a:pPr marL="101600" marR="216535">
                        <a:lnSpc>
                          <a:spcPct val="102200"/>
                        </a:lnSpc>
                        <a:spcBef>
                          <a:spcPts val="590"/>
                        </a:spcBef>
                      </a:pPr>
                      <a:r>
                        <a:rPr sz="900" spc="-5" dirty="0">
                          <a:latin typeface="Arial"/>
                          <a:cs typeface="Arial"/>
                        </a:rPr>
                        <a:t>Heating and </a:t>
                      </a:r>
                      <a:r>
                        <a:rPr sz="900" spc="-10" dirty="0">
                          <a:latin typeface="Arial"/>
                          <a:cs typeface="Arial"/>
                        </a:rPr>
                        <a:t>Ventilation  </a:t>
                      </a:r>
                      <a:r>
                        <a:rPr sz="900" dirty="0">
                          <a:latin typeface="Arial"/>
                          <a:cs typeface="Arial"/>
                        </a:rPr>
                        <a:t>Services</a:t>
                      </a:r>
                      <a:endParaRPr sz="900">
                        <a:latin typeface="Arial"/>
                        <a:cs typeface="Arial"/>
                      </a:endParaRPr>
                    </a:p>
                    <a:p>
                      <a:pPr marL="101600" marR="456565">
                        <a:lnSpc>
                          <a:spcPct val="157300"/>
                        </a:lnSpc>
                      </a:pPr>
                      <a:r>
                        <a:rPr sz="900" spc="-5" dirty="0">
                          <a:latin typeface="Arial"/>
                          <a:cs typeface="Arial"/>
                        </a:rPr>
                        <a:t>Fire Services  Electrical</a:t>
                      </a:r>
                      <a:r>
                        <a:rPr sz="900" spc="-50" dirty="0">
                          <a:latin typeface="Arial"/>
                          <a:cs typeface="Arial"/>
                        </a:rPr>
                        <a:t> </a:t>
                      </a:r>
                      <a:r>
                        <a:rPr sz="900" spc="-5" dirty="0">
                          <a:latin typeface="Arial"/>
                          <a:cs typeface="Arial"/>
                        </a:rPr>
                        <a:t>Services</a:t>
                      </a:r>
                      <a:endParaRPr sz="900">
                        <a:latin typeface="Arial"/>
                        <a:cs typeface="Arial"/>
                      </a:endParaRPr>
                    </a:p>
                    <a:p>
                      <a:pPr marL="101600" marR="362585">
                        <a:lnSpc>
                          <a:spcPct val="101699"/>
                        </a:lnSpc>
                        <a:spcBef>
                          <a:spcPts val="605"/>
                        </a:spcBef>
                      </a:pPr>
                      <a:r>
                        <a:rPr sz="900" spc="-10" dirty="0">
                          <a:latin typeface="Arial"/>
                          <a:cs typeface="Arial"/>
                        </a:rPr>
                        <a:t>Vertical </a:t>
                      </a:r>
                      <a:r>
                        <a:rPr sz="900" dirty="0">
                          <a:latin typeface="Arial"/>
                          <a:cs typeface="Arial"/>
                        </a:rPr>
                        <a:t>&amp;</a:t>
                      </a:r>
                      <a:r>
                        <a:rPr sz="900" spc="-80" dirty="0">
                          <a:latin typeface="Arial"/>
                          <a:cs typeface="Arial"/>
                        </a:rPr>
                        <a:t> </a:t>
                      </a:r>
                      <a:r>
                        <a:rPr sz="900" spc="-5" dirty="0">
                          <a:latin typeface="Arial"/>
                          <a:cs typeface="Arial"/>
                        </a:rPr>
                        <a:t>Horizontal  </a:t>
                      </a:r>
                      <a:r>
                        <a:rPr sz="900" spc="-10" dirty="0">
                          <a:latin typeface="Arial"/>
                          <a:cs typeface="Arial"/>
                        </a:rPr>
                        <a:t>Transportation</a:t>
                      </a:r>
                      <a:endParaRPr sz="900">
                        <a:latin typeface="Arial"/>
                        <a:cs typeface="Arial"/>
                      </a:endParaRPr>
                    </a:p>
                    <a:p>
                      <a:pPr marL="101600">
                        <a:lnSpc>
                          <a:spcPct val="100000"/>
                        </a:lnSpc>
                        <a:spcBef>
                          <a:spcPts val="620"/>
                        </a:spcBef>
                      </a:pPr>
                      <a:r>
                        <a:rPr sz="900" spc="-10" dirty="0">
                          <a:latin typeface="Arial"/>
                          <a:cs typeface="Arial"/>
                        </a:rPr>
                        <a:t>Special </a:t>
                      </a:r>
                      <a:r>
                        <a:rPr sz="900" spc="-5" dirty="0">
                          <a:latin typeface="Arial"/>
                          <a:cs typeface="Arial"/>
                        </a:rPr>
                        <a:t>Services</a:t>
                      </a:r>
                      <a:endParaRPr sz="900">
                        <a:latin typeface="Arial"/>
                        <a:cs typeface="Arial"/>
                      </a:endParaRPr>
                    </a:p>
                    <a:p>
                      <a:pPr marL="101600" marR="617855">
                        <a:lnSpc>
                          <a:spcPct val="157300"/>
                        </a:lnSpc>
                        <a:spcBef>
                          <a:spcPts val="5"/>
                        </a:spcBef>
                      </a:pPr>
                      <a:r>
                        <a:rPr sz="900" spc="-5" dirty="0">
                          <a:latin typeface="Arial"/>
                          <a:cs typeface="Arial"/>
                        </a:rPr>
                        <a:t>Drainage  External</a:t>
                      </a:r>
                      <a:r>
                        <a:rPr sz="900" spc="-70" dirty="0">
                          <a:latin typeface="Arial"/>
                          <a:cs typeface="Arial"/>
                        </a:rPr>
                        <a:t> </a:t>
                      </a:r>
                      <a:r>
                        <a:rPr sz="900" spc="-10" dirty="0">
                          <a:latin typeface="Arial"/>
                          <a:cs typeface="Arial"/>
                        </a:rPr>
                        <a:t>Works</a:t>
                      </a:r>
                      <a:endParaRPr sz="900">
                        <a:latin typeface="Arial"/>
                        <a:cs typeface="Arial"/>
                      </a:endParaRPr>
                    </a:p>
                    <a:p>
                      <a:pPr marL="103505" marR="396875">
                        <a:lnSpc>
                          <a:spcPct val="111100"/>
                        </a:lnSpc>
                        <a:spcBef>
                          <a:spcPts val="590"/>
                        </a:spcBef>
                      </a:pPr>
                      <a:r>
                        <a:rPr sz="900" dirty="0">
                          <a:solidFill>
                            <a:srgbClr val="231F20"/>
                          </a:solidFill>
                          <a:latin typeface="Arial"/>
                          <a:cs typeface="Arial"/>
                        </a:rPr>
                        <a:t>Other</a:t>
                      </a:r>
                      <a:r>
                        <a:rPr sz="900" spc="-80" dirty="0">
                          <a:solidFill>
                            <a:srgbClr val="231F20"/>
                          </a:solidFill>
                          <a:latin typeface="Arial"/>
                          <a:cs typeface="Arial"/>
                        </a:rPr>
                        <a:t> </a:t>
                      </a:r>
                      <a:r>
                        <a:rPr sz="900" spc="-5" dirty="0">
                          <a:solidFill>
                            <a:srgbClr val="231F20"/>
                          </a:solidFill>
                          <a:latin typeface="Arial"/>
                          <a:cs typeface="Arial"/>
                        </a:rPr>
                        <a:t>Development  Costs</a:t>
                      </a:r>
                      <a:endParaRPr sz="900">
                        <a:latin typeface="Arial"/>
                        <a:cs typeface="Arial"/>
                      </a:endParaRPr>
                    </a:p>
                  </a:txBody>
                  <a:tcPr marL="0" marR="0" marT="3810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3"/>
                  </a:ext>
                </a:extLst>
              </a:tr>
              <a:tr h="253745">
                <a:tc>
                  <a:txBody>
                    <a:bodyPr/>
                    <a:lstStyle/>
                    <a:p>
                      <a:pPr marL="101600">
                        <a:lnSpc>
                          <a:spcPct val="100000"/>
                        </a:lnSpc>
                        <a:spcBef>
                          <a:spcPts val="340"/>
                        </a:spcBef>
                      </a:pPr>
                      <a:r>
                        <a:rPr sz="1000" b="1" spc="-25" dirty="0">
                          <a:latin typeface="Arial"/>
                          <a:cs typeface="Arial"/>
                        </a:rPr>
                        <a:t>Totals</a:t>
                      </a:r>
                      <a:endParaRPr sz="1000">
                        <a:latin typeface="Arial"/>
                        <a:cs typeface="Arial"/>
                      </a:endParaRPr>
                    </a:p>
                  </a:txBody>
                  <a:tcPr marL="0" marR="0" marT="4318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43</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827148"/>
            <a:ext cx="2601595" cy="238760"/>
          </a:xfrm>
          <a:prstGeom prst="rect">
            <a:avLst/>
          </a:prstGeom>
        </p:spPr>
        <p:txBody>
          <a:bodyPr vert="horz" wrap="square" lIns="0" tIns="12065" rIns="0" bIns="0" rtlCol="0">
            <a:spAutoFit/>
          </a:bodyPr>
          <a:lstStyle/>
          <a:p>
            <a:pPr marL="12700">
              <a:lnSpc>
                <a:spcPct val="100000"/>
              </a:lnSpc>
              <a:spcBef>
                <a:spcPts val="95"/>
              </a:spcBef>
            </a:pPr>
            <a:r>
              <a:rPr sz="1400" spc="-5" dirty="0">
                <a:latin typeface="Arial"/>
                <a:cs typeface="Arial"/>
              </a:rPr>
              <a:t>Element Unit Rate </a:t>
            </a:r>
            <a:r>
              <a:rPr sz="1400" spc="-10" dirty="0">
                <a:latin typeface="Arial"/>
                <a:cs typeface="Arial"/>
              </a:rPr>
              <a:t>Record</a:t>
            </a:r>
            <a:r>
              <a:rPr sz="1400" spc="-5" dirty="0">
                <a:latin typeface="Arial"/>
                <a:cs typeface="Arial"/>
              </a:rPr>
              <a:t> Sheet</a:t>
            </a:r>
            <a:endParaRPr sz="1400">
              <a:latin typeface="Arial"/>
              <a:cs typeface="Arial"/>
            </a:endParaRPr>
          </a:p>
        </p:txBody>
      </p:sp>
      <p:sp>
        <p:nvSpPr>
          <p:cNvPr id="7" name="object 7"/>
          <p:cNvSpPr txBox="1"/>
          <p:nvPr/>
        </p:nvSpPr>
        <p:spPr>
          <a:xfrm>
            <a:off x="1001621" y="2257656"/>
            <a:ext cx="698500" cy="141605"/>
          </a:xfrm>
          <a:prstGeom prst="rect">
            <a:avLst/>
          </a:prstGeom>
        </p:spPr>
        <p:txBody>
          <a:bodyPr vert="horz" wrap="square" lIns="0" tIns="0" rIns="0" bIns="0" rtlCol="0">
            <a:spAutoFit/>
          </a:bodyPr>
          <a:lstStyle/>
          <a:p>
            <a:pPr>
              <a:lnSpc>
                <a:spcPts val="1100"/>
              </a:lnSpc>
            </a:pPr>
            <a:r>
              <a:rPr sz="1000" b="1" spc="-5" dirty="0">
                <a:latin typeface="Arial"/>
                <a:cs typeface="Arial"/>
              </a:rPr>
              <a:t>D</a:t>
            </a:r>
            <a:r>
              <a:rPr sz="1000" b="1" spc="-10" dirty="0">
                <a:latin typeface="Arial"/>
                <a:cs typeface="Arial"/>
              </a:rPr>
              <a:t>e</a:t>
            </a:r>
            <a:r>
              <a:rPr sz="1000" b="1" spc="-5" dirty="0">
                <a:latin typeface="Arial"/>
                <a:cs typeface="Arial"/>
              </a:rPr>
              <a:t>s</a:t>
            </a:r>
            <a:r>
              <a:rPr sz="1000" b="1" spc="-10" dirty="0">
                <a:latin typeface="Arial"/>
                <a:cs typeface="Arial"/>
              </a:rPr>
              <a:t>c</a:t>
            </a:r>
            <a:r>
              <a:rPr sz="1000" b="1" spc="-5" dirty="0">
                <a:latin typeface="Arial"/>
                <a:cs typeface="Arial"/>
              </a:rPr>
              <a:t>r</a:t>
            </a:r>
            <a:r>
              <a:rPr sz="1000" b="1" spc="-10" dirty="0">
                <a:latin typeface="Arial"/>
                <a:cs typeface="Arial"/>
              </a:rPr>
              <a:t>i</a:t>
            </a:r>
            <a:r>
              <a:rPr sz="1000" b="1" spc="-5" dirty="0">
                <a:latin typeface="Arial"/>
                <a:cs typeface="Arial"/>
              </a:rPr>
              <a:t>pt</a:t>
            </a:r>
            <a:r>
              <a:rPr sz="1000" b="1" spc="-10" dirty="0">
                <a:latin typeface="Arial"/>
                <a:cs typeface="Arial"/>
              </a:rPr>
              <a:t>i</a:t>
            </a:r>
            <a:r>
              <a:rPr sz="1000" b="1" spc="-5" dirty="0">
                <a:latin typeface="Arial"/>
                <a:cs typeface="Arial"/>
              </a:rPr>
              <a:t>on</a:t>
            </a:r>
            <a:endParaRPr sz="1000">
              <a:latin typeface="Arial"/>
              <a:cs typeface="Arial"/>
            </a:endParaRPr>
          </a:p>
        </p:txBody>
      </p:sp>
      <p:sp>
        <p:nvSpPr>
          <p:cNvPr id="8" name="object 8"/>
          <p:cNvSpPr txBox="1"/>
          <p:nvPr/>
        </p:nvSpPr>
        <p:spPr>
          <a:xfrm>
            <a:off x="2500424" y="2181508"/>
            <a:ext cx="443865" cy="294005"/>
          </a:xfrm>
          <a:prstGeom prst="rect">
            <a:avLst/>
          </a:prstGeom>
        </p:spPr>
        <p:txBody>
          <a:bodyPr vert="horz" wrap="square" lIns="0" tIns="0" rIns="0" bIns="0" rtlCol="0">
            <a:spAutoFit/>
          </a:bodyPr>
          <a:lstStyle/>
          <a:p>
            <a:pPr>
              <a:lnSpc>
                <a:spcPts val="1100"/>
              </a:lnSpc>
            </a:pPr>
            <a:r>
              <a:rPr sz="1000" b="1" spc="-5" dirty="0">
                <a:latin typeface="Arial"/>
                <a:cs typeface="Arial"/>
              </a:rPr>
              <a:t>Quantit</a:t>
            </a:r>
            <a:endParaRPr sz="1000">
              <a:latin typeface="Arial"/>
              <a:cs typeface="Arial"/>
            </a:endParaRPr>
          </a:p>
          <a:p>
            <a:pPr>
              <a:lnSpc>
                <a:spcPct val="100000"/>
              </a:lnSpc>
            </a:pPr>
            <a:r>
              <a:rPr sz="1000" b="1" spc="-5" dirty="0">
                <a:latin typeface="Arial"/>
                <a:cs typeface="Arial"/>
              </a:rPr>
              <a:t>y</a:t>
            </a:r>
            <a:endParaRPr sz="1000">
              <a:latin typeface="Arial"/>
              <a:cs typeface="Arial"/>
            </a:endParaRPr>
          </a:p>
        </p:txBody>
      </p:sp>
      <p:sp>
        <p:nvSpPr>
          <p:cNvPr id="9" name="object 9"/>
          <p:cNvSpPr txBox="1"/>
          <p:nvPr/>
        </p:nvSpPr>
        <p:spPr>
          <a:xfrm>
            <a:off x="3188541" y="2257783"/>
            <a:ext cx="246379" cy="141605"/>
          </a:xfrm>
          <a:prstGeom prst="rect">
            <a:avLst/>
          </a:prstGeom>
        </p:spPr>
        <p:txBody>
          <a:bodyPr vert="horz" wrap="square" lIns="0" tIns="0" rIns="0" bIns="0" rtlCol="0">
            <a:spAutoFit/>
          </a:bodyPr>
          <a:lstStyle/>
          <a:p>
            <a:pPr>
              <a:lnSpc>
                <a:spcPts val="1100"/>
              </a:lnSpc>
            </a:pPr>
            <a:r>
              <a:rPr sz="1000" b="1" spc="-5" dirty="0">
                <a:latin typeface="Arial"/>
                <a:cs typeface="Arial"/>
              </a:rPr>
              <a:t>Unit</a:t>
            </a:r>
            <a:endParaRPr sz="1000">
              <a:latin typeface="Arial"/>
              <a:cs typeface="Arial"/>
            </a:endParaRPr>
          </a:p>
        </p:txBody>
      </p:sp>
      <p:sp>
        <p:nvSpPr>
          <p:cNvPr id="10" name="object 10"/>
          <p:cNvSpPr txBox="1"/>
          <p:nvPr/>
        </p:nvSpPr>
        <p:spPr>
          <a:xfrm>
            <a:off x="4384371" y="299562"/>
            <a:ext cx="2284730" cy="321310"/>
          </a:xfrm>
          <a:prstGeom prst="rect">
            <a:avLst/>
          </a:prstGeom>
        </p:spPr>
        <p:txBody>
          <a:bodyPr vert="horz" wrap="square" lIns="0" tIns="24765" rIns="0" bIns="0" rtlCol="0">
            <a:spAutoFit/>
          </a:bodyPr>
          <a:lstStyle/>
          <a:p>
            <a:pPr marL="692150">
              <a:lnSpc>
                <a:spcPct val="100000"/>
              </a:lnSpc>
              <a:spcBef>
                <a:spcPts val="195"/>
              </a:spcBef>
            </a:pPr>
            <a:r>
              <a:rPr sz="1000" b="1" spc="-5" dirty="0">
                <a:solidFill>
                  <a:srgbClr val="1AB3E0"/>
                </a:solidFill>
                <a:latin typeface="Arial"/>
                <a:cs typeface="Arial"/>
              </a:rPr>
              <a:t>NZIQS Elemental</a:t>
            </a:r>
            <a:r>
              <a:rPr sz="1000" b="1" spc="-35"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75"/>
              </a:spcBef>
            </a:pPr>
            <a:r>
              <a:rPr sz="800" spc="-5" dirty="0">
                <a:latin typeface="Arial"/>
                <a:cs typeface="Arial"/>
              </a:rPr>
              <a:t>Standard Forms: Element Unit Rate </a:t>
            </a:r>
            <a:r>
              <a:rPr sz="800" spc="-10" dirty="0">
                <a:latin typeface="Arial"/>
                <a:cs typeface="Arial"/>
              </a:rPr>
              <a:t>Record</a:t>
            </a:r>
            <a:r>
              <a:rPr sz="800" spc="65" dirty="0">
                <a:latin typeface="Arial"/>
                <a:cs typeface="Arial"/>
              </a:rPr>
              <a:t> </a:t>
            </a:r>
            <a:r>
              <a:rPr sz="800" spc="-5" dirty="0">
                <a:latin typeface="Arial"/>
                <a:cs typeface="Arial"/>
              </a:rPr>
              <a:t>Sheet</a:t>
            </a:r>
            <a:endParaRPr sz="800">
              <a:latin typeface="Arial"/>
              <a:cs typeface="Arial"/>
            </a:endParaRPr>
          </a:p>
        </p:txBody>
      </p:sp>
      <p:sp>
        <p:nvSpPr>
          <p:cNvPr id="11" name="object 11"/>
          <p:cNvSpPr/>
          <p:nvPr/>
        </p:nvSpPr>
        <p:spPr>
          <a:xfrm>
            <a:off x="966597" y="2156295"/>
            <a:ext cx="1215390" cy="274955"/>
          </a:xfrm>
          <a:custGeom>
            <a:avLst/>
            <a:gdLst/>
            <a:ahLst/>
            <a:cxnLst/>
            <a:rect l="l" t="t" r="r" b="b"/>
            <a:pathLst>
              <a:path w="1215389" h="274955">
                <a:moveTo>
                  <a:pt x="0" y="274510"/>
                </a:moveTo>
                <a:lnTo>
                  <a:pt x="1214996" y="274510"/>
                </a:lnTo>
                <a:lnTo>
                  <a:pt x="1214996" y="0"/>
                </a:lnTo>
                <a:lnTo>
                  <a:pt x="0" y="0"/>
                </a:lnTo>
                <a:lnTo>
                  <a:pt x="0" y="274510"/>
                </a:lnTo>
                <a:close/>
              </a:path>
            </a:pathLst>
          </a:custGeom>
          <a:solidFill>
            <a:srgbClr val="FFFFFF"/>
          </a:solidFill>
        </p:spPr>
        <p:txBody>
          <a:bodyPr wrap="square" lIns="0" tIns="0" rIns="0" bIns="0" rtlCol="0"/>
          <a:lstStyle/>
          <a:p>
            <a:endParaRPr/>
          </a:p>
        </p:txBody>
      </p:sp>
      <p:sp>
        <p:nvSpPr>
          <p:cNvPr id="12" name="object 12"/>
          <p:cNvSpPr/>
          <p:nvPr/>
        </p:nvSpPr>
        <p:spPr>
          <a:xfrm>
            <a:off x="2349004" y="2156282"/>
            <a:ext cx="661035" cy="349885"/>
          </a:xfrm>
          <a:custGeom>
            <a:avLst/>
            <a:gdLst/>
            <a:ahLst/>
            <a:cxnLst/>
            <a:rect l="l" t="t" r="r" b="b"/>
            <a:pathLst>
              <a:path w="661035" h="349885">
                <a:moveTo>
                  <a:pt x="0" y="349300"/>
                </a:moveTo>
                <a:lnTo>
                  <a:pt x="660603" y="349300"/>
                </a:lnTo>
                <a:lnTo>
                  <a:pt x="660603" y="0"/>
                </a:lnTo>
                <a:lnTo>
                  <a:pt x="0" y="0"/>
                </a:lnTo>
                <a:lnTo>
                  <a:pt x="0" y="349300"/>
                </a:lnTo>
                <a:close/>
              </a:path>
            </a:pathLst>
          </a:custGeom>
          <a:solidFill>
            <a:srgbClr val="FFFFFF"/>
          </a:solidFill>
        </p:spPr>
        <p:txBody>
          <a:bodyPr wrap="square" lIns="0" tIns="0" rIns="0" bIns="0" rtlCol="0"/>
          <a:lstStyle/>
          <a:p>
            <a:endParaRPr/>
          </a:p>
        </p:txBody>
      </p:sp>
      <p:sp>
        <p:nvSpPr>
          <p:cNvPr id="13" name="object 13"/>
          <p:cNvSpPr/>
          <p:nvPr/>
        </p:nvSpPr>
        <p:spPr>
          <a:xfrm>
            <a:off x="3121202" y="2156282"/>
            <a:ext cx="346075" cy="349885"/>
          </a:xfrm>
          <a:custGeom>
            <a:avLst/>
            <a:gdLst/>
            <a:ahLst/>
            <a:cxnLst/>
            <a:rect l="l" t="t" r="r" b="b"/>
            <a:pathLst>
              <a:path w="346075" h="349885">
                <a:moveTo>
                  <a:pt x="0" y="349300"/>
                </a:moveTo>
                <a:lnTo>
                  <a:pt x="345605" y="349300"/>
                </a:lnTo>
                <a:lnTo>
                  <a:pt x="345605" y="0"/>
                </a:lnTo>
                <a:lnTo>
                  <a:pt x="0" y="0"/>
                </a:lnTo>
                <a:lnTo>
                  <a:pt x="0" y="349300"/>
                </a:lnTo>
                <a:close/>
              </a:path>
            </a:pathLst>
          </a:custGeom>
          <a:solidFill>
            <a:srgbClr val="FFFFFF"/>
          </a:solidFill>
        </p:spPr>
        <p:txBody>
          <a:bodyPr wrap="square" lIns="0" tIns="0" rIns="0" bIns="0" rtlCol="0"/>
          <a:lstStyle/>
          <a:p>
            <a:endParaRPr/>
          </a:p>
        </p:txBody>
      </p:sp>
      <p:graphicFrame>
        <p:nvGraphicFramePr>
          <p:cNvPr id="14" name="object 14"/>
          <p:cNvGraphicFramePr>
            <a:graphicFrameLocks noGrp="1"/>
          </p:cNvGraphicFramePr>
          <p:nvPr/>
        </p:nvGraphicFramePr>
        <p:xfrm>
          <a:off x="896467" y="1370203"/>
          <a:ext cx="5769610" cy="7512050"/>
        </p:xfrm>
        <a:graphic>
          <a:graphicData uri="http://schemas.openxmlformats.org/drawingml/2006/table">
            <a:tbl>
              <a:tblPr firstRow="1" bandRow="1">
                <a:tableStyleId>{2D5ABB26-0587-4C30-8999-92F81FD0307C}</a:tableStyleId>
              </a:tblPr>
              <a:tblGrid>
                <a:gridCol w="1398270">
                  <a:extLst>
                    <a:ext uri="{9D8B030D-6E8A-4147-A177-3AD203B41FA5}">
                      <a16:colId xmlns:a16="http://schemas.microsoft.com/office/drawing/2014/main" val="20000"/>
                    </a:ext>
                  </a:extLst>
                </a:gridCol>
                <a:gridCol w="789940">
                  <a:extLst>
                    <a:ext uri="{9D8B030D-6E8A-4147-A177-3AD203B41FA5}">
                      <a16:colId xmlns:a16="http://schemas.microsoft.com/office/drawing/2014/main" val="20001"/>
                    </a:ext>
                  </a:extLst>
                </a:gridCol>
                <a:gridCol w="447039">
                  <a:extLst>
                    <a:ext uri="{9D8B030D-6E8A-4147-A177-3AD203B41FA5}">
                      <a16:colId xmlns:a16="http://schemas.microsoft.com/office/drawing/2014/main" val="20002"/>
                    </a:ext>
                  </a:extLst>
                </a:gridCol>
                <a:gridCol w="982979">
                  <a:extLst>
                    <a:ext uri="{9D8B030D-6E8A-4147-A177-3AD203B41FA5}">
                      <a16:colId xmlns:a16="http://schemas.microsoft.com/office/drawing/2014/main" val="20003"/>
                    </a:ext>
                  </a:extLst>
                </a:gridCol>
                <a:gridCol w="1071879">
                  <a:extLst>
                    <a:ext uri="{9D8B030D-6E8A-4147-A177-3AD203B41FA5}">
                      <a16:colId xmlns:a16="http://schemas.microsoft.com/office/drawing/2014/main" val="20004"/>
                    </a:ext>
                  </a:extLst>
                </a:gridCol>
                <a:gridCol w="1072514">
                  <a:extLst>
                    <a:ext uri="{9D8B030D-6E8A-4147-A177-3AD203B41FA5}">
                      <a16:colId xmlns:a16="http://schemas.microsoft.com/office/drawing/2014/main" val="20005"/>
                    </a:ext>
                  </a:extLst>
                </a:gridCol>
              </a:tblGrid>
              <a:tr h="253746">
                <a:tc gridSpan="5">
                  <a:txBody>
                    <a:bodyPr/>
                    <a:lstStyle/>
                    <a:p>
                      <a:pPr marL="101600">
                        <a:lnSpc>
                          <a:spcPct val="100000"/>
                        </a:lnSpc>
                        <a:spcBef>
                          <a:spcPts val="265"/>
                        </a:spcBef>
                      </a:pPr>
                      <a:r>
                        <a:rPr sz="1000" b="1" spc="-5" dirty="0">
                          <a:latin typeface="Arial"/>
                          <a:cs typeface="Arial"/>
                        </a:rPr>
                        <a:t>Project:</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rowSpan="2">
                  <a:txBody>
                    <a:bodyPr/>
                    <a:lstStyle/>
                    <a:p>
                      <a:pPr marL="101600">
                        <a:lnSpc>
                          <a:spcPct val="100000"/>
                        </a:lnSpc>
                        <a:spcBef>
                          <a:spcPts val="265"/>
                        </a:spcBef>
                      </a:pPr>
                      <a:r>
                        <a:rPr sz="1000" b="1" spc="-5" dirty="0">
                          <a:latin typeface="Arial"/>
                          <a:cs typeface="Arial"/>
                        </a:rPr>
                        <a:t>Element No:</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254501">
                <a:tc gridSpan="5">
                  <a:txBody>
                    <a:bodyPr/>
                    <a:lstStyle/>
                    <a:p>
                      <a:pPr marL="101600">
                        <a:lnSpc>
                          <a:spcPct val="100000"/>
                        </a:lnSpc>
                        <a:spcBef>
                          <a:spcPts val="265"/>
                        </a:spcBef>
                      </a:pPr>
                      <a:r>
                        <a:rPr sz="1000" b="1" spc="-5" dirty="0">
                          <a:latin typeface="Arial"/>
                          <a:cs typeface="Arial"/>
                        </a:rPr>
                        <a:t>Element Title:</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r h="253758">
                <a:tc gridSpan="2">
                  <a:txBody>
                    <a:bodyPr/>
                    <a:lstStyle/>
                    <a:p>
                      <a:pPr marL="101600">
                        <a:lnSpc>
                          <a:spcPct val="100000"/>
                        </a:lnSpc>
                        <a:spcBef>
                          <a:spcPts val="265"/>
                        </a:spcBef>
                      </a:pPr>
                      <a:r>
                        <a:rPr sz="1000" b="1" spc="-20" dirty="0">
                          <a:latin typeface="Arial"/>
                          <a:cs typeface="Arial"/>
                        </a:rPr>
                        <a:t>Tender</a:t>
                      </a:r>
                      <a:r>
                        <a:rPr sz="1000" b="1" dirty="0">
                          <a:latin typeface="Arial"/>
                          <a:cs typeface="Arial"/>
                        </a:rPr>
                        <a:t> </a:t>
                      </a:r>
                      <a:r>
                        <a:rPr sz="1000" b="1" spc="-5" dirty="0">
                          <a:latin typeface="Arial"/>
                          <a:cs typeface="Arial"/>
                        </a:rPr>
                        <a:t>Date:</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gridSpan="4">
                  <a:txBody>
                    <a:bodyPr/>
                    <a:lstStyle/>
                    <a:p>
                      <a:pPr marL="100330">
                        <a:lnSpc>
                          <a:spcPct val="100000"/>
                        </a:lnSpc>
                        <a:spcBef>
                          <a:spcPts val="265"/>
                        </a:spcBef>
                      </a:pPr>
                      <a:r>
                        <a:rPr sz="1000" b="1" spc="-5" dirty="0">
                          <a:latin typeface="Arial"/>
                          <a:cs typeface="Arial"/>
                        </a:rPr>
                        <a:t>Margin Included in Element Cost:</a:t>
                      </a:r>
                      <a:r>
                        <a:rPr sz="1000" b="1" spc="5" dirty="0">
                          <a:latin typeface="Arial"/>
                          <a:cs typeface="Arial"/>
                        </a:rPr>
                        <a:t> </a:t>
                      </a:r>
                      <a:r>
                        <a:rPr sz="1000" b="1" spc="-15" dirty="0">
                          <a:latin typeface="Arial"/>
                          <a:cs typeface="Arial"/>
                        </a:rPr>
                        <a:t>Yes/No</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406139">
                <a:tc>
                  <a:txBody>
                    <a:bodyPr/>
                    <a:lstStyle/>
                    <a:p>
                      <a:pPr marL="102870">
                        <a:lnSpc>
                          <a:spcPct val="100000"/>
                        </a:lnSpc>
                        <a:spcBef>
                          <a:spcPts val="234"/>
                        </a:spcBef>
                      </a:pPr>
                      <a:r>
                        <a:rPr sz="1000" b="1" spc="-5" dirty="0">
                          <a:solidFill>
                            <a:srgbClr val="231F20"/>
                          </a:solidFill>
                          <a:latin typeface="Arial"/>
                          <a:cs typeface="Arial"/>
                        </a:rPr>
                        <a:t>Description</a:t>
                      </a:r>
                      <a:endParaRPr sz="1000">
                        <a:latin typeface="Arial"/>
                        <a:cs typeface="Arial"/>
                      </a:endParaRPr>
                    </a:p>
                  </a:txBody>
                  <a:tcPr marL="0" marR="0" marT="29844"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86995">
                        <a:lnSpc>
                          <a:spcPct val="100000"/>
                        </a:lnSpc>
                        <a:spcBef>
                          <a:spcPts val="234"/>
                        </a:spcBef>
                      </a:pPr>
                      <a:r>
                        <a:rPr sz="1000" b="1" dirty="0">
                          <a:solidFill>
                            <a:srgbClr val="231F20"/>
                          </a:solidFill>
                          <a:latin typeface="Arial"/>
                          <a:cs typeface="Arial"/>
                        </a:rPr>
                        <a:t>Quantity</a:t>
                      </a:r>
                      <a:endParaRPr sz="1000">
                        <a:latin typeface="Arial"/>
                        <a:cs typeface="Arial"/>
                      </a:endParaRPr>
                    </a:p>
                  </a:txBody>
                  <a:tcPr marL="0" marR="0" marT="29844"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109220">
                        <a:lnSpc>
                          <a:spcPct val="100000"/>
                        </a:lnSpc>
                        <a:spcBef>
                          <a:spcPts val="245"/>
                        </a:spcBef>
                      </a:pPr>
                      <a:r>
                        <a:rPr sz="1000" b="1" spc="-5" dirty="0">
                          <a:solidFill>
                            <a:srgbClr val="231F20"/>
                          </a:solidFill>
                          <a:latin typeface="Arial"/>
                          <a:cs typeface="Arial"/>
                        </a:rPr>
                        <a:t>Unit</a:t>
                      </a:r>
                      <a:endParaRPr sz="1000">
                        <a:latin typeface="Arial"/>
                        <a:cs typeface="Arial"/>
                      </a:endParaRPr>
                    </a:p>
                  </a:txBody>
                  <a:tcPr marL="0" marR="0" marT="3111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212090" marR="205740" indent="31115">
                        <a:lnSpc>
                          <a:spcPct val="100000"/>
                        </a:lnSpc>
                        <a:spcBef>
                          <a:spcPts val="265"/>
                        </a:spcBef>
                      </a:pPr>
                      <a:r>
                        <a:rPr sz="1000" b="1" spc="-5" dirty="0">
                          <a:latin typeface="Arial"/>
                          <a:cs typeface="Arial"/>
                        </a:rPr>
                        <a:t>Element  Unit</a:t>
                      </a:r>
                      <a:r>
                        <a:rPr sz="1000" b="1" spc="-75" dirty="0">
                          <a:latin typeface="Arial"/>
                          <a:cs typeface="Arial"/>
                        </a:rPr>
                        <a:t> </a:t>
                      </a:r>
                      <a:r>
                        <a:rPr sz="1000" b="1" spc="-5" dirty="0">
                          <a:latin typeface="Arial"/>
                          <a:cs typeface="Arial"/>
                        </a:rPr>
                        <a:t>Rate</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394335" marR="229870" indent="-157480">
                        <a:lnSpc>
                          <a:spcPct val="100000"/>
                        </a:lnSpc>
                        <a:spcBef>
                          <a:spcPts val="265"/>
                        </a:spcBef>
                      </a:pPr>
                      <a:r>
                        <a:rPr sz="1000" b="1" dirty="0">
                          <a:latin typeface="Arial"/>
                          <a:cs typeface="Arial"/>
                        </a:rPr>
                        <a:t>Elemen</a:t>
                      </a:r>
                      <a:r>
                        <a:rPr sz="1000" b="1" spc="-30" dirty="0">
                          <a:latin typeface="Arial"/>
                          <a:cs typeface="Arial"/>
                        </a:rPr>
                        <a:t>t</a:t>
                      </a:r>
                      <a:r>
                        <a:rPr sz="1000" b="1" dirty="0">
                          <a:latin typeface="Arial"/>
                          <a:cs typeface="Arial"/>
                        </a:rPr>
                        <a:t>al  </a:t>
                      </a:r>
                      <a:r>
                        <a:rPr sz="1000" b="1" spc="-10" dirty="0">
                          <a:latin typeface="Arial"/>
                          <a:cs typeface="Arial"/>
                        </a:rPr>
                        <a:t>Cost</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211454" marR="203835" indent="20320">
                        <a:lnSpc>
                          <a:spcPct val="100000"/>
                        </a:lnSpc>
                        <a:spcBef>
                          <a:spcPts val="265"/>
                        </a:spcBef>
                      </a:pPr>
                      <a:r>
                        <a:rPr sz="1000" b="1" spc="-25" dirty="0">
                          <a:latin typeface="Arial"/>
                          <a:cs typeface="Arial"/>
                        </a:rPr>
                        <a:t>Total </a:t>
                      </a:r>
                      <a:r>
                        <a:rPr sz="1000" b="1" spc="-5" dirty="0">
                          <a:latin typeface="Arial"/>
                          <a:cs typeface="Arial"/>
                        </a:rPr>
                        <a:t>Cost  of</a:t>
                      </a:r>
                      <a:r>
                        <a:rPr sz="1000" b="1" spc="-70" dirty="0">
                          <a:latin typeface="Arial"/>
                          <a:cs typeface="Arial"/>
                        </a:rPr>
                        <a:t> </a:t>
                      </a:r>
                      <a:r>
                        <a:rPr sz="1000" b="1" spc="-5" dirty="0">
                          <a:latin typeface="Arial"/>
                          <a:cs typeface="Arial"/>
                        </a:rPr>
                        <a:t>Element</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3"/>
                  </a:ext>
                </a:extLst>
              </a:tr>
              <a:tr h="254501">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100965" algn="ctr">
                        <a:lnSpc>
                          <a:spcPct val="100000"/>
                        </a:lnSpc>
                        <a:spcBef>
                          <a:spcPts val="265"/>
                        </a:spcBef>
                      </a:pPr>
                      <a:r>
                        <a:rPr sz="1000" b="1" dirty="0">
                          <a:latin typeface="Arial"/>
                          <a:cs typeface="Arial"/>
                        </a:rPr>
                        <a:t>a</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323215">
                        <a:lnSpc>
                          <a:spcPct val="100000"/>
                        </a:lnSpc>
                        <a:spcBef>
                          <a:spcPts val="265"/>
                        </a:spcBef>
                      </a:pPr>
                      <a:r>
                        <a:rPr sz="1000" b="1" spc="-5" dirty="0">
                          <a:latin typeface="Arial"/>
                          <a:cs typeface="Arial"/>
                        </a:rPr>
                        <a:t>b=d/a</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276225">
                        <a:lnSpc>
                          <a:spcPct val="100000"/>
                        </a:lnSpc>
                        <a:spcBef>
                          <a:spcPts val="265"/>
                        </a:spcBef>
                      </a:pPr>
                      <a:r>
                        <a:rPr sz="1000" b="1" spc="-10" dirty="0">
                          <a:latin typeface="Arial"/>
                          <a:cs typeface="Arial"/>
                        </a:rPr>
                        <a:t>c=d/GFA</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ct val="100000"/>
                        </a:lnSpc>
                        <a:spcBef>
                          <a:spcPts val="265"/>
                        </a:spcBef>
                      </a:pPr>
                      <a:r>
                        <a:rPr sz="1000" b="1" dirty="0">
                          <a:latin typeface="Arial"/>
                          <a:cs typeface="Arial"/>
                        </a:rPr>
                        <a:t>d</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4"/>
                  </a:ext>
                </a:extLst>
              </a:tr>
              <a:tr h="5829312">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5"/>
                  </a:ext>
                </a:extLst>
              </a:tr>
              <a:tr h="253733">
                <a:tc gridSpan="4">
                  <a:txBody>
                    <a:bodyPr/>
                    <a:lstStyle/>
                    <a:p>
                      <a:pPr marL="101600">
                        <a:lnSpc>
                          <a:spcPct val="100000"/>
                        </a:lnSpc>
                        <a:spcBef>
                          <a:spcPts val="265"/>
                        </a:spcBef>
                      </a:pPr>
                      <a:r>
                        <a:rPr sz="1000" b="1" spc="-5" dirty="0">
                          <a:latin typeface="Arial"/>
                          <a:cs typeface="Arial"/>
                        </a:rPr>
                        <a:t>Job No:</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marL="101600">
                        <a:lnSpc>
                          <a:spcPct val="100000"/>
                        </a:lnSpc>
                        <a:spcBef>
                          <a:spcPts val="265"/>
                        </a:spcBef>
                      </a:pPr>
                      <a:r>
                        <a:rPr sz="1000" b="1" spc="-5" dirty="0">
                          <a:latin typeface="Arial"/>
                          <a:cs typeface="Arial"/>
                        </a:rPr>
                        <a:t>Page</a:t>
                      </a:r>
                      <a:r>
                        <a:rPr sz="1000" b="1" spc="-10" dirty="0">
                          <a:latin typeface="Arial"/>
                          <a:cs typeface="Arial"/>
                        </a:rPr>
                        <a:t> </a:t>
                      </a:r>
                      <a:r>
                        <a:rPr sz="1000" b="1" spc="-5" dirty="0">
                          <a:latin typeface="Arial"/>
                          <a:cs typeface="Arial"/>
                        </a:rPr>
                        <a:t>No:</a:t>
                      </a:r>
                      <a:endParaRPr sz="1000">
                        <a:latin typeface="Arial"/>
                        <a:cs typeface="Arial"/>
                      </a:endParaRPr>
                    </a:p>
                  </a:txBody>
                  <a:tcPr marL="0" marR="0" marT="3365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44</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886813" y="810384"/>
            <a:ext cx="4339590" cy="299720"/>
          </a:xfrm>
          <a:prstGeom prst="rect">
            <a:avLst/>
          </a:prstGeom>
        </p:spPr>
        <p:txBody>
          <a:bodyPr vert="horz" wrap="square" lIns="0" tIns="12700" rIns="0" bIns="0" rtlCol="0">
            <a:spAutoFit/>
          </a:bodyPr>
          <a:lstStyle/>
          <a:p>
            <a:pPr marL="12700">
              <a:lnSpc>
                <a:spcPct val="100000"/>
              </a:lnSpc>
              <a:spcBef>
                <a:spcPts val="100"/>
              </a:spcBef>
            </a:pPr>
            <a:r>
              <a:rPr sz="1800" b="1" dirty="0">
                <a:solidFill>
                  <a:srgbClr val="1AB3E0"/>
                </a:solidFill>
                <a:latin typeface="Arial"/>
                <a:cs typeface="Arial"/>
              </a:rPr>
              <a:t>List of </a:t>
            </a:r>
            <a:r>
              <a:rPr sz="1800" b="1" spc="-10" dirty="0">
                <a:solidFill>
                  <a:srgbClr val="1AB3E0"/>
                </a:solidFill>
                <a:latin typeface="Arial"/>
                <a:cs typeface="Arial"/>
              </a:rPr>
              <a:t>Groups, Elements,</a:t>
            </a:r>
            <a:r>
              <a:rPr sz="1800" b="1" spc="-30" dirty="0">
                <a:solidFill>
                  <a:srgbClr val="1AB3E0"/>
                </a:solidFill>
                <a:latin typeface="Arial"/>
                <a:cs typeface="Arial"/>
              </a:rPr>
              <a:t> </a:t>
            </a:r>
            <a:r>
              <a:rPr sz="1800" b="1" spc="-5" dirty="0">
                <a:solidFill>
                  <a:srgbClr val="1AB3E0"/>
                </a:solidFill>
                <a:latin typeface="Arial"/>
                <a:cs typeface="Arial"/>
              </a:rPr>
              <a:t>Sub-elements</a:t>
            </a:r>
            <a:endParaRPr sz="1800">
              <a:latin typeface="Arial"/>
              <a:cs typeface="Arial"/>
            </a:endParaRPr>
          </a:p>
        </p:txBody>
      </p:sp>
      <p:sp>
        <p:nvSpPr>
          <p:cNvPr id="5" name="object 5"/>
          <p:cNvSpPr txBox="1"/>
          <p:nvPr/>
        </p:nvSpPr>
        <p:spPr>
          <a:xfrm>
            <a:off x="6040384" y="2057606"/>
            <a:ext cx="160655" cy="7282815"/>
          </a:xfrm>
          <a:prstGeom prst="rect">
            <a:avLst/>
          </a:prstGeom>
        </p:spPr>
        <p:txBody>
          <a:bodyPr vert="horz" wrap="square" lIns="0" tIns="0" rIns="0" bIns="0" rtlCol="0">
            <a:spAutoFit/>
          </a:bodyPr>
          <a:lstStyle/>
          <a:p>
            <a:pPr>
              <a:lnSpc>
                <a:spcPts val="994"/>
              </a:lnSpc>
            </a:pPr>
            <a:r>
              <a:rPr sz="900" spc="-5" dirty="0">
                <a:latin typeface="Arial"/>
                <a:cs typeface="Arial"/>
              </a:rPr>
              <a:t>m</a:t>
            </a:r>
            <a:r>
              <a:rPr sz="900" dirty="0">
                <a:latin typeface="Arial"/>
                <a:cs typeface="Arial"/>
              </a:rPr>
              <a:t>2</a:t>
            </a:r>
            <a:endParaRPr sz="900">
              <a:latin typeface="Arial"/>
              <a:cs typeface="Arial"/>
            </a:endParaRPr>
          </a:p>
          <a:p>
            <a:pPr>
              <a:lnSpc>
                <a:spcPct val="100000"/>
              </a:lnSpc>
              <a:spcBef>
                <a:spcPts val="155"/>
              </a:spcBef>
            </a:pPr>
            <a:r>
              <a:rPr sz="900" dirty="0">
                <a:latin typeface="Arial"/>
                <a:cs typeface="Arial"/>
              </a:rPr>
              <a:t>m2</a:t>
            </a:r>
            <a:endParaRPr sz="900">
              <a:latin typeface="Arial"/>
              <a:cs typeface="Arial"/>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635" indent="635" algn="just">
              <a:lnSpc>
                <a:spcPct val="114399"/>
              </a:lnSpc>
              <a:spcBef>
                <a:spcPts val="595"/>
              </a:spcBef>
            </a:pPr>
            <a:r>
              <a:rPr sz="900" spc="-5" dirty="0">
                <a:latin typeface="Arial"/>
                <a:cs typeface="Arial"/>
              </a:rPr>
              <a:t>m2  </a:t>
            </a:r>
            <a:r>
              <a:rPr sz="900" dirty="0">
                <a:latin typeface="Arial"/>
                <a:cs typeface="Arial"/>
              </a:rPr>
              <a:t>m2  </a:t>
            </a:r>
            <a:r>
              <a:rPr sz="900" spc="-5" dirty="0">
                <a:latin typeface="Arial"/>
                <a:cs typeface="Arial"/>
              </a:rPr>
              <a:t>m2</a:t>
            </a:r>
            <a:endParaRPr sz="900">
              <a:latin typeface="Arial"/>
              <a:cs typeface="Arial"/>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spcBef>
                <a:spcPts val="25"/>
              </a:spcBef>
            </a:pPr>
            <a:endParaRPr sz="1350">
              <a:latin typeface="Times New Roman"/>
              <a:cs typeface="Times New Roman"/>
            </a:endParaRPr>
          </a:p>
          <a:p>
            <a:pPr indent="635">
              <a:lnSpc>
                <a:spcPct val="113900"/>
              </a:lnSpc>
            </a:pPr>
            <a:r>
              <a:rPr sz="900" spc="-5" dirty="0">
                <a:latin typeface="Arial"/>
                <a:cs typeface="Arial"/>
              </a:rPr>
              <a:t>m2  No</a:t>
            </a:r>
            <a:endParaRPr sz="900">
              <a:latin typeface="Arial"/>
              <a:cs typeface="Arial"/>
            </a:endParaRPr>
          </a:p>
          <a:p>
            <a:pPr>
              <a:lnSpc>
                <a:spcPct val="100000"/>
              </a:lnSpc>
            </a:pPr>
            <a:endParaRPr sz="1000">
              <a:latin typeface="Times New Roman"/>
              <a:cs typeface="Times New Roman"/>
            </a:endParaRPr>
          </a:p>
          <a:p>
            <a:pPr>
              <a:lnSpc>
                <a:spcPct val="100000"/>
              </a:lnSpc>
            </a:pPr>
            <a:endParaRPr sz="1150">
              <a:latin typeface="Times New Roman"/>
              <a:cs typeface="Times New Roman"/>
            </a:endParaRPr>
          </a:p>
          <a:p>
            <a:pPr indent="-635">
              <a:lnSpc>
                <a:spcPct val="114399"/>
              </a:lnSpc>
            </a:pPr>
            <a:r>
              <a:rPr sz="900" spc="-5" dirty="0">
                <a:latin typeface="Arial"/>
                <a:cs typeface="Arial"/>
              </a:rPr>
              <a:t>m2  m</a:t>
            </a:r>
            <a:r>
              <a:rPr sz="900" dirty="0">
                <a:latin typeface="Arial"/>
                <a:cs typeface="Arial"/>
              </a:rPr>
              <a:t>2</a:t>
            </a:r>
            <a:endParaRPr sz="900">
              <a:latin typeface="Arial"/>
              <a:cs typeface="Arial"/>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635">
              <a:lnSpc>
                <a:spcPct val="100000"/>
              </a:lnSpc>
              <a:spcBef>
                <a:spcPts val="665"/>
              </a:spcBef>
            </a:pPr>
            <a:r>
              <a:rPr sz="900" spc="-5" dirty="0">
                <a:latin typeface="Arial"/>
                <a:cs typeface="Arial"/>
              </a:rPr>
              <a:t>m2</a:t>
            </a:r>
            <a:endParaRPr sz="900">
              <a:latin typeface="Arial"/>
              <a:cs typeface="Arial"/>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spcBef>
                <a:spcPts val="25"/>
              </a:spcBef>
            </a:pPr>
            <a:endParaRPr sz="1200">
              <a:latin typeface="Times New Roman"/>
              <a:cs typeface="Times New Roman"/>
            </a:endParaRPr>
          </a:p>
          <a:p>
            <a:pPr indent="635" algn="just">
              <a:lnSpc>
                <a:spcPct val="114399"/>
              </a:lnSpc>
            </a:pPr>
            <a:r>
              <a:rPr sz="900" spc="-5" dirty="0">
                <a:latin typeface="Arial"/>
                <a:cs typeface="Arial"/>
              </a:rPr>
              <a:t>m3  </a:t>
            </a:r>
            <a:r>
              <a:rPr sz="900" dirty="0">
                <a:latin typeface="Arial"/>
                <a:cs typeface="Arial"/>
              </a:rPr>
              <a:t>m3  </a:t>
            </a:r>
            <a:r>
              <a:rPr sz="900" spc="-5" dirty="0">
                <a:latin typeface="Arial"/>
                <a:cs typeface="Arial"/>
              </a:rPr>
              <a:t>m2</a:t>
            </a:r>
            <a:endParaRPr sz="900">
              <a:latin typeface="Arial"/>
              <a:cs typeface="Arial"/>
            </a:endParaRPr>
          </a:p>
          <a:p>
            <a:pPr>
              <a:lnSpc>
                <a:spcPct val="100000"/>
              </a:lnSpc>
              <a:spcBef>
                <a:spcPts val="5"/>
              </a:spcBef>
            </a:pPr>
            <a:endParaRPr sz="1200">
              <a:latin typeface="Times New Roman"/>
              <a:cs typeface="Times New Roman"/>
            </a:endParaRPr>
          </a:p>
          <a:p>
            <a:pPr>
              <a:lnSpc>
                <a:spcPct val="100000"/>
              </a:lnSpc>
            </a:pPr>
            <a:r>
              <a:rPr sz="900" dirty="0">
                <a:latin typeface="Arial"/>
                <a:cs typeface="Arial"/>
              </a:rPr>
              <a:t>m</a:t>
            </a:r>
            <a:endParaRPr sz="900">
              <a:latin typeface="Arial"/>
              <a:cs typeface="Arial"/>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marL="635">
              <a:lnSpc>
                <a:spcPct val="100000"/>
              </a:lnSpc>
            </a:pPr>
            <a:r>
              <a:rPr sz="900" dirty="0">
                <a:latin typeface="Arial"/>
                <a:cs typeface="Arial"/>
              </a:rPr>
              <a:t>m</a:t>
            </a:r>
            <a:endParaRPr sz="900">
              <a:latin typeface="Arial"/>
              <a:cs typeface="Arial"/>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spcBef>
                <a:spcPts val="55"/>
              </a:spcBef>
            </a:pPr>
            <a:endParaRPr sz="900">
              <a:latin typeface="Times New Roman"/>
              <a:cs typeface="Times New Roman"/>
            </a:endParaRPr>
          </a:p>
          <a:p>
            <a:pPr>
              <a:lnSpc>
                <a:spcPct val="100000"/>
              </a:lnSpc>
            </a:pPr>
            <a:r>
              <a:rPr sz="900" dirty="0">
                <a:latin typeface="Arial"/>
                <a:cs typeface="Arial"/>
              </a:rPr>
              <a:t>m3</a:t>
            </a:r>
            <a:endParaRPr sz="900">
              <a:latin typeface="Arial"/>
              <a:cs typeface="Arial"/>
            </a:endParaRPr>
          </a:p>
        </p:txBody>
      </p:sp>
      <p:sp>
        <p:nvSpPr>
          <p:cNvPr id="6" name="object 6"/>
          <p:cNvSpPr txBox="1"/>
          <p:nvPr/>
        </p:nvSpPr>
        <p:spPr>
          <a:xfrm>
            <a:off x="886813" y="9169254"/>
            <a:ext cx="387350" cy="339725"/>
          </a:xfrm>
          <a:prstGeom prst="rect">
            <a:avLst/>
          </a:prstGeom>
        </p:spPr>
        <p:txBody>
          <a:bodyPr vert="horz" wrap="square" lIns="0" tIns="12700" rIns="0" bIns="0" rtlCol="0">
            <a:spAutoFit/>
          </a:bodyPr>
          <a:lstStyle/>
          <a:p>
            <a:pPr marL="12700" marR="5080">
              <a:lnSpc>
                <a:spcPct val="114399"/>
              </a:lnSpc>
              <a:spcBef>
                <a:spcPts val="100"/>
              </a:spcBef>
            </a:pPr>
            <a:r>
              <a:rPr sz="900" spc="-5" dirty="0">
                <a:latin typeface="Arial"/>
                <a:cs typeface="Arial"/>
              </a:rPr>
              <a:t>S02.06  S02.0</a:t>
            </a:r>
            <a:r>
              <a:rPr sz="900" dirty="0">
                <a:latin typeface="Arial"/>
                <a:cs typeface="Arial"/>
              </a:rPr>
              <a:t>7</a:t>
            </a:r>
            <a:endParaRPr sz="900">
              <a:latin typeface="Arial"/>
              <a:cs typeface="Arial"/>
            </a:endParaRPr>
          </a:p>
        </p:txBody>
      </p:sp>
      <p:sp>
        <p:nvSpPr>
          <p:cNvPr id="7" name="object 7"/>
          <p:cNvSpPr txBox="1"/>
          <p:nvPr/>
        </p:nvSpPr>
        <p:spPr>
          <a:xfrm>
            <a:off x="1510511" y="9074728"/>
            <a:ext cx="4515485" cy="573405"/>
          </a:xfrm>
          <a:prstGeom prst="rect">
            <a:avLst/>
          </a:prstGeom>
        </p:spPr>
        <p:txBody>
          <a:bodyPr vert="horz" wrap="square" lIns="0" tIns="12700" rIns="0" bIns="0" rtlCol="0">
            <a:spAutoFit/>
          </a:bodyPr>
          <a:lstStyle/>
          <a:p>
            <a:pPr marL="12700">
              <a:lnSpc>
                <a:spcPts val="990"/>
              </a:lnSpc>
              <a:spcBef>
                <a:spcPts val="100"/>
              </a:spcBef>
            </a:pPr>
            <a:r>
              <a:rPr sz="900" spc="-5" dirty="0">
                <a:latin typeface="Arial"/>
                <a:cs typeface="Arial"/>
              </a:rPr>
              <a:t>membrane</a:t>
            </a:r>
            <a:endParaRPr sz="900">
              <a:latin typeface="Arial"/>
              <a:cs typeface="Arial"/>
            </a:endParaRPr>
          </a:p>
          <a:p>
            <a:pPr marL="12700">
              <a:lnSpc>
                <a:spcPts val="990"/>
              </a:lnSpc>
            </a:pPr>
            <a:r>
              <a:rPr sz="900" spc="-5" dirty="0">
                <a:latin typeface="Arial"/>
                <a:cs typeface="Arial"/>
              </a:rPr>
              <a:t>Additional filling under floor</a:t>
            </a:r>
            <a:r>
              <a:rPr sz="900" spc="-10" dirty="0">
                <a:latin typeface="Arial"/>
                <a:cs typeface="Arial"/>
              </a:rPr>
              <a:t> </a:t>
            </a:r>
            <a:r>
              <a:rPr sz="900" spc="-5" dirty="0">
                <a:latin typeface="Arial"/>
                <a:cs typeface="Arial"/>
              </a:rPr>
              <a:t>slabs</a:t>
            </a:r>
            <a:endParaRPr sz="900">
              <a:latin typeface="Arial"/>
              <a:cs typeface="Arial"/>
            </a:endParaRPr>
          </a:p>
          <a:p>
            <a:pPr marL="12700" marR="5080" indent="-635">
              <a:lnSpc>
                <a:spcPct val="101699"/>
              </a:lnSpc>
              <a:spcBef>
                <a:spcPts val="135"/>
              </a:spcBef>
            </a:pPr>
            <a:r>
              <a:rPr sz="900" spc="-5" dirty="0">
                <a:latin typeface="Arial"/>
                <a:cs typeface="Arial"/>
              </a:rPr>
              <a:t>Suspended concrete floor slabs, including reinforcement, formwork, propping and topping  </a:t>
            </a:r>
            <a:r>
              <a:rPr sz="900" dirty="0">
                <a:latin typeface="Arial"/>
                <a:cs typeface="Arial"/>
              </a:rPr>
              <a:t>as</a:t>
            </a:r>
            <a:r>
              <a:rPr sz="900" spc="-10" dirty="0">
                <a:latin typeface="Arial"/>
                <a:cs typeface="Arial"/>
              </a:rPr>
              <a:t> </a:t>
            </a:r>
            <a:r>
              <a:rPr sz="900" spc="-5" dirty="0">
                <a:latin typeface="Arial"/>
                <a:cs typeface="Arial"/>
              </a:rPr>
              <a:t>appropriate</a:t>
            </a:r>
            <a:endParaRPr sz="900">
              <a:latin typeface="Arial"/>
              <a:cs typeface="Arial"/>
            </a:endParaRPr>
          </a:p>
        </p:txBody>
      </p:sp>
      <p:sp>
        <p:nvSpPr>
          <p:cNvPr id="8" name="object 8"/>
          <p:cNvSpPr txBox="1"/>
          <p:nvPr/>
        </p:nvSpPr>
        <p:spPr>
          <a:xfrm>
            <a:off x="893317" y="300811"/>
            <a:ext cx="3347085" cy="319405"/>
          </a:xfrm>
          <a:prstGeom prst="rect">
            <a:avLst/>
          </a:prstGeom>
        </p:spPr>
        <p:txBody>
          <a:bodyPr vert="horz" wrap="square" lIns="0" tIns="23495" rIns="0" bIns="0" rtlCol="0">
            <a:spAutoFit/>
          </a:bodyPr>
          <a:lstStyle/>
          <a:p>
            <a:pPr marL="1270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List of Groups, Elements, Sub-elements: Element Unit Rate </a:t>
            </a:r>
            <a:r>
              <a:rPr sz="800" spc="-10" dirty="0">
                <a:latin typeface="Arial"/>
                <a:cs typeface="Arial"/>
              </a:rPr>
              <a:t>Record</a:t>
            </a:r>
            <a:r>
              <a:rPr sz="800" spc="60" dirty="0">
                <a:latin typeface="Arial"/>
                <a:cs typeface="Arial"/>
              </a:rPr>
              <a:t> </a:t>
            </a:r>
            <a:r>
              <a:rPr sz="800" spc="-5" dirty="0">
                <a:latin typeface="Arial"/>
                <a:cs typeface="Arial"/>
              </a:rPr>
              <a:t>Sheet</a:t>
            </a:r>
            <a:endParaRPr sz="800">
              <a:latin typeface="Arial"/>
              <a:cs typeface="Arial"/>
            </a:endParaRPr>
          </a:p>
        </p:txBody>
      </p:sp>
      <p:sp>
        <p:nvSpPr>
          <p:cNvPr id="9" name="object 9"/>
          <p:cNvSpPr/>
          <p:nvPr/>
        </p:nvSpPr>
        <p:spPr>
          <a:xfrm>
            <a:off x="6047994" y="755993"/>
            <a:ext cx="1422400" cy="8982075"/>
          </a:xfrm>
          <a:custGeom>
            <a:avLst/>
            <a:gdLst/>
            <a:ahLst/>
            <a:cxnLst/>
            <a:rect l="l" t="t" r="r" b="b"/>
            <a:pathLst>
              <a:path w="1422400" h="8982075">
                <a:moveTo>
                  <a:pt x="0" y="8981998"/>
                </a:moveTo>
                <a:lnTo>
                  <a:pt x="1422006" y="8981998"/>
                </a:lnTo>
                <a:lnTo>
                  <a:pt x="1422006" y="0"/>
                </a:lnTo>
                <a:lnTo>
                  <a:pt x="0" y="0"/>
                </a:lnTo>
                <a:lnTo>
                  <a:pt x="0" y="8981998"/>
                </a:lnTo>
                <a:close/>
              </a:path>
            </a:pathLst>
          </a:custGeom>
          <a:solidFill>
            <a:srgbClr val="FFFFFF"/>
          </a:solidFill>
        </p:spPr>
        <p:txBody>
          <a:bodyPr wrap="square" lIns="0" tIns="0" rIns="0" bIns="0" rtlCol="0"/>
          <a:lstStyle/>
          <a:p>
            <a:endParaRPr/>
          </a:p>
        </p:txBody>
      </p:sp>
      <p:sp>
        <p:nvSpPr>
          <p:cNvPr id="10" name="object 10"/>
          <p:cNvSpPr txBox="1"/>
          <p:nvPr/>
        </p:nvSpPr>
        <p:spPr>
          <a:xfrm>
            <a:off x="6401527" y="1176811"/>
            <a:ext cx="424815" cy="267335"/>
          </a:xfrm>
          <a:prstGeom prst="rect">
            <a:avLst/>
          </a:prstGeom>
        </p:spPr>
        <p:txBody>
          <a:bodyPr vert="horz" wrap="square" lIns="0" tIns="0" rIns="0" bIns="0" rtlCol="0">
            <a:spAutoFit/>
          </a:bodyPr>
          <a:lstStyle/>
          <a:p>
            <a:pPr>
              <a:lnSpc>
                <a:spcPts val="994"/>
              </a:lnSpc>
            </a:pPr>
            <a:r>
              <a:rPr sz="900" spc="-5" dirty="0">
                <a:latin typeface="Arial"/>
                <a:cs typeface="Arial"/>
              </a:rPr>
              <a:t>H</a:t>
            </a:r>
            <a:r>
              <a:rPr sz="900" dirty="0">
                <a:latin typeface="Arial"/>
                <a:cs typeface="Arial"/>
              </a:rPr>
              <a:t>e</a:t>
            </a:r>
            <a:r>
              <a:rPr sz="900" spc="-5" dirty="0">
                <a:latin typeface="Arial"/>
                <a:cs typeface="Arial"/>
              </a:rPr>
              <a:t>ad</a:t>
            </a:r>
            <a:r>
              <a:rPr sz="900" dirty="0">
                <a:latin typeface="Arial"/>
                <a:cs typeface="Arial"/>
              </a:rPr>
              <a:t>i</a:t>
            </a:r>
            <a:r>
              <a:rPr sz="900" spc="-5" dirty="0">
                <a:latin typeface="Arial"/>
                <a:cs typeface="Arial"/>
              </a:rPr>
              <a:t>ng</a:t>
            </a:r>
            <a:endParaRPr sz="900">
              <a:latin typeface="Arial"/>
              <a:cs typeface="Arial"/>
            </a:endParaRPr>
          </a:p>
          <a:p>
            <a:pPr>
              <a:lnSpc>
                <a:spcPct val="100000"/>
              </a:lnSpc>
              <a:spcBef>
                <a:spcPts val="15"/>
              </a:spcBef>
            </a:pPr>
            <a:r>
              <a:rPr sz="900" spc="-5" dirty="0">
                <a:latin typeface="Arial"/>
                <a:cs typeface="Arial"/>
              </a:rPr>
              <a:t>Unit</a:t>
            </a:r>
            <a:endParaRPr sz="900">
              <a:latin typeface="Arial"/>
              <a:cs typeface="Arial"/>
            </a:endParaRPr>
          </a:p>
        </p:txBody>
      </p:sp>
      <p:sp>
        <p:nvSpPr>
          <p:cNvPr id="11" name="object 11"/>
          <p:cNvSpPr txBox="1"/>
          <p:nvPr/>
        </p:nvSpPr>
        <p:spPr>
          <a:xfrm>
            <a:off x="6464391" y="5037407"/>
            <a:ext cx="158750" cy="128270"/>
          </a:xfrm>
          <a:prstGeom prst="rect">
            <a:avLst/>
          </a:prstGeom>
        </p:spPr>
        <p:txBody>
          <a:bodyPr vert="horz" wrap="square" lIns="0" tIns="0" rIns="0" bIns="0" rtlCol="0">
            <a:spAutoFit/>
          </a:bodyPr>
          <a:lstStyle/>
          <a:p>
            <a:pPr>
              <a:lnSpc>
                <a:spcPts val="994"/>
              </a:lnSpc>
            </a:pPr>
            <a:r>
              <a:rPr sz="900" spc="-5" dirty="0">
                <a:latin typeface="Arial"/>
                <a:cs typeface="Arial"/>
              </a:rPr>
              <a:t>m2</a:t>
            </a:r>
            <a:endParaRPr sz="900">
              <a:latin typeface="Arial"/>
              <a:cs typeface="Arial"/>
            </a:endParaRPr>
          </a:p>
        </p:txBody>
      </p:sp>
      <p:sp>
        <p:nvSpPr>
          <p:cNvPr id="12" name="object 12"/>
          <p:cNvSpPr txBox="1"/>
          <p:nvPr/>
        </p:nvSpPr>
        <p:spPr>
          <a:xfrm>
            <a:off x="6388027" y="9169252"/>
            <a:ext cx="185420" cy="339725"/>
          </a:xfrm>
          <a:prstGeom prst="rect">
            <a:avLst/>
          </a:prstGeom>
        </p:spPr>
        <p:txBody>
          <a:bodyPr vert="horz" wrap="square" lIns="0" tIns="12700" rIns="0" bIns="0" rtlCol="0">
            <a:spAutoFit/>
          </a:bodyPr>
          <a:lstStyle/>
          <a:p>
            <a:pPr marL="13335" marR="5080" indent="-1270">
              <a:lnSpc>
                <a:spcPct val="114399"/>
              </a:lnSpc>
              <a:spcBef>
                <a:spcPts val="100"/>
              </a:spcBef>
            </a:pPr>
            <a:r>
              <a:rPr sz="900" dirty="0">
                <a:latin typeface="Arial"/>
                <a:cs typeface="Arial"/>
              </a:rPr>
              <a:t>m3  m2</a:t>
            </a:r>
            <a:endParaRPr sz="900">
              <a:latin typeface="Arial"/>
              <a:cs typeface="Arial"/>
            </a:endParaRPr>
          </a:p>
        </p:txBody>
      </p:sp>
      <p:sp>
        <p:nvSpPr>
          <p:cNvPr id="13" name="object 13"/>
          <p:cNvSpPr/>
          <p:nvPr/>
        </p:nvSpPr>
        <p:spPr>
          <a:xfrm>
            <a:off x="6379845" y="1174496"/>
            <a:ext cx="462280" cy="256540"/>
          </a:xfrm>
          <a:custGeom>
            <a:avLst/>
            <a:gdLst/>
            <a:ahLst/>
            <a:cxnLst/>
            <a:rect l="l" t="t" r="r" b="b"/>
            <a:pathLst>
              <a:path w="462279" h="256540">
                <a:moveTo>
                  <a:pt x="0" y="256158"/>
                </a:moveTo>
                <a:lnTo>
                  <a:pt x="462064" y="256158"/>
                </a:lnTo>
                <a:lnTo>
                  <a:pt x="462064" y="0"/>
                </a:lnTo>
                <a:lnTo>
                  <a:pt x="0" y="0"/>
                </a:lnTo>
                <a:lnTo>
                  <a:pt x="0" y="256158"/>
                </a:lnTo>
                <a:close/>
              </a:path>
            </a:pathLst>
          </a:custGeom>
          <a:solidFill>
            <a:srgbClr val="FFFFFF"/>
          </a:solidFill>
        </p:spPr>
        <p:txBody>
          <a:bodyPr wrap="square" lIns="0" tIns="0" rIns="0" bIns="0" rtlCol="0"/>
          <a:lstStyle/>
          <a:p>
            <a:endParaRPr/>
          </a:p>
        </p:txBody>
      </p:sp>
      <p:sp>
        <p:nvSpPr>
          <p:cNvPr id="14" name="object 14"/>
          <p:cNvSpPr/>
          <p:nvPr/>
        </p:nvSpPr>
        <p:spPr>
          <a:xfrm>
            <a:off x="6402235" y="5018405"/>
            <a:ext cx="252729" cy="163830"/>
          </a:xfrm>
          <a:custGeom>
            <a:avLst/>
            <a:gdLst/>
            <a:ahLst/>
            <a:cxnLst/>
            <a:rect l="l" t="t" r="r" b="b"/>
            <a:pathLst>
              <a:path w="252729" h="163829">
                <a:moveTo>
                  <a:pt x="0" y="163436"/>
                </a:moveTo>
                <a:lnTo>
                  <a:pt x="252717" y="163436"/>
                </a:lnTo>
                <a:lnTo>
                  <a:pt x="252717" y="0"/>
                </a:lnTo>
                <a:lnTo>
                  <a:pt x="0" y="0"/>
                </a:lnTo>
                <a:lnTo>
                  <a:pt x="0" y="163436"/>
                </a:lnTo>
                <a:close/>
              </a:path>
            </a:pathLst>
          </a:custGeom>
          <a:solidFill>
            <a:srgbClr val="FFFFFF"/>
          </a:solidFill>
        </p:spPr>
        <p:txBody>
          <a:bodyPr wrap="square" lIns="0" tIns="0" rIns="0" bIns="0" rtlCol="0"/>
          <a:lstStyle/>
          <a:p>
            <a:endParaRPr/>
          </a:p>
        </p:txBody>
      </p:sp>
      <p:graphicFrame>
        <p:nvGraphicFramePr>
          <p:cNvPr id="15" name="object 15"/>
          <p:cNvGraphicFramePr>
            <a:graphicFrameLocks noGrp="1"/>
          </p:cNvGraphicFramePr>
          <p:nvPr/>
        </p:nvGraphicFramePr>
        <p:xfrm>
          <a:off x="867761" y="1176811"/>
          <a:ext cx="6221730" cy="7908925"/>
        </p:xfrm>
        <a:graphic>
          <a:graphicData uri="http://schemas.openxmlformats.org/drawingml/2006/table">
            <a:tbl>
              <a:tblPr firstRow="1" bandRow="1">
                <a:tableStyleId>{2D5ABB26-0587-4C30-8999-92F81FD0307C}</a:tableStyleId>
              </a:tblPr>
              <a:tblGrid>
                <a:gridCol w="524510">
                  <a:extLst>
                    <a:ext uri="{9D8B030D-6E8A-4147-A177-3AD203B41FA5}">
                      <a16:colId xmlns:a16="http://schemas.microsoft.com/office/drawing/2014/main" val="20000"/>
                    </a:ext>
                  </a:extLst>
                </a:gridCol>
                <a:gridCol w="4757420">
                  <a:extLst>
                    <a:ext uri="{9D8B030D-6E8A-4147-A177-3AD203B41FA5}">
                      <a16:colId xmlns:a16="http://schemas.microsoft.com/office/drawing/2014/main" val="20001"/>
                    </a:ext>
                  </a:extLst>
                </a:gridCol>
                <a:gridCol w="940435">
                  <a:extLst>
                    <a:ext uri="{9D8B030D-6E8A-4147-A177-3AD203B41FA5}">
                      <a16:colId xmlns:a16="http://schemas.microsoft.com/office/drawing/2014/main" val="20002"/>
                    </a:ext>
                  </a:extLst>
                </a:gridCol>
              </a:tblGrid>
              <a:tr h="709928">
                <a:tc>
                  <a:txBody>
                    <a:bodyPr/>
                    <a:lstStyle/>
                    <a:p>
                      <a:pPr marL="31750">
                        <a:lnSpc>
                          <a:spcPts val="994"/>
                        </a:lnSpc>
                      </a:pPr>
                      <a:r>
                        <a:rPr sz="900" spc="-5" dirty="0">
                          <a:latin typeface="Arial"/>
                          <a:cs typeface="Arial"/>
                        </a:rPr>
                        <a:t>Code</a:t>
                      </a:r>
                      <a:endParaRPr sz="900">
                        <a:latin typeface="Arial"/>
                        <a:cs typeface="Arial"/>
                      </a:endParaRPr>
                    </a:p>
                    <a:p>
                      <a:pPr marL="31750" marR="173990" algn="just">
                        <a:lnSpc>
                          <a:spcPct val="114399"/>
                        </a:lnSpc>
                        <a:spcBef>
                          <a:spcPts val="760"/>
                        </a:spcBef>
                      </a:pPr>
                      <a:r>
                        <a:rPr sz="900" dirty="0">
                          <a:latin typeface="Arial"/>
                          <a:cs typeface="Arial"/>
                        </a:rPr>
                        <a:t>GP_A  </a:t>
                      </a:r>
                      <a:r>
                        <a:rPr sz="900" spc="-5" dirty="0">
                          <a:latin typeface="Arial"/>
                          <a:cs typeface="Arial"/>
                        </a:rPr>
                        <a:t>GP</a:t>
                      </a:r>
                      <a:r>
                        <a:rPr sz="900" dirty="0">
                          <a:latin typeface="Arial"/>
                          <a:cs typeface="Arial"/>
                        </a:rPr>
                        <a:t>_B  </a:t>
                      </a:r>
                      <a:r>
                        <a:rPr sz="900" spc="-5" dirty="0">
                          <a:latin typeface="Arial"/>
                          <a:cs typeface="Arial"/>
                        </a:rPr>
                        <a:t>GP_C</a:t>
                      </a:r>
                      <a:endParaRPr sz="900">
                        <a:latin typeface="Arial"/>
                        <a:cs typeface="Arial"/>
                      </a:endParaRPr>
                    </a:p>
                  </a:txBody>
                  <a:tcPr marL="0" marR="0" marT="0" marB="0"/>
                </a:tc>
                <a:tc>
                  <a:txBody>
                    <a:bodyPr/>
                    <a:lstStyle/>
                    <a:p>
                      <a:pPr marL="131445">
                        <a:lnSpc>
                          <a:spcPts val="994"/>
                        </a:lnSpc>
                      </a:pPr>
                      <a:r>
                        <a:rPr sz="900" spc="-5" dirty="0">
                          <a:latin typeface="Arial"/>
                          <a:cs typeface="Arial"/>
                        </a:rPr>
                        <a:t>Description</a:t>
                      </a:r>
                      <a:endParaRPr sz="900">
                        <a:latin typeface="Arial"/>
                        <a:cs typeface="Arial"/>
                      </a:endParaRPr>
                    </a:p>
                    <a:p>
                      <a:pPr marL="130810" marR="3773804" indent="635">
                        <a:lnSpc>
                          <a:spcPct val="114399"/>
                        </a:lnSpc>
                        <a:spcBef>
                          <a:spcPts val="760"/>
                        </a:spcBef>
                      </a:pPr>
                      <a:r>
                        <a:rPr sz="900" dirty="0">
                          <a:latin typeface="Arial"/>
                          <a:cs typeface="Arial"/>
                        </a:rPr>
                        <a:t>Structure  </a:t>
                      </a:r>
                      <a:r>
                        <a:rPr sz="900" spc="-5" dirty="0">
                          <a:latin typeface="Arial"/>
                          <a:cs typeface="Arial"/>
                        </a:rPr>
                        <a:t>Exterior Fabric  </a:t>
                      </a:r>
                      <a:r>
                        <a:rPr sz="900" dirty="0">
                          <a:latin typeface="Arial"/>
                          <a:cs typeface="Arial"/>
                        </a:rPr>
                        <a:t>Interior</a:t>
                      </a:r>
                      <a:r>
                        <a:rPr sz="900" spc="-100" dirty="0">
                          <a:latin typeface="Arial"/>
                          <a:cs typeface="Arial"/>
                        </a:rPr>
                        <a:t> </a:t>
                      </a:r>
                      <a:r>
                        <a:rPr sz="900" dirty="0">
                          <a:latin typeface="Arial"/>
                          <a:cs typeface="Arial"/>
                        </a:rPr>
                        <a:t>Finishing</a:t>
                      </a:r>
                      <a:endParaRPr sz="900">
                        <a:latin typeface="Arial"/>
                        <a:cs typeface="Arial"/>
                      </a:endParaRPr>
                    </a:p>
                  </a:txBody>
                  <a:tcPr marL="0" marR="0" marT="0" marB="0"/>
                </a:tc>
                <a:tc>
                  <a:txBody>
                    <a:bodyPr/>
                    <a:lstStyle/>
                    <a:p>
                      <a:pPr marL="247650">
                        <a:lnSpc>
                          <a:spcPts val="1005"/>
                        </a:lnSpc>
                      </a:pPr>
                      <a:r>
                        <a:rPr sz="900" spc="-5" dirty="0">
                          <a:solidFill>
                            <a:srgbClr val="231F20"/>
                          </a:solidFill>
                          <a:latin typeface="Arial"/>
                          <a:cs typeface="Arial"/>
                        </a:rPr>
                        <a:t>Heading</a:t>
                      </a:r>
                      <a:r>
                        <a:rPr sz="900" spc="-50" dirty="0">
                          <a:solidFill>
                            <a:srgbClr val="231F20"/>
                          </a:solidFill>
                          <a:latin typeface="Arial"/>
                          <a:cs typeface="Arial"/>
                        </a:rPr>
                        <a:t> </a:t>
                      </a:r>
                      <a:r>
                        <a:rPr sz="900" spc="-5" dirty="0">
                          <a:solidFill>
                            <a:srgbClr val="231F20"/>
                          </a:solidFill>
                          <a:latin typeface="Arial"/>
                          <a:cs typeface="Arial"/>
                        </a:rPr>
                        <a:t>Unit</a:t>
                      </a:r>
                      <a:endParaRPr sz="900">
                        <a:latin typeface="Arial"/>
                        <a:cs typeface="Arial"/>
                      </a:endParaRPr>
                    </a:p>
                    <a:p>
                      <a:pPr marL="252095" marR="521334" algn="just">
                        <a:lnSpc>
                          <a:spcPct val="114399"/>
                        </a:lnSpc>
                        <a:spcBef>
                          <a:spcPts val="755"/>
                        </a:spcBef>
                      </a:pPr>
                      <a:r>
                        <a:rPr sz="900" dirty="0">
                          <a:latin typeface="Arial"/>
                          <a:cs typeface="Arial"/>
                        </a:rPr>
                        <a:t>m2  m2  m2</a:t>
                      </a:r>
                      <a:endParaRPr sz="900">
                        <a:latin typeface="Arial"/>
                        <a:cs typeface="Arial"/>
                      </a:endParaRPr>
                    </a:p>
                  </a:txBody>
                  <a:tcPr marL="0" marR="0" marT="0" marB="0"/>
                </a:tc>
                <a:extLst>
                  <a:ext uri="{0D108BD9-81ED-4DB2-BD59-A6C34878D82A}">
                    <a16:rowId xmlns:a16="http://schemas.microsoft.com/office/drawing/2014/main" val="10000"/>
                  </a:ext>
                </a:extLst>
              </a:tr>
              <a:tr h="156590">
                <a:tc>
                  <a:txBody>
                    <a:bodyPr/>
                    <a:lstStyle/>
                    <a:p>
                      <a:pPr marL="31750">
                        <a:lnSpc>
                          <a:spcPct val="100000"/>
                        </a:lnSpc>
                        <a:spcBef>
                          <a:spcPts val="30"/>
                        </a:spcBef>
                      </a:pPr>
                      <a:r>
                        <a:rPr sz="900" spc="-5" dirty="0">
                          <a:latin typeface="Arial"/>
                          <a:cs typeface="Arial"/>
                        </a:rPr>
                        <a:t>GP_D</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Services</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01"/>
                  </a:ext>
                </a:extLst>
              </a:tr>
              <a:tr h="156590">
                <a:tc>
                  <a:txBody>
                    <a:bodyPr/>
                    <a:lstStyle/>
                    <a:p>
                      <a:pPr marL="31750">
                        <a:lnSpc>
                          <a:spcPct val="100000"/>
                        </a:lnSpc>
                        <a:spcBef>
                          <a:spcPts val="25"/>
                        </a:spcBef>
                      </a:pPr>
                      <a:r>
                        <a:rPr sz="900" spc="-5" dirty="0">
                          <a:latin typeface="Arial"/>
                          <a:cs typeface="Arial"/>
                        </a:rPr>
                        <a:t>GP_E</a:t>
                      </a:r>
                      <a:endParaRPr sz="900">
                        <a:latin typeface="Arial"/>
                        <a:cs typeface="Arial"/>
                      </a:endParaRPr>
                    </a:p>
                  </a:txBody>
                  <a:tcPr marL="0" marR="0" marT="3175" marB="0"/>
                </a:tc>
                <a:tc>
                  <a:txBody>
                    <a:bodyPr/>
                    <a:lstStyle/>
                    <a:p>
                      <a:pPr marL="131445">
                        <a:lnSpc>
                          <a:spcPct val="100000"/>
                        </a:lnSpc>
                        <a:spcBef>
                          <a:spcPts val="25"/>
                        </a:spcBef>
                      </a:pPr>
                      <a:r>
                        <a:rPr sz="900" spc="-5" dirty="0">
                          <a:latin typeface="Arial"/>
                          <a:cs typeface="Arial"/>
                        </a:rPr>
                        <a:t>External Works and Sundries</a:t>
                      </a:r>
                      <a:endParaRPr sz="900">
                        <a:latin typeface="Arial"/>
                        <a:cs typeface="Arial"/>
                      </a:endParaRPr>
                    </a:p>
                  </a:txBody>
                  <a:tcPr marL="0" marR="0" marT="3175" marB="0"/>
                </a:tc>
                <a:tc>
                  <a:txBody>
                    <a:bodyPr/>
                    <a:lstStyle/>
                    <a:p>
                      <a:pPr marL="251460">
                        <a:lnSpc>
                          <a:spcPct val="100000"/>
                        </a:lnSpc>
                        <a:spcBef>
                          <a:spcPts val="25"/>
                        </a:spcBef>
                      </a:pPr>
                      <a:r>
                        <a:rPr sz="900" spc="-5" dirty="0">
                          <a:latin typeface="Arial"/>
                          <a:cs typeface="Arial"/>
                        </a:rPr>
                        <a:t>m2</a:t>
                      </a:r>
                      <a:endParaRPr sz="900">
                        <a:latin typeface="Arial"/>
                        <a:cs typeface="Arial"/>
                      </a:endParaRPr>
                    </a:p>
                  </a:txBody>
                  <a:tcPr marL="0" marR="0" marT="3175" marB="0"/>
                </a:tc>
                <a:extLst>
                  <a:ext uri="{0D108BD9-81ED-4DB2-BD59-A6C34878D82A}">
                    <a16:rowId xmlns:a16="http://schemas.microsoft.com/office/drawing/2014/main" val="10002"/>
                  </a:ext>
                </a:extLst>
              </a:tr>
              <a:tr h="235457">
                <a:tc>
                  <a:txBody>
                    <a:bodyPr/>
                    <a:lstStyle/>
                    <a:p>
                      <a:pPr marL="31750">
                        <a:lnSpc>
                          <a:spcPct val="100000"/>
                        </a:lnSpc>
                        <a:spcBef>
                          <a:spcPts val="30"/>
                        </a:spcBef>
                      </a:pPr>
                      <a:r>
                        <a:rPr sz="900" spc="-5" dirty="0">
                          <a:latin typeface="Arial"/>
                          <a:cs typeface="Arial"/>
                        </a:rPr>
                        <a:t>GP_F</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Preliminaries Margins and</a:t>
                      </a:r>
                      <a:r>
                        <a:rPr sz="900" spc="-10" dirty="0">
                          <a:latin typeface="Arial"/>
                          <a:cs typeface="Arial"/>
                        </a:rPr>
                        <a:t> </a:t>
                      </a:r>
                      <a:r>
                        <a:rPr sz="900" spc="-5" dirty="0">
                          <a:latin typeface="Arial"/>
                          <a:cs typeface="Arial"/>
                        </a:rPr>
                        <a:t>Contingencies</a:t>
                      </a:r>
                      <a:endParaRPr sz="900">
                        <a:latin typeface="Arial"/>
                        <a:cs typeface="Arial"/>
                      </a:endParaRPr>
                    </a:p>
                  </a:txBody>
                  <a:tcPr marL="0" marR="0" marT="3810" marB="0"/>
                </a:tc>
                <a:tc>
                  <a:txBody>
                    <a:bodyPr/>
                    <a:lstStyle/>
                    <a:p>
                      <a:pPr marL="251460">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03"/>
                  </a:ext>
                </a:extLst>
              </a:tr>
              <a:tr h="235459">
                <a:tc>
                  <a:txBody>
                    <a:bodyPr/>
                    <a:lstStyle/>
                    <a:p>
                      <a:pPr marL="31750">
                        <a:lnSpc>
                          <a:spcPct val="100000"/>
                        </a:lnSpc>
                        <a:spcBef>
                          <a:spcPts val="645"/>
                        </a:spcBef>
                      </a:pPr>
                      <a:r>
                        <a:rPr sz="900" spc="-5" dirty="0">
                          <a:latin typeface="Arial"/>
                          <a:cs typeface="Arial"/>
                        </a:rPr>
                        <a:t>EL01</a:t>
                      </a:r>
                      <a:endParaRPr sz="900">
                        <a:latin typeface="Arial"/>
                        <a:cs typeface="Arial"/>
                      </a:endParaRPr>
                    </a:p>
                  </a:txBody>
                  <a:tcPr marL="0" marR="0" marT="81915" marB="0"/>
                </a:tc>
                <a:tc>
                  <a:txBody>
                    <a:bodyPr/>
                    <a:lstStyle/>
                    <a:p>
                      <a:pPr marL="131445">
                        <a:lnSpc>
                          <a:spcPct val="100000"/>
                        </a:lnSpc>
                        <a:spcBef>
                          <a:spcPts val="645"/>
                        </a:spcBef>
                      </a:pPr>
                      <a:r>
                        <a:rPr sz="900" spc="-5" dirty="0">
                          <a:latin typeface="Arial"/>
                          <a:cs typeface="Arial"/>
                        </a:rPr>
                        <a:t>Site Preparation</a:t>
                      </a:r>
                      <a:endParaRPr sz="900">
                        <a:latin typeface="Arial"/>
                        <a:cs typeface="Arial"/>
                      </a:endParaRPr>
                    </a:p>
                  </a:txBody>
                  <a:tcPr marL="0" marR="0" marT="81915" marB="0"/>
                </a:tc>
                <a:tc>
                  <a:txBody>
                    <a:bodyPr/>
                    <a:lstStyle/>
                    <a:p>
                      <a:pPr marL="252095">
                        <a:lnSpc>
                          <a:spcPct val="100000"/>
                        </a:lnSpc>
                        <a:spcBef>
                          <a:spcPts val="645"/>
                        </a:spcBef>
                      </a:pPr>
                      <a:r>
                        <a:rPr sz="900" dirty="0">
                          <a:latin typeface="Arial"/>
                          <a:cs typeface="Arial"/>
                        </a:rPr>
                        <a:t>m2</a:t>
                      </a:r>
                      <a:endParaRPr sz="900">
                        <a:latin typeface="Arial"/>
                        <a:cs typeface="Arial"/>
                      </a:endParaRPr>
                    </a:p>
                  </a:txBody>
                  <a:tcPr marL="0" marR="0" marT="81915" marB="0"/>
                </a:tc>
                <a:extLst>
                  <a:ext uri="{0D108BD9-81ED-4DB2-BD59-A6C34878D82A}">
                    <a16:rowId xmlns:a16="http://schemas.microsoft.com/office/drawing/2014/main" val="10004"/>
                  </a:ext>
                </a:extLst>
              </a:tr>
              <a:tr h="156933">
                <a:tc>
                  <a:txBody>
                    <a:bodyPr/>
                    <a:lstStyle/>
                    <a:p>
                      <a:pPr marL="31750">
                        <a:lnSpc>
                          <a:spcPct val="100000"/>
                        </a:lnSpc>
                        <a:spcBef>
                          <a:spcPts val="30"/>
                        </a:spcBef>
                      </a:pPr>
                      <a:r>
                        <a:rPr sz="900" spc="-5" dirty="0">
                          <a:latin typeface="Arial"/>
                          <a:cs typeface="Arial"/>
                        </a:rPr>
                        <a:t>EL02</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Substructure</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05"/>
                  </a:ext>
                </a:extLst>
              </a:tr>
              <a:tr h="156590">
                <a:tc>
                  <a:txBody>
                    <a:bodyPr/>
                    <a:lstStyle/>
                    <a:p>
                      <a:pPr marL="31750">
                        <a:lnSpc>
                          <a:spcPct val="100000"/>
                        </a:lnSpc>
                        <a:spcBef>
                          <a:spcPts val="30"/>
                        </a:spcBef>
                      </a:pPr>
                      <a:r>
                        <a:rPr sz="900" spc="-5" dirty="0">
                          <a:latin typeface="Arial"/>
                          <a:cs typeface="Arial"/>
                        </a:rPr>
                        <a:t>EL03</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Frame</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06"/>
                  </a:ext>
                </a:extLst>
              </a:tr>
              <a:tr h="156591">
                <a:tc>
                  <a:txBody>
                    <a:bodyPr/>
                    <a:lstStyle/>
                    <a:p>
                      <a:pPr marL="31750">
                        <a:lnSpc>
                          <a:spcPct val="100000"/>
                        </a:lnSpc>
                        <a:spcBef>
                          <a:spcPts val="25"/>
                        </a:spcBef>
                      </a:pPr>
                      <a:r>
                        <a:rPr sz="900" spc="-5" dirty="0">
                          <a:latin typeface="Arial"/>
                          <a:cs typeface="Arial"/>
                        </a:rPr>
                        <a:t>EL04</a:t>
                      </a:r>
                      <a:endParaRPr sz="900">
                        <a:latin typeface="Arial"/>
                        <a:cs typeface="Arial"/>
                      </a:endParaRPr>
                    </a:p>
                  </a:txBody>
                  <a:tcPr marL="0" marR="0" marT="3175" marB="0"/>
                </a:tc>
                <a:tc>
                  <a:txBody>
                    <a:bodyPr/>
                    <a:lstStyle/>
                    <a:p>
                      <a:pPr marL="131445">
                        <a:lnSpc>
                          <a:spcPct val="100000"/>
                        </a:lnSpc>
                        <a:spcBef>
                          <a:spcPts val="25"/>
                        </a:spcBef>
                      </a:pPr>
                      <a:r>
                        <a:rPr sz="900" spc="-5" dirty="0">
                          <a:latin typeface="Arial"/>
                          <a:cs typeface="Arial"/>
                        </a:rPr>
                        <a:t>Structural Walls</a:t>
                      </a:r>
                      <a:endParaRPr sz="900">
                        <a:latin typeface="Arial"/>
                        <a:cs typeface="Arial"/>
                      </a:endParaRPr>
                    </a:p>
                  </a:txBody>
                  <a:tcPr marL="0" marR="0" marT="3175" marB="0"/>
                </a:tc>
                <a:tc>
                  <a:txBody>
                    <a:bodyPr/>
                    <a:lstStyle/>
                    <a:p>
                      <a:pPr marL="252095">
                        <a:lnSpc>
                          <a:spcPct val="100000"/>
                        </a:lnSpc>
                        <a:spcBef>
                          <a:spcPts val="25"/>
                        </a:spcBef>
                      </a:pPr>
                      <a:r>
                        <a:rPr sz="900" dirty="0">
                          <a:latin typeface="Arial"/>
                          <a:cs typeface="Arial"/>
                        </a:rPr>
                        <a:t>m2</a:t>
                      </a:r>
                      <a:endParaRPr sz="900">
                        <a:latin typeface="Arial"/>
                        <a:cs typeface="Arial"/>
                      </a:endParaRPr>
                    </a:p>
                  </a:txBody>
                  <a:tcPr marL="0" marR="0" marT="3175" marB="0"/>
                </a:tc>
                <a:extLst>
                  <a:ext uri="{0D108BD9-81ED-4DB2-BD59-A6C34878D82A}">
                    <a16:rowId xmlns:a16="http://schemas.microsoft.com/office/drawing/2014/main" val="10007"/>
                  </a:ext>
                </a:extLst>
              </a:tr>
              <a:tr h="156933">
                <a:tc>
                  <a:txBody>
                    <a:bodyPr/>
                    <a:lstStyle/>
                    <a:p>
                      <a:pPr marL="31750">
                        <a:lnSpc>
                          <a:spcPct val="100000"/>
                        </a:lnSpc>
                        <a:spcBef>
                          <a:spcPts val="30"/>
                        </a:spcBef>
                      </a:pPr>
                      <a:r>
                        <a:rPr sz="900" spc="-5" dirty="0">
                          <a:latin typeface="Arial"/>
                          <a:cs typeface="Arial"/>
                        </a:rPr>
                        <a:t>EL05</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Upper</a:t>
                      </a:r>
                      <a:r>
                        <a:rPr sz="900" spc="-10" dirty="0">
                          <a:latin typeface="Arial"/>
                          <a:cs typeface="Arial"/>
                        </a:rPr>
                        <a:t> </a:t>
                      </a:r>
                      <a:r>
                        <a:rPr sz="900" spc="-5" dirty="0">
                          <a:latin typeface="Arial"/>
                          <a:cs typeface="Arial"/>
                        </a:rPr>
                        <a:t>Floors</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08"/>
                  </a:ext>
                </a:extLst>
              </a:tr>
              <a:tr h="156933">
                <a:tc>
                  <a:txBody>
                    <a:bodyPr/>
                    <a:lstStyle/>
                    <a:p>
                      <a:pPr marL="31750">
                        <a:lnSpc>
                          <a:spcPct val="100000"/>
                        </a:lnSpc>
                        <a:spcBef>
                          <a:spcPts val="30"/>
                        </a:spcBef>
                      </a:pPr>
                      <a:r>
                        <a:rPr sz="900" spc="-5" dirty="0">
                          <a:latin typeface="Arial"/>
                          <a:cs typeface="Arial"/>
                        </a:rPr>
                        <a:t>EL06</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Roof</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09"/>
                  </a:ext>
                </a:extLst>
              </a:tr>
              <a:tr h="156933">
                <a:tc>
                  <a:txBody>
                    <a:bodyPr/>
                    <a:lstStyle/>
                    <a:p>
                      <a:pPr marL="31750">
                        <a:lnSpc>
                          <a:spcPct val="100000"/>
                        </a:lnSpc>
                        <a:spcBef>
                          <a:spcPts val="30"/>
                        </a:spcBef>
                      </a:pPr>
                      <a:r>
                        <a:rPr sz="900" spc="-5" dirty="0">
                          <a:latin typeface="Arial"/>
                          <a:cs typeface="Arial"/>
                        </a:rPr>
                        <a:t>EL07</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Exterior Walls </a:t>
                      </a:r>
                      <a:r>
                        <a:rPr sz="900" dirty="0">
                          <a:latin typeface="Arial"/>
                          <a:cs typeface="Arial"/>
                        </a:rPr>
                        <a:t>&amp; </a:t>
                      </a:r>
                      <a:r>
                        <a:rPr sz="900" spc="-5" dirty="0">
                          <a:latin typeface="Arial"/>
                          <a:cs typeface="Arial"/>
                        </a:rPr>
                        <a:t>Exterior Finish</a:t>
                      </a:r>
                      <a:endParaRPr sz="900">
                        <a:latin typeface="Arial"/>
                        <a:cs typeface="Arial"/>
                      </a:endParaRPr>
                    </a:p>
                  </a:txBody>
                  <a:tcPr marL="0" marR="0" marT="3810" marB="0"/>
                </a:tc>
                <a:tc>
                  <a:txBody>
                    <a:bodyPr/>
                    <a:lstStyle/>
                    <a:p>
                      <a:pPr marL="252729">
                        <a:lnSpc>
                          <a:spcPct val="100000"/>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10"/>
                  </a:ext>
                </a:extLst>
              </a:tr>
              <a:tr h="156933">
                <a:tc>
                  <a:txBody>
                    <a:bodyPr/>
                    <a:lstStyle/>
                    <a:p>
                      <a:pPr marL="31750">
                        <a:lnSpc>
                          <a:spcPct val="100000"/>
                        </a:lnSpc>
                        <a:spcBef>
                          <a:spcPts val="30"/>
                        </a:spcBef>
                      </a:pPr>
                      <a:r>
                        <a:rPr sz="900" spc="-5" dirty="0">
                          <a:latin typeface="Arial"/>
                          <a:cs typeface="Arial"/>
                        </a:rPr>
                        <a:t>EL08</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Windows </a:t>
                      </a:r>
                      <a:r>
                        <a:rPr sz="900" dirty="0">
                          <a:latin typeface="Arial"/>
                          <a:cs typeface="Arial"/>
                        </a:rPr>
                        <a:t>&amp; </a:t>
                      </a:r>
                      <a:r>
                        <a:rPr sz="900" spc="-5" dirty="0">
                          <a:latin typeface="Arial"/>
                          <a:cs typeface="Arial"/>
                        </a:rPr>
                        <a:t>Exterior</a:t>
                      </a:r>
                      <a:r>
                        <a:rPr sz="900" spc="-10" dirty="0">
                          <a:latin typeface="Arial"/>
                          <a:cs typeface="Arial"/>
                        </a:rPr>
                        <a:t> </a:t>
                      </a:r>
                      <a:r>
                        <a:rPr sz="900" spc="-5" dirty="0">
                          <a:latin typeface="Arial"/>
                          <a:cs typeface="Arial"/>
                        </a:rPr>
                        <a:t>Doors</a:t>
                      </a:r>
                      <a:endParaRPr sz="900">
                        <a:latin typeface="Arial"/>
                        <a:cs typeface="Arial"/>
                      </a:endParaRPr>
                    </a:p>
                  </a:txBody>
                  <a:tcPr marL="0" marR="0" marT="3810" marB="0"/>
                </a:tc>
                <a:tc>
                  <a:txBody>
                    <a:bodyPr/>
                    <a:lstStyle/>
                    <a:p>
                      <a:pPr marL="251460">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11"/>
                  </a:ext>
                </a:extLst>
              </a:tr>
              <a:tr h="156591">
                <a:tc>
                  <a:txBody>
                    <a:bodyPr/>
                    <a:lstStyle/>
                    <a:p>
                      <a:pPr marL="31750">
                        <a:lnSpc>
                          <a:spcPct val="100000"/>
                        </a:lnSpc>
                        <a:spcBef>
                          <a:spcPts val="30"/>
                        </a:spcBef>
                      </a:pPr>
                      <a:r>
                        <a:rPr sz="900" spc="-5" dirty="0">
                          <a:latin typeface="Arial"/>
                          <a:cs typeface="Arial"/>
                        </a:rPr>
                        <a:t>EL09</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Stairs </a:t>
                      </a:r>
                      <a:r>
                        <a:rPr sz="900" dirty="0">
                          <a:latin typeface="Arial"/>
                          <a:cs typeface="Arial"/>
                        </a:rPr>
                        <a:t>&amp;</a:t>
                      </a:r>
                      <a:r>
                        <a:rPr sz="900" spc="-10" dirty="0">
                          <a:latin typeface="Arial"/>
                          <a:cs typeface="Arial"/>
                        </a:rPr>
                        <a:t> </a:t>
                      </a:r>
                      <a:r>
                        <a:rPr sz="900" spc="-5" dirty="0">
                          <a:latin typeface="Arial"/>
                          <a:cs typeface="Arial"/>
                        </a:rPr>
                        <a:t>Balustrades</a:t>
                      </a:r>
                      <a:endParaRPr sz="900">
                        <a:latin typeface="Arial"/>
                        <a:cs typeface="Arial"/>
                      </a:endParaRPr>
                    </a:p>
                  </a:txBody>
                  <a:tcPr marL="0" marR="0" marT="3810" marB="0"/>
                </a:tc>
                <a:tc>
                  <a:txBody>
                    <a:bodyPr/>
                    <a:lstStyle/>
                    <a:p>
                      <a:pPr marL="252095">
                        <a:lnSpc>
                          <a:spcPct val="100000"/>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12"/>
                  </a:ext>
                </a:extLst>
              </a:tr>
              <a:tr h="156591">
                <a:tc>
                  <a:txBody>
                    <a:bodyPr/>
                    <a:lstStyle/>
                    <a:p>
                      <a:pPr marL="31750">
                        <a:lnSpc>
                          <a:spcPct val="100000"/>
                        </a:lnSpc>
                        <a:spcBef>
                          <a:spcPts val="25"/>
                        </a:spcBef>
                      </a:pPr>
                      <a:r>
                        <a:rPr sz="900" spc="-5" dirty="0">
                          <a:latin typeface="Arial"/>
                          <a:cs typeface="Arial"/>
                        </a:rPr>
                        <a:t>EL10</a:t>
                      </a:r>
                      <a:endParaRPr sz="900">
                        <a:latin typeface="Arial"/>
                        <a:cs typeface="Arial"/>
                      </a:endParaRPr>
                    </a:p>
                  </a:txBody>
                  <a:tcPr marL="0" marR="0" marT="3175" marB="0"/>
                </a:tc>
                <a:tc>
                  <a:txBody>
                    <a:bodyPr/>
                    <a:lstStyle/>
                    <a:p>
                      <a:pPr marL="131445">
                        <a:lnSpc>
                          <a:spcPct val="100000"/>
                        </a:lnSpc>
                        <a:spcBef>
                          <a:spcPts val="25"/>
                        </a:spcBef>
                      </a:pPr>
                      <a:r>
                        <a:rPr sz="900" spc="-5" dirty="0">
                          <a:latin typeface="Arial"/>
                          <a:cs typeface="Arial"/>
                        </a:rPr>
                        <a:t>Interior</a:t>
                      </a:r>
                      <a:r>
                        <a:rPr sz="900" spc="-10" dirty="0">
                          <a:latin typeface="Arial"/>
                          <a:cs typeface="Arial"/>
                        </a:rPr>
                        <a:t> </a:t>
                      </a:r>
                      <a:r>
                        <a:rPr sz="900" spc="-5" dirty="0">
                          <a:latin typeface="Arial"/>
                          <a:cs typeface="Arial"/>
                        </a:rPr>
                        <a:t>Walls</a:t>
                      </a:r>
                      <a:endParaRPr sz="900">
                        <a:latin typeface="Arial"/>
                        <a:cs typeface="Arial"/>
                      </a:endParaRPr>
                    </a:p>
                  </a:txBody>
                  <a:tcPr marL="0" marR="0" marT="3175" marB="0"/>
                </a:tc>
                <a:tc>
                  <a:txBody>
                    <a:bodyPr/>
                    <a:lstStyle/>
                    <a:p>
                      <a:pPr marL="252095">
                        <a:lnSpc>
                          <a:spcPct val="100000"/>
                        </a:lnSpc>
                        <a:spcBef>
                          <a:spcPts val="25"/>
                        </a:spcBef>
                      </a:pPr>
                      <a:r>
                        <a:rPr sz="900" dirty="0">
                          <a:latin typeface="Arial"/>
                          <a:cs typeface="Arial"/>
                        </a:rPr>
                        <a:t>m2</a:t>
                      </a:r>
                      <a:endParaRPr sz="900">
                        <a:latin typeface="Arial"/>
                        <a:cs typeface="Arial"/>
                      </a:endParaRPr>
                    </a:p>
                  </a:txBody>
                  <a:tcPr marL="0" marR="0" marT="3175" marB="0"/>
                </a:tc>
                <a:extLst>
                  <a:ext uri="{0D108BD9-81ED-4DB2-BD59-A6C34878D82A}">
                    <a16:rowId xmlns:a16="http://schemas.microsoft.com/office/drawing/2014/main" val="10013"/>
                  </a:ext>
                </a:extLst>
              </a:tr>
              <a:tr h="156933">
                <a:tc>
                  <a:txBody>
                    <a:bodyPr/>
                    <a:lstStyle/>
                    <a:p>
                      <a:pPr marL="31750">
                        <a:lnSpc>
                          <a:spcPct val="100000"/>
                        </a:lnSpc>
                        <a:spcBef>
                          <a:spcPts val="30"/>
                        </a:spcBef>
                      </a:pPr>
                      <a:r>
                        <a:rPr sz="900" dirty="0">
                          <a:latin typeface="Arial"/>
                          <a:cs typeface="Arial"/>
                        </a:rPr>
                        <a:t>EL11</a:t>
                      </a:r>
                      <a:endParaRPr sz="900">
                        <a:latin typeface="Arial"/>
                        <a:cs typeface="Arial"/>
                      </a:endParaRPr>
                    </a:p>
                  </a:txBody>
                  <a:tcPr marL="0" marR="0" marT="3810" marB="0"/>
                </a:tc>
                <a:tc>
                  <a:txBody>
                    <a:bodyPr/>
                    <a:lstStyle/>
                    <a:p>
                      <a:pPr marL="132080">
                        <a:lnSpc>
                          <a:spcPct val="100000"/>
                        </a:lnSpc>
                        <a:spcBef>
                          <a:spcPts val="30"/>
                        </a:spcBef>
                      </a:pPr>
                      <a:r>
                        <a:rPr sz="900" dirty="0">
                          <a:latin typeface="Arial"/>
                          <a:cs typeface="Arial"/>
                        </a:rPr>
                        <a:t>Interior</a:t>
                      </a:r>
                      <a:r>
                        <a:rPr sz="900" spc="-10" dirty="0">
                          <a:latin typeface="Arial"/>
                          <a:cs typeface="Arial"/>
                        </a:rPr>
                        <a:t> </a:t>
                      </a:r>
                      <a:r>
                        <a:rPr sz="900" spc="-5" dirty="0">
                          <a:latin typeface="Arial"/>
                          <a:cs typeface="Arial"/>
                        </a:rPr>
                        <a:t>Doors</a:t>
                      </a:r>
                      <a:endParaRPr sz="900">
                        <a:latin typeface="Arial"/>
                        <a:cs typeface="Arial"/>
                      </a:endParaRPr>
                    </a:p>
                  </a:txBody>
                  <a:tcPr marL="0" marR="0" marT="3810" marB="0"/>
                </a:tc>
                <a:tc>
                  <a:txBody>
                    <a:bodyPr/>
                    <a:lstStyle/>
                    <a:p>
                      <a:pPr marL="25209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4"/>
                  </a:ext>
                </a:extLst>
              </a:tr>
              <a:tr h="156933">
                <a:tc>
                  <a:txBody>
                    <a:bodyPr/>
                    <a:lstStyle/>
                    <a:p>
                      <a:pPr marL="31750">
                        <a:lnSpc>
                          <a:spcPct val="100000"/>
                        </a:lnSpc>
                        <a:spcBef>
                          <a:spcPts val="30"/>
                        </a:spcBef>
                      </a:pPr>
                      <a:r>
                        <a:rPr sz="900" spc="-5" dirty="0">
                          <a:latin typeface="Arial"/>
                          <a:cs typeface="Arial"/>
                        </a:rPr>
                        <a:t>EL12</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Floor</a:t>
                      </a:r>
                      <a:r>
                        <a:rPr sz="900" spc="-15" dirty="0">
                          <a:latin typeface="Arial"/>
                          <a:cs typeface="Arial"/>
                        </a:rPr>
                        <a:t> </a:t>
                      </a:r>
                      <a:r>
                        <a:rPr sz="900" spc="-5" dirty="0">
                          <a:latin typeface="Arial"/>
                          <a:cs typeface="Arial"/>
                        </a:rPr>
                        <a:t>Finishes</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15"/>
                  </a:ext>
                </a:extLst>
              </a:tr>
              <a:tr h="156933">
                <a:tc>
                  <a:txBody>
                    <a:bodyPr/>
                    <a:lstStyle/>
                    <a:p>
                      <a:pPr marL="31750">
                        <a:lnSpc>
                          <a:spcPct val="100000"/>
                        </a:lnSpc>
                        <a:spcBef>
                          <a:spcPts val="30"/>
                        </a:spcBef>
                      </a:pPr>
                      <a:r>
                        <a:rPr sz="900" spc="-5" dirty="0">
                          <a:latin typeface="Arial"/>
                          <a:cs typeface="Arial"/>
                        </a:rPr>
                        <a:t>EL13</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Wall</a:t>
                      </a:r>
                      <a:r>
                        <a:rPr sz="900" spc="-10" dirty="0">
                          <a:latin typeface="Arial"/>
                          <a:cs typeface="Arial"/>
                        </a:rPr>
                        <a:t> </a:t>
                      </a:r>
                      <a:r>
                        <a:rPr sz="900" spc="-5" dirty="0">
                          <a:latin typeface="Arial"/>
                          <a:cs typeface="Arial"/>
                        </a:rPr>
                        <a:t>Finishes</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16"/>
                  </a:ext>
                </a:extLst>
              </a:tr>
              <a:tr h="156933">
                <a:tc>
                  <a:txBody>
                    <a:bodyPr/>
                    <a:lstStyle/>
                    <a:p>
                      <a:pPr marL="31750">
                        <a:lnSpc>
                          <a:spcPct val="100000"/>
                        </a:lnSpc>
                        <a:spcBef>
                          <a:spcPts val="30"/>
                        </a:spcBef>
                      </a:pPr>
                      <a:r>
                        <a:rPr sz="900" spc="-5" dirty="0">
                          <a:latin typeface="Arial"/>
                          <a:cs typeface="Arial"/>
                        </a:rPr>
                        <a:t>EL14</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Ceiling</a:t>
                      </a:r>
                      <a:r>
                        <a:rPr sz="900" spc="-10" dirty="0">
                          <a:latin typeface="Arial"/>
                          <a:cs typeface="Arial"/>
                        </a:rPr>
                        <a:t> </a:t>
                      </a:r>
                      <a:r>
                        <a:rPr sz="900" spc="-5" dirty="0">
                          <a:latin typeface="Arial"/>
                          <a:cs typeface="Arial"/>
                        </a:rPr>
                        <a:t>Finishes</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17"/>
                  </a:ext>
                </a:extLst>
              </a:tr>
              <a:tr h="156590">
                <a:tc>
                  <a:txBody>
                    <a:bodyPr/>
                    <a:lstStyle/>
                    <a:p>
                      <a:pPr marL="31750">
                        <a:lnSpc>
                          <a:spcPct val="100000"/>
                        </a:lnSpc>
                        <a:spcBef>
                          <a:spcPts val="30"/>
                        </a:spcBef>
                      </a:pPr>
                      <a:r>
                        <a:rPr sz="900" spc="-5" dirty="0">
                          <a:latin typeface="Arial"/>
                          <a:cs typeface="Arial"/>
                        </a:rPr>
                        <a:t>EL15</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Fittings </a:t>
                      </a:r>
                      <a:r>
                        <a:rPr sz="900" dirty="0">
                          <a:latin typeface="Arial"/>
                          <a:cs typeface="Arial"/>
                        </a:rPr>
                        <a:t>&amp;</a:t>
                      </a:r>
                      <a:r>
                        <a:rPr sz="900" spc="-10" dirty="0">
                          <a:latin typeface="Arial"/>
                          <a:cs typeface="Arial"/>
                        </a:rPr>
                        <a:t> </a:t>
                      </a:r>
                      <a:r>
                        <a:rPr sz="900" spc="-5" dirty="0">
                          <a:latin typeface="Arial"/>
                          <a:cs typeface="Arial"/>
                        </a:rPr>
                        <a:t>Fixtures</a:t>
                      </a:r>
                      <a:endParaRPr sz="900">
                        <a:latin typeface="Arial"/>
                        <a:cs typeface="Arial"/>
                      </a:endParaRPr>
                    </a:p>
                  </a:txBody>
                  <a:tcPr marL="0" marR="0" marT="3810" marB="0"/>
                </a:tc>
                <a:tc>
                  <a:txBody>
                    <a:bodyPr/>
                    <a:lstStyle/>
                    <a:p>
                      <a:pPr marL="252095">
                        <a:lnSpc>
                          <a:spcPct val="100000"/>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18"/>
                  </a:ext>
                </a:extLst>
              </a:tr>
              <a:tr h="156590">
                <a:tc>
                  <a:txBody>
                    <a:bodyPr/>
                    <a:lstStyle/>
                    <a:p>
                      <a:pPr marL="31750">
                        <a:lnSpc>
                          <a:spcPct val="100000"/>
                        </a:lnSpc>
                        <a:spcBef>
                          <a:spcPts val="25"/>
                        </a:spcBef>
                      </a:pPr>
                      <a:r>
                        <a:rPr sz="900" spc="-5" dirty="0">
                          <a:latin typeface="Arial"/>
                          <a:cs typeface="Arial"/>
                        </a:rPr>
                        <a:t>EL16</a:t>
                      </a:r>
                      <a:endParaRPr sz="900">
                        <a:latin typeface="Arial"/>
                        <a:cs typeface="Arial"/>
                      </a:endParaRPr>
                    </a:p>
                  </a:txBody>
                  <a:tcPr marL="0" marR="0" marT="3175" marB="0"/>
                </a:tc>
                <a:tc>
                  <a:txBody>
                    <a:bodyPr/>
                    <a:lstStyle/>
                    <a:p>
                      <a:pPr marL="131445">
                        <a:lnSpc>
                          <a:spcPct val="100000"/>
                        </a:lnSpc>
                        <a:spcBef>
                          <a:spcPts val="25"/>
                        </a:spcBef>
                      </a:pPr>
                      <a:r>
                        <a:rPr sz="900" spc="-5" dirty="0">
                          <a:latin typeface="Arial"/>
                          <a:cs typeface="Arial"/>
                        </a:rPr>
                        <a:t>Sanitary</a:t>
                      </a:r>
                      <a:r>
                        <a:rPr sz="900" spc="-15" dirty="0">
                          <a:latin typeface="Arial"/>
                          <a:cs typeface="Arial"/>
                        </a:rPr>
                        <a:t> </a:t>
                      </a:r>
                      <a:r>
                        <a:rPr sz="900" spc="-5" dirty="0">
                          <a:latin typeface="Arial"/>
                          <a:cs typeface="Arial"/>
                        </a:rPr>
                        <a:t>Plumbing</a:t>
                      </a:r>
                      <a:endParaRPr sz="900">
                        <a:latin typeface="Arial"/>
                        <a:cs typeface="Arial"/>
                      </a:endParaRPr>
                    </a:p>
                  </a:txBody>
                  <a:tcPr marL="0" marR="0" marT="3175" marB="0"/>
                </a:tc>
                <a:tc>
                  <a:txBody>
                    <a:bodyPr/>
                    <a:lstStyle/>
                    <a:p>
                      <a:pPr marL="250825">
                        <a:lnSpc>
                          <a:spcPct val="100000"/>
                        </a:lnSpc>
                        <a:spcBef>
                          <a:spcPts val="25"/>
                        </a:spcBef>
                      </a:pPr>
                      <a:r>
                        <a:rPr sz="900" spc="-5" dirty="0">
                          <a:latin typeface="Arial"/>
                          <a:cs typeface="Arial"/>
                        </a:rPr>
                        <a:t>No</a:t>
                      </a:r>
                      <a:endParaRPr sz="900">
                        <a:latin typeface="Arial"/>
                        <a:cs typeface="Arial"/>
                      </a:endParaRPr>
                    </a:p>
                  </a:txBody>
                  <a:tcPr marL="0" marR="0" marT="3175" marB="0"/>
                </a:tc>
                <a:extLst>
                  <a:ext uri="{0D108BD9-81ED-4DB2-BD59-A6C34878D82A}">
                    <a16:rowId xmlns:a16="http://schemas.microsoft.com/office/drawing/2014/main" val="10019"/>
                  </a:ext>
                </a:extLst>
              </a:tr>
              <a:tr h="157358">
                <a:tc>
                  <a:txBody>
                    <a:bodyPr/>
                    <a:lstStyle/>
                    <a:p>
                      <a:pPr marL="31750">
                        <a:lnSpc>
                          <a:spcPct val="100000"/>
                        </a:lnSpc>
                        <a:spcBef>
                          <a:spcPts val="30"/>
                        </a:spcBef>
                      </a:pPr>
                      <a:r>
                        <a:rPr sz="900" spc="-5" dirty="0">
                          <a:latin typeface="Arial"/>
                          <a:cs typeface="Arial"/>
                        </a:rPr>
                        <a:t>EL17</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Heating and Ventilation</a:t>
                      </a:r>
                      <a:r>
                        <a:rPr sz="900" dirty="0">
                          <a:latin typeface="Arial"/>
                          <a:cs typeface="Arial"/>
                        </a:rPr>
                        <a:t> </a:t>
                      </a:r>
                      <a:r>
                        <a:rPr sz="900" spc="-5" dirty="0">
                          <a:latin typeface="Arial"/>
                          <a:cs typeface="Arial"/>
                        </a:rPr>
                        <a:t>Services</a:t>
                      </a:r>
                      <a:endParaRPr sz="900">
                        <a:latin typeface="Arial"/>
                        <a:cs typeface="Arial"/>
                      </a:endParaRPr>
                    </a:p>
                  </a:txBody>
                  <a:tcPr marL="0" marR="0" marT="3810" marB="0"/>
                </a:tc>
                <a:tc>
                  <a:txBody>
                    <a:bodyPr/>
                    <a:lstStyle/>
                    <a:p>
                      <a:pPr marL="252729">
                        <a:lnSpc>
                          <a:spcPct val="100000"/>
                        </a:lnSpc>
                        <a:spcBef>
                          <a:spcPts val="35"/>
                        </a:spcBef>
                      </a:pPr>
                      <a:r>
                        <a:rPr sz="900" dirty="0">
                          <a:solidFill>
                            <a:srgbClr val="231F20"/>
                          </a:solidFill>
                          <a:latin typeface="Arial"/>
                          <a:cs typeface="Arial"/>
                        </a:rPr>
                        <a:t>m2</a:t>
                      </a:r>
                      <a:endParaRPr sz="900">
                        <a:latin typeface="Arial"/>
                        <a:cs typeface="Arial"/>
                      </a:endParaRPr>
                    </a:p>
                  </a:txBody>
                  <a:tcPr marL="0" marR="0" marT="4445" marB="0"/>
                </a:tc>
                <a:extLst>
                  <a:ext uri="{0D108BD9-81ED-4DB2-BD59-A6C34878D82A}">
                    <a16:rowId xmlns:a16="http://schemas.microsoft.com/office/drawing/2014/main" val="10020"/>
                  </a:ext>
                </a:extLst>
              </a:tr>
              <a:tr h="156508">
                <a:tc>
                  <a:txBody>
                    <a:bodyPr/>
                    <a:lstStyle/>
                    <a:p>
                      <a:pPr marL="31750">
                        <a:lnSpc>
                          <a:spcPct val="100000"/>
                        </a:lnSpc>
                        <a:spcBef>
                          <a:spcPts val="25"/>
                        </a:spcBef>
                      </a:pPr>
                      <a:r>
                        <a:rPr sz="900" spc="-5" dirty="0">
                          <a:latin typeface="Arial"/>
                          <a:cs typeface="Arial"/>
                        </a:rPr>
                        <a:t>EL18</a:t>
                      </a:r>
                      <a:endParaRPr sz="900">
                        <a:latin typeface="Arial"/>
                        <a:cs typeface="Arial"/>
                      </a:endParaRPr>
                    </a:p>
                  </a:txBody>
                  <a:tcPr marL="0" marR="0" marT="3175" marB="0"/>
                </a:tc>
                <a:tc>
                  <a:txBody>
                    <a:bodyPr/>
                    <a:lstStyle/>
                    <a:p>
                      <a:pPr marL="131445">
                        <a:lnSpc>
                          <a:spcPct val="100000"/>
                        </a:lnSpc>
                        <a:spcBef>
                          <a:spcPts val="25"/>
                        </a:spcBef>
                      </a:pPr>
                      <a:r>
                        <a:rPr sz="900" spc="-5" dirty="0">
                          <a:latin typeface="Arial"/>
                          <a:cs typeface="Arial"/>
                        </a:rPr>
                        <a:t>Fire Services</a:t>
                      </a:r>
                      <a:endParaRPr sz="900">
                        <a:latin typeface="Arial"/>
                        <a:cs typeface="Arial"/>
                      </a:endParaRPr>
                    </a:p>
                  </a:txBody>
                  <a:tcPr marL="0" marR="0" marT="3175" marB="0"/>
                </a:tc>
                <a:tc>
                  <a:txBody>
                    <a:bodyPr/>
                    <a:lstStyle/>
                    <a:p>
                      <a:pPr marL="252095">
                        <a:lnSpc>
                          <a:spcPct val="100000"/>
                        </a:lnSpc>
                        <a:spcBef>
                          <a:spcPts val="25"/>
                        </a:spcBef>
                      </a:pPr>
                      <a:r>
                        <a:rPr sz="900" dirty="0">
                          <a:latin typeface="Arial"/>
                          <a:cs typeface="Arial"/>
                        </a:rPr>
                        <a:t>m2</a:t>
                      </a:r>
                      <a:endParaRPr sz="900">
                        <a:latin typeface="Arial"/>
                        <a:cs typeface="Arial"/>
                      </a:endParaRPr>
                    </a:p>
                  </a:txBody>
                  <a:tcPr marL="0" marR="0" marT="3175" marB="0"/>
                </a:tc>
                <a:extLst>
                  <a:ext uri="{0D108BD9-81ED-4DB2-BD59-A6C34878D82A}">
                    <a16:rowId xmlns:a16="http://schemas.microsoft.com/office/drawing/2014/main" val="10021"/>
                  </a:ext>
                </a:extLst>
              </a:tr>
              <a:tr h="156933">
                <a:tc>
                  <a:txBody>
                    <a:bodyPr/>
                    <a:lstStyle/>
                    <a:p>
                      <a:pPr marL="31750">
                        <a:lnSpc>
                          <a:spcPct val="100000"/>
                        </a:lnSpc>
                        <a:spcBef>
                          <a:spcPts val="30"/>
                        </a:spcBef>
                      </a:pPr>
                      <a:r>
                        <a:rPr sz="900" spc="-5" dirty="0">
                          <a:latin typeface="Arial"/>
                          <a:cs typeface="Arial"/>
                        </a:rPr>
                        <a:t>EL19</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Electrical</a:t>
                      </a:r>
                      <a:r>
                        <a:rPr sz="900" spc="-10" dirty="0">
                          <a:latin typeface="Arial"/>
                          <a:cs typeface="Arial"/>
                        </a:rPr>
                        <a:t> Services</a:t>
                      </a:r>
                      <a:endParaRPr sz="900">
                        <a:latin typeface="Arial"/>
                        <a:cs typeface="Arial"/>
                      </a:endParaRPr>
                    </a:p>
                  </a:txBody>
                  <a:tcPr marL="0" marR="0" marT="3810" marB="0"/>
                </a:tc>
                <a:tc>
                  <a:txBody>
                    <a:bodyPr/>
                    <a:lstStyle/>
                    <a:p>
                      <a:pPr marL="251460">
                        <a:lnSpc>
                          <a:spcPct val="100000"/>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22"/>
                  </a:ext>
                </a:extLst>
              </a:tr>
              <a:tr h="156933">
                <a:tc>
                  <a:txBody>
                    <a:bodyPr/>
                    <a:lstStyle/>
                    <a:p>
                      <a:pPr marL="31750">
                        <a:lnSpc>
                          <a:spcPct val="100000"/>
                        </a:lnSpc>
                        <a:spcBef>
                          <a:spcPts val="30"/>
                        </a:spcBef>
                      </a:pPr>
                      <a:r>
                        <a:rPr sz="900" spc="-5" dirty="0">
                          <a:latin typeface="Arial"/>
                          <a:cs typeface="Arial"/>
                        </a:rPr>
                        <a:t>EL20</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Vertical and Horizontal</a:t>
                      </a:r>
                      <a:r>
                        <a:rPr sz="900" dirty="0">
                          <a:latin typeface="Arial"/>
                          <a:cs typeface="Arial"/>
                        </a:rPr>
                        <a:t> </a:t>
                      </a:r>
                      <a:r>
                        <a:rPr sz="900" spc="-5" dirty="0">
                          <a:latin typeface="Arial"/>
                          <a:cs typeface="Arial"/>
                        </a:rPr>
                        <a:t>Transportation</a:t>
                      </a:r>
                      <a:endParaRPr sz="900">
                        <a:latin typeface="Arial"/>
                        <a:cs typeface="Arial"/>
                      </a:endParaRPr>
                    </a:p>
                  </a:txBody>
                  <a:tcPr marL="0" marR="0" marT="3810" marB="0"/>
                </a:tc>
                <a:tc>
                  <a:txBody>
                    <a:bodyPr/>
                    <a:lstStyle/>
                    <a:p>
                      <a:pPr marL="251460">
                        <a:lnSpc>
                          <a:spcPct val="100000"/>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23"/>
                  </a:ext>
                </a:extLst>
              </a:tr>
              <a:tr h="156933">
                <a:tc>
                  <a:txBody>
                    <a:bodyPr/>
                    <a:lstStyle/>
                    <a:p>
                      <a:pPr marL="31750">
                        <a:lnSpc>
                          <a:spcPct val="100000"/>
                        </a:lnSpc>
                        <a:spcBef>
                          <a:spcPts val="30"/>
                        </a:spcBef>
                      </a:pPr>
                      <a:r>
                        <a:rPr sz="900" spc="-5" dirty="0">
                          <a:latin typeface="Arial"/>
                          <a:cs typeface="Arial"/>
                        </a:rPr>
                        <a:t>EL21</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Special</a:t>
                      </a:r>
                      <a:r>
                        <a:rPr sz="900" spc="-10" dirty="0">
                          <a:latin typeface="Arial"/>
                          <a:cs typeface="Arial"/>
                        </a:rPr>
                        <a:t> </a:t>
                      </a:r>
                      <a:r>
                        <a:rPr sz="900" spc="-5" dirty="0">
                          <a:latin typeface="Arial"/>
                          <a:cs typeface="Arial"/>
                        </a:rPr>
                        <a:t>Services</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24"/>
                  </a:ext>
                </a:extLst>
              </a:tr>
              <a:tr h="156591">
                <a:tc>
                  <a:txBody>
                    <a:bodyPr/>
                    <a:lstStyle/>
                    <a:p>
                      <a:pPr marL="31750">
                        <a:lnSpc>
                          <a:spcPct val="100000"/>
                        </a:lnSpc>
                        <a:spcBef>
                          <a:spcPts val="30"/>
                        </a:spcBef>
                      </a:pPr>
                      <a:r>
                        <a:rPr sz="900" spc="-5" dirty="0">
                          <a:latin typeface="Arial"/>
                          <a:cs typeface="Arial"/>
                        </a:rPr>
                        <a:t>EL22</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Drainage</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25"/>
                  </a:ext>
                </a:extLst>
              </a:tr>
              <a:tr h="156590">
                <a:tc>
                  <a:txBody>
                    <a:bodyPr/>
                    <a:lstStyle/>
                    <a:p>
                      <a:pPr marL="31750">
                        <a:lnSpc>
                          <a:spcPct val="100000"/>
                        </a:lnSpc>
                        <a:spcBef>
                          <a:spcPts val="25"/>
                        </a:spcBef>
                      </a:pPr>
                      <a:r>
                        <a:rPr sz="900" spc="-5" dirty="0">
                          <a:latin typeface="Arial"/>
                          <a:cs typeface="Arial"/>
                        </a:rPr>
                        <a:t>EL23</a:t>
                      </a:r>
                      <a:endParaRPr sz="900">
                        <a:latin typeface="Arial"/>
                        <a:cs typeface="Arial"/>
                      </a:endParaRPr>
                    </a:p>
                  </a:txBody>
                  <a:tcPr marL="0" marR="0" marT="3175" marB="0"/>
                </a:tc>
                <a:tc>
                  <a:txBody>
                    <a:bodyPr/>
                    <a:lstStyle/>
                    <a:p>
                      <a:pPr marL="131445">
                        <a:lnSpc>
                          <a:spcPct val="100000"/>
                        </a:lnSpc>
                        <a:spcBef>
                          <a:spcPts val="25"/>
                        </a:spcBef>
                      </a:pPr>
                      <a:r>
                        <a:rPr sz="900" spc="-5" dirty="0">
                          <a:latin typeface="Arial"/>
                          <a:cs typeface="Arial"/>
                        </a:rPr>
                        <a:t>External Works</a:t>
                      </a:r>
                      <a:endParaRPr sz="900">
                        <a:latin typeface="Arial"/>
                        <a:cs typeface="Arial"/>
                      </a:endParaRPr>
                    </a:p>
                  </a:txBody>
                  <a:tcPr marL="0" marR="0" marT="3175" marB="0"/>
                </a:tc>
                <a:tc>
                  <a:txBody>
                    <a:bodyPr/>
                    <a:lstStyle/>
                    <a:p>
                      <a:pPr marL="252095">
                        <a:lnSpc>
                          <a:spcPct val="100000"/>
                        </a:lnSpc>
                        <a:spcBef>
                          <a:spcPts val="25"/>
                        </a:spcBef>
                      </a:pPr>
                      <a:r>
                        <a:rPr sz="900" dirty="0">
                          <a:latin typeface="Arial"/>
                          <a:cs typeface="Arial"/>
                        </a:rPr>
                        <a:t>m2</a:t>
                      </a:r>
                      <a:endParaRPr sz="900">
                        <a:latin typeface="Arial"/>
                        <a:cs typeface="Arial"/>
                      </a:endParaRPr>
                    </a:p>
                  </a:txBody>
                  <a:tcPr marL="0" marR="0" marT="3175" marB="0"/>
                </a:tc>
                <a:extLst>
                  <a:ext uri="{0D108BD9-81ED-4DB2-BD59-A6C34878D82A}">
                    <a16:rowId xmlns:a16="http://schemas.microsoft.com/office/drawing/2014/main" val="10026"/>
                  </a:ext>
                </a:extLst>
              </a:tr>
              <a:tr h="156933">
                <a:tc>
                  <a:txBody>
                    <a:bodyPr/>
                    <a:lstStyle/>
                    <a:p>
                      <a:pPr marL="31750">
                        <a:lnSpc>
                          <a:spcPct val="100000"/>
                        </a:lnSpc>
                        <a:spcBef>
                          <a:spcPts val="30"/>
                        </a:spcBef>
                      </a:pPr>
                      <a:r>
                        <a:rPr sz="900" spc="-5" dirty="0">
                          <a:latin typeface="Arial"/>
                          <a:cs typeface="Arial"/>
                        </a:rPr>
                        <a:t>EL24</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Sundries</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27"/>
                  </a:ext>
                </a:extLst>
              </a:tr>
              <a:tr h="156933">
                <a:tc>
                  <a:txBody>
                    <a:bodyPr/>
                    <a:lstStyle/>
                    <a:p>
                      <a:pPr marL="31750">
                        <a:lnSpc>
                          <a:spcPct val="100000"/>
                        </a:lnSpc>
                        <a:spcBef>
                          <a:spcPts val="30"/>
                        </a:spcBef>
                      </a:pPr>
                      <a:r>
                        <a:rPr sz="900" spc="-5" dirty="0">
                          <a:latin typeface="Arial"/>
                          <a:cs typeface="Arial"/>
                        </a:rPr>
                        <a:t>EL25</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Preliminaries</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28"/>
                  </a:ext>
                </a:extLst>
              </a:tr>
              <a:tr h="156933">
                <a:tc>
                  <a:txBody>
                    <a:bodyPr/>
                    <a:lstStyle/>
                    <a:p>
                      <a:pPr marL="31750">
                        <a:lnSpc>
                          <a:spcPct val="100000"/>
                        </a:lnSpc>
                        <a:spcBef>
                          <a:spcPts val="30"/>
                        </a:spcBef>
                      </a:pPr>
                      <a:r>
                        <a:rPr sz="900" spc="-5" dirty="0">
                          <a:latin typeface="Arial"/>
                          <a:cs typeface="Arial"/>
                        </a:rPr>
                        <a:t>EL26</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Margins</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29"/>
                  </a:ext>
                </a:extLst>
              </a:tr>
              <a:tr h="151852">
                <a:tc>
                  <a:txBody>
                    <a:bodyPr/>
                    <a:lstStyle/>
                    <a:p>
                      <a:pPr marL="31750">
                        <a:lnSpc>
                          <a:spcPts val="1065"/>
                        </a:lnSpc>
                        <a:spcBef>
                          <a:spcPts val="30"/>
                        </a:spcBef>
                      </a:pPr>
                      <a:r>
                        <a:rPr sz="900" spc="-5" dirty="0">
                          <a:latin typeface="Arial"/>
                          <a:cs typeface="Arial"/>
                        </a:rPr>
                        <a:t>EL27</a:t>
                      </a:r>
                      <a:endParaRPr sz="900">
                        <a:latin typeface="Arial"/>
                        <a:cs typeface="Arial"/>
                      </a:endParaRPr>
                    </a:p>
                  </a:txBody>
                  <a:tcPr marL="0" marR="0" marT="3810" marB="0"/>
                </a:tc>
                <a:tc>
                  <a:txBody>
                    <a:bodyPr/>
                    <a:lstStyle/>
                    <a:p>
                      <a:pPr marL="131445">
                        <a:lnSpc>
                          <a:spcPts val="1065"/>
                        </a:lnSpc>
                        <a:spcBef>
                          <a:spcPts val="30"/>
                        </a:spcBef>
                      </a:pPr>
                      <a:r>
                        <a:rPr sz="900" spc="-5" dirty="0">
                          <a:latin typeface="Arial"/>
                          <a:cs typeface="Arial"/>
                        </a:rPr>
                        <a:t>Contract</a:t>
                      </a:r>
                      <a:r>
                        <a:rPr sz="900" spc="-10" dirty="0">
                          <a:latin typeface="Arial"/>
                          <a:cs typeface="Arial"/>
                        </a:rPr>
                        <a:t> </a:t>
                      </a:r>
                      <a:r>
                        <a:rPr sz="900" spc="-5" dirty="0">
                          <a:latin typeface="Arial"/>
                          <a:cs typeface="Arial"/>
                        </a:rPr>
                        <a:t>Contingencies</a:t>
                      </a:r>
                      <a:endParaRPr sz="900">
                        <a:latin typeface="Arial"/>
                        <a:cs typeface="Arial"/>
                      </a:endParaRPr>
                    </a:p>
                  </a:txBody>
                  <a:tcPr marL="0" marR="0" marT="3810" marB="0"/>
                </a:tc>
                <a:tc>
                  <a:txBody>
                    <a:bodyPr/>
                    <a:lstStyle/>
                    <a:p>
                      <a:pPr marL="252095">
                        <a:lnSpc>
                          <a:spcPts val="1065"/>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30"/>
                  </a:ext>
                </a:extLst>
              </a:tr>
              <a:tr h="157440">
                <a:tc>
                  <a:txBody>
                    <a:bodyPr/>
                    <a:lstStyle/>
                    <a:p>
                      <a:pPr marL="31750">
                        <a:lnSpc>
                          <a:spcPct val="100000"/>
                        </a:lnSpc>
                      </a:pPr>
                      <a:r>
                        <a:rPr sz="900" dirty="0">
                          <a:solidFill>
                            <a:srgbClr val="231F20"/>
                          </a:solidFill>
                          <a:latin typeface="Arial"/>
                          <a:cs typeface="Arial"/>
                        </a:rPr>
                        <a:t>EL28</a:t>
                      </a:r>
                      <a:endParaRPr sz="900">
                        <a:latin typeface="Arial"/>
                        <a:cs typeface="Arial"/>
                      </a:endParaRPr>
                    </a:p>
                  </a:txBody>
                  <a:tcPr marL="0" marR="0" marT="0" marB="0"/>
                </a:tc>
                <a:tc>
                  <a:txBody>
                    <a:bodyPr/>
                    <a:lstStyle/>
                    <a:p>
                      <a:pPr marL="137795">
                        <a:lnSpc>
                          <a:spcPts val="1070"/>
                        </a:lnSpc>
                      </a:pPr>
                      <a:r>
                        <a:rPr sz="900" dirty="0">
                          <a:solidFill>
                            <a:srgbClr val="231F20"/>
                          </a:solidFill>
                          <a:latin typeface="Arial"/>
                          <a:cs typeface="Arial"/>
                        </a:rPr>
                        <a:t>Other </a:t>
                      </a:r>
                      <a:r>
                        <a:rPr sz="900" spc="-5" dirty="0">
                          <a:solidFill>
                            <a:srgbClr val="231F20"/>
                          </a:solidFill>
                          <a:latin typeface="Arial"/>
                          <a:cs typeface="Arial"/>
                        </a:rPr>
                        <a:t>Development</a:t>
                      </a:r>
                      <a:r>
                        <a:rPr sz="900" spc="-10" dirty="0">
                          <a:solidFill>
                            <a:srgbClr val="231F20"/>
                          </a:solidFill>
                          <a:latin typeface="Arial"/>
                          <a:cs typeface="Arial"/>
                        </a:rPr>
                        <a:t> </a:t>
                      </a:r>
                      <a:r>
                        <a:rPr sz="900" spc="-5" dirty="0">
                          <a:solidFill>
                            <a:srgbClr val="231F20"/>
                          </a:solidFill>
                          <a:latin typeface="Arial"/>
                          <a:cs typeface="Arial"/>
                        </a:rPr>
                        <a:t>Costs</a:t>
                      </a:r>
                      <a:endParaRPr sz="900">
                        <a:latin typeface="Arial"/>
                        <a:cs typeface="Arial"/>
                      </a:endParaRPr>
                    </a:p>
                  </a:txBody>
                  <a:tcPr marL="0" marR="0" marT="0" marB="0"/>
                </a:tc>
                <a:tc>
                  <a:txBody>
                    <a:bodyPr/>
                    <a:lstStyle/>
                    <a:p>
                      <a:pPr marL="250825">
                        <a:lnSpc>
                          <a:spcPts val="1070"/>
                        </a:lnSpc>
                      </a:pPr>
                      <a:r>
                        <a:rPr sz="900" dirty="0">
                          <a:solidFill>
                            <a:srgbClr val="231F20"/>
                          </a:solidFill>
                          <a:latin typeface="Arial"/>
                          <a:cs typeface="Arial"/>
                        </a:rPr>
                        <a:t>m2</a:t>
                      </a:r>
                      <a:endParaRPr sz="900">
                        <a:latin typeface="Arial"/>
                        <a:cs typeface="Arial"/>
                      </a:endParaRPr>
                    </a:p>
                  </a:txBody>
                  <a:tcPr marL="0" marR="0" marT="0" marB="0"/>
                </a:tc>
                <a:extLst>
                  <a:ext uri="{0D108BD9-81ED-4DB2-BD59-A6C34878D82A}">
                    <a16:rowId xmlns:a16="http://schemas.microsoft.com/office/drawing/2014/main" val="10031"/>
                  </a:ext>
                </a:extLst>
              </a:tr>
              <a:tr h="160822">
                <a:tc>
                  <a:txBody>
                    <a:bodyPr/>
                    <a:lstStyle/>
                    <a:p>
                      <a:pPr marL="31750">
                        <a:lnSpc>
                          <a:spcPct val="100000"/>
                        </a:lnSpc>
                        <a:spcBef>
                          <a:spcPts val="60"/>
                        </a:spcBef>
                      </a:pPr>
                      <a:r>
                        <a:rPr sz="900" spc="-5" dirty="0">
                          <a:latin typeface="Arial"/>
                          <a:cs typeface="Arial"/>
                        </a:rPr>
                        <a:t>S01.01</a:t>
                      </a:r>
                      <a:endParaRPr sz="900">
                        <a:latin typeface="Arial"/>
                        <a:cs typeface="Arial"/>
                      </a:endParaRPr>
                    </a:p>
                  </a:txBody>
                  <a:tcPr marL="0" marR="0" marT="7620" marB="0"/>
                </a:tc>
                <a:tc>
                  <a:txBody>
                    <a:bodyPr/>
                    <a:lstStyle/>
                    <a:p>
                      <a:pPr marL="130810">
                        <a:lnSpc>
                          <a:spcPct val="100000"/>
                        </a:lnSpc>
                        <a:spcBef>
                          <a:spcPts val="60"/>
                        </a:spcBef>
                      </a:pPr>
                      <a:r>
                        <a:rPr sz="900" spc="-5" dirty="0">
                          <a:latin typeface="Arial"/>
                          <a:cs typeface="Arial"/>
                        </a:rPr>
                        <a:t>Demolition</a:t>
                      </a:r>
                      <a:endParaRPr sz="900">
                        <a:latin typeface="Arial"/>
                        <a:cs typeface="Arial"/>
                      </a:endParaRPr>
                    </a:p>
                  </a:txBody>
                  <a:tcPr marL="0" marR="0" marT="7620" marB="0"/>
                </a:tc>
                <a:tc>
                  <a:txBody>
                    <a:bodyPr/>
                    <a:lstStyle/>
                    <a:p>
                      <a:pPr marL="252095">
                        <a:lnSpc>
                          <a:spcPct val="100000"/>
                        </a:lnSpc>
                        <a:spcBef>
                          <a:spcPts val="60"/>
                        </a:spcBef>
                      </a:pPr>
                      <a:r>
                        <a:rPr sz="900" spc="-5" dirty="0">
                          <a:latin typeface="Arial"/>
                          <a:cs typeface="Arial"/>
                        </a:rPr>
                        <a:t>No</a:t>
                      </a:r>
                      <a:endParaRPr sz="900">
                        <a:latin typeface="Arial"/>
                        <a:cs typeface="Arial"/>
                      </a:endParaRPr>
                    </a:p>
                  </a:txBody>
                  <a:tcPr marL="0" marR="0" marT="7620" marB="0"/>
                </a:tc>
                <a:extLst>
                  <a:ext uri="{0D108BD9-81ED-4DB2-BD59-A6C34878D82A}">
                    <a16:rowId xmlns:a16="http://schemas.microsoft.com/office/drawing/2014/main" val="10032"/>
                  </a:ext>
                </a:extLst>
              </a:tr>
              <a:tr h="156933">
                <a:tc>
                  <a:txBody>
                    <a:bodyPr/>
                    <a:lstStyle/>
                    <a:p>
                      <a:pPr marL="31750">
                        <a:lnSpc>
                          <a:spcPct val="100000"/>
                        </a:lnSpc>
                        <a:spcBef>
                          <a:spcPts val="30"/>
                        </a:spcBef>
                      </a:pPr>
                      <a:r>
                        <a:rPr sz="900" spc="-5" dirty="0">
                          <a:latin typeface="Arial"/>
                          <a:cs typeface="Arial"/>
                        </a:rPr>
                        <a:t>S01.02</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Site Clearance</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33"/>
                  </a:ext>
                </a:extLst>
              </a:tr>
              <a:tr h="156933">
                <a:tc>
                  <a:txBody>
                    <a:bodyPr/>
                    <a:lstStyle/>
                    <a:p>
                      <a:pPr marL="31750">
                        <a:lnSpc>
                          <a:spcPct val="100000"/>
                        </a:lnSpc>
                        <a:spcBef>
                          <a:spcPts val="30"/>
                        </a:spcBef>
                      </a:pPr>
                      <a:r>
                        <a:rPr sz="900" spc="-5" dirty="0">
                          <a:latin typeface="Arial"/>
                          <a:cs typeface="Arial"/>
                        </a:rPr>
                        <a:t>S01.03</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Bulk excavation including basement excavation</a:t>
                      </a:r>
                      <a:endParaRPr sz="900">
                        <a:latin typeface="Arial"/>
                        <a:cs typeface="Arial"/>
                      </a:endParaRPr>
                    </a:p>
                  </a:txBody>
                  <a:tcPr marL="0" marR="0" marT="3810" marB="0"/>
                </a:tc>
                <a:tc>
                  <a:txBody>
                    <a:bodyPr/>
                    <a:lstStyle/>
                    <a:p>
                      <a:pPr marL="251460">
                        <a:lnSpc>
                          <a:spcPct val="100000"/>
                        </a:lnSpc>
                        <a:spcBef>
                          <a:spcPts val="30"/>
                        </a:spcBef>
                      </a:pPr>
                      <a:r>
                        <a:rPr sz="900" spc="-5" dirty="0">
                          <a:latin typeface="Arial"/>
                          <a:cs typeface="Arial"/>
                        </a:rPr>
                        <a:t>m3</a:t>
                      </a:r>
                      <a:endParaRPr sz="900">
                        <a:latin typeface="Arial"/>
                        <a:cs typeface="Arial"/>
                      </a:endParaRPr>
                    </a:p>
                  </a:txBody>
                  <a:tcPr marL="0" marR="0" marT="3810" marB="0"/>
                </a:tc>
                <a:extLst>
                  <a:ext uri="{0D108BD9-81ED-4DB2-BD59-A6C34878D82A}">
                    <a16:rowId xmlns:a16="http://schemas.microsoft.com/office/drawing/2014/main" val="10034"/>
                  </a:ext>
                </a:extLst>
              </a:tr>
              <a:tr h="156933">
                <a:tc>
                  <a:txBody>
                    <a:bodyPr/>
                    <a:lstStyle/>
                    <a:p>
                      <a:pPr marL="31750">
                        <a:lnSpc>
                          <a:spcPct val="100000"/>
                        </a:lnSpc>
                        <a:spcBef>
                          <a:spcPts val="30"/>
                        </a:spcBef>
                      </a:pPr>
                      <a:r>
                        <a:rPr sz="900" spc="-5" dirty="0">
                          <a:latin typeface="Arial"/>
                          <a:cs typeface="Arial"/>
                        </a:rPr>
                        <a:t>S01.04</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Bulk filling and consolidation</a:t>
                      </a:r>
                      <a:endParaRPr sz="900">
                        <a:latin typeface="Arial"/>
                        <a:cs typeface="Arial"/>
                      </a:endParaRPr>
                    </a:p>
                  </a:txBody>
                  <a:tcPr marL="0" marR="0" marT="3810" marB="0"/>
                </a:tc>
                <a:tc>
                  <a:txBody>
                    <a:bodyPr/>
                    <a:lstStyle/>
                    <a:p>
                      <a:pPr marL="250825">
                        <a:lnSpc>
                          <a:spcPct val="100000"/>
                        </a:lnSpc>
                        <a:spcBef>
                          <a:spcPts val="30"/>
                        </a:spcBef>
                      </a:pPr>
                      <a:r>
                        <a:rPr sz="900" dirty="0">
                          <a:latin typeface="Arial"/>
                          <a:cs typeface="Arial"/>
                        </a:rPr>
                        <a:t>m3</a:t>
                      </a:r>
                      <a:endParaRPr sz="900">
                        <a:latin typeface="Arial"/>
                        <a:cs typeface="Arial"/>
                      </a:endParaRPr>
                    </a:p>
                  </a:txBody>
                  <a:tcPr marL="0" marR="0" marT="3810" marB="0"/>
                </a:tc>
                <a:extLst>
                  <a:ext uri="{0D108BD9-81ED-4DB2-BD59-A6C34878D82A}">
                    <a16:rowId xmlns:a16="http://schemas.microsoft.com/office/drawing/2014/main" val="10035"/>
                  </a:ext>
                </a:extLst>
              </a:tr>
              <a:tr h="156933">
                <a:tc>
                  <a:txBody>
                    <a:bodyPr/>
                    <a:lstStyle/>
                    <a:p>
                      <a:pPr marL="31750">
                        <a:lnSpc>
                          <a:spcPct val="100000"/>
                        </a:lnSpc>
                        <a:spcBef>
                          <a:spcPts val="30"/>
                        </a:spcBef>
                      </a:pPr>
                      <a:r>
                        <a:rPr sz="900" spc="-5" dirty="0">
                          <a:latin typeface="Arial"/>
                          <a:cs typeface="Arial"/>
                        </a:rPr>
                        <a:t>S01.05</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Temporary ground retainment</a:t>
                      </a:r>
                      <a:endParaRPr sz="900">
                        <a:latin typeface="Arial"/>
                        <a:cs typeface="Arial"/>
                      </a:endParaRPr>
                    </a:p>
                  </a:txBody>
                  <a:tcPr marL="0" marR="0" marT="3810" marB="0"/>
                </a:tc>
                <a:tc>
                  <a:txBody>
                    <a:bodyPr/>
                    <a:lstStyle/>
                    <a:p>
                      <a:pPr marL="251460">
                        <a:lnSpc>
                          <a:spcPct val="100000"/>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36"/>
                  </a:ext>
                </a:extLst>
              </a:tr>
              <a:tr h="156590">
                <a:tc>
                  <a:txBody>
                    <a:bodyPr/>
                    <a:lstStyle/>
                    <a:p>
                      <a:pPr marL="31750">
                        <a:lnSpc>
                          <a:spcPct val="100000"/>
                        </a:lnSpc>
                        <a:spcBef>
                          <a:spcPts val="30"/>
                        </a:spcBef>
                      </a:pPr>
                      <a:r>
                        <a:rPr sz="900" spc="-5" dirty="0">
                          <a:latin typeface="Arial"/>
                          <a:cs typeface="Arial"/>
                        </a:rPr>
                        <a:t>S01.06</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Underpinning</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37"/>
                  </a:ext>
                </a:extLst>
              </a:tr>
              <a:tr h="156590">
                <a:tc>
                  <a:txBody>
                    <a:bodyPr/>
                    <a:lstStyle/>
                    <a:p>
                      <a:pPr marL="31750">
                        <a:lnSpc>
                          <a:spcPct val="100000"/>
                        </a:lnSpc>
                        <a:spcBef>
                          <a:spcPts val="25"/>
                        </a:spcBef>
                      </a:pPr>
                      <a:r>
                        <a:rPr sz="900" spc="-5" dirty="0">
                          <a:latin typeface="Arial"/>
                          <a:cs typeface="Arial"/>
                        </a:rPr>
                        <a:t>S01.07</a:t>
                      </a:r>
                      <a:endParaRPr sz="900">
                        <a:latin typeface="Arial"/>
                        <a:cs typeface="Arial"/>
                      </a:endParaRPr>
                    </a:p>
                  </a:txBody>
                  <a:tcPr marL="0" marR="0" marT="3175" marB="0"/>
                </a:tc>
                <a:tc>
                  <a:txBody>
                    <a:bodyPr/>
                    <a:lstStyle/>
                    <a:p>
                      <a:pPr marL="131445">
                        <a:lnSpc>
                          <a:spcPct val="100000"/>
                        </a:lnSpc>
                        <a:spcBef>
                          <a:spcPts val="25"/>
                        </a:spcBef>
                      </a:pPr>
                      <a:r>
                        <a:rPr sz="900" spc="-5" dirty="0">
                          <a:latin typeface="Arial"/>
                          <a:cs typeface="Arial"/>
                        </a:rPr>
                        <a:t>Supports to existing structure (shoring)</a:t>
                      </a:r>
                      <a:endParaRPr sz="900">
                        <a:latin typeface="Arial"/>
                        <a:cs typeface="Arial"/>
                      </a:endParaRPr>
                    </a:p>
                  </a:txBody>
                  <a:tcPr marL="0" marR="0" marT="3175" marB="0"/>
                </a:tc>
                <a:tc>
                  <a:txBody>
                    <a:bodyPr/>
                    <a:lstStyle/>
                    <a:p>
                      <a:pPr marL="250825">
                        <a:lnSpc>
                          <a:spcPct val="100000"/>
                        </a:lnSpc>
                        <a:spcBef>
                          <a:spcPts val="25"/>
                        </a:spcBef>
                      </a:pPr>
                      <a:r>
                        <a:rPr sz="900" dirty="0">
                          <a:latin typeface="Arial"/>
                          <a:cs typeface="Arial"/>
                        </a:rPr>
                        <a:t>m</a:t>
                      </a:r>
                      <a:endParaRPr sz="900">
                        <a:latin typeface="Arial"/>
                        <a:cs typeface="Arial"/>
                      </a:endParaRPr>
                    </a:p>
                  </a:txBody>
                  <a:tcPr marL="0" marR="0" marT="3175" marB="0"/>
                </a:tc>
                <a:extLst>
                  <a:ext uri="{0D108BD9-81ED-4DB2-BD59-A6C34878D82A}">
                    <a16:rowId xmlns:a16="http://schemas.microsoft.com/office/drawing/2014/main" val="10038"/>
                  </a:ext>
                </a:extLst>
              </a:tr>
              <a:tr h="156933">
                <a:tc>
                  <a:txBody>
                    <a:bodyPr/>
                    <a:lstStyle/>
                    <a:p>
                      <a:pPr marL="31750">
                        <a:lnSpc>
                          <a:spcPct val="100000"/>
                        </a:lnSpc>
                        <a:spcBef>
                          <a:spcPts val="30"/>
                        </a:spcBef>
                      </a:pPr>
                      <a:r>
                        <a:rPr sz="900" spc="-5" dirty="0">
                          <a:latin typeface="Arial"/>
                          <a:cs typeface="Arial"/>
                        </a:rPr>
                        <a:t>S01.08</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Diversion /termination </a:t>
                      </a:r>
                      <a:r>
                        <a:rPr sz="900" dirty="0">
                          <a:latin typeface="Arial"/>
                          <a:cs typeface="Arial"/>
                        </a:rPr>
                        <a:t>of </a:t>
                      </a:r>
                      <a:r>
                        <a:rPr sz="900" spc="-5" dirty="0">
                          <a:latin typeface="Arial"/>
                          <a:cs typeface="Arial"/>
                        </a:rPr>
                        <a:t>existing </a:t>
                      </a:r>
                      <a:r>
                        <a:rPr sz="900" spc="-10" dirty="0">
                          <a:latin typeface="Arial"/>
                          <a:cs typeface="Arial"/>
                        </a:rPr>
                        <a:t>services, </a:t>
                      </a:r>
                      <a:r>
                        <a:rPr sz="900" spc="-5" dirty="0">
                          <a:latin typeface="Arial"/>
                          <a:cs typeface="Arial"/>
                        </a:rPr>
                        <a:t>water courses,</a:t>
                      </a:r>
                      <a:r>
                        <a:rPr sz="900" spc="15" dirty="0">
                          <a:latin typeface="Arial"/>
                          <a:cs typeface="Arial"/>
                        </a:rPr>
                        <a:t> </a:t>
                      </a:r>
                      <a:r>
                        <a:rPr sz="900" spc="-5" dirty="0">
                          <a:latin typeface="Arial"/>
                          <a:cs typeface="Arial"/>
                        </a:rPr>
                        <a:t>etc.</a:t>
                      </a:r>
                      <a:endParaRPr sz="900">
                        <a:latin typeface="Arial"/>
                        <a:cs typeface="Arial"/>
                      </a:endParaRPr>
                    </a:p>
                  </a:txBody>
                  <a:tcPr marL="0" marR="0" marT="3810" marB="0"/>
                </a:tc>
                <a:tc>
                  <a:txBody>
                    <a:bodyPr/>
                    <a:lstStyle/>
                    <a:p>
                      <a:pPr marL="28384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39"/>
                  </a:ext>
                </a:extLst>
              </a:tr>
              <a:tr h="156933">
                <a:tc>
                  <a:txBody>
                    <a:bodyPr/>
                    <a:lstStyle/>
                    <a:p>
                      <a:pPr marL="31750">
                        <a:lnSpc>
                          <a:spcPct val="100000"/>
                        </a:lnSpc>
                        <a:spcBef>
                          <a:spcPts val="30"/>
                        </a:spcBef>
                      </a:pPr>
                      <a:r>
                        <a:rPr sz="900" spc="-5" dirty="0">
                          <a:latin typeface="Arial"/>
                          <a:cs typeface="Arial"/>
                        </a:rPr>
                        <a:t>S01.09</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Dewatering</a:t>
                      </a:r>
                      <a:endParaRPr sz="900">
                        <a:latin typeface="Arial"/>
                        <a:cs typeface="Arial"/>
                      </a:endParaRPr>
                    </a:p>
                  </a:txBody>
                  <a:tcPr marL="0" marR="0" marT="3810" marB="0"/>
                </a:tc>
                <a:tc>
                  <a:txBody>
                    <a:bodyPr/>
                    <a:lstStyle/>
                    <a:p>
                      <a:pPr marL="252095">
                        <a:lnSpc>
                          <a:spcPct val="100000"/>
                        </a:lnSpc>
                        <a:spcBef>
                          <a:spcPts val="30"/>
                        </a:spcBef>
                      </a:pPr>
                      <a:r>
                        <a:rPr sz="900" spc="-5" dirty="0">
                          <a:latin typeface="Arial"/>
                          <a:cs typeface="Arial"/>
                        </a:rPr>
                        <a:t>Sum</a:t>
                      </a:r>
                      <a:endParaRPr sz="900">
                        <a:latin typeface="Arial"/>
                        <a:cs typeface="Arial"/>
                      </a:endParaRPr>
                    </a:p>
                  </a:txBody>
                  <a:tcPr marL="0" marR="0" marT="3810" marB="0"/>
                </a:tc>
                <a:extLst>
                  <a:ext uri="{0D108BD9-81ED-4DB2-BD59-A6C34878D82A}">
                    <a16:rowId xmlns:a16="http://schemas.microsoft.com/office/drawing/2014/main" val="10040"/>
                  </a:ext>
                </a:extLst>
              </a:tr>
              <a:tr h="156933">
                <a:tc>
                  <a:txBody>
                    <a:bodyPr/>
                    <a:lstStyle/>
                    <a:p>
                      <a:pPr marL="31750">
                        <a:lnSpc>
                          <a:spcPct val="100000"/>
                        </a:lnSpc>
                        <a:spcBef>
                          <a:spcPts val="30"/>
                        </a:spcBef>
                      </a:pPr>
                      <a:r>
                        <a:rPr sz="900" spc="-5" dirty="0">
                          <a:latin typeface="Arial"/>
                          <a:cs typeface="Arial"/>
                        </a:rPr>
                        <a:t>S02.01</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Piling</a:t>
                      </a:r>
                      <a:endParaRPr sz="900">
                        <a:latin typeface="Arial"/>
                        <a:cs typeface="Arial"/>
                      </a:endParaRPr>
                    </a:p>
                  </a:txBody>
                  <a:tcPr marL="0" marR="0" marT="3810" marB="0"/>
                </a:tc>
                <a:tc>
                  <a:txBody>
                    <a:bodyPr/>
                    <a:lstStyle/>
                    <a:p>
                      <a:pPr marL="252095">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41"/>
                  </a:ext>
                </a:extLst>
              </a:tr>
              <a:tr h="156933">
                <a:tc>
                  <a:txBody>
                    <a:bodyPr/>
                    <a:lstStyle/>
                    <a:p>
                      <a:pPr marL="31750">
                        <a:lnSpc>
                          <a:spcPct val="100000"/>
                        </a:lnSpc>
                        <a:spcBef>
                          <a:spcPts val="30"/>
                        </a:spcBef>
                      </a:pPr>
                      <a:r>
                        <a:rPr sz="900" spc="-5" dirty="0">
                          <a:latin typeface="Arial"/>
                          <a:cs typeface="Arial"/>
                        </a:rPr>
                        <a:t>S02.02</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Belling </a:t>
                      </a:r>
                      <a:r>
                        <a:rPr sz="900" dirty="0">
                          <a:latin typeface="Arial"/>
                          <a:cs typeface="Arial"/>
                        </a:rPr>
                        <a:t>of</a:t>
                      </a:r>
                      <a:r>
                        <a:rPr sz="900" spc="-15" dirty="0">
                          <a:latin typeface="Arial"/>
                          <a:cs typeface="Arial"/>
                        </a:rPr>
                        <a:t> </a:t>
                      </a:r>
                      <a:r>
                        <a:rPr sz="900" spc="-5" dirty="0">
                          <a:latin typeface="Arial"/>
                          <a:cs typeface="Arial"/>
                        </a:rPr>
                        <a:t>piles</a:t>
                      </a:r>
                      <a:endParaRPr sz="900">
                        <a:latin typeface="Arial"/>
                        <a:cs typeface="Arial"/>
                      </a:endParaRPr>
                    </a:p>
                  </a:txBody>
                  <a:tcPr marL="0" marR="0" marT="3810" marB="0"/>
                </a:tc>
                <a:tc>
                  <a:txBody>
                    <a:bodyPr/>
                    <a:lstStyle/>
                    <a:p>
                      <a:pPr marL="25209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42"/>
                  </a:ext>
                </a:extLst>
              </a:tr>
              <a:tr h="156933">
                <a:tc>
                  <a:txBody>
                    <a:bodyPr/>
                    <a:lstStyle/>
                    <a:p>
                      <a:pPr marL="31750">
                        <a:lnSpc>
                          <a:spcPct val="100000"/>
                        </a:lnSpc>
                        <a:spcBef>
                          <a:spcPts val="30"/>
                        </a:spcBef>
                      </a:pPr>
                      <a:r>
                        <a:rPr sz="900" spc="-5" dirty="0">
                          <a:latin typeface="Arial"/>
                          <a:cs typeface="Arial"/>
                        </a:rPr>
                        <a:t>S02.03</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Strip foundations, including excavation, concrete, formwork and</a:t>
                      </a:r>
                      <a:r>
                        <a:rPr sz="900" dirty="0">
                          <a:latin typeface="Arial"/>
                          <a:cs typeface="Arial"/>
                        </a:rPr>
                        <a:t> </a:t>
                      </a:r>
                      <a:r>
                        <a:rPr sz="900" spc="-5" dirty="0">
                          <a:latin typeface="Arial"/>
                          <a:cs typeface="Arial"/>
                        </a:rPr>
                        <a:t>reinforcement</a:t>
                      </a:r>
                      <a:endParaRPr sz="900">
                        <a:latin typeface="Arial"/>
                        <a:cs typeface="Arial"/>
                      </a:endParaRPr>
                    </a:p>
                  </a:txBody>
                  <a:tcPr marL="0" marR="0" marT="3810" marB="0"/>
                </a:tc>
                <a:tc>
                  <a:txBody>
                    <a:bodyPr/>
                    <a:lstStyle/>
                    <a:p>
                      <a:pPr marL="251460">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43"/>
                  </a:ext>
                </a:extLst>
              </a:tr>
              <a:tr h="156590">
                <a:tc>
                  <a:txBody>
                    <a:bodyPr/>
                    <a:lstStyle/>
                    <a:p>
                      <a:pPr marL="31750">
                        <a:lnSpc>
                          <a:spcPct val="100000"/>
                        </a:lnSpc>
                        <a:spcBef>
                          <a:spcPts val="30"/>
                        </a:spcBef>
                      </a:pPr>
                      <a:r>
                        <a:rPr sz="900" spc="-5" dirty="0">
                          <a:latin typeface="Arial"/>
                          <a:cs typeface="Arial"/>
                        </a:rPr>
                        <a:t>S02.04</a:t>
                      </a:r>
                      <a:endParaRPr sz="900">
                        <a:latin typeface="Arial"/>
                        <a:cs typeface="Arial"/>
                      </a:endParaRPr>
                    </a:p>
                  </a:txBody>
                  <a:tcPr marL="0" marR="0" marT="3810" marB="0"/>
                </a:tc>
                <a:tc>
                  <a:txBody>
                    <a:bodyPr/>
                    <a:lstStyle/>
                    <a:p>
                      <a:pPr marL="131445">
                        <a:lnSpc>
                          <a:spcPct val="100000"/>
                        </a:lnSpc>
                        <a:spcBef>
                          <a:spcPts val="30"/>
                        </a:spcBef>
                      </a:pPr>
                      <a:r>
                        <a:rPr sz="900" spc="-5" dirty="0">
                          <a:latin typeface="Arial"/>
                          <a:cs typeface="Arial"/>
                        </a:rPr>
                        <a:t>Isolated base foundations, including excavation, concrete, formwork and reinforcement</a:t>
                      </a:r>
                      <a:endParaRPr sz="900">
                        <a:latin typeface="Arial"/>
                        <a:cs typeface="Arial"/>
                      </a:endParaRPr>
                    </a:p>
                  </a:txBody>
                  <a:tcPr marL="0" marR="0" marT="3810" marB="0"/>
                </a:tc>
                <a:tc>
                  <a:txBody>
                    <a:bodyPr/>
                    <a:lstStyle/>
                    <a:p>
                      <a:pPr marL="25209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44"/>
                  </a:ext>
                </a:extLst>
              </a:tr>
              <a:tr h="141970">
                <a:tc>
                  <a:txBody>
                    <a:bodyPr/>
                    <a:lstStyle/>
                    <a:p>
                      <a:pPr marL="31750">
                        <a:lnSpc>
                          <a:spcPts val="990"/>
                        </a:lnSpc>
                        <a:spcBef>
                          <a:spcPts val="25"/>
                        </a:spcBef>
                      </a:pPr>
                      <a:r>
                        <a:rPr sz="900" spc="-5" dirty="0">
                          <a:latin typeface="Arial"/>
                          <a:cs typeface="Arial"/>
                        </a:rPr>
                        <a:t>S02.05</a:t>
                      </a:r>
                      <a:endParaRPr sz="900">
                        <a:latin typeface="Arial"/>
                        <a:cs typeface="Arial"/>
                      </a:endParaRPr>
                    </a:p>
                  </a:txBody>
                  <a:tcPr marL="0" marR="0" marT="3175" marB="0"/>
                </a:tc>
                <a:tc>
                  <a:txBody>
                    <a:bodyPr/>
                    <a:lstStyle/>
                    <a:p>
                      <a:pPr marL="130810">
                        <a:lnSpc>
                          <a:spcPts val="990"/>
                        </a:lnSpc>
                        <a:spcBef>
                          <a:spcPts val="25"/>
                        </a:spcBef>
                      </a:pPr>
                      <a:r>
                        <a:rPr sz="900" spc="-5" dirty="0">
                          <a:latin typeface="Arial"/>
                          <a:cs typeface="Arial"/>
                        </a:rPr>
                        <a:t>Concrete in floor slabs on grade, including reinforcement, hardfilling and damp</a:t>
                      </a:r>
                      <a:r>
                        <a:rPr sz="900" spc="10" dirty="0">
                          <a:latin typeface="Arial"/>
                          <a:cs typeface="Arial"/>
                        </a:rPr>
                        <a:t> </a:t>
                      </a:r>
                      <a:r>
                        <a:rPr sz="900" spc="-5" dirty="0">
                          <a:latin typeface="Arial"/>
                          <a:cs typeface="Arial"/>
                        </a:rPr>
                        <a:t>proof</a:t>
                      </a:r>
                      <a:endParaRPr sz="900">
                        <a:latin typeface="Arial"/>
                        <a:cs typeface="Arial"/>
                      </a:endParaRPr>
                    </a:p>
                  </a:txBody>
                  <a:tcPr marL="0" marR="0" marT="3175" marB="0"/>
                </a:tc>
                <a:tc>
                  <a:txBody>
                    <a:bodyPr/>
                    <a:lstStyle/>
                    <a:p>
                      <a:pPr marL="252095">
                        <a:lnSpc>
                          <a:spcPts val="990"/>
                        </a:lnSpc>
                        <a:spcBef>
                          <a:spcPts val="25"/>
                        </a:spcBef>
                      </a:pPr>
                      <a:r>
                        <a:rPr sz="900" dirty="0">
                          <a:latin typeface="Arial"/>
                          <a:cs typeface="Arial"/>
                        </a:rPr>
                        <a:t>m2</a:t>
                      </a:r>
                      <a:endParaRPr sz="900">
                        <a:latin typeface="Arial"/>
                        <a:cs typeface="Arial"/>
                      </a:endParaRPr>
                    </a:p>
                  </a:txBody>
                  <a:tcPr marL="0" marR="0" marT="3175" marB="0"/>
                </a:tc>
                <a:extLst>
                  <a:ext uri="{0D108BD9-81ED-4DB2-BD59-A6C34878D82A}">
                    <a16:rowId xmlns:a16="http://schemas.microsoft.com/office/drawing/2014/main" val="10045"/>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45</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886813" y="848484"/>
            <a:ext cx="38671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S02.08</a:t>
            </a:r>
            <a:endParaRPr sz="900">
              <a:latin typeface="Arial"/>
              <a:cs typeface="Arial"/>
            </a:endParaRPr>
          </a:p>
        </p:txBody>
      </p:sp>
      <p:sp>
        <p:nvSpPr>
          <p:cNvPr id="5" name="object 5"/>
          <p:cNvSpPr txBox="1"/>
          <p:nvPr/>
        </p:nvSpPr>
        <p:spPr>
          <a:xfrm>
            <a:off x="1510545" y="848484"/>
            <a:ext cx="451993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Underslab</a:t>
            </a:r>
            <a:r>
              <a:rPr sz="900" spc="-75" dirty="0">
                <a:latin typeface="Arial"/>
                <a:cs typeface="Arial"/>
              </a:rPr>
              <a:t> </a:t>
            </a:r>
            <a:r>
              <a:rPr sz="900" spc="-5" dirty="0">
                <a:latin typeface="Arial"/>
                <a:cs typeface="Arial"/>
              </a:rPr>
              <a:t>service</a:t>
            </a:r>
            <a:r>
              <a:rPr sz="900" spc="-70" dirty="0">
                <a:latin typeface="Arial"/>
                <a:cs typeface="Arial"/>
              </a:rPr>
              <a:t> </a:t>
            </a:r>
            <a:r>
              <a:rPr sz="900" spc="-5" dirty="0">
                <a:latin typeface="Arial"/>
                <a:cs typeface="Arial"/>
              </a:rPr>
              <a:t>ducts,</a:t>
            </a:r>
            <a:r>
              <a:rPr sz="900" spc="-70" dirty="0">
                <a:latin typeface="Arial"/>
                <a:cs typeface="Arial"/>
              </a:rPr>
              <a:t> </a:t>
            </a:r>
            <a:r>
              <a:rPr sz="900" spc="-5" dirty="0">
                <a:latin typeface="Arial"/>
                <a:cs typeface="Arial"/>
              </a:rPr>
              <a:t>including</a:t>
            </a:r>
            <a:r>
              <a:rPr sz="900" spc="-70" dirty="0">
                <a:latin typeface="Arial"/>
                <a:cs typeface="Arial"/>
              </a:rPr>
              <a:t> </a:t>
            </a:r>
            <a:r>
              <a:rPr sz="900" spc="-5" dirty="0">
                <a:latin typeface="Arial"/>
                <a:cs typeface="Arial"/>
              </a:rPr>
              <a:t>excavation,</a:t>
            </a:r>
            <a:r>
              <a:rPr sz="900" spc="-70" dirty="0">
                <a:latin typeface="Arial"/>
                <a:cs typeface="Arial"/>
              </a:rPr>
              <a:t> </a:t>
            </a:r>
            <a:r>
              <a:rPr sz="900" spc="-5" dirty="0">
                <a:latin typeface="Arial"/>
                <a:cs typeface="Arial"/>
              </a:rPr>
              <a:t>concrete,</a:t>
            </a:r>
            <a:r>
              <a:rPr sz="900" spc="-70" dirty="0">
                <a:latin typeface="Arial"/>
                <a:cs typeface="Arial"/>
              </a:rPr>
              <a:t> </a:t>
            </a:r>
            <a:r>
              <a:rPr sz="900" spc="-5" dirty="0">
                <a:latin typeface="Arial"/>
                <a:cs typeface="Arial"/>
              </a:rPr>
              <a:t>formwork,</a:t>
            </a:r>
            <a:r>
              <a:rPr sz="900" spc="-70" dirty="0">
                <a:latin typeface="Arial"/>
                <a:cs typeface="Arial"/>
              </a:rPr>
              <a:t> </a:t>
            </a:r>
            <a:r>
              <a:rPr sz="900" spc="-5" dirty="0">
                <a:latin typeface="Arial"/>
                <a:cs typeface="Arial"/>
              </a:rPr>
              <a:t>reinforcement</a:t>
            </a:r>
            <a:r>
              <a:rPr sz="900" spc="-75" dirty="0">
                <a:latin typeface="Arial"/>
                <a:cs typeface="Arial"/>
              </a:rPr>
              <a:t> </a:t>
            </a:r>
            <a:r>
              <a:rPr sz="900" spc="-5" dirty="0">
                <a:latin typeface="Arial"/>
                <a:cs typeface="Arial"/>
              </a:rPr>
              <a:t>and</a:t>
            </a:r>
            <a:r>
              <a:rPr sz="900" spc="-70" dirty="0">
                <a:latin typeface="Arial"/>
                <a:cs typeface="Arial"/>
              </a:rPr>
              <a:t> </a:t>
            </a:r>
            <a:r>
              <a:rPr sz="900" spc="-5" dirty="0">
                <a:latin typeface="Arial"/>
                <a:cs typeface="Arial"/>
              </a:rPr>
              <a:t>duct</a:t>
            </a:r>
            <a:endParaRPr sz="900">
              <a:latin typeface="Arial"/>
              <a:cs typeface="Arial"/>
            </a:endParaRPr>
          </a:p>
        </p:txBody>
      </p:sp>
      <p:sp>
        <p:nvSpPr>
          <p:cNvPr id="6" name="object 6"/>
          <p:cNvSpPr txBox="1"/>
          <p:nvPr/>
        </p:nvSpPr>
        <p:spPr>
          <a:xfrm>
            <a:off x="1510477" y="987930"/>
            <a:ext cx="4178935" cy="434340"/>
          </a:xfrm>
          <a:prstGeom prst="rect">
            <a:avLst/>
          </a:prstGeom>
        </p:spPr>
        <p:txBody>
          <a:bodyPr vert="horz" wrap="square" lIns="0" tIns="12700" rIns="0" bIns="0" rtlCol="0">
            <a:spAutoFit/>
          </a:bodyPr>
          <a:lstStyle/>
          <a:p>
            <a:pPr marL="12700">
              <a:lnSpc>
                <a:spcPts val="990"/>
              </a:lnSpc>
              <a:spcBef>
                <a:spcPts val="100"/>
              </a:spcBef>
            </a:pPr>
            <a:r>
              <a:rPr sz="900" dirty="0">
                <a:latin typeface="Arial"/>
                <a:cs typeface="Arial"/>
              </a:rPr>
              <a:t>covers</a:t>
            </a:r>
            <a:endParaRPr sz="900">
              <a:latin typeface="Arial"/>
              <a:cs typeface="Arial"/>
            </a:endParaRPr>
          </a:p>
          <a:p>
            <a:pPr marL="12700">
              <a:lnSpc>
                <a:spcPts val="990"/>
              </a:lnSpc>
            </a:pPr>
            <a:r>
              <a:rPr sz="900" spc="-5" dirty="0">
                <a:latin typeface="Arial"/>
                <a:cs typeface="Arial"/>
              </a:rPr>
              <a:t>Lift and escalator pits, including excavation, concrete, formwork and</a:t>
            </a:r>
            <a:r>
              <a:rPr sz="900" spc="5" dirty="0">
                <a:latin typeface="Arial"/>
                <a:cs typeface="Arial"/>
              </a:rPr>
              <a:t> </a:t>
            </a:r>
            <a:r>
              <a:rPr sz="900" spc="-5" dirty="0">
                <a:latin typeface="Arial"/>
                <a:cs typeface="Arial"/>
              </a:rPr>
              <a:t>reinforcement</a:t>
            </a:r>
            <a:endParaRPr sz="900">
              <a:latin typeface="Arial"/>
              <a:cs typeface="Arial"/>
            </a:endParaRPr>
          </a:p>
          <a:p>
            <a:pPr marL="12700">
              <a:lnSpc>
                <a:spcPct val="100000"/>
              </a:lnSpc>
              <a:spcBef>
                <a:spcPts val="155"/>
              </a:spcBef>
            </a:pPr>
            <a:r>
              <a:rPr sz="900" spc="-5" dirty="0">
                <a:latin typeface="Arial"/>
                <a:cs typeface="Arial"/>
              </a:rPr>
              <a:t>Tanking, including</a:t>
            </a:r>
            <a:r>
              <a:rPr sz="900" spc="-10" dirty="0">
                <a:latin typeface="Arial"/>
                <a:cs typeface="Arial"/>
              </a:rPr>
              <a:t> </a:t>
            </a:r>
            <a:r>
              <a:rPr sz="900" spc="-5" dirty="0">
                <a:latin typeface="Arial"/>
                <a:cs typeface="Arial"/>
              </a:rPr>
              <a:t>protection</a:t>
            </a:r>
            <a:endParaRPr sz="900">
              <a:latin typeface="Arial"/>
              <a:cs typeface="Arial"/>
            </a:endParaRPr>
          </a:p>
        </p:txBody>
      </p:sp>
      <p:sp>
        <p:nvSpPr>
          <p:cNvPr id="7" name="object 7"/>
          <p:cNvSpPr txBox="1"/>
          <p:nvPr/>
        </p:nvSpPr>
        <p:spPr>
          <a:xfrm>
            <a:off x="6039170" y="1125757"/>
            <a:ext cx="97155" cy="285115"/>
          </a:xfrm>
          <a:prstGeom prst="rect">
            <a:avLst/>
          </a:prstGeom>
        </p:spPr>
        <p:txBody>
          <a:bodyPr vert="horz" wrap="square" lIns="0" tIns="0" rIns="0" bIns="0" rtlCol="0">
            <a:spAutoFit/>
          </a:bodyPr>
          <a:lstStyle/>
          <a:p>
            <a:pPr>
              <a:lnSpc>
                <a:spcPts val="994"/>
              </a:lnSpc>
            </a:pPr>
            <a:r>
              <a:rPr sz="900" spc="-5" dirty="0">
                <a:latin typeface="Arial"/>
                <a:cs typeface="Arial"/>
              </a:rPr>
              <a:t>N</a:t>
            </a:r>
            <a:endParaRPr sz="900">
              <a:latin typeface="Arial"/>
              <a:cs typeface="Arial"/>
            </a:endParaRPr>
          </a:p>
          <a:p>
            <a:pPr marL="1270">
              <a:lnSpc>
                <a:spcPct val="100000"/>
              </a:lnSpc>
              <a:spcBef>
                <a:spcPts val="155"/>
              </a:spcBef>
            </a:pPr>
            <a:r>
              <a:rPr sz="900" spc="-5" dirty="0">
                <a:latin typeface="Arial"/>
                <a:cs typeface="Arial"/>
              </a:rPr>
              <a:t>m</a:t>
            </a:r>
            <a:endParaRPr sz="900">
              <a:latin typeface="Arial"/>
              <a:cs typeface="Arial"/>
            </a:endParaRPr>
          </a:p>
        </p:txBody>
      </p:sp>
      <p:sp>
        <p:nvSpPr>
          <p:cNvPr id="8" name="object 8"/>
          <p:cNvSpPr txBox="1"/>
          <p:nvPr/>
        </p:nvSpPr>
        <p:spPr>
          <a:xfrm>
            <a:off x="886813" y="1082456"/>
            <a:ext cx="387350" cy="496570"/>
          </a:xfrm>
          <a:prstGeom prst="rect">
            <a:avLst/>
          </a:prstGeom>
        </p:spPr>
        <p:txBody>
          <a:bodyPr vert="horz" wrap="square" lIns="0" tIns="12700" rIns="0" bIns="0" rtlCol="0">
            <a:spAutoFit/>
          </a:bodyPr>
          <a:lstStyle/>
          <a:p>
            <a:pPr marL="12700" marR="5080" algn="just">
              <a:lnSpc>
                <a:spcPct val="114399"/>
              </a:lnSpc>
              <a:spcBef>
                <a:spcPts val="100"/>
              </a:spcBef>
            </a:pPr>
            <a:r>
              <a:rPr sz="900" spc="-5" dirty="0">
                <a:latin typeface="Arial"/>
                <a:cs typeface="Arial"/>
              </a:rPr>
              <a:t>S02.09  S02.10  S02.11</a:t>
            </a:r>
            <a:endParaRPr sz="900">
              <a:latin typeface="Arial"/>
              <a:cs typeface="Arial"/>
            </a:endParaRPr>
          </a:p>
        </p:txBody>
      </p:sp>
      <p:sp>
        <p:nvSpPr>
          <p:cNvPr id="9" name="object 9"/>
          <p:cNvSpPr txBox="1"/>
          <p:nvPr/>
        </p:nvSpPr>
        <p:spPr>
          <a:xfrm>
            <a:off x="1511048" y="1416098"/>
            <a:ext cx="448437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Timber floor construction, including flooring, framing, foundation blocks, membranes</a:t>
            </a:r>
            <a:r>
              <a:rPr sz="900" spc="15" dirty="0">
                <a:latin typeface="Arial"/>
                <a:cs typeface="Arial"/>
              </a:rPr>
              <a:t> </a:t>
            </a:r>
            <a:r>
              <a:rPr sz="900" spc="-5" dirty="0">
                <a:latin typeface="Arial"/>
                <a:cs typeface="Arial"/>
              </a:rPr>
              <a:t>and</a:t>
            </a:r>
            <a:endParaRPr sz="900">
              <a:latin typeface="Arial"/>
              <a:cs typeface="Arial"/>
            </a:endParaRPr>
          </a:p>
        </p:txBody>
      </p:sp>
      <p:sp>
        <p:nvSpPr>
          <p:cNvPr id="10" name="object 10"/>
          <p:cNvSpPr txBox="1"/>
          <p:nvPr/>
        </p:nvSpPr>
        <p:spPr>
          <a:xfrm>
            <a:off x="6041185" y="1693371"/>
            <a:ext cx="95250" cy="285115"/>
          </a:xfrm>
          <a:prstGeom prst="rect">
            <a:avLst/>
          </a:prstGeom>
        </p:spPr>
        <p:txBody>
          <a:bodyPr vert="horz" wrap="square" lIns="0" tIns="0" rIns="0" bIns="0" rtlCol="0">
            <a:spAutoFit/>
          </a:bodyPr>
          <a:lstStyle/>
          <a:p>
            <a:pPr>
              <a:lnSpc>
                <a:spcPts val="994"/>
              </a:lnSpc>
            </a:pPr>
            <a:r>
              <a:rPr sz="900" spc="-5" dirty="0">
                <a:latin typeface="Arial"/>
                <a:cs typeface="Arial"/>
              </a:rPr>
              <a:t>m</a:t>
            </a:r>
            <a:endParaRPr sz="900">
              <a:latin typeface="Arial"/>
              <a:cs typeface="Arial"/>
            </a:endParaRPr>
          </a:p>
          <a:p>
            <a:pPr>
              <a:lnSpc>
                <a:spcPct val="100000"/>
              </a:lnSpc>
              <a:spcBef>
                <a:spcPts val="155"/>
              </a:spcBef>
            </a:pPr>
            <a:r>
              <a:rPr sz="900" spc="-5" dirty="0">
                <a:latin typeface="Arial"/>
                <a:cs typeface="Arial"/>
              </a:rPr>
              <a:t>m</a:t>
            </a:r>
            <a:endParaRPr sz="900">
              <a:latin typeface="Arial"/>
              <a:cs typeface="Arial"/>
            </a:endParaRPr>
          </a:p>
        </p:txBody>
      </p:sp>
      <p:sp>
        <p:nvSpPr>
          <p:cNvPr id="11" name="object 11"/>
          <p:cNvSpPr txBox="1"/>
          <p:nvPr/>
        </p:nvSpPr>
        <p:spPr>
          <a:xfrm>
            <a:off x="1510501" y="1555544"/>
            <a:ext cx="3651885" cy="748030"/>
          </a:xfrm>
          <a:prstGeom prst="rect">
            <a:avLst/>
          </a:prstGeom>
        </p:spPr>
        <p:txBody>
          <a:bodyPr vert="horz" wrap="square" lIns="0" tIns="12700" rIns="0" bIns="0" rtlCol="0">
            <a:spAutoFit/>
          </a:bodyPr>
          <a:lstStyle/>
          <a:p>
            <a:pPr marL="12700">
              <a:lnSpc>
                <a:spcPts val="990"/>
              </a:lnSpc>
              <a:spcBef>
                <a:spcPts val="100"/>
              </a:spcBef>
            </a:pPr>
            <a:r>
              <a:rPr sz="900" spc="-5" dirty="0">
                <a:latin typeface="Arial"/>
                <a:cs typeface="Arial"/>
              </a:rPr>
              <a:t>insulation</a:t>
            </a:r>
            <a:endParaRPr sz="900">
              <a:latin typeface="Arial"/>
              <a:cs typeface="Arial"/>
            </a:endParaRPr>
          </a:p>
          <a:p>
            <a:pPr marL="12700">
              <a:lnSpc>
                <a:spcPts val="990"/>
              </a:lnSpc>
            </a:pPr>
            <a:r>
              <a:rPr sz="900" spc="-5" dirty="0">
                <a:latin typeface="Arial"/>
                <a:cs typeface="Arial"/>
              </a:rPr>
              <a:t>Bulk filling around basement</a:t>
            </a:r>
            <a:r>
              <a:rPr sz="900" dirty="0">
                <a:latin typeface="Arial"/>
                <a:cs typeface="Arial"/>
              </a:rPr>
              <a:t> </a:t>
            </a:r>
            <a:r>
              <a:rPr sz="900" spc="-5" dirty="0">
                <a:latin typeface="Arial"/>
                <a:cs typeface="Arial"/>
              </a:rPr>
              <a:t>walls</a:t>
            </a:r>
            <a:endParaRPr sz="900">
              <a:latin typeface="Arial"/>
              <a:cs typeface="Arial"/>
            </a:endParaRPr>
          </a:p>
          <a:p>
            <a:pPr marL="12700">
              <a:lnSpc>
                <a:spcPct val="100000"/>
              </a:lnSpc>
              <a:spcBef>
                <a:spcPts val="155"/>
              </a:spcBef>
            </a:pPr>
            <a:r>
              <a:rPr sz="900" spc="-5" dirty="0">
                <a:latin typeface="Arial"/>
                <a:cs typeface="Arial"/>
              </a:rPr>
              <a:t>Permanent ground</a:t>
            </a:r>
            <a:r>
              <a:rPr sz="900" spc="-10" dirty="0">
                <a:latin typeface="Arial"/>
                <a:cs typeface="Arial"/>
              </a:rPr>
              <a:t> </a:t>
            </a:r>
            <a:r>
              <a:rPr sz="900" spc="-5" dirty="0">
                <a:latin typeface="Arial"/>
                <a:cs typeface="Arial"/>
              </a:rPr>
              <a:t>retainment</a:t>
            </a:r>
            <a:endParaRPr sz="900">
              <a:latin typeface="Arial"/>
              <a:cs typeface="Arial"/>
            </a:endParaRPr>
          </a:p>
          <a:p>
            <a:pPr marL="12700" marR="5080">
              <a:lnSpc>
                <a:spcPct val="114399"/>
              </a:lnSpc>
            </a:pPr>
            <a:r>
              <a:rPr sz="900" spc="-5" dirty="0">
                <a:latin typeface="Arial"/>
                <a:cs typeface="Arial"/>
              </a:rPr>
              <a:t>Concrete columns, including reinforcement, </a:t>
            </a:r>
            <a:r>
              <a:rPr sz="900" dirty="0">
                <a:latin typeface="Arial"/>
                <a:cs typeface="Arial"/>
              </a:rPr>
              <a:t>formwork </a:t>
            </a:r>
            <a:r>
              <a:rPr sz="900" spc="-5" dirty="0">
                <a:latin typeface="Arial"/>
                <a:cs typeface="Arial"/>
              </a:rPr>
              <a:t>and </a:t>
            </a:r>
            <a:r>
              <a:rPr sz="900" dirty="0">
                <a:latin typeface="Arial"/>
                <a:cs typeface="Arial"/>
              </a:rPr>
              <a:t>fairface </a:t>
            </a:r>
            <a:r>
              <a:rPr sz="900" spc="-5" dirty="0">
                <a:latin typeface="Arial"/>
                <a:cs typeface="Arial"/>
              </a:rPr>
              <a:t>finish  Concrete beams, including reinforcement, formwork and fairface</a:t>
            </a:r>
            <a:r>
              <a:rPr sz="900" spc="-20" dirty="0">
                <a:latin typeface="Arial"/>
                <a:cs typeface="Arial"/>
              </a:rPr>
              <a:t> </a:t>
            </a:r>
            <a:r>
              <a:rPr sz="900" spc="-5" dirty="0">
                <a:latin typeface="Arial"/>
                <a:cs typeface="Arial"/>
              </a:rPr>
              <a:t>finish</a:t>
            </a:r>
            <a:endParaRPr sz="900">
              <a:latin typeface="Arial"/>
              <a:cs typeface="Arial"/>
            </a:endParaRPr>
          </a:p>
        </p:txBody>
      </p:sp>
      <p:sp>
        <p:nvSpPr>
          <p:cNvPr id="12" name="object 12"/>
          <p:cNvSpPr txBox="1"/>
          <p:nvPr/>
        </p:nvSpPr>
        <p:spPr>
          <a:xfrm>
            <a:off x="5888031" y="2320420"/>
            <a:ext cx="152400" cy="128270"/>
          </a:xfrm>
          <a:prstGeom prst="rect">
            <a:avLst/>
          </a:prstGeom>
        </p:spPr>
        <p:txBody>
          <a:bodyPr vert="horz" wrap="square" lIns="0" tIns="0" rIns="0" bIns="0" rtlCol="0">
            <a:spAutoFit/>
          </a:bodyPr>
          <a:lstStyle/>
          <a:p>
            <a:pPr>
              <a:lnSpc>
                <a:spcPts val="994"/>
              </a:lnSpc>
            </a:pPr>
            <a:r>
              <a:rPr sz="900" dirty="0">
                <a:latin typeface="Arial"/>
                <a:cs typeface="Arial"/>
              </a:rPr>
              <a:t>e</a:t>
            </a:r>
            <a:r>
              <a:rPr sz="900" spc="-5" dirty="0">
                <a:latin typeface="Arial"/>
                <a:cs typeface="Arial"/>
              </a:rPr>
              <a:t>t</a:t>
            </a:r>
            <a:r>
              <a:rPr sz="900" dirty="0">
                <a:latin typeface="Arial"/>
                <a:cs typeface="Arial"/>
              </a:rPr>
              <a:t>c</a:t>
            </a:r>
            <a:endParaRPr sz="900">
              <a:latin typeface="Arial"/>
              <a:cs typeface="Arial"/>
            </a:endParaRPr>
          </a:p>
        </p:txBody>
      </p:sp>
      <p:sp>
        <p:nvSpPr>
          <p:cNvPr id="13" name="object 13"/>
          <p:cNvSpPr txBox="1"/>
          <p:nvPr/>
        </p:nvSpPr>
        <p:spPr>
          <a:xfrm>
            <a:off x="886814" y="1650070"/>
            <a:ext cx="387350" cy="3475990"/>
          </a:xfrm>
          <a:prstGeom prst="rect">
            <a:avLst/>
          </a:prstGeom>
        </p:spPr>
        <p:txBody>
          <a:bodyPr vert="horz" wrap="square" lIns="0" tIns="12700" rIns="0" bIns="0" rtlCol="0">
            <a:spAutoFit/>
          </a:bodyPr>
          <a:lstStyle/>
          <a:p>
            <a:pPr marL="12700" marR="5080" algn="just">
              <a:lnSpc>
                <a:spcPct val="114300"/>
              </a:lnSpc>
              <a:spcBef>
                <a:spcPts val="100"/>
              </a:spcBef>
            </a:pPr>
            <a:r>
              <a:rPr sz="900" spc="-5" dirty="0">
                <a:latin typeface="Arial"/>
                <a:cs typeface="Arial"/>
              </a:rPr>
              <a:t>S02.12  S02.13  S03.01  S03.02  S03.03  S03.04  S03.05  S03.06  S03.07  S03.08  S03.09  S03.10  S03.11  S03.12  S03.1</a:t>
            </a:r>
            <a:r>
              <a:rPr sz="900" dirty="0">
                <a:latin typeface="Arial"/>
                <a:cs typeface="Arial"/>
              </a:rPr>
              <a:t>3  </a:t>
            </a:r>
            <a:r>
              <a:rPr sz="900" spc="-5" dirty="0">
                <a:latin typeface="Arial"/>
                <a:cs typeface="Arial"/>
              </a:rPr>
              <a:t>S03.14  S03.15  S03.16  S03.17  S03.18  S04.01  S04.02</a:t>
            </a:r>
            <a:endParaRPr sz="900">
              <a:latin typeface="Arial"/>
              <a:cs typeface="Arial"/>
            </a:endParaRPr>
          </a:p>
        </p:txBody>
      </p:sp>
      <p:sp>
        <p:nvSpPr>
          <p:cNvPr id="14" name="object 14"/>
          <p:cNvSpPr txBox="1"/>
          <p:nvPr/>
        </p:nvSpPr>
        <p:spPr>
          <a:xfrm>
            <a:off x="6041810" y="5397603"/>
            <a:ext cx="97155" cy="285115"/>
          </a:xfrm>
          <a:prstGeom prst="rect">
            <a:avLst/>
          </a:prstGeom>
        </p:spPr>
        <p:txBody>
          <a:bodyPr vert="horz" wrap="square" lIns="0" tIns="0" rIns="0" bIns="0" rtlCol="0">
            <a:spAutoFit/>
          </a:bodyPr>
          <a:lstStyle/>
          <a:p>
            <a:pPr>
              <a:lnSpc>
                <a:spcPts val="994"/>
              </a:lnSpc>
            </a:pPr>
            <a:r>
              <a:rPr sz="900" spc="-5" dirty="0">
                <a:latin typeface="Arial"/>
                <a:cs typeface="Arial"/>
              </a:rPr>
              <a:t>m</a:t>
            </a:r>
            <a:endParaRPr sz="900">
              <a:latin typeface="Arial"/>
              <a:cs typeface="Arial"/>
            </a:endParaRPr>
          </a:p>
          <a:p>
            <a:pPr marL="1270">
              <a:lnSpc>
                <a:spcPct val="100000"/>
              </a:lnSpc>
              <a:spcBef>
                <a:spcPts val="155"/>
              </a:spcBef>
            </a:pPr>
            <a:r>
              <a:rPr sz="900" dirty="0">
                <a:latin typeface="Arial"/>
                <a:cs typeface="Arial"/>
              </a:rPr>
              <a:t>m</a:t>
            </a:r>
            <a:endParaRPr sz="900">
              <a:latin typeface="Arial"/>
              <a:cs typeface="Arial"/>
            </a:endParaRPr>
          </a:p>
        </p:txBody>
      </p:sp>
      <p:sp>
        <p:nvSpPr>
          <p:cNvPr id="15" name="object 15"/>
          <p:cNvSpPr txBox="1"/>
          <p:nvPr/>
        </p:nvSpPr>
        <p:spPr>
          <a:xfrm>
            <a:off x="6121466" y="1125757"/>
            <a:ext cx="81280" cy="4556760"/>
          </a:xfrm>
          <a:prstGeom prst="rect">
            <a:avLst/>
          </a:prstGeom>
        </p:spPr>
        <p:txBody>
          <a:bodyPr vert="horz" wrap="square" lIns="0" tIns="0" rIns="0" bIns="0" rtlCol="0">
            <a:spAutoFit/>
          </a:bodyPr>
          <a:lstStyle/>
          <a:p>
            <a:pPr>
              <a:lnSpc>
                <a:spcPts val="994"/>
              </a:lnSpc>
            </a:pPr>
            <a:r>
              <a:rPr sz="900" spc="-5" dirty="0">
                <a:latin typeface="Arial"/>
                <a:cs typeface="Arial"/>
              </a:rPr>
              <a:t>o</a:t>
            </a:r>
            <a:endParaRPr sz="900">
              <a:latin typeface="Arial"/>
              <a:cs typeface="Arial"/>
            </a:endParaRPr>
          </a:p>
          <a:p>
            <a:pPr marL="13970">
              <a:lnSpc>
                <a:spcPct val="100000"/>
              </a:lnSpc>
              <a:spcBef>
                <a:spcPts val="155"/>
              </a:spcBef>
            </a:pPr>
            <a:r>
              <a:rPr sz="900" spc="-5" dirty="0">
                <a:latin typeface="Arial"/>
                <a:cs typeface="Arial"/>
              </a:rPr>
              <a:t>2</a:t>
            </a:r>
            <a:endParaRPr sz="900">
              <a:latin typeface="Arial"/>
              <a:cs typeface="Arial"/>
            </a:endParaRPr>
          </a:p>
          <a:p>
            <a:pPr>
              <a:lnSpc>
                <a:spcPct val="100000"/>
              </a:lnSpc>
            </a:pPr>
            <a:endParaRPr sz="1000">
              <a:latin typeface="Times New Roman"/>
              <a:cs typeface="Times New Roman"/>
            </a:endParaRPr>
          </a:p>
          <a:p>
            <a:pPr>
              <a:lnSpc>
                <a:spcPct val="100000"/>
              </a:lnSpc>
              <a:spcBef>
                <a:spcPts val="25"/>
              </a:spcBef>
            </a:pPr>
            <a:endParaRPr sz="850">
              <a:latin typeface="Times New Roman"/>
              <a:cs typeface="Times New Roman"/>
            </a:endParaRPr>
          </a:p>
          <a:p>
            <a:pPr marL="14604">
              <a:lnSpc>
                <a:spcPct val="100000"/>
              </a:lnSpc>
            </a:pPr>
            <a:r>
              <a:rPr sz="900" spc="-5" dirty="0">
                <a:latin typeface="Arial"/>
                <a:cs typeface="Arial"/>
              </a:rPr>
              <a:t>3</a:t>
            </a:r>
            <a:endParaRPr sz="900">
              <a:latin typeface="Arial"/>
              <a:cs typeface="Arial"/>
            </a:endParaRPr>
          </a:p>
          <a:p>
            <a:pPr marL="14604">
              <a:lnSpc>
                <a:spcPct val="100000"/>
              </a:lnSpc>
              <a:spcBef>
                <a:spcPts val="155"/>
              </a:spcBef>
            </a:pPr>
            <a:r>
              <a:rPr sz="900" spc="-5" dirty="0">
                <a:latin typeface="Arial"/>
                <a:cs typeface="Arial"/>
              </a:rPr>
              <a:t>2</a:t>
            </a:r>
            <a:endParaRPr sz="900">
              <a:latin typeface="Arial"/>
              <a:cs typeface="Arial"/>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350">
              <a:latin typeface="Times New Roman"/>
              <a:cs typeface="Times New Roman"/>
            </a:endParaRPr>
          </a:p>
          <a:p>
            <a:pPr marL="15240">
              <a:lnSpc>
                <a:spcPct val="100000"/>
              </a:lnSpc>
              <a:spcBef>
                <a:spcPts val="5"/>
              </a:spcBef>
            </a:pPr>
            <a:r>
              <a:rPr sz="900" spc="-5" dirty="0">
                <a:latin typeface="Arial"/>
                <a:cs typeface="Arial"/>
              </a:rPr>
              <a:t>2</a:t>
            </a:r>
            <a:endParaRPr sz="900">
              <a:latin typeface="Arial"/>
              <a:cs typeface="Arial"/>
            </a:endParaRPr>
          </a:p>
          <a:p>
            <a:pPr marL="17145">
              <a:lnSpc>
                <a:spcPct val="100000"/>
              </a:lnSpc>
              <a:spcBef>
                <a:spcPts val="155"/>
              </a:spcBef>
            </a:pPr>
            <a:r>
              <a:rPr sz="900" dirty="0">
                <a:latin typeface="Arial"/>
                <a:cs typeface="Arial"/>
              </a:rPr>
              <a:t>2</a:t>
            </a:r>
            <a:endParaRPr sz="900">
              <a:latin typeface="Arial"/>
              <a:cs typeface="Arial"/>
            </a:endParaRPr>
          </a:p>
        </p:txBody>
      </p:sp>
      <p:sp>
        <p:nvSpPr>
          <p:cNvPr id="16" name="object 16"/>
          <p:cNvSpPr txBox="1"/>
          <p:nvPr/>
        </p:nvSpPr>
        <p:spPr>
          <a:xfrm>
            <a:off x="886814" y="5197368"/>
            <a:ext cx="387350" cy="966469"/>
          </a:xfrm>
          <a:prstGeom prst="rect">
            <a:avLst/>
          </a:prstGeom>
        </p:spPr>
        <p:txBody>
          <a:bodyPr vert="horz" wrap="square" lIns="0" tIns="12700" rIns="0" bIns="0" rtlCol="0">
            <a:spAutoFit/>
          </a:bodyPr>
          <a:lstStyle/>
          <a:p>
            <a:pPr marL="12700" marR="5080" algn="just">
              <a:lnSpc>
                <a:spcPct val="114300"/>
              </a:lnSpc>
              <a:spcBef>
                <a:spcPts val="100"/>
              </a:spcBef>
            </a:pPr>
            <a:r>
              <a:rPr sz="900" spc="-5" dirty="0">
                <a:latin typeface="Arial"/>
                <a:cs typeface="Arial"/>
              </a:rPr>
              <a:t>S05.01  S05.0</a:t>
            </a:r>
            <a:r>
              <a:rPr sz="900" dirty="0">
                <a:latin typeface="Arial"/>
                <a:cs typeface="Arial"/>
              </a:rPr>
              <a:t>2  </a:t>
            </a:r>
            <a:r>
              <a:rPr sz="900" spc="-5" dirty="0">
                <a:latin typeface="Arial"/>
                <a:cs typeface="Arial"/>
              </a:rPr>
              <a:t>S05.03  S06.01  S06.02  S06.03</a:t>
            </a:r>
            <a:endParaRPr sz="900">
              <a:latin typeface="Arial"/>
              <a:cs typeface="Arial"/>
            </a:endParaRPr>
          </a:p>
        </p:txBody>
      </p:sp>
      <p:sp>
        <p:nvSpPr>
          <p:cNvPr id="17" name="object 17"/>
          <p:cNvSpPr txBox="1"/>
          <p:nvPr/>
        </p:nvSpPr>
        <p:spPr>
          <a:xfrm>
            <a:off x="1510467" y="4629754"/>
            <a:ext cx="4442460" cy="3042920"/>
          </a:xfrm>
          <a:prstGeom prst="rect">
            <a:avLst/>
          </a:prstGeom>
        </p:spPr>
        <p:txBody>
          <a:bodyPr vert="horz" wrap="square" lIns="0" tIns="32384" rIns="0" bIns="0" rtlCol="0">
            <a:spAutoFit/>
          </a:bodyPr>
          <a:lstStyle/>
          <a:p>
            <a:pPr marL="12700">
              <a:lnSpc>
                <a:spcPct val="100000"/>
              </a:lnSpc>
              <a:spcBef>
                <a:spcPts val="254"/>
              </a:spcBef>
            </a:pPr>
            <a:r>
              <a:rPr sz="900" spc="-5" dirty="0">
                <a:latin typeface="Arial"/>
                <a:cs typeface="Arial"/>
              </a:rPr>
              <a:t>Fireproofing of steel frame members</a:t>
            </a:r>
            <a:endParaRPr sz="900">
              <a:latin typeface="Arial"/>
              <a:cs typeface="Arial"/>
            </a:endParaRPr>
          </a:p>
          <a:p>
            <a:pPr marL="12700">
              <a:lnSpc>
                <a:spcPct val="100000"/>
              </a:lnSpc>
              <a:spcBef>
                <a:spcPts val="155"/>
              </a:spcBef>
            </a:pPr>
            <a:r>
              <a:rPr sz="900" spc="-5" dirty="0">
                <a:latin typeface="Arial"/>
                <a:cs typeface="Arial"/>
              </a:rPr>
              <a:t>Concrete walls, including reinforcement, formwork and fairface</a:t>
            </a:r>
            <a:r>
              <a:rPr sz="900" dirty="0">
                <a:latin typeface="Arial"/>
                <a:cs typeface="Arial"/>
              </a:rPr>
              <a:t> </a:t>
            </a:r>
            <a:r>
              <a:rPr sz="900" spc="-5" dirty="0">
                <a:latin typeface="Arial"/>
                <a:cs typeface="Arial"/>
              </a:rPr>
              <a:t>finish</a:t>
            </a:r>
            <a:endParaRPr sz="900">
              <a:latin typeface="Arial"/>
              <a:cs typeface="Arial"/>
            </a:endParaRPr>
          </a:p>
          <a:p>
            <a:pPr marL="12700" marR="45085" indent="-635">
              <a:lnSpc>
                <a:spcPct val="101699"/>
              </a:lnSpc>
              <a:spcBef>
                <a:spcPts val="135"/>
              </a:spcBef>
            </a:pPr>
            <a:r>
              <a:rPr sz="900" spc="-5" dirty="0">
                <a:latin typeface="Arial"/>
                <a:cs typeface="Arial"/>
              </a:rPr>
              <a:t>Reinforced concrete masonry walls, including reinforcement, formwork, concrete filling,  grouting, etc</a:t>
            </a:r>
            <a:endParaRPr sz="900">
              <a:latin typeface="Arial"/>
              <a:cs typeface="Arial"/>
            </a:endParaRPr>
          </a:p>
          <a:p>
            <a:pPr marL="12700">
              <a:lnSpc>
                <a:spcPts val="900"/>
              </a:lnSpc>
            </a:pPr>
            <a:r>
              <a:rPr sz="900" spc="-5" dirty="0">
                <a:latin typeface="Arial"/>
                <a:cs typeface="Arial"/>
              </a:rPr>
              <a:t>Timber floors including</a:t>
            </a:r>
            <a:r>
              <a:rPr sz="900" dirty="0">
                <a:latin typeface="Arial"/>
                <a:cs typeface="Arial"/>
              </a:rPr>
              <a:t> </a:t>
            </a:r>
            <a:r>
              <a:rPr sz="900" spc="-5" dirty="0">
                <a:latin typeface="Arial"/>
                <a:cs typeface="Arial"/>
              </a:rPr>
              <a:t>flooring</a:t>
            </a:r>
            <a:endParaRPr sz="900">
              <a:latin typeface="Arial"/>
              <a:cs typeface="Arial"/>
            </a:endParaRPr>
          </a:p>
          <a:p>
            <a:pPr marL="12700" marR="62865" indent="-635">
              <a:lnSpc>
                <a:spcPct val="114399"/>
              </a:lnSpc>
            </a:pPr>
            <a:r>
              <a:rPr sz="900" spc="-5" dirty="0">
                <a:latin typeface="Arial"/>
                <a:cs typeface="Arial"/>
              </a:rPr>
              <a:t>Concrete floors and/or roof slabs, including reinforcement, formwork and fairface finish  Proprietary type floors, including reinforcement, formwork and concrete</a:t>
            </a:r>
            <a:r>
              <a:rPr sz="900" spc="5" dirty="0">
                <a:latin typeface="Arial"/>
                <a:cs typeface="Arial"/>
              </a:rPr>
              <a:t> </a:t>
            </a:r>
            <a:r>
              <a:rPr sz="900" spc="-5" dirty="0">
                <a:latin typeface="Arial"/>
                <a:cs typeface="Arial"/>
              </a:rPr>
              <a:t>topping</a:t>
            </a:r>
            <a:endParaRPr sz="900">
              <a:latin typeface="Arial"/>
              <a:cs typeface="Arial"/>
            </a:endParaRPr>
          </a:p>
          <a:p>
            <a:pPr marL="12700" marR="2438400">
              <a:lnSpc>
                <a:spcPct val="113900"/>
              </a:lnSpc>
              <a:spcBef>
                <a:spcPts val="10"/>
              </a:spcBef>
            </a:pPr>
            <a:r>
              <a:rPr sz="900" spc="-5" dirty="0">
                <a:latin typeface="Arial"/>
                <a:cs typeface="Arial"/>
              </a:rPr>
              <a:t>Roof covering and associated flashings  Deck covering and</a:t>
            </a:r>
            <a:r>
              <a:rPr sz="900" spc="-15" dirty="0">
                <a:latin typeface="Arial"/>
                <a:cs typeface="Arial"/>
              </a:rPr>
              <a:t> </a:t>
            </a:r>
            <a:r>
              <a:rPr sz="900" spc="-5" dirty="0">
                <a:latin typeface="Arial"/>
                <a:cs typeface="Arial"/>
              </a:rPr>
              <a:t>flashings</a:t>
            </a:r>
            <a:endParaRPr sz="900">
              <a:latin typeface="Arial"/>
              <a:cs typeface="Arial"/>
            </a:endParaRPr>
          </a:p>
          <a:p>
            <a:pPr marL="12700" marR="5080" indent="-635">
              <a:lnSpc>
                <a:spcPct val="102200"/>
              </a:lnSpc>
              <a:spcBef>
                <a:spcPts val="130"/>
              </a:spcBef>
            </a:pPr>
            <a:r>
              <a:rPr sz="900" spc="-5" dirty="0">
                <a:latin typeface="Arial"/>
                <a:cs typeface="Arial"/>
              </a:rPr>
              <a:t>Roof support components, such as roof purlins, tile battens, diaphragm bracing, sarking  and</a:t>
            </a:r>
            <a:r>
              <a:rPr sz="900" spc="-10" dirty="0">
                <a:latin typeface="Arial"/>
                <a:cs typeface="Arial"/>
              </a:rPr>
              <a:t> </a:t>
            </a:r>
            <a:r>
              <a:rPr sz="900" spc="-5" dirty="0">
                <a:latin typeface="Arial"/>
                <a:cs typeface="Arial"/>
              </a:rPr>
              <a:t>screeds</a:t>
            </a:r>
            <a:endParaRPr sz="900">
              <a:latin typeface="Arial"/>
              <a:cs typeface="Arial"/>
            </a:endParaRPr>
          </a:p>
          <a:p>
            <a:pPr marL="12700">
              <a:lnSpc>
                <a:spcPts val="900"/>
              </a:lnSpc>
            </a:pPr>
            <a:r>
              <a:rPr sz="900" spc="-5" dirty="0">
                <a:latin typeface="Arial"/>
                <a:cs typeface="Arial"/>
              </a:rPr>
              <a:t>Thermal </a:t>
            </a:r>
            <a:r>
              <a:rPr sz="900" dirty="0">
                <a:latin typeface="Arial"/>
                <a:cs typeface="Arial"/>
              </a:rPr>
              <a:t>or </a:t>
            </a:r>
            <a:r>
              <a:rPr sz="900" spc="-5" dirty="0">
                <a:latin typeface="Arial"/>
                <a:cs typeface="Arial"/>
              </a:rPr>
              <a:t>acoustic insulation to underside </a:t>
            </a:r>
            <a:r>
              <a:rPr sz="900" dirty="0">
                <a:latin typeface="Arial"/>
                <a:cs typeface="Arial"/>
              </a:rPr>
              <a:t>of </a:t>
            </a:r>
            <a:r>
              <a:rPr sz="900" spc="-5" dirty="0">
                <a:latin typeface="Arial"/>
                <a:cs typeface="Arial"/>
              </a:rPr>
              <a:t>roof</a:t>
            </a:r>
            <a:r>
              <a:rPr sz="900" spc="-15" dirty="0">
                <a:latin typeface="Arial"/>
                <a:cs typeface="Arial"/>
              </a:rPr>
              <a:t> </a:t>
            </a:r>
            <a:r>
              <a:rPr sz="900" spc="-5" dirty="0">
                <a:latin typeface="Arial"/>
                <a:cs typeface="Arial"/>
              </a:rPr>
              <a:t>covering</a:t>
            </a:r>
            <a:endParaRPr sz="900">
              <a:latin typeface="Arial"/>
              <a:cs typeface="Arial"/>
            </a:endParaRPr>
          </a:p>
          <a:p>
            <a:pPr marL="12700" marR="1668780" indent="-635">
              <a:lnSpc>
                <a:spcPts val="1240"/>
              </a:lnSpc>
              <a:spcBef>
                <a:spcPts val="60"/>
              </a:spcBef>
            </a:pPr>
            <a:r>
              <a:rPr sz="900" spc="-5" dirty="0">
                <a:latin typeface="Arial"/>
                <a:cs typeface="Arial"/>
              </a:rPr>
              <a:t>Verge facing and soffits, including supporting framing  Eaves facing and soffits, including supporting framing  Secret or parapet gutters, including supporting framing  Eaves</a:t>
            </a:r>
            <a:r>
              <a:rPr sz="900" spc="-10" dirty="0">
                <a:latin typeface="Arial"/>
                <a:cs typeface="Arial"/>
              </a:rPr>
              <a:t> </a:t>
            </a:r>
            <a:r>
              <a:rPr sz="900" spc="-5" dirty="0">
                <a:latin typeface="Arial"/>
                <a:cs typeface="Arial"/>
              </a:rPr>
              <a:t>gutters</a:t>
            </a:r>
            <a:endParaRPr sz="900">
              <a:latin typeface="Arial"/>
              <a:cs typeface="Arial"/>
            </a:endParaRPr>
          </a:p>
          <a:p>
            <a:pPr marL="12700">
              <a:lnSpc>
                <a:spcPct val="100000"/>
              </a:lnSpc>
              <a:spcBef>
                <a:spcPts val="75"/>
              </a:spcBef>
            </a:pPr>
            <a:r>
              <a:rPr sz="900" spc="-5" dirty="0">
                <a:latin typeface="Arial"/>
                <a:cs typeface="Arial"/>
              </a:rPr>
              <a:t>Downpipes</a:t>
            </a:r>
            <a:endParaRPr sz="900">
              <a:latin typeface="Arial"/>
              <a:cs typeface="Arial"/>
            </a:endParaRPr>
          </a:p>
          <a:p>
            <a:pPr marL="12700" marR="1370330" indent="-635">
              <a:lnSpc>
                <a:spcPct val="113900"/>
              </a:lnSpc>
              <a:spcBef>
                <a:spcPts val="5"/>
              </a:spcBef>
            </a:pPr>
            <a:r>
              <a:rPr sz="900" spc="-5" dirty="0">
                <a:latin typeface="Arial"/>
                <a:cs typeface="Arial"/>
              </a:rPr>
              <a:t>Roof lights, including frames, upstands, flashings and linings  Translucent</a:t>
            </a:r>
            <a:r>
              <a:rPr sz="900" spc="-15" dirty="0">
                <a:latin typeface="Arial"/>
                <a:cs typeface="Arial"/>
              </a:rPr>
              <a:t> </a:t>
            </a:r>
            <a:r>
              <a:rPr sz="900" spc="-5" dirty="0">
                <a:latin typeface="Arial"/>
                <a:cs typeface="Arial"/>
              </a:rPr>
              <a:t>sheeting</a:t>
            </a:r>
            <a:endParaRPr sz="900">
              <a:latin typeface="Arial"/>
              <a:cs typeface="Arial"/>
            </a:endParaRPr>
          </a:p>
          <a:p>
            <a:pPr marL="12700">
              <a:lnSpc>
                <a:spcPct val="100000"/>
              </a:lnSpc>
              <a:spcBef>
                <a:spcPts val="155"/>
              </a:spcBef>
            </a:pPr>
            <a:r>
              <a:rPr sz="900" spc="-5" dirty="0">
                <a:latin typeface="Arial"/>
                <a:cs typeface="Arial"/>
              </a:rPr>
              <a:t>Concrete walls, including reinforcement, formwork and surface</a:t>
            </a:r>
            <a:r>
              <a:rPr sz="900" dirty="0">
                <a:latin typeface="Arial"/>
                <a:cs typeface="Arial"/>
              </a:rPr>
              <a:t> </a:t>
            </a:r>
            <a:r>
              <a:rPr sz="900" spc="-5" dirty="0">
                <a:latin typeface="Arial"/>
                <a:cs typeface="Arial"/>
              </a:rPr>
              <a:t>finishes</a:t>
            </a:r>
            <a:endParaRPr sz="900">
              <a:latin typeface="Arial"/>
              <a:cs typeface="Arial"/>
            </a:endParaRPr>
          </a:p>
        </p:txBody>
      </p:sp>
      <p:sp>
        <p:nvSpPr>
          <p:cNvPr id="18" name="object 18"/>
          <p:cNvSpPr txBox="1"/>
          <p:nvPr/>
        </p:nvSpPr>
        <p:spPr>
          <a:xfrm>
            <a:off x="1510547" y="7666705"/>
            <a:ext cx="453580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Concrete spandrels and parapets, including reinforcement, formwork and surface</a:t>
            </a:r>
            <a:r>
              <a:rPr sz="900" spc="30" dirty="0">
                <a:latin typeface="Arial"/>
                <a:cs typeface="Arial"/>
              </a:rPr>
              <a:t> </a:t>
            </a:r>
            <a:r>
              <a:rPr sz="900" spc="-5" dirty="0">
                <a:latin typeface="Arial"/>
                <a:cs typeface="Arial"/>
              </a:rPr>
              <a:t>finishes</a:t>
            </a:r>
            <a:endParaRPr sz="900">
              <a:latin typeface="Arial"/>
              <a:cs typeface="Arial"/>
            </a:endParaRPr>
          </a:p>
        </p:txBody>
      </p:sp>
      <p:sp>
        <p:nvSpPr>
          <p:cNvPr id="19" name="object 19"/>
          <p:cNvSpPr txBox="1"/>
          <p:nvPr/>
        </p:nvSpPr>
        <p:spPr>
          <a:xfrm>
            <a:off x="1510512" y="7803865"/>
            <a:ext cx="2815590" cy="966469"/>
          </a:xfrm>
          <a:prstGeom prst="rect">
            <a:avLst/>
          </a:prstGeom>
        </p:spPr>
        <p:txBody>
          <a:bodyPr vert="horz" wrap="square" lIns="0" tIns="12700" rIns="0" bIns="0" rtlCol="0">
            <a:spAutoFit/>
          </a:bodyPr>
          <a:lstStyle/>
          <a:p>
            <a:pPr marL="12700" marR="5080" indent="-635">
              <a:lnSpc>
                <a:spcPct val="114399"/>
              </a:lnSpc>
              <a:spcBef>
                <a:spcPts val="100"/>
              </a:spcBef>
            </a:pPr>
            <a:r>
              <a:rPr sz="900" spc="-5" dirty="0">
                <a:latin typeface="Arial"/>
                <a:cs typeface="Arial"/>
              </a:rPr>
              <a:t>Precast concrete wall panels, including integral finishes  Precast concrete spandrel/parapet</a:t>
            </a:r>
            <a:r>
              <a:rPr sz="900" dirty="0">
                <a:latin typeface="Arial"/>
                <a:cs typeface="Arial"/>
              </a:rPr>
              <a:t> </a:t>
            </a:r>
            <a:r>
              <a:rPr sz="900" spc="-5" dirty="0">
                <a:latin typeface="Arial"/>
                <a:cs typeface="Arial"/>
              </a:rPr>
              <a:t>panels</a:t>
            </a:r>
            <a:endParaRPr sz="900">
              <a:latin typeface="Arial"/>
              <a:cs typeface="Arial"/>
            </a:endParaRPr>
          </a:p>
          <a:p>
            <a:pPr marL="12700" marR="1797050">
              <a:lnSpc>
                <a:spcPct val="114399"/>
              </a:lnSpc>
            </a:pPr>
            <a:r>
              <a:rPr sz="900" spc="-5" dirty="0">
                <a:latin typeface="Arial"/>
                <a:cs typeface="Arial"/>
              </a:rPr>
              <a:t>Timber wall framing  Brick</a:t>
            </a:r>
            <a:r>
              <a:rPr sz="900" spc="-10" dirty="0">
                <a:latin typeface="Arial"/>
                <a:cs typeface="Arial"/>
              </a:rPr>
              <a:t> </a:t>
            </a:r>
            <a:r>
              <a:rPr sz="900" spc="-5" dirty="0">
                <a:latin typeface="Arial"/>
                <a:cs typeface="Arial"/>
              </a:rPr>
              <a:t>walls</a:t>
            </a:r>
            <a:endParaRPr sz="900">
              <a:latin typeface="Arial"/>
              <a:cs typeface="Arial"/>
            </a:endParaRPr>
          </a:p>
          <a:p>
            <a:pPr marL="12700" marR="1449070" indent="-635">
              <a:lnSpc>
                <a:spcPts val="1240"/>
              </a:lnSpc>
              <a:spcBef>
                <a:spcPts val="55"/>
              </a:spcBef>
            </a:pPr>
            <a:r>
              <a:rPr sz="900" spc="-5" dirty="0">
                <a:latin typeface="Arial"/>
                <a:cs typeface="Arial"/>
              </a:rPr>
              <a:t>Concrete masonry walls  Steel </a:t>
            </a:r>
            <a:r>
              <a:rPr sz="900" dirty="0">
                <a:latin typeface="Arial"/>
                <a:cs typeface="Arial"/>
              </a:rPr>
              <a:t>or </a:t>
            </a:r>
            <a:r>
              <a:rPr sz="900" spc="-5" dirty="0">
                <a:latin typeface="Arial"/>
                <a:cs typeface="Arial"/>
              </a:rPr>
              <a:t>metal wall</a:t>
            </a:r>
            <a:r>
              <a:rPr sz="900" spc="-70" dirty="0">
                <a:latin typeface="Arial"/>
                <a:cs typeface="Arial"/>
              </a:rPr>
              <a:t> </a:t>
            </a:r>
            <a:r>
              <a:rPr sz="900" spc="-5" dirty="0">
                <a:latin typeface="Arial"/>
                <a:cs typeface="Arial"/>
              </a:rPr>
              <a:t>framing</a:t>
            </a:r>
            <a:endParaRPr sz="900">
              <a:latin typeface="Arial"/>
              <a:cs typeface="Arial"/>
            </a:endParaRPr>
          </a:p>
        </p:txBody>
      </p:sp>
      <p:sp>
        <p:nvSpPr>
          <p:cNvPr id="20" name="object 20"/>
          <p:cNvSpPr txBox="1"/>
          <p:nvPr/>
        </p:nvSpPr>
        <p:spPr>
          <a:xfrm>
            <a:off x="886814" y="6236583"/>
            <a:ext cx="387350" cy="2691130"/>
          </a:xfrm>
          <a:prstGeom prst="rect">
            <a:avLst/>
          </a:prstGeom>
        </p:spPr>
        <p:txBody>
          <a:bodyPr vert="horz" wrap="square" lIns="0" tIns="12065" rIns="0" bIns="0" rtlCol="0">
            <a:spAutoFit/>
          </a:bodyPr>
          <a:lstStyle/>
          <a:p>
            <a:pPr marL="12700" marR="5080" algn="just">
              <a:lnSpc>
                <a:spcPct val="114300"/>
              </a:lnSpc>
              <a:spcBef>
                <a:spcPts val="95"/>
              </a:spcBef>
            </a:pPr>
            <a:r>
              <a:rPr sz="900" spc="-5" dirty="0">
                <a:latin typeface="Arial"/>
                <a:cs typeface="Arial"/>
              </a:rPr>
              <a:t>S06.04  S06.05  S06.06  S06.07  S06.08  S06.09  S06.10  S06.11  S07.01  S07.02  S07.03  S07.04  S07.05  S07.06  S07.07  S07.0</a:t>
            </a:r>
            <a:r>
              <a:rPr sz="900" dirty="0">
                <a:latin typeface="Arial"/>
                <a:cs typeface="Arial"/>
              </a:rPr>
              <a:t>8  </a:t>
            </a:r>
            <a:r>
              <a:rPr sz="900" spc="-5" dirty="0">
                <a:latin typeface="Arial"/>
                <a:cs typeface="Arial"/>
              </a:rPr>
              <a:t>S07.09</a:t>
            </a:r>
            <a:endParaRPr sz="900">
              <a:latin typeface="Arial"/>
              <a:cs typeface="Arial"/>
            </a:endParaRPr>
          </a:p>
        </p:txBody>
      </p:sp>
      <p:sp>
        <p:nvSpPr>
          <p:cNvPr id="21" name="object 21"/>
          <p:cNvSpPr txBox="1"/>
          <p:nvPr/>
        </p:nvSpPr>
        <p:spPr>
          <a:xfrm>
            <a:off x="886814" y="8998528"/>
            <a:ext cx="386715" cy="339725"/>
          </a:xfrm>
          <a:prstGeom prst="rect">
            <a:avLst/>
          </a:prstGeom>
        </p:spPr>
        <p:txBody>
          <a:bodyPr vert="horz" wrap="square" lIns="0" tIns="12700" rIns="0" bIns="0" rtlCol="0">
            <a:spAutoFit/>
          </a:bodyPr>
          <a:lstStyle/>
          <a:p>
            <a:pPr marL="12700" marR="5080">
              <a:lnSpc>
                <a:spcPct val="114399"/>
              </a:lnSpc>
              <a:spcBef>
                <a:spcPts val="100"/>
              </a:spcBef>
            </a:pPr>
            <a:r>
              <a:rPr sz="900" spc="-5" dirty="0">
                <a:latin typeface="Arial"/>
                <a:cs typeface="Arial"/>
              </a:rPr>
              <a:t>S07.10  S07.11</a:t>
            </a:r>
            <a:endParaRPr sz="900">
              <a:latin typeface="Arial"/>
              <a:cs typeface="Arial"/>
            </a:endParaRPr>
          </a:p>
        </p:txBody>
      </p:sp>
      <p:sp>
        <p:nvSpPr>
          <p:cNvPr id="22" name="object 22"/>
          <p:cNvSpPr txBox="1"/>
          <p:nvPr/>
        </p:nvSpPr>
        <p:spPr>
          <a:xfrm>
            <a:off x="1510467" y="8764555"/>
            <a:ext cx="4366895" cy="573405"/>
          </a:xfrm>
          <a:prstGeom prst="rect">
            <a:avLst/>
          </a:prstGeom>
        </p:spPr>
        <p:txBody>
          <a:bodyPr vert="horz" wrap="square" lIns="0" tIns="10160" rIns="0" bIns="0" rtlCol="0">
            <a:spAutoFit/>
          </a:bodyPr>
          <a:lstStyle/>
          <a:p>
            <a:pPr marL="12700" marR="5080" indent="-635">
              <a:lnSpc>
                <a:spcPct val="101699"/>
              </a:lnSpc>
              <a:spcBef>
                <a:spcPts val="80"/>
              </a:spcBef>
            </a:pPr>
            <a:r>
              <a:rPr sz="900" spc="-5" dirty="0">
                <a:latin typeface="Arial"/>
                <a:cs typeface="Arial"/>
              </a:rPr>
              <a:t>Cladding and/or applied finish to exterior faces </a:t>
            </a:r>
            <a:r>
              <a:rPr sz="900" dirty="0">
                <a:latin typeface="Arial"/>
                <a:cs typeface="Arial"/>
              </a:rPr>
              <a:t>of </a:t>
            </a:r>
            <a:r>
              <a:rPr sz="900" spc="-5" dirty="0">
                <a:latin typeface="Arial"/>
                <a:cs typeface="Arial"/>
              </a:rPr>
              <a:t>structural walls, non-structural walls,  columns, beams spandrels and</a:t>
            </a:r>
            <a:r>
              <a:rPr sz="900" spc="-20" dirty="0">
                <a:latin typeface="Arial"/>
                <a:cs typeface="Arial"/>
              </a:rPr>
              <a:t> </a:t>
            </a:r>
            <a:r>
              <a:rPr sz="900" spc="-5" dirty="0">
                <a:latin typeface="Arial"/>
                <a:cs typeface="Arial"/>
              </a:rPr>
              <a:t>parapets</a:t>
            </a:r>
            <a:endParaRPr sz="900">
              <a:latin typeface="Arial"/>
              <a:cs typeface="Arial"/>
            </a:endParaRPr>
          </a:p>
          <a:p>
            <a:pPr marL="12700">
              <a:lnSpc>
                <a:spcPts val="900"/>
              </a:lnSpc>
            </a:pPr>
            <a:r>
              <a:rPr sz="900" spc="-5" dirty="0">
                <a:latin typeface="Arial"/>
                <a:cs typeface="Arial"/>
              </a:rPr>
              <a:t>Girts to metal or similar cladding</a:t>
            </a:r>
            <a:endParaRPr sz="900">
              <a:latin typeface="Arial"/>
              <a:cs typeface="Arial"/>
            </a:endParaRPr>
          </a:p>
          <a:p>
            <a:pPr marL="12700">
              <a:lnSpc>
                <a:spcPct val="100000"/>
              </a:lnSpc>
              <a:spcBef>
                <a:spcPts val="155"/>
              </a:spcBef>
            </a:pPr>
            <a:r>
              <a:rPr sz="900" spc="-5" dirty="0">
                <a:latin typeface="Arial"/>
                <a:cs typeface="Arial"/>
              </a:rPr>
              <a:t>Nibs kerbs and</a:t>
            </a:r>
            <a:r>
              <a:rPr sz="900" spc="-15" dirty="0">
                <a:latin typeface="Arial"/>
                <a:cs typeface="Arial"/>
              </a:rPr>
              <a:t> </a:t>
            </a:r>
            <a:r>
              <a:rPr sz="900" spc="-5" dirty="0">
                <a:latin typeface="Arial"/>
                <a:cs typeface="Arial"/>
              </a:rPr>
              <a:t>upstands</a:t>
            </a:r>
            <a:endParaRPr sz="900">
              <a:latin typeface="Arial"/>
              <a:cs typeface="Arial"/>
            </a:endParaRPr>
          </a:p>
        </p:txBody>
      </p:sp>
      <p:sp>
        <p:nvSpPr>
          <p:cNvPr id="23" name="object 23"/>
          <p:cNvSpPr txBox="1"/>
          <p:nvPr/>
        </p:nvSpPr>
        <p:spPr>
          <a:xfrm>
            <a:off x="3327784" y="300811"/>
            <a:ext cx="3349625" cy="319405"/>
          </a:xfrm>
          <a:prstGeom prst="rect">
            <a:avLst/>
          </a:prstGeom>
        </p:spPr>
        <p:txBody>
          <a:bodyPr vert="horz" wrap="square" lIns="0" tIns="23495" rIns="0" bIns="0" rtlCol="0">
            <a:spAutoFit/>
          </a:bodyPr>
          <a:lstStyle/>
          <a:p>
            <a:pPr marL="1756410">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List of Groups, Elements, Sub-elements: Element Unit Rate Record</a:t>
            </a:r>
            <a:r>
              <a:rPr sz="800" spc="25" dirty="0">
                <a:latin typeface="Arial"/>
                <a:cs typeface="Arial"/>
              </a:rPr>
              <a:t> </a:t>
            </a:r>
            <a:r>
              <a:rPr sz="800" spc="-5" dirty="0">
                <a:latin typeface="Arial"/>
                <a:cs typeface="Arial"/>
              </a:rPr>
              <a:t>Sheet</a:t>
            </a:r>
            <a:endParaRPr sz="800">
              <a:latin typeface="Arial"/>
              <a:cs typeface="Arial"/>
            </a:endParaRPr>
          </a:p>
        </p:txBody>
      </p:sp>
      <p:sp>
        <p:nvSpPr>
          <p:cNvPr id="24" name="object 24"/>
          <p:cNvSpPr/>
          <p:nvPr/>
        </p:nvSpPr>
        <p:spPr>
          <a:xfrm>
            <a:off x="5864402" y="2313000"/>
            <a:ext cx="238125" cy="142240"/>
          </a:xfrm>
          <a:custGeom>
            <a:avLst/>
            <a:gdLst/>
            <a:ahLst/>
            <a:cxnLst/>
            <a:rect l="l" t="t" r="r" b="b"/>
            <a:pathLst>
              <a:path w="238125" h="142239">
                <a:moveTo>
                  <a:pt x="0" y="142214"/>
                </a:moveTo>
                <a:lnTo>
                  <a:pt x="237604" y="142214"/>
                </a:lnTo>
                <a:lnTo>
                  <a:pt x="237604" y="0"/>
                </a:lnTo>
                <a:lnTo>
                  <a:pt x="0" y="0"/>
                </a:lnTo>
                <a:lnTo>
                  <a:pt x="0" y="142214"/>
                </a:lnTo>
                <a:close/>
              </a:path>
            </a:pathLst>
          </a:custGeom>
          <a:solidFill>
            <a:srgbClr val="FFFFFF"/>
          </a:solidFill>
        </p:spPr>
        <p:txBody>
          <a:bodyPr wrap="square" lIns="0" tIns="0" rIns="0" bIns="0" rtlCol="0"/>
          <a:lstStyle/>
          <a:p>
            <a:endParaRPr/>
          </a:p>
        </p:txBody>
      </p:sp>
      <p:sp>
        <p:nvSpPr>
          <p:cNvPr id="25" name="object 25"/>
          <p:cNvSpPr txBox="1"/>
          <p:nvPr/>
        </p:nvSpPr>
        <p:spPr>
          <a:xfrm>
            <a:off x="1510478" y="2284990"/>
            <a:ext cx="4575175" cy="2370455"/>
          </a:xfrm>
          <a:prstGeom prst="rect">
            <a:avLst/>
          </a:prstGeom>
        </p:spPr>
        <p:txBody>
          <a:bodyPr vert="horz" wrap="square" lIns="0" tIns="10795" rIns="0" bIns="0" rtlCol="0">
            <a:spAutoFit/>
          </a:bodyPr>
          <a:lstStyle/>
          <a:p>
            <a:pPr marL="12700" marR="5080" indent="-635" algn="just">
              <a:lnSpc>
                <a:spcPct val="112999"/>
              </a:lnSpc>
              <a:spcBef>
                <a:spcPts val="85"/>
              </a:spcBef>
            </a:pPr>
            <a:r>
              <a:rPr sz="1350" spc="-7" baseline="3086" dirty="0">
                <a:latin typeface="Arial"/>
                <a:cs typeface="Arial"/>
              </a:rPr>
              <a:t>Precast</a:t>
            </a:r>
            <a:r>
              <a:rPr sz="1350" spc="-75" baseline="3086" dirty="0">
                <a:latin typeface="Arial"/>
                <a:cs typeface="Arial"/>
              </a:rPr>
              <a:t> </a:t>
            </a:r>
            <a:r>
              <a:rPr sz="1350" spc="-7" baseline="3086" dirty="0">
                <a:latin typeface="Arial"/>
                <a:cs typeface="Arial"/>
              </a:rPr>
              <a:t>concrete</a:t>
            </a:r>
            <a:r>
              <a:rPr sz="1350" spc="-67" baseline="3086" dirty="0">
                <a:latin typeface="Arial"/>
                <a:cs typeface="Arial"/>
              </a:rPr>
              <a:t> </a:t>
            </a:r>
            <a:r>
              <a:rPr sz="1350" spc="-7" baseline="3086" dirty="0">
                <a:latin typeface="Arial"/>
                <a:cs typeface="Arial"/>
              </a:rPr>
              <a:t>columns,</a:t>
            </a:r>
            <a:r>
              <a:rPr sz="1350" spc="-82" baseline="3086" dirty="0">
                <a:latin typeface="Arial"/>
                <a:cs typeface="Arial"/>
              </a:rPr>
              <a:t> </a:t>
            </a:r>
            <a:r>
              <a:rPr sz="1350" spc="-7" baseline="3086" dirty="0">
                <a:latin typeface="Arial"/>
                <a:cs typeface="Arial"/>
              </a:rPr>
              <a:t>including</a:t>
            </a:r>
            <a:r>
              <a:rPr sz="1350" spc="-67" baseline="3086" dirty="0">
                <a:latin typeface="Arial"/>
                <a:cs typeface="Arial"/>
              </a:rPr>
              <a:t> </a:t>
            </a:r>
            <a:r>
              <a:rPr sz="1350" spc="-7" baseline="3086" dirty="0">
                <a:latin typeface="Arial"/>
                <a:cs typeface="Arial"/>
              </a:rPr>
              <a:t>reinforcement,</a:t>
            </a:r>
            <a:r>
              <a:rPr sz="1350" spc="-75" baseline="3086" dirty="0">
                <a:latin typeface="Arial"/>
                <a:cs typeface="Arial"/>
              </a:rPr>
              <a:t> </a:t>
            </a:r>
            <a:r>
              <a:rPr sz="1350" spc="-7" baseline="3086" dirty="0">
                <a:latin typeface="Arial"/>
                <a:cs typeface="Arial"/>
              </a:rPr>
              <a:t>formwork,</a:t>
            </a:r>
            <a:r>
              <a:rPr sz="1350" spc="-67" baseline="3086" dirty="0">
                <a:latin typeface="Arial"/>
                <a:cs typeface="Arial"/>
              </a:rPr>
              <a:t> </a:t>
            </a:r>
            <a:r>
              <a:rPr sz="1350" spc="-7" baseline="3086" dirty="0">
                <a:latin typeface="Arial"/>
                <a:cs typeface="Arial"/>
              </a:rPr>
              <a:t>concrete</a:t>
            </a:r>
            <a:r>
              <a:rPr sz="1350" spc="-67" baseline="3086" dirty="0">
                <a:latin typeface="Arial"/>
                <a:cs typeface="Arial"/>
              </a:rPr>
              <a:t> </a:t>
            </a:r>
            <a:r>
              <a:rPr sz="1350" spc="-7" baseline="3086" dirty="0">
                <a:latin typeface="Arial"/>
                <a:cs typeface="Arial"/>
              </a:rPr>
              <a:t>filling,</a:t>
            </a:r>
            <a:r>
              <a:rPr sz="1350" spc="-82" baseline="3086" dirty="0">
                <a:latin typeface="Arial"/>
                <a:cs typeface="Arial"/>
              </a:rPr>
              <a:t> </a:t>
            </a:r>
            <a:r>
              <a:rPr sz="1350" spc="-7" baseline="3086" dirty="0">
                <a:latin typeface="Arial"/>
                <a:cs typeface="Arial"/>
              </a:rPr>
              <a:t>grouting,</a:t>
            </a:r>
            <a:r>
              <a:rPr sz="1350" spc="-67" baseline="3086" dirty="0">
                <a:latin typeface="Arial"/>
                <a:cs typeface="Arial"/>
              </a:rPr>
              <a:t> </a:t>
            </a:r>
            <a:r>
              <a:rPr sz="900" spc="-5" dirty="0">
                <a:latin typeface="Arial"/>
                <a:cs typeface="Arial"/>
              </a:rPr>
              <a:t>etc.  Precast concrete beams, including reinforcement, formwork, concrete filling, grouting, etc.  Structural steel in</a:t>
            </a:r>
            <a:r>
              <a:rPr sz="900" spc="5" dirty="0">
                <a:latin typeface="Arial"/>
                <a:cs typeface="Arial"/>
              </a:rPr>
              <a:t> </a:t>
            </a:r>
            <a:r>
              <a:rPr sz="900" spc="-5" dirty="0">
                <a:latin typeface="Arial"/>
                <a:cs typeface="Arial"/>
              </a:rPr>
              <a:t>columns</a:t>
            </a:r>
            <a:endParaRPr sz="900">
              <a:latin typeface="Arial"/>
              <a:cs typeface="Arial"/>
            </a:endParaRPr>
          </a:p>
          <a:p>
            <a:pPr marL="12700" algn="just">
              <a:lnSpc>
                <a:spcPct val="100000"/>
              </a:lnSpc>
              <a:spcBef>
                <a:spcPts val="155"/>
              </a:spcBef>
            </a:pPr>
            <a:r>
              <a:rPr sz="900" spc="-5" dirty="0">
                <a:latin typeface="Arial"/>
                <a:cs typeface="Arial"/>
              </a:rPr>
              <a:t>Structural steel in</a:t>
            </a:r>
            <a:r>
              <a:rPr sz="900" spc="5" dirty="0">
                <a:latin typeface="Arial"/>
                <a:cs typeface="Arial"/>
              </a:rPr>
              <a:t> </a:t>
            </a:r>
            <a:r>
              <a:rPr sz="900" spc="-5" dirty="0">
                <a:latin typeface="Arial"/>
                <a:cs typeface="Arial"/>
              </a:rPr>
              <a:t>beams</a:t>
            </a:r>
            <a:endParaRPr sz="900">
              <a:latin typeface="Arial"/>
              <a:cs typeface="Arial"/>
            </a:endParaRPr>
          </a:p>
          <a:p>
            <a:pPr marL="12700" marR="2475230">
              <a:lnSpc>
                <a:spcPct val="114399"/>
              </a:lnSpc>
            </a:pPr>
            <a:r>
              <a:rPr sz="900" spc="-5" dirty="0">
                <a:latin typeface="Arial"/>
                <a:cs typeface="Arial"/>
              </a:rPr>
              <a:t>Timber posts and associated metalwork  Timber beams and associated</a:t>
            </a:r>
            <a:r>
              <a:rPr sz="900" spc="-60" dirty="0">
                <a:latin typeface="Arial"/>
                <a:cs typeface="Arial"/>
              </a:rPr>
              <a:t> </a:t>
            </a:r>
            <a:r>
              <a:rPr sz="900" spc="-5" dirty="0">
                <a:latin typeface="Arial"/>
                <a:cs typeface="Arial"/>
              </a:rPr>
              <a:t>metalwork</a:t>
            </a:r>
            <a:endParaRPr sz="900">
              <a:latin typeface="Arial"/>
              <a:cs typeface="Arial"/>
            </a:endParaRPr>
          </a:p>
          <a:p>
            <a:pPr marL="12700" marR="2150110" indent="-635">
              <a:lnSpc>
                <a:spcPts val="1240"/>
              </a:lnSpc>
              <a:spcBef>
                <a:spcPts val="55"/>
              </a:spcBef>
            </a:pPr>
            <a:r>
              <a:rPr sz="900" spc="-5" dirty="0">
                <a:latin typeface="Arial"/>
                <a:cs typeface="Arial"/>
              </a:rPr>
              <a:t>Timber portal frames and associated metalwork  Steel portal frames and associated metalwork  Timber trusses</a:t>
            </a:r>
            <a:endParaRPr sz="900">
              <a:latin typeface="Arial"/>
              <a:cs typeface="Arial"/>
            </a:endParaRPr>
          </a:p>
          <a:p>
            <a:pPr marL="12700">
              <a:lnSpc>
                <a:spcPct val="100000"/>
              </a:lnSpc>
              <a:spcBef>
                <a:spcPts val="80"/>
              </a:spcBef>
            </a:pPr>
            <a:r>
              <a:rPr sz="900" spc="-5" dirty="0">
                <a:latin typeface="Arial"/>
                <a:cs typeface="Arial"/>
              </a:rPr>
              <a:t>Steel trusses</a:t>
            </a:r>
            <a:endParaRPr sz="900">
              <a:latin typeface="Arial"/>
              <a:cs typeface="Arial"/>
            </a:endParaRPr>
          </a:p>
          <a:p>
            <a:pPr marL="12700" marR="2607945">
              <a:lnSpc>
                <a:spcPct val="114300"/>
              </a:lnSpc>
            </a:pPr>
            <a:r>
              <a:rPr sz="900" spc="-5" dirty="0">
                <a:latin typeface="Arial"/>
                <a:cs typeface="Arial"/>
              </a:rPr>
              <a:t>Reinforced brick masonry columns  Reinforced concrete masonry columns  Reinforced concrete masonry beams  Timber roof frame</a:t>
            </a:r>
            <a:r>
              <a:rPr sz="900" spc="-10" dirty="0">
                <a:latin typeface="Arial"/>
                <a:cs typeface="Arial"/>
              </a:rPr>
              <a:t> </a:t>
            </a:r>
            <a:r>
              <a:rPr sz="900" spc="-5" dirty="0">
                <a:latin typeface="Arial"/>
                <a:cs typeface="Arial"/>
              </a:rPr>
              <a:t>members</a:t>
            </a:r>
            <a:endParaRPr sz="900">
              <a:latin typeface="Arial"/>
              <a:cs typeface="Arial"/>
            </a:endParaRPr>
          </a:p>
          <a:p>
            <a:pPr marL="12700">
              <a:lnSpc>
                <a:spcPct val="100000"/>
              </a:lnSpc>
              <a:spcBef>
                <a:spcPts val="160"/>
              </a:spcBef>
            </a:pPr>
            <a:r>
              <a:rPr sz="900" spc="-5" dirty="0">
                <a:latin typeface="Arial"/>
                <a:cs typeface="Arial"/>
              </a:rPr>
              <a:t>Steel roof frame</a:t>
            </a:r>
            <a:r>
              <a:rPr sz="900" dirty="0">
                <a:latin typeface="Arial"/>
                <a:cs typeface="Arial"/>
              </a:rPr>
              <a:t> </a:t>
            </a:r>
            <a:r>
              <a:rPr sz="900" spc="-5" dirty="0">
                <a:latin typeface="Arial"/>
                <a:cs typeface="Arial"/>
              </a:rPr>
              <a:t>members</a:t>
            </a:r>
            <a:endParaRPr sz="900">
              <a:latin typeface="Arial"/>
              <a:cs typeface="Arial"/>
            </a:endParaRPr>
          </a:p>
        </p:txBody>
      </p:sp>
      <p:sp>
        <p:nvSpPr>
          <p:cNvPr id="26" name="object 26"/>
          <p:cNvSpPr/>
          <p:nvPr/>
        </p:nvSpPr>
        <p:spPr>
          <a:xfrm>
            <a:off x="6137998" y="755993"/>
            <a:ext cx="1422400" cy="8982075"/>
          </a:xfrm>
          <a:custGeom>
            <a:avLst/>
            <a:gdLst/>
            <a:ahLst/>
            <a:cxnLst/>
            <a:rect l="l" t="t" r="r" b="b"/>
            <a:pathLst>
              <a:path w="1422400" h="8982075">
                <a:moveTo>
                  <a:pt x="0" y="8981998"/>
                </a:moveTo>
                <a:lnTo>
                  <a:pt x="1421993" y="8981998"/>
                </a:lnTo>
                <a:lnTo>
                  <a:pt x="1421993" y="0"/>
                </a:lnTo>
                <a:lnTo>
                  <a:pt x="0" y="0"/>
                </a:lnTo>
                <a:lnTo>
                  <a:pt x="0" y="8981998"/>
                </a:lnTo>
                <a:close/>
              </a:path>
            </a:pathLst>
          </a:custGeom>
          <a:solidFill>
            <a:srgbClr val="FFFFFF"/>
          </a:solidFill>
        </p:spPr>
        <p:txBody>
          <a:bodyPr wrap="square" lIns="0" tIns="0" rIns="0" bIns="0" rtlCol="0"/>
          <a:lstStyle/>
          <a:p>
            <a:endParaRPr/>
          </a:p>
        </p:txBody>
      </p:sp>
      <p:sp>
        <p:nvSpPr>
          <p:cNvPr id="27" name="object 27"/>
          <p:cNvSpPr txBox="1"/>
          <p:nvPr/>
        </p:nvSpPr>
        <p:spPr>
          <a:xfrm>
            <a:off x="6388827" y="848484"/>
            <a:ext cx="120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m</a:t>
            </a:r>
            <a:endParaRPr sz="900">
              <a:latin typeface="Arial"/>
              <a:cs typeface="Arial"/>
            </a:endParaRPr>
          </a:p>
        </p:txBody>
      </p:sp>
      <p:sp>
        <p:nvSpPr>
          <p:cNvPr id="28" name="object 28"/>
          <p:cNvSpPr txBox="1"/>
          <p:nvPr/>
        </p:nvSpPr>
        <p:spPr>
          <a:xfrm>
            <a:off x="6386470" y="1082456"/>
            <a:ext cx="186690" cy="496570"/>
          </a:xfrm>
          <a:prstGeom prst="rect">
            <a:avLst/>
          </a:prstGeom>
        </p:spPr>
        <p:txBody>
          <a:bodyPr vert="horz" wrap="square" lIns="0" tIns="12700" rIns="0" bIns="0" rtlCol="0">
            <a:spAutoFit/>
          </a:bodyPr>
          <a:lstStyle/>
          <a:p>
            <a:pPr marL="13970" marR="5080" indent="-1905" algn="just">
              <a:lnSpc>
                <a:spcPct val="114399"/>
              </a:lnSpc>
              <a:spcBef>
                <a:spcPts val="100"/>
              </a:spcBef>
            </a:pPr>
            <a:r>
              <a:rPr sz="900" spc="-5" dirty="0">
                <a:latin typeface="Arial"/>
                <a:cs typeface="Arial"/>
              </a:rPr>
              <a:t>No  m2  </a:t>
            </a:r>
            <a:r>
              <a:rPr sz="900" dirty="0">
                <a:latin typeface="Arial"/>
                <a:cs typeface="Arial"/>
              </a:rPr>
              <a:t>m2</a:t>
            </a:r>
            <a:endParaRPr sz="900">
              <a:latin typeface="Arial"/>
              <a:cs typeface="Arial"/>
            </a:endParaRPr>
          </a:p>
        </p:txBody>
      </p:sp>
      <p:sp>
        <p:nvSpPr>
          <p:cNvPr id="29" name="object 29"/>
          <p:cNvSpPr txBox="1"/>
          <p:nvPr/>
        </p:nvSpPr>
        <p:spPr>
          <a:xfrm>
            <a:off x="6400175" y="2320420"/>
            <a:ext cx="128905" cy="285115"/>
          </a:xfrm>
          <a:prstGeom prst="rect">
            <a:avLst/>
          </a:prstGeom>
        </p:spPr>
        <p:txBody>
          <a:bodyPr vert="horz" wrap="square" lIns="0" tIns="0" rIns="0" bIns="0" rtlCol="0">
            <a:spAutoFit/>
          </a:bodyPr>
          <a:lstStyle/>
          <a:p>
            <a:pPr>
              <a:lnSpc>
                <a:spcPts val="994"/>
              </a:lnSpc>
            </a:pPr>
            <a:r>
              <a:rPr sz="900" dirty="0">
                <a:latin typeface="Arial"/>
                <a:cs typeface="Arial"/>
              </a:rPr>
              <a:t>.m</a:t>
            </a:r>
            <a:endParaRPr sz="900">
              <a:latin typeface="Arial"/>
              <a:cs typeface="Arial"/>
            </a:endParaRPr>
          </a:p>
          <a:p>
            <a:pPr marL="33020">
              <a:lnSpc>
                <a:spcPct val="100000"/>
              </a:lnSpc>
              <a:spcBef>
                <a:spcPts val="155"/>
              </a:spcBef>
            </a:pPr>
            <a:r>
              <a:rPr sz="900" dirty="0">
                <a:latin typeface="Arial"/>
                <a:cs typeface="Arial"/>
              </a:rPr>
              <a:t>m</a:t>
            </a:r>
            <a:endParaRPr sz="900">
              <a:latin typeface="Arial"/>
              <a:cs typeface="Arial"/>
            </a:endParaRPr>
          </a:p>
        </p:txBody>
      </p:sp>
      <p:sp>
        <p:nvSpPr>
          <p:cNvPr id="30" name="object 30"/>
          <p:cNvSpPr txBox="1"/>
          <p:nvPr/>
        </p:nvSpPr>
        <p:spPr>
          <a:xfrm>
            <a:off x="6387456" y="5197368"/>
            <a:ext cx="187960" cy="966469"/>
          </a:xfrm>
          <a:prstGeom prst="rect">
            <a:avLst/>
          </a:prstGeom>
        </p:spPr>
        <p:txBody>
          <a:bodyPr vert="horz" wrap="square" lIns="0" tIns="12700" rIns="0" bIns="0" rtlCol="0">
            <a:spAutoFit/>
          </a:bodyPr>
          <a:lstStyle/>
          <a:p>
            <a:pPr marL="12700" marR="5080" indent="1905" algn="just">
              <a:lnSpc>
                <a:spcPct val="114300"/>
              </a:lnSpc>
              <a:spcBef>
                <a:spcPts val="100"/>
              </a:spcBef>
            </a:pPr>
            <a:r>
              <a:rPr sz="900" spc="-5" dirty="0">
                <a:latin typeface="Arial"/>
                <a:cs typeface="Arial"/>
              </a:rPr>
              <a:t>m2  m2  </a:t>
            </a:r>
            <a:r>
              <a:rPr sz="900" dirty="0">
                <a:latin typeface="Arial"/>
                <a:cs typeface="Arial"/>
              </a:rPr>
              <a:t>m2  </a:t>
            </a:r>
            <a:r>
              <a:rPr sz="900" spc="-5" dirty="0">
                <a:latin typeface="Arial"/>
                <a:cs typeface="Arial"/>
              </a:rPr>
              <a:t>m2  </a:t>
            </a:r>
            <a:r>
              <a:rPr sz="900" dirty="0">
                <a:latin typeface="Arial"/>
                <a:cs typeface="Arial"/>
              </a:rPr>
              <a:t>m2  m2</a:t>
            </a:r>
            <a:endParaRPr sz="900">
              <a:latin typeface="Arial"/>
              <a:cs typeface="Arial"/>
            </a:endParaRPr>
          </a:p>
        </p:txBody>
      </p:sp>
      <p:sp>
        <p:nvSpPr>
          <p:cNvPr id="31" name="object 31"/>
          <p:cNvSpPr txBox="1"/>
          <p:nvPr/>
        </p:nvSpPr>
        <p:spPr>
          <a:xfrm>
            <a:off x="6387725" y="6236583"/>
            <a:ext cx="186690" cy="2691130"/>
          </a:xfrm>
          <a:prstGeom prst="rect">
            <a:avLst/>
          </a:prstGeom>
        </p:spPr>
        <p:txBody>
          <a:bodyPr vert="horz" wrap="square" lIns="0" tIns="12065" rIns="0" bIns="0" rtlCol="0">
            <a:spAutoFit/>
          </a:bodyPr>
          <a:lstStyle/>
          <a:p>
            <a:pPr marL="12700" marR="5080" indent="1905">
              <a:lnSpc>
                <a:spcPct val="114300"/>
              </a:lnSpc>
              <a:spcBef>
                <a:spcPts val="95"/>
              </a:spcBef>
            </a:pPr>
            <a:r>
              <a:rPr sz="900" spc="-5" dirty="0">
                <a:latin typeface="Arial"/>
                <a:cs typeface="Arial"/>
              </a:rPr>
              <a:t>m2  </a:t>
            </a:r>
            <a:r>
              <a:rPr sz="900" dirty="0">
                <a:latin typeface="Arial"/>
                <a:cs typeface="Arial"/>
              </a:rPr>
              <a:t>m  m  m  m  m  m2  m2  </a:t>
            </a:r>
            <a:r>
              <a:rPr sz="900" spc="-5" dirty="0">
                <a:latin typeface="Arial"/>
                <a:cs typeface="Arial"/>
              </a:rPr>
              <a:t>m2  m2  m2  m2  </a:t>
            </a:r>
            <a:r>
              <a:rPr sz="900" dirty="0">
                <a:latin typeface="Arial"/>
                <a:cs typeface="Arial"/>
              </a:rPr>
              <a:t>m2  m2  m2  m2  m2</a:t>
            </a:r>
            <a:endParaRPr sz="900">
              <a:latin typeface="Arial"/>
              <a:cs typeface="Arial"/>
            </a:endParaRPr>
          </a:p>
        </p:txBody>
      </p:sp>
      <p:sp>
        <p:nvSpPr>
          <p:cNvPr id="32" name="object 32"/>
          <p:cNvSpPr txBox="1"/>
          <p:nvPr/>
        </p:nvSpPr>
        <p:spPr>
          <a:xfrm>
            <a:off x="6387343" y="8998528"/>
            <a:ext cx="185420" cy="339725"/>
          </a:xfrm>
          <a:prstGeom prst="rect">
            <a:avLst/>
          </a:prstGeom>
        </p:spPr>
        <p:txBody>
          <a:bodyPr vert="horz" wrap="square" lIns="0" tIns="12700" rIns="0" bIns="0" rtlCol="0">
            <a:spAutoFit/>
          </a:bodyPr>
          <a:lstStyle/>
          <a:p>
            <a:pPr marL="13335" marR="5080" indent="-1270">
              <a:lnSpc>
                <a:spcPct val="114399"/>
              </a:lnSpc>
              <a:spcBef>
                <a:spcPts val="100"/>
              </a:spcBef>
            </a:pPr>
            <a:r>
              <a:rPr sz="900" dirty="0">
                <a:latin typeface="Arial"/>
                <a:cs typeface="Arial"/>
              </a:rPr>
              <a:t>m2  m2</a:t>
            </a:r>
            <a:endParaRPr sz="900">
              <a:latin typeface="Arial"/>
              <a:cs typeface="Arial"/>
            </a:endParaRPr>
          </a:p>
        </p:txBody>
      </p:sp>
      <p:sp>
        <p:nvSpPr>
          <p:cNvPr id="33" name="object 33"/>
          <p:cNvSpPr/>
          <p:nvPr/>
        </p:nvSpPr>
        <p:spPr>
          <a:xfrm>
            <a:off x="6371996" y="2296807"/>
            <a:ext cx="309880" cy="309880"/>
          </a:xfrm>
          <a:custGeom>
            <a:avLst/>
            <a:gdLst/>
            <a:ahLst/>
            <a:cxnLst/>
            <a:rect l="l" t="t" r="r" b="b"/>
            <a:pathLst>
              <a:path w="309879" h="309880">
                <a:moveTo>
                  <a:pt x="0" y="309587"/>
                </a:moveTo>
                <a:lnTo>
                  <a:pt x="309600" y="309587"/>
                </a:lnTo>
                <a:lnTo>
                  <a:pt x="309600" y="0"/>
                </a:lnTo>
                <a:lnTo>
                  <a:pt x="0" y="0"/>
                </a:lnTo>
                <a:lnTo>
                  <a:pt x="0" y="309587"/>
                </a:lnTo>
                <a:close/>
              </a:path>
            </a:pathLst>
          </a:custGeom>
          <a:solidFill>
            <a:srgbClr val="FFFFFF"/>
          </a:solidFill>
        </p:spPr>
        <p:txBody>
          <a:bodyPr wrap="square" lIns="0" tIns="0" rIns="0" bIns="0" rtlCol="0"/>
          <a:lstStyle/>
          <a:p>
            <a:endParaRPr/>
          </a:p>
        </p:txBody>
      </p:sp>
      <p:sp>
        <p:nvSpPr>
          <p:cNvPr id="34" name="object 34"/>
          <p:cNvSpPr txBox="1"/>
          <p:nvPr/>
        </p:nvSpPr>
        <p:spPr>
          <a:xfrm>
            <a:off x="6387456" y="1650070"/>
            <a:ext cx="313690" cy="3475990"/>
          </a:xfrm>
          <a:prstGeom prst="rect">
            <a:avLst/>
          </a:prstGeom>
        </p:spPr>
        <p:txBody>
          <a:bodyPr vert="horz" wrap="square" lIns="0" tIns="13335" rIns="0" bIns="0" rtlCol="0">
            <a:spAutoFit/>
          </a:bodyPr>
          <a:lstStyle/>
          <a:p>
            <a:pPr marL="12700" marR="133350" indent="635">
              <a:lnSpc>
                <a:spcPct val="113999"/>
              </a:lnSpc>
              <a:spcBef>
                <a:spcPts val="105"/>
              </a:spcBef>
            </a:pPr>
            <a:r>
              <a:rPr sz="900" spc="-5" dirty="0">
                <a:latin typeface="Arial"/>
                <a:cs typeface="Arial"/>
              </a:rPr>
              <a:t>m3  m2  </a:t>
            </a:r>
            <a:r>
              <a:rPr sz="900" dirty="0">
                <a:latin typeface="Arial"/>
                <a:cs typeface="Arial"/>
              </a:rPr>
              <a:t>m  m  m  m</a:t>
            </a:r>
            <a:endParaRPr sz="900">
              <a:latin typeface="Arial"/>
              <a:cs typeface="Arial"/>
            </a:endParaRPr>
          </a:p>
          <a:p>
            <a:pPr marL="13335" marR="5080" indent="-635" algn="just">
              <a:lnSpc>
                <a:spcPct val="114399"/>
              </a:lnSpc>
              <a:spcBef>
                <a:spcPts val="15"/>
              </a:spcBef>
            </a:pPr>
            <a:r>
              <a:rPr sz="900" dirty="0">
                <a:latin typeface="Arial"/>
                <a:cs typeface="Arial"/>
              </a:rPr>
              <a:t>t</a:t>
            </a:r>
            <a:r>
              <a:rPr sz="900" spc="-5" dirty="0">
                <a:latin typeface="Arial"/>
                <a:cs typeface="Arial"/>
              </a:rPr>
              <a:t>on</a:t>
            </a:r>
            <a:r>
              <a:rPr sz="900" dirty="0">
                <a:latin typeface="Arial"/>
                <a:cs typeface="Arial"/>
              </a:rPr>
              <a:t>ne  t</a:t>
            </a:r>
            <a:r>
              <a:rPr sz="900" spc="-5" dirty="0">
                <a:latin typeface="Arial"/>
                <a:cs typeface="Arial"/>
              </a:rPr>
              <a:t>on</a:t>
            </a:r>
            <a:r>
              <a:rPr sz="900" dirty="0">
                <a:latin typeface="Arial"/>
                <a:cs typeface="Arial"/>
              </a:rPr>
              <a:t>ne  m</a:t>
            </a:r>
            <a:endParaRPr sz="900">
              <a:latin typeface="Arial"/>
              <a:cs typeface="Arial"/>
            </a:endParaRPr>
          </a:p>
          <a:p>
            <a:pPr marL="12700" marR="145415" indent="-635">
              <a:lnSpc>
                <a:spcPct val="114300"/>
              </a:lnSpc>
            </a:pPr>
            <a:r>
              <a:rPr sz="900" dirty="0">
                <a:latin typeface="Arial"/>
                <a:cs typeface="Arial"/>
              </a:rPr>
              <a:t>m  </a:t>
            </a:r>
            <a:r>
              <a:rPr sz="900" spc="-5" dirty="0">
                <a:latin typeface="Arial"/>
                <a:cs typeface="Arial"/>
              </a:rPr>
              <a:t>No  No  No</a:t>
            </a:r>
            <a:endParaRPr sz="900">
              <a:latin typeface="Arial"/>
              <a:cs typeface="Arial"/>
            </a:endParaRPr>
          </a:p>
          <a:p>
            <a:pPr marL="12700" marR="5080" indent="635">
              <a:lnSpc>
                <a:spcPct val="114399"/>
              </a:lnSpc>
            </a:pPr>
            <a:r>
              <a:rPr sz="900" spc="-5" dirty="0">
                <a:latin typeface="Arial"/>
                <a:cs typeface="Arial"/>
              </a:rPr>
              <a:t>ton</a:t>
            </a:r>
            <a:r>
              <a:rPr sz="900" dirty="0">
                <a:latin typeface="Arial"/>
                <a:cs typeface="Arial"/>
              </a:rPr>
              <a:t>ne  m</a:t>
            </a:r>
            <a:endParaRPr sz="900">
              <a:latin typeface="Arial"/>
              <a:cs typeface="Arial"/>
            </a:endParaRPr>
          </a:p>
          <a:p>
            <a:pPr marL="12700" marR="132080" algn="just">
              <a:lnSpc>
                <a:spcPct val="114199"/>
              </a:lnSpc>
              <a:spcBef>
                <a:spcPts val="5"/>
              </a:spcBef>
            </a:pPr>
            <a:r>
              <a:rPr sz="900" dirty="0">
                <a:latin typeface="Arial"/>
                <a:cs typeface="Arial"/>
              </a:rPr>
              <a:t>m  m  m2</a:t>
            </a:r>
            <a:endParaRPr sz="900">
              <a:latin typeface="Arial"/>
              <a:cs typeface="Arial"/>
            </a:endParaRPr>
          </a:p>
          <a:p>
            <a:pPr marL="13335" marR="6350" indent="-1270">
              <a:lnSpc>
                <a:spcPct val="114399"/>
              </a:lnSpc>
            </a:pPr>
            <a:r>
              <a:rPr sz="900" dirty="0">
                <a:latin typeface="Arial"/>
                <a:cs typeface="Arial"/>
              </a:rPr>
              <a:t>t</a:t>
            </a:r>
            <a:r>
              <a:rPr sz="900" spc="-5" dirty="0">
                <a:latin typeface="Arial"/>
                <a:cs typeface="Arial"/>
              </a:rPr>
              <a:t>on</a:t>
            </a:r>
            <a:r>
              <a:rPr sz="900" dirty="0">
                <a:latin typeface="Arial"/>
                <a:cs typeface="Arial"/>
              </a:rPr>
              <a:t>ne  m2  </a:t>
            </a:r>
            <a:r>
              <a:rPr sz="900" spc="-5" dirty="0">
                <a:latin typeface="Arial"/>
                <a:cs typeface="Arial"/>
              </a:rPr>
              <a:t>m2  </a:t>
            </a:r>
            <a:r>
              <a:rPr sz="900" dirty="0">
                <a:latin typeface="Arial"/>
                <a:cs typeface="Arial"/>
              </a:rPr>
              <a:t>m2</a:t>
            </a:r>
            <a:endParaRPr sz="900">
              <a:latin typeface="Arial"/>
              <a:cs typeface="Arial"/>
            </a:endParaRPr>
          </a:p>
        </p:txBody>
      </p:sp>
      <p:sp>
        <p:nvSpPr>
          <p:cNvPr id="35" name="object 35"/>
          <p:cNvSpPr/>
          <p:nvPr/>
        </p:nvSpPr>
        <p:spPr>
          <a:xfrm>
            <a:off x="5705995" y="1089012"/>
            <a:ext cx="315595" cy="342265"/>
          </a:xfrm>
          <a:custGeom>
            <a:avLst/>
            <a:gdLst/>
            <a:ahLst/>
            <a:cxnLst/>
            <a:rect l="l" t="t" r="r" b="b"/>
            <a:pathLst>
              <a:path w="315595" h="342265">
                <a:moveTo>
                  <a:pt x="0" y="341985"/>
                </a:moveTo>
                <a:lnTo>
                  <a:pt x="315010" y="341985"/>
                </a:lnTo>
                <a:lnTo>
                  <a:pt x="315010" y="0"/>
                </a:lnTo>
                <a:lnTo>
                  <a:pt x="0" y="0"/>
                </a:lnTo>
                <a:lnTo>
                  <a:pt x="0" y="341985"/>
                </a:lnTo>
                <a:close/>
              </a:path>
            </a:pathLst>
          </a:custGeom>
          <a:solidFill>
            <a:srgbClr val="FFFFFF"/>
          </a:solidFill>
        </p:spPr>
        <p:txBody>
          <a:bodyPr wrap="square" lIns="0" tIns="0" rIns="0" bIns="0" rtlCol="0"/>
          <a:lstStyle/>
          <a:p>
            <a:endParaRPr/>
          </a:p>
        </p:txBody>
      </p:sp>
      <p:sp>
        <p:nvSpPr>
          <p:cNvPr id="36" name="object 36"/>
          <p:cNvSpPr/>
          <p:nvPr/>
        </p:nvSpPr>
        <p:spPr>
          <a:xfrm>
            <a:off x="5705995" y="1566011"/>
            <a:ext cx="432434" cy="747395"/>
          </a:xfrm>
          <a:custGeom>
            <a:avLst/>
            <a:gdLst/>
            <a:ahLst/>
            <a:cxnLst/>
            <a:rect l="l" t="t" r="r" b="b"/>
            <a:pathLst>
              <a:path w="432435" h="747394">
                <a:moveTo>
                  <a:pt x="0" y="746988"/>
                </a:moveTo>
                <a:lnTo>
                  <a:pt x="432003" y="746988"/>
                </a:lnTo>
                <a:lnTo>
                  <a:pt x="432003" y="0"/>
                </a:lnTo>
                <a:lnTo>
                  <a:pt x="0" y="0"/>
                </a:lnTo>
                <a:lnTo>
                  <a:pt x="0" y="746988"/>
                </a:lnTo>
                <a:close/>
              </a:path>
            </a:pathLst>
          </a:custGeom>
          <a:solidFill>
            <a:srgbClr val="FFFFFF"/>
          </a:solidFill>
        </p:spPr>
        <p:txBody>
          <a:bodyPr wrap="square" lIns="0" tIns="0" rIns="0" bIns="0" rtlCol="0"/>
          <a:lstStyle/>
          <a:p>
            <a:endParaRPr/>
          </a:p>
        </p:txBody>
      </p:sp>
      <p:sp>
        <p:nvSpPr>
          <p:cNvPr id="37" name="object 37"/>
          <p:cNvSpPr/>
          <p:nvPr/>
        </p:nvSpPr>
        <p:spPr>
          <a:xfrm>
            <a:off x="5705995" y="7821015"/>
            <a:ext cx="432434" cy="981075"/>
          </a:xfrm>
          <a:custGeom>
            <a:avLst/>
            <a:gdLst/>
            <a:ahLst/>
            <a:cxnLst/>
            <a:rect l="l" t="t" r="r" b="b"/>
            <a:pathLst>
              <a:path w="432435" h="981075">
                <a:moveTo>
                  <a:pt x="0" y="980973"/>
                </a:moveTo>
                <a:lnTo>
                  <a:pt x="432003" y="980973"/>
                </a:lnTo>
                <a:lnTo>
                  <a:pt x="432003" y="0"/>
                </a:lnTo>
                <a:lnTo>
                  <a:pt x="0" y="0"/>
                </a:lnTo>
                <a:lnTo>
                  <a:pt x="0" y="980973"/>
                </a:lnTo>
                <a:close/>
              </a:path>
            </a:pathLst>
          </a:custGeom>
          <a:solidFill>
            <a:srgbClr val="FFFFFF"/>
          </a:solidFill>
        </p:spPr>
        <p:txBody>
          <a:bodyPr wrap="square" lIns="0" tIns="0" rIns="0" bIns="0" rtlCol="0"/>
          <a:lstStyle/>
          <a:p>
            <a:endParaRPr/>
          </a:p>
        </p:txBody>
      </p:sp>
      <p:sp>
        <p:nvSpPr>
          <p:cNvPr id="38" name="object 38"/>
          <p:cNvSpPr/>
          <p:nvPr/>
        </p:nvSpPr>
        <p:spPr>
          <a:xfrm>
            <a:off x="5877001" y="8720988"/>
            <a:ext cx="432434" cy="297180"/>
          </a:xfrm>
          <a:custGeom>
            <a:avLst/>
            <a:gdLst/>
            <a:ahLst/>
            <a:cxnLst/>
            <a:rect l="l" t="t" r="r" b="b"/>
            <a:pathLst>
              <a:path w="432435" h="297179">
                <a:moveTo>
                  <a:pt x="0" y="297014"/>
                </a:moveTo>
                <a:lnTo>
                  <a:pt x="432003" y="297014"/>
                </a:lnTo>
                <a:lnTo>
                  <a:pt x="432003" y="0"/>
                </a:lnTo>
                <a:lnTo>
                  <a:pt x="0" y="0"/>
                </a:lnTo>
                <a:lnTo>
                  <a:pt x="0" y="297014"/>
                </a:lnTo>
                <a:close/>
              </a:path>
            </a:pathLst>
          </a:custGeom>
          <a:solidFill>
            <a:srgbClr val="FFFFFF"/>
          </a:solidFill>
        </p:spPr>
        <p:txBody>
          <a:bodyPr wrap="square" lIns="0" tIns="0" rIns="0" bIns="0" rtlCol="0"/>
          <a:lstStyle/>
          <a:p>
            <a:endParaRPr/>
          </a:p>
        </p:txBody>
      </p:sp>
      <p:sp>
        <p:nvSpPr>
          <p:cNvPr id="39" name="object 39"/>
          <p:cNvSpPr/>
          <p:nvPr/>
        </p:nvSpPr>
        <p:spPr>
          <a:xfrm>
            <a:off x="6037198" y="7621206"/>
            <a:ext cx="353060" cy="297180"/>
          </a:xfrm>
          <a:custGeom>
            <a:avLst/>
            <a:gdLst/>
            <a:ahLst/>
            <a:cxnLst/>
            <a:rect l="l" t="t" r="r" b="b"/>
            <a:pathLst>
              <a:path w="353060" h="297179">
                <a:moveTo>
                  <a:pt x="0" y="297014"/>
                </a:moveTo>
                <a:lnTo>
                  <a:pt x="352805" y="297014"/>
                </a:lnTo>
                <a:lnTo>
                  <a:pt x="352805" y="0"/>
                </a:lnTo>
                <a:lnTo>
                  <a:pt x="0" y="0"/>
                </a:lnTo>
                <a:lnTo>
                  <a:pt x="0" y="297014"/>
                </a:lnTo>
                <a:close/>
              </a:path>
            </a:pathLst>
          </a:custGeom>
          <a:solidFill>
            <a:srgbClr val="FFFFFF"/>
          </a:solidFill>
        </p:spPr>
        <p:txBody>
          <a:bodyPr wrap="square" lIns="0" tIns="0" rIns="0" bIns="0" rtlCol="0"/>
          <a:lstStyle/>
          <a:p>
            <a:endParaRPr/>
          </a:p>
        </p:txBody>
      </p:sp>
      <p:sp>
        <p:nvSpPr>
          <p:cNvPr id="40" name="object 40"/>
          <p:cNvSpPr/>
          <p:nvPr/>
        </p:nvSpPr>
        <p:spPr>
          <a:xfrm>
            <a:off x="5967005" y="4716005"/>
            <a:ext cx="351155" cy="1593215"/>
          </a:xfrm>
          <a:custGeom>
            <a:avLst/>
            <a:gdLst/>
            <a:ahLst/>
            <a:cxnLst/>
            <a:rect l="l" t="t" r="r" b="b"/>
            <a:pathLst>
              <a:path w="351154" h="1593214">
                <a:moveTo>
                  <a:pt x="0" y="1593011"/>
                </a:moveTo>
                <a:lnTo>
                  <a:pt x="351002" y="1593011"/>
                </a:lnTo>
                <a:lnTo>
                  <a:pt x="351002" y="0"/>
                </a:lnTo>
                <a:lnTo>
                  <a:pt x="0" y="0"/>
                </a:lnTo>
                <a:lnTo>
                  <a:pt x="0" y="1593011"/>
                </a:lnTo>
                <a:close/>
              </a:path>
            </a:pathLst>
          </a:custGeom>
          <a:solidFill>
            <a:srgbClr val="FFFFFF"/>
          </a:solidFill>
        </p:spPr>
        <p:txBody>
          <a:bodyPr wrap="square" lIns="0" tIns="0" rIns="0" bIns="0" rtlCol="0"/>
          <a:lstStyle/>
          <a:p>
            <a:endParaRPr/>
          </a:p>
        </p:txBody>
      </p:sp>
      <p:sp>
        <p:nvSpPr>
          <p:cNvPr id="41" name="object 41"/>
          <p:cNvSpPr/>
          <p:nvPr/>
        </p:nvSpPr>
        <p:spPr>
          <a:xfrm>
            <a:off x="6021006" y="809993"/>
            <a:ext cx="225425" cy="1062355"/>
          </a:xfrm>
          <a:custGeom>
            <a:avLst/>
            <a:gdLst/>
            <a:ahLst/>
            <a:cxnLst/>
            <a:rect l="l" t="t" r="r" b="b"/>
            <a:pathLst>
              <a:path w="225425" h="1062355">
                <a:moveTo>
                  <a:pt x="0" y="1062012"/>
                </a:moveTo>
                <a:lnTo>
                  <a:pt x="225005" y="1062012"/>
                </a:lnTo>
                <a:lnTo>
                  <a:pt x="225005" y="0"/>
                </a:lnTo>
                <a:lnTo>
                  <a:pt x="0" y="0"/>
                </a:lnTo>
                <a:lnTo>
                  <a:pt x="0" y="1062012"/>
                </a:lnTo>
                <a:close/>
              </a:path>
            </a:pathLst>
          </a:custGeom>
          <a:solidFill>
            <a:srgbClr val="FFFFFF"/>
          </a:solidFill>
        </p:spPr>
        <p:txBody>
          <a:bodyPr wrap="square" lIns="0" tIns="0" rIns="0" bIns="0" rtlCol="0"/>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46</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886813" y="848484"/>
            <a:ext cx="38671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S08.01</a:t>
            </a:r>
            <a:endParaRPr sz="900">
              <a:latin typeface="Arial"/>
              <a:cs typeface="Arial"/>
            </a:endParaRPr>
          </a:p>
        </p:txBody>
      </p:sp>
      <p:sp>
        <p:nvSpPr>
          <p:cNvPr id="5" name="object 5"/>
          <p:cNvSpPr txBox="1"/>
          <p:nvPr/>
        </p:nvSpPr>
        <p:spPr>
          <a:xfrm>
            <a:off x="886813" y="1241676"/>
            <a:ext cx="3873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S08.02</a:t>
            </a:r>
            <a:endParaRPr sz="900">
              <a:latin typeface="Arial"/>
              <a:cs typeface="Arial"/>
            </a:endParaRPr>
          </a:p>
        </p:txBody>
      </p:sp>
      <p:sp>
        <p:nvSpPr>
          <p:cNvPr id="6" name="object 6"/>
          <p:cNvSpPr txBox="1"/>
          <p:nvPr/>
        </p:nvSpPr>
        <p:spPr>
          <a:xfrm>
            <a:off x="886813" y="1615893"/>
            <a:ext cx="386715" cy="339725"/>
          </a:xfrm>
          <a:prstGeom prst="rect">
            <a:avLst/>
          </a:prstGeom>
        </p:spPr>
        <p:txBody>
          <a:bodyPr vert="horz" wrap="square" lIns="0" tIns="12700" rIns="0" bIns="0" rtlCol="0">
            <a:spAutoFit/>
          </a:bodyPr>
          <a:lstStyle/>
          <a:p>
            <a:pPr marL="12700" marR="5080">
              <a:lnSpc>
                <a:spcPct val="114399"/>
              </a:lnSpc>
              <a:spcBef>
                <a:spcPts val="100"/>
              </a:spcBef>
            </a:pPr>
            <a:r>
              <a:rPr sz="900" spc="-5" dirty="0">
                <a:latin typeface="Arial"/>
                <a:cs typeface="Arial"/>
              </a:rPr>
              <a:t>S08.03  S08.04</a:t>
            </a:r>
            <a:endParaRPr sz="900">
              <a:latin typeface="Arial"/>
              <a:cs typeface="Arial"/>
            </a:endParaRPr>
          </a:p>
        </p:txBody>
      </p:sp>
      <p:sp>
        <p:nvSpPr>
          <p:cNvPr id="7" name="object 7"/>
          <p:cNvSpPr txBox="1"/>
          <p:nvPr/>
        </p:nvSpPr>
        <p:spPr>
          <a:xfrm>
            <a:off x="886813" y="2046347"/>
            <a:ext cx="3873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S08.0</a:t>
            </a:r>
            <a:r>
              <a:rPr sz="900" dirty="0">
                <a:latin typeface="Arial"/>
                <a:cs typeface="Arial"/>
              </a:rPr>
              <a:t>5</a:t>
            </a:r>
            <a:endParaRPr sz="900">
              <a:latin typeface="Arial"/>
              <a:cs typeface="Arial"/>
            </a:endParaRPr>
          </a:p>
        </p:txBody>
      </p:sp>
      <p:sp>
        <p:nvSpPr>
          <p:cNvPr id="8" name="object 8"/>
          <p:cNvSpPr txBox="1"/>
          <p:nvPr/>
        </p:nvSpPr>
        <p:spPr>
          <a:xfrm>
            <a:off x="886928" y="2440340"/>
            <a:ext cx="38608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S08.06</a:t>
            </a:r>
            <a:endParaRPr sz="900">
              <a:latin typeface="Arial"/>
              <a:cs typeface="Arial"/>
            </a:endParaRPr>
          </a:p>
        </p:txBody>
      </p:sp>
      <p:sp>
        <p:nvSpPr>
          <p:cNvPr id="9" name="object 9"/>
          <p:cNvSpPr txBox="1"/>
          <p:nvPr/>
        </p:nvSpPr>
        <p:spPr>
          <a:xfrm>
            <a:off x="1510101" y="848484"/>
            <a:ext cx="4515485" cy="1754505"/>
          </a:xfrm>
          <a:prstGeom prst="rect">
            <a:avLst/>
          </a:prstGeom>
        </p:spPr>
        <p:txBody>
          <a:bodyPr vert="horz" wrap="square" lIns="0" tIns="10160" rIns="0" bIns="0" rtlCol="0">
            <a:spAutoFit/>
          </a:bodyPr>
          <a:lstStyle/>
          <a:p>
            <a:pPr marL="13335" marR="13335" indent="-635">
              <a:lnSpc>
                <a:spcPct val="101699"/>
              </a:lnSpc>
              <a:spcBef>
                <a:spcPts val="80"/>
              </a:spcBef>
            </a:pPr>
            <a:r>
              <a:rPr sz="900" spc="-5" dirty="0">
                <a:latin typeface="Arial"/>
                <a:cs typeface="Arial"/>
              </a:rPr>
              <a:t>Aluminium, steel and timber windows, including frames and sills, weatherbars, glazing,  fixing, special rebates, pointing, paint, hardware, </a:t>
            </a:r>
            <a:r>
              <a:rPr sz="900" dirty="0">
                <a:latin typeface="Arial"/>
                <a:cs typeface="Arial"/>
              </a:rPr>
              <a:t>fixing </a:t>
            </a:r>
            <a:r>
              <a:rPr sz="900" spc="-5" dirty="0">
                <a:latin typeface="Arial"/>
                <a:cs typeface="Arial"/>
              </a:rPr>
              <a:t>lugs or pockets, flashings, facings  and trim, opening gear and the</a:t>
            </a:r>
            <a:r>
              <a:rPr sz="900" dirty="0">
                <a:latin typeface="Arial"/>
                <a:cs typeface="Arial"/>
              </a:rPr>
              <a:t> </a:t>
            </a:r>
            <a:r>
              <a:rPr sz="900" spc="-5" dirty="0">
                <a:latin typeface="Arial"/>
                <a:cs typeface="Arial"/>
              </a:rPr>
              <a:t>like</a:t>
            </a:r>
            <a:endParaRPr sz="900">
              <a:latin typeface="Arial"/>
              <a:cs typeface="Arial"/>
            </a:endParaRPr>
          </a:p>
          <a:p>
            <a:pPr marL="13335">
              <a:lnSpc>
                <a:spcPts val="900"/>
              </a:lnSpc>
            </a:pPr>
            <a:r>
              <a:rPr sz="900" spc="-5" dirty="0">
                <a:latin typeface="Arial"/>
                <a:cs typeface="Arial"/>
              </a:rPr>
              <a:t>Shop fronts, including frames and sills, weatherbars, glazing, fixing, special</a:t>
            </a:r>
            <a:r>
              <a:rPr sz="900" dirty="0">
                <a:latin typeface="Arial"/>
                <a:cs typeface="Arial"/>
              </a:rPr>
              <a:t> </a:t>
            </a:r>
            <a:r>
              <a:rPr sz="900" spc="-5" dirty="0">
                <a:latin typeface="Arial"/>
                <a:cs typeface="Arial"/>
              </a:rPr>
              <a:t>rebates,</a:t>
            </a:r>
            <a:endParaRPr sz="900">
              <a:latin typeface="Arial"/>
              <a:cs typeface="Arial"/>
            </a:endParaRPr>
          </a:p>
          <a:p>
            <a:pPr marL="13335" marR="10160">
              <a:lnSpc>
                <a:spcPct val="101699"/>
              </a:lnSpc>
              <a:spcBef>
                <a:spcPts val="5"/>
              </a:spcBef>
            </a:pPr>
            <a:r>
              <a:rPr sz="900" spc="-5" dirty="0">
                <a:latin typeface="Arial"/>
                <a:cs typeface="Arial"/>
              </a:rPr>
              <a:t>pointing, paint, hardware, fixing lugs or pockets, flashings, facings and trim, opening gear  and the</a:t>
            </a:r>
            <a:r>
              <a:rPr sz="900" spc="-10" dirty="0">
                <a:latin typeface="Arial"/>
                <a:cs typeface="Arial"/>
              </a:rPr>
              <a:t> </a:t>
            </a:r>
            <a:r>
              <a:rPr sz="900" spc="-5" dirty="0">
                <a:latin typeface="Arial"/>
                <a:cs typeface="Arial"/>
              </a:rPr>
              <a:t>like</a:t>
            </a:r>
            <a:endParaRPr sz="900">
              <a:latin typeface="Arial"/>
              <a:cs typeface="Arial"/>
            </a:endParaRPr>
          </a:p>
          <a:p>
            <a:pPr marL="12700">
              <a:lnSpc>
                <a:spcPts val="900"/>
              </a:lnSpc>
            </a:pPr>
            <a:r>
              <a:rPr sz="900" spc="-5" dirty="0">
                <a:latin typeface="Arial"/>
                <a:cs typeface="Arial"/>
              </a:rPr>
              <a:t>Curtain walling, including</a:t>
            </a:r>
            <a:r>
              <a:rPr sz="900" spc="-10" dirty="0">
                <a:latin typeface="Arial"/>
                <a:cs typeface="Arial"/>
              </a:rPr>
              <a:t> </a:t>
            </a:r>
            <a:r>
              <a:rPr sz="900" spc="-5" dirty="0">
                <a:latin typeface="Arial"/>
                <a:cs typeface="Arial"/>
              </a:rPr>
              <a:t>glass</a:t>
            </a:r>
            <a:endParaRPr sz="900">
              <a:latin typeface="Arial"/>
              <a:cs typeface="Arial"/>
            </a:endParaRPr>
          </a:p>
          <a:p>
            <a:pPr marL="13335" marR="60960" indent="-635">
              <a:lnSpc>
                <a:spcPct val="101699"/>
              </a:lnSpc>
              <a:spcBef>
                <a:spcPts val="140"/>
              </a:spcBef>
            </a:pPr>
            <a:r>
              <a:rPr sz="900" spc="-5" dirty="0">
                <a:latin typeface="Arial"/>
                <a:cs typeface="Arial"/>
              </a:rPr>
              <a:t>Aluminium, steel, timber and glass doors, including glazing, fixing, painting, and the like,  where an integral component of 8.01, 8.02 or 8.03</a:t>
            </a:r>
            <a:r>
              <a:rPr sz="900" dirty="0">
                <a:latin typeface="Arial"/>
                <a:cs typeface="Arial"/>
              </a:rPr>
              <a:t> </a:t>
            </a:r>
            <a:r>
              <a:rPr sz="900" spc="-5" dirty="0">
                <a:latin typeface="Arial"/>
                <a:cs typeface="Arial"/>
              </a:rPr>
              <a:t>above.</a:t>
            </a:r>
            <a:endParaRPr sz="900">
              <a:latin typeface="Arial"/>
              <a:cs typeface="Arial"/>
            </a:endParaRPr>
          </a:p>
          <a:p>
            <a:pPr marL="13335">
              <a:lnSpc>
                <a:spcPts val="900"/>
              </a:lnSpc>
            </a:pPr>
            <a:r>
              <a:rPr sz="900" spc="-5" dirty="0">
                <a:latin typeface="Arial"/>
                <a:cs typeface="Arial"/>
              </a:rPr>
              <a:t>Isolated</a:t>
            </a:r>
            <a:r>
              <a:rPr sz="900" spc="-30" dirty="0">
                <a:latin typeface="Arial"/>
                <a:cs typeface="Arial"/>
              </a:rPr>
              <a:t> </a:t>
            </a:r>
            <a:r>
              <a:rPr sz="900" spc="-5" dirty="0">
                <a:latin typeface="Arial"/>
                <a:cs typeface="Arial"/>
              </a:rPr>
              <a:t>doors</a:t>
            </a:r>
            <a:r>
              <a:rPr sz="900" spc="-20" dirty="0">
                <a:latin typeface="Arial"/>
                <a:cs typeface="Arial"/>
              </a:rPr>
              <a:t> </a:t>
            </a:r>
            <a:r>
              <a:rPr sz="900" spc="-5" dirty="0">
                <a:latin typeface="Arial"/>
                <a:cs typeface="Arial"/>
              </a:rPr>
              <a:t>and</a:t>
            </a:r>
            <a:r>
              <a:rPr sz="900" spc="-25" dirty="0">
                <a:latin typeface="Arial"/>
                <a:cs typeface="Arial"/>
              </a:rPr>
              <a:t> </a:t>
            </a:r>
            <a:r>
              <a:rPr sz="900" spc="-5" dirty="0">
                <a:latin typeface="Arial"/>
                <a:cs typeface="Arial"/>
              </a:rPr>
              <a:t>frames,</a:t>
            </a:r>
            <a:r>
              <a:rPr sz="900" spc="-25" dirty="0">
                <a:latin typeface="Arial"/>
                <a:cs typeface="Arial"/>
              </a:rPr>
              <a:t> </a:t>
            </a:r>
            <a:r>
              <a:rPr sz="900" spc="-5" dirty="0">
                <a:latin typeface="Arial"/>
                <a:cs typeface="Arial"/>
              </a:rPr>
              <a:t>including</a:t>
            </a:r>
            <a:r>
              <a:rPr sz="900" spc="-25" dirty="0">
                <a:latin typeface="Arial"/>
                <a:cs typeface="Arial"/>
              </a:rPr>
              <a:t> </a:t>
            </a:r>
            <a:r>
              <a:rPr sz="900" spc="-5" dirty="0">
                <a:latin typeface="Arial"/>
                <a:cs typeface="Arial"/>
              </a:rPr>
              <a:t>frames</a:t>
            </a:r>
            <a:r>
              <a:rPr sz="900" spc="-20" dirty="0">
                <a:latin typeface="Arial"/>
                <a:cs typeface="Arial"/>
              </a:rPr>
              <a:t> </a:t>
            </a:r>
            <a:r>
              <a:rPr sz="900" spc="-5" dirty="0">
                <a:latin typeface="Arial"/>
                <a:cs typeface="Arial"/>
              </a:rPr>
              <a:t>and</a:t>
            </a:r>
            <a:r>
              <a:rPr sz="900" spc="-25" dirty="0">
                <a:latin typeface="Arial"/>
                <a:cs typeface="Arial"/>
              </a:rPr>
              <a:t> </a:t>
            </a:r>
            <a:r>
              <a:rPr sz="900" spc="-5" dirty="0">
                <a:latin typeface="Arial"/>
                <a:cs typeface="Arial"/>
              </a:rPr>
              <a:t>sills,</a:t>
            </a:r>
            <a:r>
              <a:rPr sz="900" spc="-25" dirty="0">
                <a:latin typeface="Arial"/>
                <a:cs typeface="Arial"/>
              </a:rPr>
              <a:t> </a:t>
            </a:r>
            <a:r>
              <a:rPr sz="900" spc="-5" dirty="0">
                <a:latin typeface="Arial"/>
                <a:cs typeface="Arial"/>
              </a:rPr>
              <a:t>weatherbars,</a:t>
            </a:r>
            <a:r>
              <a:rPr sz="900" spc="-20" dirty="0">
                <a:latin typeface="Arial"/>
                <a:cs typeface="Arial"/>
              </a:rPr>
              <a:t> </a:t>
            </a:r>
            <a:r>
              <a:rPr sz="900" spc="-5" dirty="0">
                <a:latin typeface="Arial"/>
                <a:cs typeface="Arial"/>
              </a:rPr>
              <a:t>glazing,</a:t>
            </a:r>
            <a:r>
              <a:rPr sz="900" spc="-25" dirty="0">
                <a:latin typeface="Arial"/>
                <a:cs typeface="Arial"/>
              </a:rPr>
              <a:t> </a:t>
            </a:r>
            <a:r>
              <a:rPr sz="900" spc="-5" dirty="0">
                <a:latin typeface="Arial"/>
                <a:cs typeface="Arial"/>
              </a:rPr>
              <a:t>fixing,</a:t>
            </a:r>
            <a:r>
              <a:rPr sz="900" spc="-30" dirty="0">
                <a:latin typeface="Arial"/>
                <a:cs typeface="Arial"/>
              </a:rPr>
              <a:t> </a:t>
            </a:r>
            <a:r>
              <a:rPr sz="900" spc="-5" dirty="0">
                <a:latin typeface="Arial"/>
                <a:cs typeface="Arial"/>
              </a:rPr>
              <a:t>special</a:t>
            </a:r>
            <a:endParaRPr sz="900">
              <a:latin typeface="Arial"/>
              <a:cs typeface="Arial"/>
            </a:endParaRPr>
          </a:p>
          <a:p>
            <a:pPr marL="13335" marR="254000">
              <a:lnSpc>
                <a:spcPct val="101699"/>
              </a:lnSpc>
              <a:spcBef>
                <a:spcPts val="5"/>
              </a:spcBef>
            </a:pPr>
            <a:r>
              <a:rPr sz="900" spc="-5" dirty="0">
                <a:latin typeface="Arial"/>
                <a:cs typeface="Arial"/>
              </a:rPr>
              <a:t>rebates, pointing, paint, hardware, fixing lugs </a:t>
            </a:r>
            <a:r>
              <a:rPr sz="900" dirty="0">
                <a:latin typeface="Arial"/>
                <a:cs typeface="Arial"/>
              </a:rPr>
              <a:t>or </a:t>
            </a:r>
            <a:r>
              <a:rPr sz="900" spc="-5" dirty="0">
                <a:latin typeface="Arial"/>
                <a:cs typeface="Arial"/>
              </a:rPr>
              <a:t>pockets, flashings, facings and trim,  opening gear and the</a:t>
            </a:r>
            <a:r>
              <a:rPr sz="900" spc="-15" dirty="0">
                <a:latin typeface="Arial"/>
                <a:cs typeface="Arial"/>
              </a:rPr>
              <a:t> </a:t>
            </a:r>
            <a:r>
              <a:rPr sz="900" spc="-5" dirty="0">
                <a:latin typeface="Arial"/>
                <a:cs typeface="Arial"/>
              </a:rPr>
              <a:t>like</a:t>
            </a:r>
            <a:endParaRPr sz="900">
              <a:latin typeface="Arial"/>
              <a:cs typeface="Arial"/>
            </a:endParaRPr>
          </a:p>
          <a:p>
            <a:pPr marL="12700">
              <a:lnSpc>
                <a:spcPts val="900"/>
              </a:lnSpc>
            </a:pPr>
            <a:r>
              <a:rPr sz="900" spc="-5" dirty="0">
                <a:latin typeface="Arial"/>
                <a:cs typeface="Arial"/>
              </a:rPr>
              <a:t>Roller shutter, folding or </a:t>
            </a:r>
            <a:r>
              <a:rPr sz="900" dirty="0">
                <a:latin typeface="Arial"/>
                <a:cs typeface="Arial"/>
              </a:rPr>
              <a:t>tilt </a:t>
            </a:r>
            <a:r>
              <a:rPr sz="900" spc="-5" dirty="0">
                <a:latin typeface="Arial"/>
                <a:cs typeface="Arial"/>
              </a:rPr>
              <a:t>doors, complete with all trim, fixings, special supports and</a:t>
            </a:r>
            <a:r>
              <a:rPr sz="900" spc="10" dirty="0">
                <a:latin typeface="Arial"/>
                <a:cs typeface="Arial"/>
              </a:rPr>
              <a:t> </a:t>
            </a:r>
            <a:r>
              <a:rPr sz="900" spc="-5" dirty="0">
                <a:latin typeface="Arial"/>
                <a:cs typeface="Arial"/>
              </a:rPr>
              <a:t>the</a:t>
            </a:r>
            <a:endParaRPr sz="900">
              <a:latin typeface="Arial"/>
              <a:cs typeface="Arial"/>
            </a:endParaRPr>
          </a:p>
        </p:txBody>
      </p:sp>
      <p:sp>
        <p:nvSpPr>
          <p:cNvPr id="10" name="object 10"/>
          <p:cNvSpPr txBox="1"/>
          <p:nvPr/>
        </p:nvSpPr>
        <p:spPr>
          <a:xfrm>
            <a:off x="6039062" y="4696945"/>
            <a:ext cx="146050" cy="128270"/>
          </a:xfrm>
          <a:prstGeom prst="rect">
            <a:avLst/>
          </a:prstGeom>
        </p:spPr>
        <p:txBody>
          <a:bodyPr vert="horz" wrap="square" lIns="0" tIns="0" rIns="0" bIns="0" rtlCol="0">
            <a:spAutoFit/>
          </a:bodyPr>
          <a:lstStyle/>
          <a:p>
            <a:pPr>
              <a:lnSpc>
                <a:spcPts val="994"/>
              </a:lnSpc>
            </a:pPr>
            <a:r>
              <a:rPr sz="900" spc="-5" dirty="0">
                <a:latin typeface="Arial"/>
                <a:cs typeface="Arial"/>
              </a:rPr>
              <a:t>N</a:t>
            </a:r>
            <a:r>
              <a:rPr sz="900" dirty="0">
                <a:latin typeface="Arial"/>
                <a:cs typeface="Arial"/>
              </a:rPr>
              <a:t>o</a:t>
            </a:r>
            <a:endParaRPr sz="900">
              <a:latin typeface="Arial"/>
              <a:cs typeface="Arial"/>
            </a:endParaRPr>
          </a:p>
        </p:txBody>
      </p:sp>
      <p:sp>
        <p:nvSpPr>
          <p:cNvPr id="11" name="object 11"/>
          <p:cNvSpPr txBox="1"/>
          <p:nvPr/>
        </p:nvSpPr>
        <p:spPr>
          <a:xfrm>
            <a:off x="893317" y="300811"/>
            <a:ext cx="3347085" cy="319405"/>
          </a:xfrm>
          <a:prstGeom prst="rect">
            <a:avLst/>
          </a:prstGeom>
        </p:spPr>
        <p:txBody>
          <a:bodyPr vert="horz" wrap="square" lIns="0" tIns="23495" rIns="0" bIns="0" rtlCol="0">
            <a:spAutoFit/>
          </a:bodyPr>
          <a:lstStyle/>
          <a:p>
            <a:pPr marL="1270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List of Groups, Elements, Sub-elements: Element Unit Rate </a:t>
            </a:r>
            <a:r>
              <a:rPr sz="800" spc="-10" dirty="0">
                <a:latin typeface="Arial"/>
                <a:cs typeface="Arial"/>
              </a:rPr>
              <a:t>Record</a:t>
            </a:r>
            <a:r>
              <a:rPr sz="800" spc="60" dirty="0">
                <a:latin typeface="Arial"/>
                <a:cs typeface="Arial"/>
              </a:rPr>
              <a:t> </a:t>
            </a:r>
            <a:r>
              <a:rPr sz="800" spc="-5" dirty="0">
                <a:latin typeface="Arial"/>
                <a:cs typeface="Arial"/>
              </a:rPr>
              <a:t>Sheet</a:t>
            </a:r>
            <a:endParaRPr sz="800">
              <a:latin typeface="Arial"/>
              <a:cs typeface="Arial"/>
            </a:endParaRPr>
          </a:p>
        </p:txBody>
      </p:sp>
      <p:sp>
        <p:nvSpPr>
          <p:cNvPr id="12" name="object 12"/>
          <p:cNvSpPr/>
          <p:nvPr/>
        </p:nvSpPr>
        <p:spPr>
          <a:xfrm>
            <a:off x="6047994" y="755993"/>
            <a:ext cx="1422400" cy="8982075"/>
          </a:xfrm>
          <a:custGeom>
            <a:avLst/>
            <a:gdLst/>
            <a:ahLst/>
            <a:cxnLst/>
            <a:rect l="l" t="t" r="r" b="b"/>
            <a:pathLst>
              <a:path w="1422400" h="8982075">
                <a:moveTo>
                  <a:pt x="0" y="8981998"/>
                </a:moveTo>
                <a:lnTo>
                  <a:pt x="1422006" y="8981998"/>
                </a:lnTo>
                <a:lnTo>
                  <a:pt x="1422006" y="0"/>
                </a:lnTo>
                <a:lnTo>
                  <a:pt x="0" y="0"/>
                </a:lnTo>
                <a:lnTo>
                  <a:pt x="0" y="8981998"/>
                </a:lnTo>
                <a:close/>
              </a:path>
            </a:pathLst>
          </a:custGeom>
          <a:solidFill>
            <a:srgbClr val="FFFFFF"/>
          </a:solidFill>
        </p:spPr>
        <p:txBody>
          <a:bodyPr wrap="square" lIns="0" tIns="0" rIns="0" bIns="0" rtlCol="0"/>
          <a:lstStyle/>
          <a:p>
            <a:endParaRPr/>
          </a:p>
        </p:txBody>
      </p:sp>
      <p:graphicFrame>
        <p:nvGraphicFramePr>
          <p:cNvPr id="13" name="object 13"/>
          <p:cNvGraphicFramePr>
            <a:graphicFrameLocks noGrp="1"/>
          </p:cNvGraphicFramePr>
          <p:nvPr/>
        </p:nvGraphicFramePr>
        <p:xfrm>
          <a:off x="867991" y="2603312"/>
          <a:ext cx="5725160" cy="6925945"/>
        </p:xfrm>
        <a:graphic>
          <a:graphicData uri="http://schemas.openxmlformats.org/drawingml/2006/table">
            <a:tbl>
              <a:tblPr firstRow="1" bandRow="1">
                <a:tableStyleId>{2D5ABB26-0587-4C30-8999-92F81FD0307C}</a:tableStyleId>
              </a:tblPr>
              <a:tblGrid>
                <a:gridCol w="524510">
                  <a:extLst>
                    <a:ext uri="{9D8B030D-6E8A-4147-A177-3AD203B41FA5}">
                      <a16:colId xmlns:a16="http://schemas.microsoft.com/office/drawing/2014/main" val="20000"/>
                    </a:ext>
                  </a:extLst>
                </a:gridCol>
                <a:gridCol w="4777740">
                  <a:extLst>
                    <a:ext uri="{9D8B030D-6E8A-4147-A177-3AD203B41FA5}">
                      <a16:colId xmlns:a16="http://schemas.microsoft.com/office/drawing/2014/main" val="20001"/>
                    </a:ext>
                  </a:extLst>
                </a:gridCol>
                <a:gridCol w="421639">
                  <a:extLst>
                    <a:ext uri="{9D8B030D-6E8A-4147-A177-3AD203B41FA5}">
                      <a16:colId xmlns:a16="http://schemas.microsoft.com/office/drawing/2014/main" val="20002"/>
                    </a:ext>
                  </a:extLst>
                </a:gridCol>
              </a:tblGrid>
              <a:tr h="114300">
                <a:tc>
                  <a:txBody>
                    <a:bodyPr/>
                    <a:lstStyle/>
                    <a:p>
                      <a:pPr>
                        <a:lnSpc>
                          <a:spcPct val="100000"/>
                        </a:lnSpc>
                      </a:pPr>
                      <a:endParaRPr sz="600">
                        <a:latin typeface="Times New Roman"/>
                        <a:cs typeface="Times New Roman"/>
                      </a:endParaRPr>
                    </a:p>
                  </a:txBody>
                  <a:tcPr marL="0" marR="0" marT="0" marB="0"/>
                </a:tc>
                <a:tc>
                  <a:txBody>
                    <a:bodyPr/>
                    <a:lstStyle/>
                    <a:p>
                      <a:pPr marL="130810">
                        <a:lnSpc>
                          <a:spcPts val="800"/>
                        </a:lnSpc>
                      </a:pPr>
                      <a:r>
                        <a:rPr sz="900" spc="-5" dirty="0">
                          <a:latin typeface="Arial"/>
                          <a:cs typeface="Arial"/>
                        </a:rPr>
                        <a:t>like</a:t>
                      </a:r>
                      <a:endParaRPr sz="900">
                        <a:latin typeface="Arial"/>
                        <a:cs typeface="Arial"/>
                      </a:endParaRPr>
                    </a:p>
                  </a:txBody>
                  <a:tcPr marL="0" marR="0" marT="0" marB="0"/>
                </a:tc>
                <a:tc>
                  <a:txBody>
                    <a:bodyPr/>
                    <a:lstStyle/>
                    <a:p>
                      <a:pPr>
                        <a:lnSpc>
                          <a:spcPct val="100000"/>
                        </a:lnSpc>
                      </a:pPr>
                      <a:endParaRPr sz="600">
                        <a:latin typeface="Times New Roman"/>
                        <a:cs typeface="Times New Roman"/>
                      </a:endParaRPr>
                    </a:p>
                  </a:txBody>
                  <a:tcPr marL="0" marR="0" marT="0" marB="0"/>
                </a:tc>
                <a:extLst>
                  <a:ext uri="{0D108BD9-81ED-4DB2-BD59-A6C34878D82A}">
                    <a16:rowId xmlns:a16="http://schemas.microsoft.com/office/drawing/2014/main" val="10000"/>
                  </a:ext>
                </a:extLst>
              </a:tr>
              <a:tr h="142314">
                <a:tc>
                  <a:txBody>
                    <a:bodyPr/>
                    <a:lstStyle/>
                    <a:p>
                      <a:pPr marL="31750">
                        <a:lnSpc>
                          <a:spcPts val="994"/>
                        </a:lnSpc>
                      </a:pPr>
                      <a:r>
                        <a:rPr sz="900" spc="-5" dirty="0">
                          <a:latin typeface="Arial"/>
                          <a:cs typeface="Arial"/>
                        </a:rPr>
                        <a:t>S09.01</a:t>
                      </a:r>
                      <a:endParaRPr sz="900">
                        <a:latin typeface="Arial"/>
                        <a:cs typeface="Arial"/>
                      </a:endParaRPr>
                    </a:p>
                  </a:txBody>
                  <a:tcPr marL="0" marR="0" marT="0" marB="0"/>
                </a:tc>
                <a:tc>
                  <a:txBody>
                    <a:bodyPr/>
                    <a:lstStyle/>
                    <a:p>
                      <a:pPr marL="130810">
                        <a:lnSpc>
                          <a:spcPts val="994"/>
                        </a:lnSpc>
                      </a:pPr>
                      <a:r>
                        <a:rPr sz="900" spc="-5" dirty="0">
                          <a:latin typeface="Arial"/>
                          <a:cs typeface="Arial"/>
                        </a:rPr>
                        <a:t>Stairs</a:t>
                      </a:r>
                      <a:endParaRPr sz="900">
                        <a:latin typeface="Arial"/>
                        <a:cs typeface="Arial"/>
                      </a:endParaRPr>
                    </a:p>
                  </a:txBody>
                  <a:tcPr marL="0" marR="0" marT="0" marB="0"/>
                </a:tc>
                <a:tc>
                  <a:txBody>
                    <a:bodyPr/>
                    <a:lstStyle/>
                    <a:p>
                      <a:pPr marL="230504">
                        <a:lnSpc>
                          <a:spcPts val="994"/>
                        </a:lnSpc>
                      </a:pPr>
                      <a:r>
                        <a:rPr sz="900" dirty="0">
                          <a:latin typeface="Arial"/>
                          <a:cs typeface="Arial"/>
                        </a:rPr>
                        <a:t>m2</a:t>
                      </a:r>
                      <a:endParaRPr sz="900">
                        <a:latin typeface="Arial"/>
                        <a:cs typeface="Arial"/>
                      </a:endParaRPr>
                    </a:p>
                  </a:txBody>
                  <a:tcPr marL="0" marR="0" marT="0" marB="0"/>
                </a:tc>
                <a:extLst>
                  <a:ext uri="{0D108BD9-81ED-4DB2-BD59-A6C34878D82A}">
                    <a16:rowId xmlns:a16="http://schemas.microsoft.com/office/drawing/2014/main" val="10001"/>
                  </a:ext>
                </a:extLst>
              </a:tr>
              <a:tr h="156933">
                <a:tc>
                  <a:txBody>
                    <a:bodyPr/>
                    <a:lstStyle/>
                    <a:p>
                      <a:pPr marL="31750">
                        <a:lnSpc>
                          <a:spcPct val="100000"/>
                        </a:lnSpc>
                        <a:spcBef>
                          <a:spcPts val="30"/>
                        </a:spcBef>
                      </a:pPr>
                      <a:r>
                        <a:rPr sz="900" spc="-5" dirty="0">
                          <a:latin typeface="Arial"/>
                          <a:cs typeface="Arial"/>
                        </a:rPr>
                        <a:t>S09.02</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Handrails</a:t>
                      </a:r>
                      <a:endParaRPr sz="900">
                        <a:latin typeface="Arial"/>
                        <a:cs typeface="Arial"/>
                      </a:endParaRPr>
                    </a:p>
                  </a:txBody>
                  <a:tcPr marL="0" marR="0" marT="3810" marB="0"/>
                </a:tc>
                <a:tc>
                  <a:txBody>
                    <a:bodyPr/>
                    <a:lstStyle/>
                    <a:p>
                      <a:pPr marL="230504">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02"/>
                  </a:ext>
                </a:extLst>
              </a:tr>
              <a:tr h="156933">
                <a:tc>
                  <a:txBody>
                    <a:bodyPr/>
                    <a:lstStyle/>
                    <a:p>
                      <a:pPr marL="31750">
                        <a:lnSpc>
                          <a:spcPct val="100000"/>
                        </a:lnSpc>
                        <a:spcBef>
                          <a:spcPts val="30"/>
                        </a:spcBef>
                      </a:pPr>
                      <a:r>
                        <a:rPr sz="900" spc="-5" dirty="0">
                          <a:latin typeface="Arial"/>
                          <a:cs typeface="Arial"/>
                        </a:rPr>
                        <a:t>S09.03</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Balustrades</a:t>
                      </a:r>
                      <a:endParaRPr sz="900">
                        <a:latin typeface="Arial"/>
                        <a:cs typeface="Arial"/>
                      </a:endParaRPr>
                    </a:p>
                  </a:txBody>
                  <a:tcPr marL="0" marR="0" marT="3810" marB="0"/>
                </a:tc>
                <a:tc>
                  <a:txBody>
                    <a:bodyPr/>
                    <a:lstStyle/>
                    <a:p>
                      <a:pPr marL="230504">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03"/>
                  </a:ext>
                </a:extLst>
              </a:tr>
              <a:tr h="156933">
                <a:tc>
                  <a:txBody>
                    <a:bodyPr/>
                    <a:lstStyle/>
                    <a:p>
                      <a:pPr marL="31750">
                        <a:lnSpc>
                          <a:spcPct val="100000"/>
                        </a:lnSpc>
                        <a:spcBef>
                          <a:spcPts val="30"/>
                        </a:spcBef>
                      </a:pPr>
                      <a:r>
                        <a:rPr sz="900" spc="-5" dirty="0">
                          <a:latin typeface="Arial"/>
                          <a:cs typeface="Arial"/>
                        </a:rPr>
                        <a:t>S09.04</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Cat ladders and cat</a:t>
                      </a:r>
                      <a:r>
                        <a:rPr sz="900" dirty="0">
                          <a:latin typeface="Arial"/>
                          <a:cs typeface="Arial"/>
                        </a:rPr>
                        <a:t> </a:t>
                      </a:r>
                      <a:r>
                        <a:rPr sz="900" spc="-5" dirty="0">
                          <a:latin typeface="Arial"/>
                          <a:cs typeface="Arial"/>
                        </a:rPr>
                        <a:t>walks</a:t>
                      </a:r>
                      <a:endParaRPr sz="900">
                        <a:latin typeface="Arial"/>
                        <a:cs typeface="Arial"/>
                      </a:endParaRPr>
                    </a:p>
                  </a:txBody>
                  <a:tcPr marL="0" marR="0" marT="3810" marB="0"/>
                </a:tc>
                <a:tc>
                  <a:txBody>
                    <a:bodyPr/>
                    <a:lstStyle/>
                    <a:p>
                      <a:pPr marL="229870">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04"/>
                  </a:ext>
                </a:extLst>
              </a:tr>
              <a:tr h="156591">
                <a:tc>
                  <a:txBody>
                    <a:bodyPr/>
                    <a:lstStyle/>
                    <a:p>
                      <a:pPr marL="31750">
                        <a:lnSpc>
                          <a:spcPct val="100000"/>
                        </a:lnSpc>
                        <a:spcBef>
                          <a:spcPts val="30"/>
                        </a:spcBef>
                      </a:pPr>
                      <a:r>
                        <a:rPr sz="900" spc="-5" dirty="0">
                          <a:latin typeface="Arial"/>
                          <a:cs typeface="Arial"/>
                        </a:rPr>
                        <a:t>S10.01</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Timber framed partitions, excluding</a:t>
                      </a:r>
                      <a:r>
                        <a:rPr sz="900" dirty="0">
                          <a:latin typeface="Arial"/>
                          <a:cs typeface="Arial"/>
                        </a:rPr>
                        <a:t> </a:t>
                      </a:r>
                      <a:r>
                        <a:rPr sz="900" spc="-5" dirty="0">
                          <a:latin typeface="Arial"/>
                          <a:cs typeface="Arial"/>
                        </a:rPr>
                        <a:t>linings</a:t>
                      </a:r>
                      <a:endParaRPr sz="900">
                        <a:latin typeface="Arial"/>
                        <a:cs typeface="Arial"/>
                      </a:endParaRPr>
                    </a:p>
                  </a:txBody>
                  <a:tcPr marL="0" marR="0" marT="3810" marB="0"/>
                </a:tc>
                <a:tc>
                  <a:txBody>
                    <a:bodyPr/>
                    <a:lstStyle/>
                    <a:p>
                      <a:pPr marL="229870">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05"/>
                  </a:ext>
                </a:extLst>
              </a:tr>
              <a:tr h="156590">
                <a:tc>
                  <a:txBody>
                    <a:bodyPr/>
                    <a:lstStyle/>
                    <a:p>
                      <a:pPr marL="31750">
                        <a:lnSpc>
                          <a:spcPct val="100000"/>
                        </a:lnSpc>
                        <a:spcBef>
                          <a:spcPts val="25"/>
                        </a:spcBef>
                      </a:pPr>
                      <a:r>
                        <a:rPr sz="900" spc="-5" dirty="0">
                          <a:latin typeface="Arial"/>
                          <a:cs typeface="Arial"/>
                        </a:rPr>
                        <a:t>S10.02</a:t>
                      </a:r>
                      <a:endParaRPr sz="900">
                        <a:latin typeface="Arial"/>
                        <a:cs typeface="Arial"/>
                      </a:endParaRPr>
                    </a:p>
                  </a:txBody>
                  <a:tcPr marL="0" marR="0" marT="3175" marB="0"/>
                </a:tc>
                <a:tc>
                  <a:txBody>
                    <a:bodyPr/>
                    <a:lstStyle/>
                    <a:p>
                      <a:pPr marL="130175">
                        <a:lnSpc>
                          <a:spcPct val="100000"/>
                        </a:lnSpc>
                        <a:spcBef>
                          <a:spcPts val="25"/>
                        </a:spcBef>
                      </a:pPr>
                      <a:r>
                        <a:rPr sz="900" spc="-5" dirty="0">
                          <a:latin typeface="Arial"/>
                          <a:cs typeface="Arial"/>
                        </a:rPr>
                        <a:t>Steel framed partitions, excluding</a:t>
                      </a:r>
                      <a:r>
                        <a:rPr sz="900" spc="5" dirty="0">
                          <a:latin typeface="Arial"/>
                          <a:cs typeface="Arial"/>
                        </a:rPr>
                        <a:t> </a:t>
                      </a:r>
                      <a:r>
                        <a:rPr sz="900" spc="-5" dirty="0">
                          <a:latin typeface="Arial"/>
                          <a:cs typeface="Arial"/>
                        </a:rPr>
                        <a:t>linings</a:t>
                      </a:r>
                      <a:endParaRPr sz="900">
                        <a:latin typeface="Arial"/>
                        <a:cs typeface="Arial"/>
                      </a:endParaRPr>
                    </a:p>
                  </a:txBody>
                  <a:tcPr marL="0" marR="0" marT="3175" marB="0"/>
                </a:tc>
                <a:tc>
                  <a:txBody>
                    <a:bodyPr/>
                    <a:lstStyle/>
                    <a:p>
                      <a:pPr marL="229870">
                        <a:lnSpc>
                          <a:spcPct val="100000"/>
                        </a:lnSpc>
                        <a:spcBef>
                          <a:spcPts val="25"/>
                        </a:spcBef>
                      </a:pPr>
                      <a:r>
                        <a:rPr sz="900" spc="-5" dirty="0">
                          <a:latin typeface="Arial"/>
                          <a:cs typeface="Arial"/>
                        </a:rPr>
                        <a:t>m2</a:t>
                      </a:r>
                      <a:endParaRPr sz="900">
                        <a:latin typeface="Arial"/>
                        <a:cs typeface="Arial"/>
                      </a:endParaRPr>
                    </a:p>
                  </a:txBody>
                  <a:tcPr marL="0" marR="0" marT="3175" marB="0"/>
                </a:tc>
                <a:extLst>
                  <a:ext uri="{0D108BD9-81ED-4DB2-BD59-A6C34878D82A}">
                    <a16:rowId xmlns:a16="http://schemas.microsoft.com/office/drawing/2014/main" val="10006"/>
                  </a:ext>
                </a:extLst>
              </a:tr>
              <a:tr h="156933">
                <a:tc>
                  <a:txBody>
                    <a:bodyPr/>
                    <a:lstStyle/>
                    <a:p>
                      <a:pPr marL="31750">
                        <a:lnSpc>
                          <a:spcPct val="100000"/>
                        </a:lnSpc>
                        <a:spcBef>
                          <a:spcPts val="30"/>
                        </a:spcBef>
                      </a:pPr>
                      <a:r>
                        <a:rPr sz="900" spc="-5" dirty="0">
                          <a:latin typeface="Arial"/>
                          <a:cs typeface="Arial"/>
                        </a:rPr>
                        <a:t>S10.03</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Glazed screens, including glass and finish but excluding doors</a:t>
                      </a:r>
                      <a:endParaRPr sz="900">
                        <a:latin typeface="Arial"/>
                        <a:cs typeface="Arial"/>
                      </a:endParaRPr>
                    </a:p>
                  </a:txBody>
                  <a:tcPr marL="0" marR="0" marT="3810" marB="0"/>
                </a:tc>
                <a:tc>
                  <a:txBody>
                    <a:bodyPr/>
                    <a:lstStyle/>
                    <a:p>
                      <a:pPr marL="229870">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07"/>
                  </a:ext>
                </a:extLst>
              </a:tr>
              <a:tr h="156933">
                <a:tc>
                  <a:txBody>
                    <a:bodyPr/>
                    <a:lstStyle/>
                    <a:p>
                      <a:pPr marL="31750">
                        <a:lnSpc>
                          <a:spcPct val="100000"/>
                        </a:lnSpc>
                        <a:spcBef>
                          <a:spcPts val="30"/>
                        </a:spcBef>
                      </a:pPr>
                      <a:r>
                        <a:rPr sz="900" spc="-5" dirty="0">
                          <a:latin typeface="Arial"/>
                          <a:cs typeface="Arial"/>
                        </a:rPr>
                        <a:t>S10.04</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Proprietary partition systems, including linings and finishings</a:t>
                      </a:r>
                      <a:endParaRPr sz="900">
                        <a:latin typeface="Arial"/>
                        <a:cs typeface="Arial"/>
                      </a:endParaRPr>
                    </a:p>
                  </a:txBody>
                  <a:tcPr marL="0" marR="0" marT="3810" marB="0"/>
                </a:tc>
                <a:tc>
                  <a:txBody>
                    <a:bodyPr/>
                    <a:lstStyle/>
                    <a:p>
                      <a:pPr marL="229870">
                        <a:lnSpc>
                          <a:spcPct val="100000"/>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08"/>
                  </a:ext>
                </a:extLst>
              </a:tr>
              <a:tr h="156933">
                <a:tc>
                  <a:txBody>
                    <a:bodyPr/>
                    <a:lstStyle/>
                    <a:p>
                      <a:pPr marL="31750">
                        <a:lnSpc>
                          <a:spcPct val="100000"/>
                        </a:lnSpc>
                        <a:spcBef>
                          <a:spcPts val="30"/>
                        </a:spcBef>
                      </a:pPr>
                      <a:r>
                        <a:rPr sz="900" spc="-5" dirty="0">
                          <a:latin typeface="Arial"/>
                          <a:cs typeface="Arial"/>
                        </a:rPr>
                        <a:t>S10.05</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Steel mesh screens, including framework and</a:t>
                      </a:r>
                      <a:r>
                        <a:rPr sz="900" spc="5" dirty="0">
                          <a:latin typeface="Arial"/>
                          <a:cs typeface="Arial"/>
                        </a:rPr>
                        <a:t> </a:t>
                      </a:r>
                      <a:r>
                        <a:rPr sz="900" spc="-5" dirty="0">
                          <a:latin typeface="Arial"/>
                          <a:cs typeface="Arial"/>
                        </a:rPr>
                        <a:t>netting</a:t>
                      </a:r>
                      <a:endParaRPr sz="900">
                        <a:latin typeface="Arial"/>
                        <a:cs typeface="Arial"/>
                      </a:endParaRPr>
                    </a:p>
                  </a:txBody>
                  <a:tcPr marL="0" marR="0" marT="3810" marB="0"/>
                </a:tc>
                <a:tc>
                  <a:txBody>
                    <a:bodyPr/>
                    <a:lstStyle/>
                    <a:p>
                      <a:pPr marL="229870">
                        <a:lnSpc>
                          <a:spcPct val="100000"/>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09"/>
                  </a:ext>
                </a:extLst>
              </a:tr>
              <a:tr h="142314">
                <a:tc>
                  <a:txBody>
                    <a:bodyPr/>
                    <a:lstStyle/>
                    <a:p>
                      <a:pPr marL="31750">
                        <a:lnSpc>
                          <a:spcPts val="990"/>
                        </a:lnSpc>
                        <a:spcBef>
                          <a:spcPts val="30"/>
                        </a:spcBef>
                      </a:pPr>
                      <a:r>
                        <a:rPr sz="900" spc="-5" dirty="0">
                          <a:latin typeface="Arial"/>
                          <a:cs typeface="Arial"/>
                        </a:rPr>
                        <a:t>S10.06</a:t>
                      </a:r>
                      <a:endParaRPr sz="900">
                        <a:latin typeface="Arial"/>
                        <a:cs typeface="Arial"/>
                      </a:endParaRPr>
                    </a:p>
                  </a:txBody>
                  <a:tcPr marL="0" marR="0" marT="3810" marB="0"/>
                </a:tc>
                <a:tc>
                  <a:txBody>
                    <a:bodyPr/>
                    <a:lstStyle/>
                    <a:p>
                      <a:pPr marL="130810">
                        <a:lnSpc>
                          <a:spcPts val="990"/>
                        </a:lnSpc>
                        <a:spcBef>
                          <a:spcPts val="30"/>
                        </a:spcBef>
                      </a:pPr>
                      <a:r>
                        <a:rPr sz="900" spc="-5" dirty="0">
                          <a:latin typeface="Arial"/>
                          <a:cs typeface="Arial"/>
                        </a:rPr>
                        <a:t>Concrete, concrete masonry, brick and other types of masonry partition walls,</a:t>
                      </a:r>
                      <a:r>
                        <a:rPr sz="900" dirty="0">
                          <a:latin typeface="Arial"/>
                          <a:cs typeface="Arial"/>
                        </a:rPr>
                        <a:t> </a:t>
                      </a:r>
                      <a:r>
                        <a:rPr sz="900" spc="-5" dirty="0">
                          <a:latin typeface="Arial"/>
                          <a:cs typeface="Arial"/>
                        </a:rPr>
                        <a:t>excluding</a:t>
                      </a:r>
                      <a:endParaRPr sz="900">
                        <a:latin typeface="Arial"/>
                        <a:cs typeface="Arial"/>
                      </a:endParaRPr>
                    </a:p>
                  </a:txBody>
                  <a:tcPr marL="0" marR="0" marT="3810" marB="0"/>
                </a:tc>
                <a:tc>
                  <a:txBody>
                    <a:bodyPr/>
                    <a:lstStyle/>
                    <a:p>
                      <a:pPr marL="230504">
                        <a:lnSpc>
                          <a:spcPts val="99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10"/>
                  </a:ext>
                </a:extLst>
              </a:tr>
              <a:tr h="132748">
                <a:tc>
                  <a:txBody>
                    <a:bodyPr/>
                    <a:lstStyle/>
                    <a:p>
                      <a:pPr>
                        <a:lnSpc>
                          <a:spcPct val="100000"/>
                        </a:lnSpc>
                      </a:pPr>
                      <a:endParaRPr sz="700">
                        <a:latin typeface="Times New Roman"/>
                        <a:cs typeface="Times New Roman"/>
                      </a:endParaRPr>
                    </a:p>
                  </a:txBody>
                  <a:tcPr marL="0" marR="0" marT="0" marB="0"/>
                </a:tc>
                <a:tc>
                  <a:txBody>
                    <a:bodyPr/>
                    <a:lstStyle/>
                    <a:p>
                      <a:pPr marL="130810">
                        <a:lnSpc>
                          <a:spcPts val="940"/>
                        </a:lnSpc>
                        <a:spcBef>
                          <a:spcPts val="5"/>
                        </a:spcBef>
                      </a:pPr>
                      <a:r>
                        <a:rPr sz="900" dirty="0">
                          <a:latin typeface="Arial"/>
                          <a:cs typeface="Arial"/>
                        </a:rPr>
                        <a:t>finishings</a:t>
                      </a:r>
                      <a:endParaRPr sz="900">
                        <a:latin typeface="Arial"/>
                        <a:cs typeface="Arial"/>
                      </a:endParaRPr>
                    </a:p>
                  </a:txBody>
                  <a:tcPr marL="0" marR="0" marT="635" marB="0"/>
                </a:tc>
                <a:tc>
                  <a:txBody>
                    <a:bodyPr/>
                    <a:lstStyle/>
                    <a:p>
                      <a:pPr>
                        <a:lnSpc>
                          <a:spcPct val="100000"/>
                        </a:lnSpc>
                      </a:pPr>
                      <a:endParaRPr sz="700">
                        <a:latin typeface="Times New Roman"/>
                        <a:cs typeface="Times New Roman"/>
                      </a:endParaRPr>
                    </a:p>
                  </a:txBody>
                  <a:tcPr marL="0" marR="0" marT="0" marB="0"/>
                </a:tc>
                <a:extLst>
                  <a:ext uri="{0D108BD9-81ED-4DB2-BD59-A6C34878D82A}">
                    <a16:rowId xmlns:a16="http://schemas.microsoft.com/office/drawing/2014/main" val="10011"/>
                  </a:ext>
                </a:extLst>
              </a:tr>
              <a:tr h="135616">
                <a:tc>
                  <a:txBody>
                    <a:bodyPr/>
                    <a:lstStyle/>
                    <a:p>
                      <a:pPr marL="31750">
                        <a:lnSpc>
                          <a:spcPts val="994"/>
                        </a:lnSpc>
                      </a:pPr>
                      <a:r>
                        <a:rPr sz="900" dirty="0">
                          <a:latin typeface="Arial"/>
                          <a:cs typeface="Arial"/>
                        </a:rPr>
                        <a:t>S10.07</a:t>
                      </a:r>
                      <a:endParaRPr sz="900">
                        <a:latin typeface="Arial"/>
                        <a:cs typeface="Arial"/>
                      </a:endParaRPr>
                    </a:p>
                  </a:txBody>
                  <a:tcPr marL="0" marR="0" marT="0" marB="0"/>
                </a:tc>
                <a:tc>
                  <a:txBody>
                    <a:bodyPr/>
                    <a:lstStyle/>
                    <a:p>
                      <a:pPr marL="131445">
                        <a:lnSpc>
                          <a:spcPts val="994"/>
                        </a:lnSpc>
                      </a:pPr>
                      <a:r>
                        <a:rPr sz="900" dirty="0">
                          <a:latin typeface="Arial"/>
                          <a:cs typeface="Arial"/>
                        </a:rPr>
                        <a:t>Interior shop</a:t>
                      </a:r>
                      <a:r>
                        <a:rPr sz="900" spc="-15" dirty="0">
                          <a:latin typeface="Arial"/>
                          <a:cs typeface="Arial"/>
                        </a:rPr>
                        <a:t> </a:t>
                      </a:r>
                      <a:r>
                        <a:rPr sz="900" spc="-5" dirty="0">
                          <a:latin typeface="Arial"/>
                          <a:cs typeface="Arial"/>
                        </a:rPr>
                        <a:t>fronts</a:t>
                      </a:r>
                      <a:endParaRPr sz="900">
                        <a:latin typeface="Arial"/>
                        <a:cs typeface="Arial"/>
                      </a:endParaRPr>
                    </a:p>
                  </a:txBody>
                  <a:tcPr marL="0" marR="0" marT="0" marB="0"/>
                </a:tc>
                <a:tc>
                  <a:txBody>
                    <a:bodyPr/>
                    <a:lstStyle/>
                    <a:p>
                      <a:pPr marL="230504">
                        <a:lnSpc>
                          <a:spcPts val="994"/>
                        </a:lnSpc>
                      </a:pPr>
                      <a:r>
                        <a:rPr sz="900" dirty="0">
                          <a:latin typeface="Arial"/>
                          <a:cs typeface="Arial"/>
                        </a:rPr>
                        <a:t>m2</a:t>
                      </a:r>
                      <a:endParaRPr sz="900">
                        <a:latin typeface="Arial"/>
                        <a:cs typeface="Arial"/>
                      </a:endParaRPr>
                    </a:p>
                  </a:txBody>
                  <a:tcPr marL="0" marR="0" marT="0" marB="0"/>
                </a:tc>
                <a:extLst>
                  <a:ext uri="{0D108BD9-81ED-4DB2-BD59-A6C34878D82A}">
                    <a16:rowId xmlns:a16="http://schemas.microsoft.com/office/drawing/2014/main" val="10012"/>
                  </a:ext>
                </a:extLst>
              </a:tr>
              <a:tr h="156933">
                <a:tc>
                  <a:txBody>
                    <a:bodyPr/>
                    <a:lstStyle/>
                    <a:p>
                      <a:pPr marL="31750">
                        <a:lnSpc>
                          <a:spcPct val="100000"/>
                        </a:lnSpc>
                        <a:spcBef>
                          <a:spcPts val="30"/>
                        </a:spcBef>
                      </a:pPr>
                      <a:r>
                        <a:rPr sz="900" spc="-5" dirty="0">
                          <a:latin typeface="Arial"/>
                          <a:cs typeface="Arial"/>
                        </a:rPr>
                        <a:t>S10.08</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Nibs, kerbs and</a:t>
                      </a:r>
                      <a:r>
                        <a:rPr sz="900" spc="-10" dirty="0">
                          <a:latin typeface="Arial"/>
                          <a:cs typeface="Arial"/>
                        </a:rPr>
                        <a:t> </a:t>
                      </a:r>
                      <a:r>
                        <a:rPr sz="900" spc="-5" dirty="0">
                          <a:latin typeface="Arial"/>
                          <a:cs typeface="Arial"/>
                        </a:rPr>
                        <a:t>upstands</a:t>
                      </a:r>
                      <a:endParaRPr sz="900">
                        <a:latin typeface="Arial"/>
                        <a:cs typeface="Arial"/>
                      </a:endParaRPr>
                    </a:p>
                  </a:txBody>
                  <a:tcPr marL="0" marR="0" marT="3810" marB="0"/>
                </a:tc>
                <a:tc>
                  <a:txBody>
                    <a:bodyPr/>
                    <a:lstStyle/>
                    <a:p>
                      <a:pPr marL="229870">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13"/>
                  </a:ext>
                </a:extLst>
              </a:tr>
              <a:tr h="156933">
                <a:tc>
                  <a:txBody>
                    <a:bodyPr/>
                    <a:lstStyle/>
                    <a:p>
                      <a:pPr marL="31750">
                        <a:lnSpc>
                          <a:spcPct val="100000"/>
                        </a:lnSpc>
                        <a:spcBef>
                          <a:spcPts val="30"/>
                        </a:spcBef>
                      </a:pPr>
                      <a:r>
                        <a:rPr sz="900" spc="-5" dirty="0">
                          <a:latin typeface="Arial"/>
                          <a:cs typeface="Arial"/>
                        </a:rPr>
                        <a:t>S10.09</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Proprietary toilet and shower cubicles, including linings, doors, finishing and hardware</a:t>
                      </a:r>
                      <a:endParaRPr sz="900">
                        <a:latin typeface="Arial"/>
                        <a:cs typeface="Arial"/>
                      </a:endParaRPr>
                    </a:p>
                  </a:txBody>
                  <a:tcPr marL="0" marR="0" marT="3810" marB="0"/>
                </a:tc>
                <a:tc>
                  <a:txBody>
                    <a:bodyPr/>
                    <a:lstStyle/>
                    <a:p>
                      <a:pPr marL="22796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4"/>
                  </a:ext>
                </a:extLst>
              </a:tr>
              <a:tr h="156933">
                <a:tc>
                  <a:txBody>
                    <a:bodyPr/>
                    <a:lstStyle/>
                    <a:p>
                      <a:pPr marL="31750">
                        <a:lnSpc>
                          <a:spcPct val="100000"/>
                        </a:lnSpc>
                        <a:spcBef>
                          <a:spcPts val="30"/>
                        </a:spcBef>
                      </a:pPr>
                      <a:r>
                        <a:rPr sz="900" spc="-5" dirty="0">
                          <a:latin typeface="Arial"/>
                          <a:cs typeface="Arial"/>
                        </a:rPr>
                        <a:t>S11.01</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Timber doors</a:t>
                      </a:r>
                      <a:endParaRPr sz="900">
                        <a:latin typeface="Arial"/>
                        <a:cs typeface="Arial"/>
                      </a:endParaRPr>
                    </a:p>
                  </a:txBody>
                  <a:tcPr marL="0" marR="0" marT="3810" marB="0"/>
                </a:tc>
                <a:tc>
                  <a:txBody>
                    <a:bodyPr/>
                    <a:lstStyle/>
                    <a:p>
                      <a:pPr marL="230504">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5"/>
                  </a:ext>
                </a:extLst>
              </a:tr>
              <a:tr h="156590">
                <a:tc>
                  <a:txBody>
                    <a:bodyPr/>
                    <a:lstStyle/>
                    <a:p>
                      <a:pPr marL="31750">
                        <a:lnSpc>
                          <a:spcPct val="100000"/>
                        </a:lnSpc>
                        <a:spcBef>
                          <a:spcPts val="30"/>
                        </a:spcBef>
                      </a:pPr>
                      <a:r>
                        <a:rPr sz="900" spc="-5" dirty="0">
                          <a:latin typeface="Arial"/>
                          <a:cs typeface="Arial"/>
                        </a:rPr>
                        <a:t>S11.02</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Metal doors</a:t>
                      </a:r>
                      <a:endParaRPr sz="900">
                        <a:latin typeface="Arial"/>
                        <a:cs typeface="Arial"/>
                      </a:endParaRPr>
                    </a:p>
                  </a:txBody>
                  <a:tcPr marL="0" marR="0" marT="3810" marB="0"/>
                </a:tc>
                <a:tc>
                  <a:txBody>
                    <a:bodyPr/>
                    <a:lstStyle/>
                    <a:p>
                      <a:pPr marL="230504">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6"/>
                  </a:ext>
                </a:extLst>
              </a:tr>
              <a:tr h="156590">
                <a:tc>
                  <a:txBody>
                    <a:bodyPr/>
                    <a:lstStyle/>
                    <a:p>
                      <a:pPr marL="31750">
                        <a:lnSpc>
                          <a:spcPct val="100000"/>
                        </a:lnSpc>
                        <a:spcBef>
                          <a:spcPts val="25"/>
                        </a:spcBef>
                      </a:pPr>
                      <a:r>
                        <a:rPr sz="900" spc="-5" dirty="0">
                          <a:latin typeface="Arial"/>
                          <a:cs typeface="Arial"/>
                        </a:rPr>
                        <a:t>S11.03</a:t>
                      </a:r>
                      <a:endParaRPr sz="900">
                        <a:latin typeface="Arial"/>
                        <a:cs typeface="Arial"/>
                      </a:endParaRPr>
                    </a:p>
                  </a:txBody>
                  <a:tcPr marL="0" marR="0" marT="3175" marB="0"/>
                </a:tc>
                <a:tc>
                  <a:txBody>
                    <a:bodyPr/>
                    <a:lstStyle/>
                    <a:p>
                      <a:pPr marL="130175">
                        <a:lnSpc>
                          <a:spcPct val="100000"/>
                        </a:lnSpc>
                        <a:spcBef>
                          <a:spcPts val="25"/>
                        </a:spcBef>
                      </a:pPr>
                      <a:r>
                        <a:rPr sz="900" spc="-5" dirty="0">
                          <a:latin typeface="Arial"/>
                          <a:cs typeface="Arial"/>
                        </a:rPr>
                        <a:t>Doors with fanlights and/or</a:t>
                      </a:r>
                      <a:r>
                        <a:rPr sz="900" spc="-15" dirty="0">
                          <a:latin typeface="Arial"/>
                          <a:cs typeface="Arial"/>
                        </a:rPr>
                        <a:t> </a:t>
                      </a:r>
                      <a:r>
                        <a:rPr sz="900" spc="-5" dirty="0">
                          <a:latin typeface="Arial"/>
                          <a:cs typeface="Arial"/>
                        </a:rPr>
                        <a:t>sidelights</a:t>
                      </a:r>
                      <a:endParaRPr sz="900">
                        <a:latin typeface="Arial"/>
                        <a:cs typeface="Arial"/>
                      </a:endParaRPr>
                    </a:p>
                  </a:txBody>
                  <a:tcPr marL="0" marR="0" marT="3175" marB="0"/>
                </a:tc>
                <a:tc>
                  <a:txBody>
                    <a:bodyPr/>
                    <a:lstStyle/>
                    <a:p>
                      <a:pPr marL="229235">
                        <a:lnSpc>
                          <a:spcPct val="100000"/>
                        </a:lnSpc>
                        <a:spcBef>
                          <a:spcPts val="25"/>
                        </a:spcBef>
                      </a:pPr>
                      <a:r>
                        <a:rPr sz="900" spc="-5" dirty="0">
                          <a:latin typeface="Arial"/>
                          <a:cs typeface="Arial"/>
                        </a:rPr>
                        <a:t>No</a:t>
                      </a:r>
                      <a:endParaRPr sz="900">
                        <a:latin typeface="Arial"/>
                        <a:cs typeface="Arial"/>
                      </a:endParaRPr>
                    </a:p>
                  </a:txBody>
                  <a:tcPr marL="0" marR="0" marT="3175" marB="0"/>
                </a:tc>
                <a:extLst>
                  <a:ext uri="{0D108BD9-81ED-4DB2-BD59-A6C34878D82A}">
                    <a16:rowId xmlns:a16="http://schemas.microsoft.com/office/drawing/2014/main" val="10017"/>
                  </a:ext>
                </a:extLst>
              </a:tr>
              <a:tr h="156933">
                <a:tc>
                  <a:txBody>
                    <a:bodyPr/>
                    <a:lstStyle/>
                    <a:p>
                      <a:pPr marL="31750">
                        <a:lnSpc>
                          <a:spcPct val="100000"/>
                        </a:lnSpc>
                        <a:spcBef>
                          <a:spcPts val="30"/>
                        </a:spcBef>
                      </a:pPr>
                      <a:r>
                        <a:rPr sz="900" spc="-5" dirty="0">
                          <a:latin typeface="Arial"/>
                          <a:cs typeface="Arial"/>
                        </a:rPr>
                        <a:t>S11.04</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Doors with panels</a:t>
                      </a:r>
                      <a:r>
                        <a:rPr sz="900" spc="-20" dirty="0">
                          <a:latin typeface="Arial"/>
                          <a:cs typeface="Arial"/>
                        </a:rPr>
                        <a:t> </a:t>
                      </a:r>
                      <a:r>
                        <a:rPr sz="900" spc="-5" dirty="0">
                          <a:latin typeface="Arial"/>
                          <a:cs typeface="Arial"/>
                        </a:rPr>
                        <a:t>over</a:t>
                      </a:r>
                      <a:endParaRPr sz="900">
                        <a:latin typeface="Arial"/>
                        <a:cs typeface="Arial"/>
                      </a:endParaRPr>
                    </a:p>
                  </a:txBody>
                  <a:tcPr marL="0" marR="0" marT="3810" marB="0"/>
                </a:tc>
                <a:tc>
                  <a:txBody>
                    <a:bodyPr/>
                    <a:lstStyle/>
                    <a:p>
                      <a:pPr marL="22923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8"/>
                  </a:ext>
                </a:extLst>
              </a:tr>
              <a:tr h="156933">
                <a:tc>
                  <a:txBody>
                    <a:bodyPr/>
                    <a:lstStyle/>
                    <a:p>
                      <a:pPr marL="31750">
                        <a:lnSpc>
                          <a:spcPct val="100000"/>
                        </a:lnSpc>
                        <a:spcBef>
                          <a:spcPts val="30"/>
                        </a:spcBef>
                      </a:pPr>
                      <a:r>
                        <a:rPr sz="900" spc="-5" dirty="0">
                          <a:latin typeface="Arial"/>
                          <a:cs typeface="Arial"/>
                        </a:rPr>
                        <a:t>S11.05</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Folding or sliding</a:t>
                      </a:r>
                      <a:r>
                        <a:rPr sz="900" spc="-10" dirty="0">
                          <a:latin typeface="Arial"/>
                          <a:cs typeface="Arial"/>
                        </a:rPr>
                        <a:t> </a:t>
                      </a:r>
                      <a:r>
                        <a:rPr sz="900" spc="-5" dirty="0">
                          <a:latin typeface="Arial"/>
                          <a:cs typeface="Arial"/>
                        </a:rPr>
                        <a:t>doors</a:t>
                      </a:r>
                      <a:endParaRPr sz="900">
                        <a:latin typeface="Arial"/>
                        <a:cs typeface="Arial"/>
                      </a:endParaRPr>
                    </a:p>
                  </a:txBody>
                  <a:tcPr marL="0" marR="0" marT="3810" marB="0"/>
                </a:tc>
                <a:tc>
                  <a:txBody>
                    <a:bodyPr/>
                    <a:lstStyle/>
                    <a:p>
                      <a:pPr marL="230504">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9"/>
                  </a:ext>
                </a:extLst>
              </a:tr>
              <a:tr h="156933">
                <a:tc>
                  <a:txBody>
                    <a:bodyPr/>
                    <a:lstStyle/>
                    <a:p>
                      <a:pPr marL="31750">
                        <a:lnSpc>
                          <a:spcPct val="100000"/>
                        </a:lnSpc>
                        <a:spcBef>
                          <a:spcPts val="30"/>
                        </a:spcBef>
                      </a:pPr>
                      <a:r>
                        <a:rPr sz="900" spc="-5" dirty="0">
                          <a:latin typeface="Arial"/>
                          <a:cs typeface="Arial"/>
                        </a:rPr>
                        <a:t>S11.06</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Operable walls</a:t>
                      </a:r>
                      <a:endParaRPr sz="900">
                        <a:latin typeface="Arial"/>
                        <a:cs typeface="Arial"/>
                      </a:endParaRPr>
                    </a:p>
                  </a:txBody>
                  <a:tcPr marL="0" marR="0" marT="3810" marB="0"/>
                </a:tc>
                <a:tc>
                  <a:txBody>
                    <a:bodyPr/>
                    <a:lstStyle/>
                    <a:p>
                      <a:pPr marL="230504">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0"/>
                  </a:ext>
                </a:extLst>
              </a:tr>
              <a:tr h="156933">
                <a:tc>
                  <a:txBody>
                    <a:bodyPr/>
                    <a:lstStyle/>
                    <a:p>
                      <a:pPr marL="31750">
                        <a:lnSpc>
                          <a:spcPct val="100000"/>
                        </a:lnSpc>
                        <a:spcBef>
                          <a:spcPts val="30"/>
                        </a:spcBef>
                      </a:pPr>
                      <a:r>
                        <a:rPr sz="900" spc="-5" dirty="0">
                          <a:latin typeface="Arial"/>
                          <a:cs typeface="Arial"/>
                        </a:rPr>
                        <a:t>S11.07</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Fire rated</a:t>
                      </a:r>
                      <a:r>
                        <a:rPr sz="900" dirty="0">
                          <a:latin typeface="Arial"/>
                          <a:cs typeface="Arial"/>
                        </a:rPr>
                        <a:t> </a:t>
                      </a:r>
                      <a:r>
                        <a:rPr sz="900" spc="-5" dirty="0">
                          <a:latin typeface="Arial"/>
                          <a:cs typeface="Arial"/>
                        </a:rPr>
                        <a:t>doorsets</a:t>
                      </a:r>
                      <a:endParaRPr sz="900">
                        <a:latin typeface="Arial"/>
                        <a:cs typeface="Arial"/>
                      </a:endParaRPr>
                    </a:p>
                  </a:txBody>
                  <a:tcPr marL="0" marR="0" marT="3810" marB="0"/>
                </a:tc>
                <a:tc>
                  <a:txBody>
                    <a:bodyPr/>
                    <a:lstStyle/>
                    <a:p>
                      <a:pPr marL="230504">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1"/>
                  </a:ext>
                </a:extLst>
              </a:tr>
              <a:tr h="156591">
                <a:tc>
                  <a:txBody>
                    <a:bodyPr/>
                    <a:lstStyle/>
                    <a:p>
                      <a:pPr marL="31750">
                        <a:lnSpc>
                          <a:spcPct val="100000"/>
                        </a:lnSpc>
                        <a:spcBef>
                          <a:spcPts val="30"/>
                        </a:spcBef>
                      </a:pPr>
                      <a:r>
                        <a:rPr sz="900" spc="-5" dirty="0">
                          <a:latin typeface="Arial"/>
                          <a:cs typeface="Arial"/>
                        </a:rPr>
                        <a:t>S11.08</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Strongroom doors/grilles</a:t>
                      </a:r>
                      <a:endParaRPr sz="900">
                        <a:latin typeface="Arial"/>
                        <a:cs typeface="Arial"/>
                      </a:endParaRPr>
                    </a:p>
                  </a:txBody>
                  <a:tcPr marL="0" marR="0" marT="3810" marB="0"/>
                </a:tc>
                <a:tc>
                  <a:txBody>
                    <a:bodyPr/>
                    <a:lstStyle/>
                    <a:p>
                      <a:pPr marL="229870">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2"/>
                  </a:ext>
                </a:extLst>
              </a:tr>
              <a:tr h="156590">
                <a:tc>
                  <a:txBody>
                    <a:bodyPr/>
                    <a:lstStyle/>
                    <a:p>
                      <a:pPr marL="31750">
                        <a:lnSpc>
                          <a:spcPct val="100000"/>
                        </a:lnSpc>
                        <a:spcBef>
                          <a:spcPts val="25"/>
                        </a:spcBef>
                      </a:pPr>
                      <a:r>
                        <a:rPr sz="900" spc="-5" dirty="0">
                          <a:latin typeface="Arial"/>
                          <a:cs typeface="Arial"/>
                        </a:rPr>
                        <a:t>S11.09</a:t>
                      </a:r>
                      <a:endParaRPr sz="900">
                        <a:latin typeface="Arial"/>
                        <a:cs typeface="Arial"/>
                      </a:endParaRPr>
                    </a:p>
                  </a:txBody>
                  <a:tcPr marL="0" marR="0" marT="3175" marB="0"/>
                </a:tc>
                <a:tc>
                  <a:txBody>
                    <a:bodyPr/>
                    <a:lstStyle/>
                    <a:p>
                      <a:pPr marL="130175">
                        <a:lnSpc>
                          <a:spcPct val="100000"/>
                        </a:lnSpc>
                        <a:spcBef>
                          <a:spcPts val="25"/>
                        </a:spcBef>
                      </a:pPr>
                      <a:r>
                        <a:rPr sz="900" spc="-5" dirty="0">
                          <a:latin typeface="Arial"/>
                          <a:cs typeface="Arial"/>
                        </a:rPr>
                        <a:t>Roller shutters</a:t>
                      </a:r>
                      <a:endParaRPr sz="900">
                        <a:latin typeface="Arial"/>
                        <a:cs typeface="Arial"/>
                      </a:endParaRPr>
                    </a:p>
                  </a:txBody>
                  <a:tcPr marL="0" marR="0" marT="3175" marB="0"/>
                </a:tc>
                <a:tc>
                  <a:txBody>
                    <a:bodyPr/>
                    <a:lstStyle/>
                    <a:p>
                      <a:pPr marL="230504">
                        <a:lnSpc>
                          <a:spcPct val="100000"/>
                        </a:lnSpc>
                        <a:spcBef>
                          <a:spcPts val="25"/>
                        </a:spcBef>
                      </a:pPr>
                      <a:r>
                        <a:rPr sz="900" spc="-5" dirty="0">
                          <a:latin typeface="Arial"/>
                          <a:cs typeface="Arial"/>
                        </a:rPr>
                        <a:t>No</a:t>
                      </a:r>
                      <a:endParaRPr sz="900">
                        <a:latin typeface="Arial"/>
                        <a:cs typeface="Arial"/>
                      </a:endParaRPr>
                    </a:p>
                  </a:txBody>
                  <a:tcPr marL="0" marR="0" marT="3175" marB="0"/>
                </a:tc>
                <a:extLst>
                  <a:ext uri="{0D108BD9-81ED-4DB2-BD59-A6C34878D82A}">
                    <a16:rowId xmlns:a16="http://schemas.microsoft.com/office/drawing/2014/main" val="10023"/>
                  </a:ext>
                </a:extLst>
              </a:tr>
              <a:tr h="156933">
                <a:tc>
                  <a:txBody>
                    <a:bodyPr/>
                    <a:lstStyle/>
                    <a:p>
                      <a:pPr marL="31750">
                        <a:lnSpc>
                          <a:spcPct val="100000"/>
                        </a:lnSpc>
                        <a:spcBef>
                          <a:spcPts val="30"/>
                        </a:spcBef>
                      </a:pPr>
                      <a:r>
                        <a:rPr sz="900" spc="-5" dirty="0">
                          <a:latin typeface="Arial"/>
                          <a:cs typeface="Arial"/>
                        </a:rPr>
                        <a:t>S11.10</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Wall</a:t>
                      </a:r>
                      <a:r>
                        <a:rPr sz="900" spc="-10" dirty="0">
                          <a:latin typeface="Arial"/>
                          <a:cs typeface="Arial"/>
                        </a:rPr>
                        <a:t> </a:t>
                      </a:r>
                      <a:r>
                        <a:rPr sz="900" spc="-5" dirty="0">
                          <a:latin typeface="Arial"/>
                          <a:cs typeface="Arial"/>
                        </a:rPr>
                        <a:t>hatches</a:t>
                      </a:r>
                      <a:endParaRPr sz="900">
                        <a:latin typeface="Arial"/>
                        <a:cs typeface="Arial"/>
                      </a:endParaRPr>
                    </a:p>
                  </a:txBody>
                  <a:tcPr marL="0" marR="0" marT="3810" marB="0"/>
                </a:tc>
                <a:tc>
                  <a:txBody>
                    <a:bodyPr/>
                    <a:lstStyle/>
                    <a:p>
                      <a:pPr marL="230504">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4"/>
                  </a:ext>
                </a:extLst>
              </a:tr>
              <a:tr h="156933">
                <a:tc>
                  <a:txBody>
                    <a:bodyPr/>
                    <a:lstStyle/>
                    <a:p>
                      <a:pPr marL="31750">
                        <a:lnSpc>
                          <a:spcPct val="100000"/>
                        </a:lnSpc>
                        <a:spcBef>
                          <a:spcPts val="30"/>
                        </a:spcBef>
                      </a:pPr>
                      <a:r>
                        <a:rPr sz="900" spc="-5" dirty="0">
                          <a:latin typeface="Arial"/>
                          <a:cs typeface="Arial"/>
                        </a:rPr>
                        <a:t>S11.11</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Duct doors</a:t>
                      </a:r>
                      <a:endParaRPr sz="900">
                        <a:latin typeface="Arial"/>
                        <a:cs typeface="Arial"/>
                      </a:endParaRPr>
                    </a:p>
                  </a:txBody>
                  <a:tcPr marL="0" marR="0" marT="3810" marB="0"/>
                </a:tc>
                <a:tc>
                  <a:txBody>
                    <a:bodyPr/>
                    <a:lstStyle/>
                    <a:p>
                      <a:pPr marL="230504">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5"/>
                  </a:ext>
                </a:extLst>
              </a:tr>
              <a:tr h="156933">
                <a:tc>
                  <a:txBody>
                    <a:bodyPr/>
                    <a:lstStyle/>
                    <a:p>
                      <a:pPr marL="31750">
                        <a:lnSpc>
                          <a:spcPct val="100000"/>
                        </a:lnSpc>
                        <a:spcBef>
                          <a:spcPts val="30"/>
                        </a:spcBef>
                      </a:pPr>
                      <a:r>
                        <a:rPr sz="900" spc="-5" dirty="0">
                          <a:latin typeface="Arial"/>
                          <a:cs typeface="Arial"/>
                        </a:rPr>
                        <a:t>S12.01</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Floor finishes and</a:t>
                      </a:r>
                      <a:r>
                        <a:rPr sz="900" spc="-15" dirty="0">
                          <a:latin typeface="Arial"/>
                          <a:cs typeface="Arial"/>
                        </a:rPr>
                        <a:t> </a:t>
                      </a:r>
                      <a:r>
                        <a:rPr sz="900" spc="-5" dirty="0">
                          <a:latin typeface="Arial"/>
                          <a:cs typeface="Arial"/>
                        </a:rPr>
                        <a:t>coverings</a:t>
                      </a:r>
                      <a:endParaRPr sz="900">
                        <a:latin typeface="Arial"/>
                        <a:cs typeface="Arial"/>
                      </a:endParaRPr>
                    </a:p>
                  </a:txBody>
                  <a:tcPr marL="0" marR="0" marT="3810" marB="0"/>
                </a:tc>
                <a:tc>
                  <a:txBody>
                    <a:bodyPr/>
                    <a:lstStyle/>
                    <a:p>
                      <a:pPr marL="230504">
                        <a:lnSpc>
                          <a:spcPct val="100000"/>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26"/>
                  </a:ext>
                </a:extLst>
              </a:tr>
              <a:tr h="156933">
                <a:tc>
                  <a:txBody>
                    <a:bodyPr/>
                    <a:lstStyle/>
                    <a:p>
                      <a:pPr marL="31750">
                        <a:lnSpc>
                          <a:spcPct val="100000"/>
                        </a:lnSpc>
                        <a:spcBef>
                          <a:spcPts val="30"/>
                        </a:spcBef>
                      </a:pPr>
                      <a:r>
                        <a:rPr sz="900" spc="-5" dirty="0">
                          <a:latin typeface="Arial"/>
                          <a:cs typeface="Arial"/>
                        </a:rPr>
                        <a:t>S12.02</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Floor finishes and coverings to stairs and intermediate landings</a:t>
                      </a:r>
                      <a:endParaRPr sz="900">
                        <a:latin typeface="Arial"/>
                        <a:cs typeface="Arial"/>
                      </a:endParaRPr>
                    </a:p>
                  </a:txBody>
                  <a:tcPr marL="0" marR="0" marT="3810" marB="0"/>
                </a:tc>
                <a:tc>
                  <a:txBody>
                    <a:bodyPr/>
                    <a:lstStyle/>
                    <a:p>
                      <a:pPr marL="230504">
                        <a:lnSpc>
                          <a:spcPct val="100000"/>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27"/>
                  </a:ext>
                </a:extLst>
              </a:tr>
              <a:tr h="156590">
                <a:tc>
                  <a:txBody>
                    <a:bodyPr/>
                    <a:lstStyle/>
                    <a:p>
                      <a:pPr marL="31750">
                        <a:lnSpc>
                          <a:spcPct val="100000"/>
                        </a:lnSpc>
                        <a:spcBef>
                          <a:spcPts val="30"/>
                        </a:spcBef>
                      </a:pPr>
                      <a:r>
                        <a:rPr sz="900" spc="-5" dirty="0">
                          <a:latin typeface="Arial"/>
                          <a:cs typeface="Arial"/>
                        </a:rPr>
                        <a:t>S12.03</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Floor</a:t>
                      </a:r>
                      <a:r>
                        <a:rPr sz="900" spc="-15" dirty="0">
                          <a:latin typeface="Arial"/>
                          <a:cs typeface="Arial"/>
                        </a:rPr>
                        <a:t> </a:t>
                      </a:r>
                      <a:r>
                        <a:rPr sz="900" spc="-5" dirty="0">
                          <a:latin typeface="Arial"/>
                          <a:cs typeface="Arial"/>
                        </a:rPr>
                        <a:t>screeds</a:t>
                      </a:r>
                      <a:endParaRPr sz="900">
                        <a:latin typeface="Arial"/>
                        <a:cs typeface="Arial"/>
                      </a:endParaRPr>
                    </a:p>
                  </a:txBody>
                  <a:tcPr marL="0" marR="0" marT="3810" marB="0"/>
                </a:tc>
                <a:tc>
                  <a:txBody>
                    <a:bodyPr/>
                    <a:lstStyle/>
                    <a:p>
                      <a:pPr marL="230504">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28"/>
                  </a:ext>
                </a:extLst>
              </a:tr>
              <a:tr h="156590">
                <a:tc>
                  <a:txBody>
                    <a:bodyPr/>
                    <a:lstStyle/>
                    <a:p>
                      <a:pPr marL="31750">
                        <a:lnSpc>
                          <a:spcPct val="100000"/>
                        </a:lnSpc>
                        <a:spcBef>
                          <a:spcPts val="25"/>
                        </a:spcBef>
                      </a:pPr>
                      <a:r>
                        <a:rPr sz="900" spc="-5" dirty="0">
                          <a:latin typeface="Arial"/>
                          <a:cs typeface="Arial"/>
                        </a:rPr>
                        <a:t>S12.04</a:t>
                      </a:r>
                      <a:endParaRPr sz="900">
                        <a:latin typeface="Arial"/>
                        <a:cs typeface="Arial"/>
                      </a:endParaRPr>
                    </a:p>
                  </a:txBody>
                  <a:tcPr marL="0" marR="0" marT="3175" marB="0"/>
                </a:tc>
                <a:tc>
                  <a:txBody>
                    <a:bodyPr/>
                    <a:lstStyle/>
                    <a:p>
                      <a:pPr marL="130175">
                        <a:lnSpc>
                          <a:spcPct val="100000"/>
                        </a:lnSpc>
                        <a:spcBef>
                          <a:spcPts val="25"/>
                        </a:spcBef>
                      </a:pPr>
                      <a:r>
                        <a:rPr sz="900" spc="-5" dirty="0">
                          <a:latin typeface="Arial"/>
                          <a:cs typeface="Arial"/>
                        </a:rPr>
                        <a:t>Raised floors complete with bearers laid over structural</a:t>
                      </a:r>
                      <a:r>
                        <a:rPr sz="900" spc="15" dirty="0">
                          <a:latin typeface="Arial"/>
                          <a:cs typeface="Arial"/>
                        </a:rPr>
                        <a:t> </a:t>
                      </a:r>
                      <a:r>
                        <a:rPr sz="900" spc="-5" dirty="0">
                          <a:latin typeface="Arial"/>
                          <a:cs typeface="Arial"/>
                        </a:rPr>
                        <a:t>floors</a:t>
                      </a:r>
                      <a:endParaRPr sz="900">
                        <a:latin typeface="Arial"/>
                        <a:cs typeface="Arial"/>
                      </a:endParaRPr>
                    </a:p>
                  </a:txBody>
                  <a:tcPr marL="0" marR="0" marT="3175" marB="0"/>
                </a:tc>
                <a:tc>
                  <a:txBody>
                    <a:bodyPr/>
                    <a:lstStyle/>
                    <a:p>
                      <a:pPr marL="231140">
                        <a:lnSpc>
                          <a:spcPct val="100000"/>
                        </a:lnSpc>
                        <a:spcBef>
                          <a:spcPts val="25"/>
                        </a:spcBef>
                      </a:pPr>
                      <a:r>
                        <a:rPr sz="900" spc="-5" dirty="0">
                          <a:latin typeface="Arial"/>
                          <a:cs typeface="Arial"/>
                        </a:rPr>
                        <a:t>m2</a:t>
                      </a:r>
                      <a:endParaRPr sz="900">
                        <a:latin typeface="Arial"/>
                        <a:cs typeface="Arial"/>
                      </a:endParaRPr>
                    </a:p>
                  </a:txBody>
                  <a:tcPr marL="0" marR="0" marT="3175" marB="0"/>
                </a:tc>
                <a:extLst>
                  <a:ext uri="{0D108BD9-81ED-4DB2-BD59-A6C34878D82A}">
                    <a16:rowId xmlns:a16="http://schemas.microsoft.com/office/drawing/2014/main" val="10029"/>
                  </a:ext>
                </a:extLst>
              </a:tr>
              <a:tr h="156933">
                <a:tc>
                  <a:txBody>
                    <a:bodyPr/>
                    <a:lstStyle/>
                    <a:p>
                      <a:pPr marL="31750">
                        <a:lnSpc>
                          <a:spcPct val="100000"/>
                        </a:lnSpc>
                        <a:spcBef>
                          <a:spcPts val="30"/>
                        </a:spcBef>
                      </a:pPr>
                      <a:r>
                        <a:rPr sz="900" spc="-5" dirty="0">
                          <a:latin typeface="Arial"/>
                          <a:cs typeface="Arial"/>
                        </a:rPr>
                        <a:t>S12.05</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Matwells and</a:t>
                      </a:r>
                      <a:r>
                        <a:rPr sz="900" spc="-10" dirty="0">
                          <a:latin typeface="Arial"/>
                          <a:cs typeface="Arial"/>
                        </a:rPr>
                        <a:t> </a:t>
                      </a:r>
                      <a:r>
                        <a:rPr sz="900" spc="-5" dirty="0">
                          <a:latin typeface="Arial"/>
                          <a:cs typeface="Arial"/>
                        </a:rPr>
                        <a:t>mats</a:t>
                      </a:r>
                      <a:endParaRPr sz="900">
                        <a:latin typeface="Arial"/>
                        <a:cs typeface="Arial"/>
                      </a:endParaRPr>
                    </a:p>
                  </a:txBody>
                  <a:tcPr marL="0" marR="0" marT="3810" marB="0"/>
                </a:tc>
                <a:tc>
                  <a:txBody>
                    <a:bodyPr/>
                    <a:lstStyle/>
                    <a:p>
                      <a:pPr marL="229870">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30"/>
                  </a:ext>
                </a:extLst>
              </a:tr>
              <a:tr h="156933">
                <a:tc>
                  <a:txBody>
                    <a:bodyPr/>
                    <a:lstStyle/>
                    <a:p>
                      <a:pPr marL="31750">
                        <a:lnSpc>
                          <a:spcPct val="100000"/>
                        </a:lnSpc>
                        <a:spcBef>
                          <a:spcPts val="30"/>
                        </a:spcBef>
                      </a:pPr>
                      <a:r>
                        <a:rPr sz="900" spc="-5" dirty="0">
                          <a:latin typeface="Arial"/>
                          <a:cs typeface="Arial"/>
                        </a:rPr>
                        <a:t>S12.06</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Junction strips, nosings and the</a:t>
                      </a:r>
                      <a:r>
                        <a:rPr sz="900" dirty="0">
                          <a:latin typeface="Arial"/>
                          <a:cs typeface="Arial"/>
                        </a:rPr>
                        <a:t> </a:t>
                      </a:r>
                      <a:r>
                        <a:rPr sz="900" spc="-5" dirty="0">
                          <a:latin typeface="Arial"/>
                          <a:cs typeface="Arial"/>
                        </a:rPr>
                        <a:t>like</a:t>
                      </a:r>
                      <a:endParaRPr sz="900">
                        <a:latin typeface="Arial"/>
                        <a:cs typeface="Arial"/>
                      </a:endParaRPr>
                    </a:p>
                  </a:txBody>
                  <a:tcPr marL="0" marR="0" marT="3810" marB="0"/>
                </a:tc>
                <a:tc>
                  <a:txBody>
                    <a:bodyPr/>
                    <a:lstStyle/>
                    <a:p>
                      <a:pPr marL="229870">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31"/>
                  </a:ext>
                </a:extLst>
              </a:tr>
              <a:tr h="156933">
                <a:tc>
                  <a:txBody>
                    <a:bodyPr/>
                    <a:lstStyle/>
                    <a:p>
                      <a:pPr marL="31750">
                        <a:lnSpc>
                          <a:spcPct val="100000"/>
                        </a:lnSpc>
                        <a:spcBef>
                          <a:spcPts val="30"/>
                        </a:spcBef>
                      </a:pPr>
                      <a:r>
                        <a:rPr sz="900" spc="-5" dirty="0">
                          <a:latin typeface="Arial"/>
                          <a:cs typeface="Arial"/>
                        </a:rPr>
                        <a:t>S13.01</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Wall linings and</a:t>
                      </a:r>
                      <a:r>
                        <a:rPr sz="900" spc="-15" dirty="0">
                          <a:latin typeface="Arial"/>
                          <a:cs typeface="Arial"/>
                        </a:rPr>
                        <a:t> </a:t>
                      </a:r>
                      <a:r>
                        <a:rPr sz="900" spc="-5" dirty="0">
                          <a:latin typeface="Arial"/>
                          <a:cs typeface="Arial"/>
                        </a:rPr>
                        <a:t>finishes</a:t>
                      </a:r>
                      <a:endParaRPr sz="900">
                        <a:latin typeface="Arial"/>
                        <a:cs typeface="Arial"/>
                      </a:endParaRPr>
                    </a:p>
                  </a:txBody>
                  <a:tcPr marL="0" marR="0" marT="3810" marB="0"/>
                </a:tc>
                <a:tc>
                  <a:txBody>
                    <a:bodyPr/>
                    <a:lstStyle/>
                    <a:p>
                      <a:pPr marL="230504">
                        <a:lnSpc>
                          <a:spcPct val="100000"/>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32"/>
                  </a:ext>
                </a:extLst>
              </a:tr>
              <a:tr h="156933">
                <a:tc>
                  <a:txBody>
                    <a:bodyPr/>
                    <a:lstStyle/>
                    <a:p>
                      <a:pPr marL="31750">
                        <a:lnSpc>
                          <a:spcPct val="100000"/>
                        </a:lnSpc>
                        <a:spcBef>
                          <a:spcPts val="30"/>
                        </a:spcBef>
                      </a:pPr>
                      <a:r>
                        <a:rPr sz="900" spc="-5" dirty="0">
                          <a:latin typeface="Arial"/>
                          <a:cs typeface="Arial"/>
                        </a:rPr>
                        <a:t>S13.02</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Strapping behind linings</a:t>
                      </a:r>
                      <a:endParaRPr sz="900">
                        <a:latin typeface="Arial"/>
                        <a:cs typeface="Arial"/>
                      </a:endParaRPr>
                    </a:p>
                  </a:txBody>
                  <a:tcPr marL="0" marR="0" marT="3810" marB="0"/>
                </a:tc>
                <a:tc>
                  <a:txBody>
                    <a:bodyPr/>
                    <a:lstStyle/>
                    <a:p>
                      <a:pPr marL="229870">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33"/>
                  </a:ext>
                </a:extLst>
              </a:tr>
              <a:tr h="156590">
                <a:tc>
                  <a:txBody>
                    <a:bodyPr/>
                    <a:lstStyle/>
                    <a:p>
                      <a:pPr marL="31750">
                        <a:lnSpc>
                          <a:spcPct val="100000"/>
                        </a:lnSpc>
                        <a:spcBef>
                          <a:spcPts val="30"/>
                        </a:spcBef>
                      </a:pPr>
                      <a:r>
                        <a:rPr sz="900" spc="-5" dirty="0">
                          <a:latin typeface="Arial"/>
                          <a:cs typeface="Arial"/>
                        </a:rPr>
                        <a:t>S13.03</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Insulation behind linings</a:t>
                      </a:r>
                      <a:endParaRPr sz="900">
                        <a:latin typeface="Arial"/>
                        <a:cs typeface="Arial"/>
                      </a:endParaRPr>
                    </a:p>
                  </a:txBody>
                  <a:tcPr marL="0" marR="0" marT="3810" marB="0"/>
                </a:tc>
                <a:tc>
                  <a:txBody>
                    <a:bodyPr/>
                    <a:lstStyle/>
                    <a:p>
                      <a:pPr marL="22923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34"/>
                  </a:ext>
                </a:extLst>
              </a:tr>
              <a:tr h="156590">
                <a:tc>
                  <a:txBody>
                    <a:bodyPr/>
                    <a:lstStyle/>
                    <a:p>
                      <a:pPr marL="31750">
                        <a:lnSpc>
                          <a:spcPct val="100000"/>
                        </a:lnSpc>
                        <a:spcBef>
                          <a:spcPts val="25"/>
                        </a:spcBef>
                      </a:pPr>
                      <a:r>
                        <a:rPr sz="900" spc="-5" dirty="0">
                          <a:latin typeface="Arial"/>
                          <a:cs typeface="Arial"/>
                        </a:rPr>
                        <a:t>S13.04</a:t>
                      </a:r>
                      <a:endParaRPr sz="900">
                        <a:latin typeface="Arial"/>
                        <a:cs typeface="Arial"/>
                      </a:endParaRPr>
                    </a:p>
                  </a:txBody>
                  <a:tcPr marL="0" marR="0" marT="3175" marB="0"/>
                </a:tc>
                <a:tc>
                  <a:txBody>
                    <a:bodyPr/>
                    <a:lstStyle/>
                    <a:p>
                      <a:pPr marL="130175">
                        <a:lnSpc>
                          <a:spcPct val="100000"/>
                        </a:lnSpc>
                        <a:spcBef>
                          <a:spcPts val="25"/>
                        </a:spcBef>
                      </a:pPr>
                      <a:r>
                        <a:rPr sz="900" spc="-5" dirty="0">
                          <a:latin typeface="Arial"/>
                          <a:cs typeface="Arial"/>
                        </a:rPr>
                        <a:t>Profiled finish to concrete walls or</a:t>
                      </a:r>
                      <a:r>
                        <a:rPr sz="900" spc="-10" dirty="0">
                          <a:latin typeface="Arial"/>
                          <a:cs typeface="Arial"/>
                        </a:rPr>
                        <a:t> </a:t>
                      </a:r>
                      <a:r>
                        <a:rPr sz="900" spc="-5" dirty="0">
                          <a:latin typeface="Arial"/>
                          <a:cs typeface="Arial"/>
                        </a:rPr>
                        <a:t>columns</a:t>
                      </a:r>
                      <a:endParaRPr sz="900">
                        <a:latin typeface="Arial"/>
                        <a:cs typeface="Arial"/>
                      </a:endParaRPr>
                    </a:p>
                  </a:txBody>
                  <a:tcPr marL="0" marR="0" marT="3175" marB="0"/>
                </a:tc>
                <a:tc>
                  <a:txBody>
                    <a:bodyPr/>
                    <a:lstStyle/>
                    <a:p>
                      <a:pPr marL="230504">
                        <a:lnSpc>
                          <a:spcPct val="100000"/>
                        </a:lnSpc>
                        <a:spcBef>
                          <a:spcPts val="25"/>
                        </a:spcBef>
                      </a:pPr>
                      <a:r>
                        <a:rPr sz="900" dirty="0">
                          <a:latin typeface="Arial"/>
                          <a:cs typeface="Arial"/>
                        </a:rPr>
                        <a:t>m2</a:t>
                      </a:r>
                      <a:endParaRPr sz="900">
                        <a:latin typeface="Arial"/>
                        <a:cs typeface="Arial"/>
                      </a:endParaRPr>
                    </a:p>
                  </a:txBody>
                  <a:tcPr marL="0" marR="0" marT="3175" marB="0"/>
                </a:tc>
                <a:extLst>
                  <a:ext uri="{0D108BD9-81ED-4DB2-BD59-A6C34878D82A}">
                    <a16:rowId xmlns:a16="http://schemas.microsoft.com/office/drawing/2014/main" val="10035"/>
                  </a:ext>
                </a:extLst>
              </a:tr>
              <a:tr h="156933">
                <a:tc>
                  <a:txBody>
                    <a:bodyPr/>
                    <a:lstStyle/>
                    <a:p>
                      <a:pPr marL="31750">
                        <a:lnSpc>
                          <a:spcPct val="100000"/>
                        </a:lnSpc>
                        <a:spcBef>
                          <a:spcPts val="30"/>
                        </a:spcBef>
                      </a:pPr>
                      <a:r>
                        <a:rPr sz="900" spc="-5" dirty="0">
                          <a:latin typeface="Arial"/>
                          <a:cs typeface="Arial"/>
                        </a:rPr>
                        <a:t>S13.05</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Column</a:t>
                      </a:r>
                      <a:r>
                        <a:rPr sz="900" spc="-10" dirty="0">
                          <a:latin typeface="Arial"/>
                          <a:cs typeface="Arial"/>
                        </a:rPr>
                        <a:t> </a:t>
                      </a:r>
                      <a:r>
                        <a:rPr sz="900" spc="-5" dirty="0">
                          <a:latin typeface="Arial"/>
                          <a:cs typeface="Arial"/>
                        </a:rPr>
                        <a:t>cladding</a:t>
                      </a:r>
                      <a:endParaRPr sz="900">
                        <a:latin typeface="Arial"/>
                        <a:cs typeface="Arial"/>
                      </a:endParaRPr>
                    </a:p>
                  </a:txBody>
                  <a:tcPr marL="0" marR="0" marT="3810" marB="0"/>
                </a:tc>
                <a:tc>
                  <a:txBody>
                    <a:bodyPr/>
                    <a:lstStyle/>
                    <a:p>
                      <a:pPr marL="230504">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36"/>
                  </a:ext>
                </a:extLst>
              </a:tr>
              <a:tr h="156933">
                <a:tc>
                  <a:txBody>
                    <a:bodyPr/>
                    <a:lstStyle/>
                    <a:p>
                      <a:pPr marL="31750">
                        <a:lnSpc>
                          <a:spcPct val="100000"/>
                        </a:lnSpc>
                        <a:spcBef>
                          <a:spcPts val="30"/>
                        </a:spcBef>
                      </a:pPr>
                      <a:r>
                        <a:rPr sz="900" spc="-5" dirty="0">
                          <a:latin typeface="Arial"/>
                          <a:cs typeface="Arial"/>
                        </a:rPr>
                        <a:t>S13.06</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Skirtings, cornices, trims, dado rails and the</a:t>
                      </a:r>
                      <a:r>
                        <a:rPr sz="900" spc="20" dirty="0">
                          <a:latin typeface="Arial"/>
                          <a:cs typeface="Arial"/>
                        </a:rPr>
                        <a:t> </a:t>
                      </a:r>
                      <a:r>
                        <a:rPr sz="900" spc="-5" dirty="0">
                          <a:latin typeface="Arial"/>
                          <a:cs typeface="Arial"/>
                        </a:rPr>
                        <a:t>like</a:t>
                      </a:r>
                      <a:endParaRPr sz="900">
                        <a:latin typeface="Arial"/>
                        <a:cs typeface="Arial"/>
                      </a:endParaRPr>
                    </a:p>
                  </a:txBody>
                  <a:tcPr marL="0" marR="0" marT="3810" marB="0"/>
                </a:tc>
                <a:tc>
                  <a:txBody>
                    <a:bodyPr/>
                    <a:lstStyle/>
                    <a:p>
                      <a:pPr marL="230504">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37"/>
                  </a:ext>
                </a:extLst>
              </a:tr>
              <a:tr h="156933">
                <a:tc>
                  <a:txBody>
                    <a:bodyPr/>
                    <a:lstStyle/>
                    <a:p>
                      <a:pPr marL="31750">
                        <a:lnSpc>
                          <a:spcPct val="100000"/>
                        </a:lnSpc>
                        <a:spcBef>
                          <a:spcPts val="30"/>
                        </a:spcBef>
                      </a:pPr>
                      <a:r>
                        <a:rPr sz="900" spc="-5" dirty="0">
                          <a:latin typeface="Arial"/>
                          <a:cs typeface="Arial"/>
                        </a:rPr>
                        <a:t>S13.07</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Wall access</a:t>
                      </a:r>
                      <a:r>
                        <a:rPr sz="900" spc="-10" dirty="0">
                          <a:latin typeface="Arial"/>
                          <a:cs typeface="Arial"/>
                        </a:rPr>
                        <a:t> </a:t>
                      </a:r>
                      <a:r>
                        <a:rPr sz="900" spc="-5" dirty="0">
                          <a:latin typeface="Arial"/>
                          <a:cs typeface="Arial"/>
                        </a:rPr>
                        <a:t>panels</a:t>
                      </a:r>
                      <a:endParaRPr sz="900">
                        <a:latin typeface="Arial"/>
                        <a:cs typeface="Arial"/>
                      </a:endParaRPr>
                    </a:p>
                  </a:txBody>
                  <a:tcPr marL="0" marR="0" marT="3810" marB="0"/>
                </a:tc>
                <a:tc>
                  <a:txBody>
                    <a:bodyPr/>
                    <a:lstStyle/>
                    <a:p>
                      <a:pPr marL="229870">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38"/>
                  </a:ext>
                </a:extLst>
              </a:tr>
              <a:tr h="156933">
                <a:tc>
                  <a:txBody>
                    <a:bodyPr/>
                    <a:lstStyle/>
                    <a:p>
                      <a:pPr marL="31750">
                        <a:lnSpc>
                          <a:spcPct val="100000"/>
                        </a:lnSpc>
                        <a:spcBef>
                          <a:spcPts val="30"/>
                        </a:spcBef>
                      </a:pPr>
                      <a:r>
                        <a:rPr sz="900" spc="-5" dirty="0">
                          <a:latin typeface="Arial"/>
                          <a:cs typeface="Arial"/>
                        </a:rPr>
                        <a:t>S14.01</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Ceiling finishes and</a:t>
                      </a:r>
                      <a:r>
                        <a:rPr sz="900" spc="-10" dirty="0">
                          <a:latin typeface="Arial"/>
                          <a:cs typeface="Arial"/>
                        </a:rPr>
                        <a:t> </a:t>
                      </a:r>
                      <a:r>
                        <a:rPr sz="900" spc="-5" dirty="0">
                          <a:latin typeface="Arial"/>
                          <a:cs typeface="Arial"/>
                        </a:rPr>
                        <a:t>linings</a:t>
                      </a:r>
                      <a:endParaRPr sz="900">
                        <a:latin typeface="Arial"/>
                        <a:cs typeface="Arial"/>
                      </a:endParaRPr>
                    </a:p>
                  </a:txBody>
                  <a:tcPr marL="0" marR="0" marT="3810" marB="0"/>
                </a:tc>
                <a:tc>
                  <a:txBody>
                    <a:bodyPr/>
                    <a:lstStyle/>
                    <a:p>
                      <a:pPr marL="230504">
                        <a:lnSpc>
                          <a:spcPct val="100000"/>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39"/>
                  </a:ext>
                </a:extLst>
              </a:tr>
              <a:tr h="156933">
                <a:tc>
                  <a:txBody>
                    <a:bodyPr/>
                    <a:lstStyle/>
                    <a:p>
                      <a:pPr marL="31750">
                        <a:lnSpc>
                          <a:spcPct val="100000"/>
                        </a:lnSpc>
                        <a:spcBef>
                          <a:spcPts val="30"/>
                        </a:spcBef>
                      </a:pPr>
                      <a:r>
                        <a:rPr sz="900" spc="-5" dirty="0">
                          <a:latin typeface="Arial"/>
                          <a:cs typeface="Arial"/>
                        </a:rPr>
                        <a:t>S14.02</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Beam</a:t>
                      </a:r>
                      <a:r>
                        <a:rPr sz="900" spc="-10" dirty="0">
                          <a:latin typeface="Arial"/>
                          <a:cs typeface="Arial"/>
                        </a:rPr>
                        <a:t> </a:t>
                      </a:r>
                      <a:r>
                        <a:rPr sz="900" spc="-5" dirty="0">
                          <a:latin typeface="Arial"/>
                          <a:cs typeface="Arial"/>
                        </a:rPr>
                        <a:t>cladding</a:t>
                      </a:r>
                      <a:endParaRPr sz="900">
                        <a:latin typeface="Arial"/>
                        <a:cs typeface="Arial"/>
                      </a:endParaRPr>
                    </a:p>
                  </a:txBody>
                  <a:tcPr marL="0" marR="0" marT="3810" marB="0"/>
                </a:tc>
                <a:tc>
                  <a:txBody>
                    <a:bodyPr/>
                    <a:lstStyle/>
                    <a:p>
                      <a:pPr marL="230504">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40"/>
                  </a:ext>
                </a:extLst>
              </a:tr>
              <a:tr h="156590">
                <a:tc>
                  <a:txBody>
                    <a:bodyPr/>
                    <a:lstStyle/>
                    <a:p>
                      <a:pPr marL="31750">
                        <a:lnSpc>
                          <a:spcPct val="100000"/>
                        </a:lnSpc>
                        <a:spcBef>
                          <a:spcPts val="30"/>
                        </a:spcBef>
                      </a:pPr>
                      <a:r>
                        <a:rPr sz="900" spc="-5" dirty="0">
                          <a:latin typeface="Arial"/>
                          <a:cs typeface="Arial"/>
                        </a:rPr>
                        <a:t>S14.03</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Ceiling</a:t>
                      </a:r>
                      <a:r>
                        <a:rPr sz="900" spc="-10" dirty="0">
                          <a:latin typeface="Arial"/>
                          <a:cs typeface="Arial"/>
                        </a:rPr>
                        <a:t> </a:t>
                      </a:r>
                      <a:r>
                        <a:rPr sz="900" spc="-5" dirty="0">
                          <a:latin typeface="Arial"/>
                          <a:cs typeface="Arial"/>
                        </a:rPr>
                        <a:t>framing</a:t>
                      </a:r>
                      <a:endParaRPr sz="900">
                        <a:latin typeface="Arial"/>
                        <a:cs typeface="Arial"/>
                      </a:endParaRPr>
                    </a:p>
                  </a:txBody>
                  <a:tcPr marL="0" marR="0" marT="3810" marB="0"/>
                </a:tc>
                <a:tc>
                  <a:txBody>
                    <a:bodyPr/>
                    <a:lstStyle/>
                    <a:p>
                      <a:pPr marL="230504">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41"/>
                  </a:ext>
                </a:extLst>
              </a:tr>
              <a:tr h="156591">
                <a:tc>
                  <a:txBody>
                    <a:bodyPr/>
                    <a:lstStyle/>
                    <a:p>
                      <a:pPr marL="31750">
                        <a:lnSpc>
                          <a:spcPct val="100000"/>
                        </a:lnSpc>
                        <a:spcBef>
                          <a:spcPts val="25"/>
                        </a:spcBef>
                      </a:pPr>
                      <a:r>
                        <a:rPr sz="900" spc="-5" dirty="0">
                          <a:latin typeface="Arial"/>
                          <a:cs typeface="Arial"/>
                        </a:rPr>
                        <a:t>S14.04</a:t>
                      </a:r>
                      <a:endParaRPr sz="900">
                        <a:latin typeface="Arial"/>
                        <a:cs typeface="Arial"/>
                      </a:endParaRPr>
                    </a:p>
                  </a:txBody>
                  <a:tcPr marL="0" marR="0" marT="3175" marB="0"/>
                </a:tc>
                <a:tc>
                  <a:txBody>
                    <a:bodyPr/>
                    <a:lstStyle/>
                    <a:p>
                      <a:pPr marL="130175">
                        <a:lnSpc>
                          <a:spcPct val="100000"/>
                        </a:lnSpc>
                        <a:spcBef>
                          <a:spcPts val="25"/>
                        </a:spcBef>
                      </a:pPr>
                      <a:r>
                        <a:rPr sz="900" spc="-5" dirty="0">
                          <a:latin typeface="Arial"/>
                          <a:cs typeface="Arial"/>
                        </a:rPr>
                        <a:t>Strapping behind linings</a:t>
                      </a:r>
                      <a:endParaRPr sz="900">
                        <a:latin typeface="Arial"/>
                        <a:cs typeface="Arial"/>
                      </a:endParaRPr>
                    </a:p>
                  </a:txBody>
                  <a:tcPr marL="0" marR="0" marT="3175" marB="0"/>
                </a:tc>
                <a:tc>
                  <a:txBody>
                    <a:bodyPr/>
                    <a:lstStyle/>
                    <a:p>
                      <a:pPr marL="229235">
                        <a:lnSpc>
                          <a:spcPct val="100000"/>
                        </a:lnSpc>
                        <a:spcBef>
                          <a:spcPts val="25"/>
                        </a:spcBef>
                      </a:pPr>
                      <a:r>
                        <a:rPr sz="900" dirty="0">
                          <a:latin typeface="Arial"/>
                          <a:cs typeface="Arial"/>
                        </a:rPr>
                        <a:t>m2</a:t>
                      </a:r>
                      <a:endParaRPr sz="900">
                        <a:latin typeface="Arial"/>
                        <a:cs typeface="Arial"/>
                      </a:endParaRPr>
                    </a:p>
                  </a:txBody>
                  <a:tcPr marL="0" marR="0" marT="3175" marB="0"/>
                </a:tc>
                <a:extLst>
                  <a:ext uri="{0D108BD9-81ED-4DB2-BD59-A6C34878D82A}">
                    <a16:rowId xmlns:a16="http://schemas.microsoft.com/office/drawing/2014/main" val="10042"/>
                  </a:ext>
                </a:extLst>
              </a:tr>
              <a:tr h="156933">
                <a:tc>
                  <a:txBody>
                    <a:bodyPr/>
                    <a:lstStyle/>
                    <a:p>
                      <a:pPr marL="31750">
                        <a:lnSpc>
                          <a:spcPct val="100000"/>
                        </a:lnSpc>
                        <a:spcBef>
                          <a:spcPts val="30"/>
                        </a:spcBef>
                      </a:pPr>
                      <a:r>
                        <a:rPr sz="900" spc="-5" dirty="0">
                          <a:latin typeface="Arial"/>
                          <a:cs typeface="Arial"/>
                        </a:rPr>
                        <a:t>S14.05</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Insulation behind linings</a:t>
                      </a:r>
                      <a:endParaRPr sz="900">
                        <a:latin typeface="Arial"/>
                        <a:cs typeface="Arial"/>
                      </a:endParaRPr>
                    </a:p>
                  </a:txBody>
                  <a:tcPr marL="0" marR="0" marT="3810" marB="0"/>
                </a:tc>
                <a:tc>
                  <a:txBody>
                    <a:bodyPr/>
                    <a:lstStyle/>
                    <a:p>
                      <a:pPr marL="22923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43"/>
                  </a:ext>
                </a:extLst>
              </a:tr>
              <a:tr h="142314">
                <a:tc>
                  <a:txBody>
                    <a:bodyPr/>
                    <a:lstStyle/>
                    <a:p>
                      <a:pPr marL="31750">
                        <a:lnSpc>
                          <a:spcPts val="990"/>
                        </a:lnSpc>
                        <a:spcBef>
                          <a:spcPts val="30"/>
                        </a:spcBef>
                      </a:pPr>
                      <a:r>
                        <a:rPr sz="900" spc="-5" dirty="0">
                          <a:latin typeface="Arial"/>
                          <a:cs typeface="Arial"/>
                        </a:rPr>
                        <a:t>S14.06</a:t>
                      </a:r>
                      <a:endParaRPr sz="900">
                        <a:latin typeface="Arial"/>
                        <a:cs typeface="Arial"/>
                      </a:endParaRPr>
                    </a:p>
                  </a:txBody>
                  <a:tcPr marL="0" marR="0" marT="3810" marB="0"/>
                </a:tc>
                <a:tc>
                  <a:txBody>
                    <a:bodyPr/>
                    <a:lstStyle/>
                    <a:p>
                      <a:pPr marL="130175">
                        <a:lnSpc>
                          <a:spcPts val="990"/>
                        </a:lnSpc>
                        <a:spcBef>
                          <a:spcPts val="30"/>
                        </a:spcBef>
                      </a:pPr>
                      <a:r>
                        <a:rPr sz="900" spc="-5" dirty="0">
                          <a:latin typeface="Arial"/>
                          <a:cs typeface="Arial"/>
                        </a:rPr>
                        <a:t>Proprietary suspended</a:t>
                      </a:r>
                      <a:r>
                        <a:rPr sz="900" spc="-10" dirty="0">
                          <a:latin typeface="Arial"/>
                          <a:cs typeface="Arial"/>
                        </a:rPr>
                        <a:t> </a:t>
                      </a:r>
                      <a:r>
                        <a:rPr sz="900" spc="-5" dirty="0">
                          <a:latin typeface="Arial"/>
                          <a:cs typeface="Arial"/>
                        </a:rPr>
                        <a:t>ceilings</a:t>
                      </a:r>
                      <a:endParaRPr sz="900">
                        <a:latin typeface="Arial"/>
                        <a:cs typeface="Arial"/>
                      </a:endParaRPr>
                    </a:p>
                  </a:txBody>
                  <a:tcPr marL="0" marR="0" marT="3810" marB="0"/>
                </a:tc>
                <a:tc>
                  <a:txBody>
                    <a:bodyPr/>
                    <a:lstStyle/>
                    <a:p>
                      <a:pPr marL="229870">
                        <a:lnSpc>
                          <a:spcPts val="990"/>
                        </a:lnSpc>
                        <a:spcBef>
                          <a:spcPts val="30"/>
                        </a:spcBef>
                      </a:pPr>
                      <a:r>
                        <a:rPr sz="900" spc="-5"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44"/>
                  </a:ext>
                </a:extLst>
              </a:tr>
            </a:tbl>
          </a:graphicData>
        </a:graphic>
      </p:graphicFrame>
      <p:sp>
        <p:nvSpPr>
          <p:cNvPr id="14" name="object 14"/>
          <p:cNvSpPr txBox="1"/>
          <p:nvPr/>
        </p:nvSpPr>
        <p:spPr>
          <a:xfrm>
            <a:off x="6388827" y="848483"/>
            <a:ext cx="184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m2</a:t>
            </a:r>
            <a:endParaRPr sz="900">
              <a:latin typeface="Arial"/>
              <a:cs typeface="Arial"/>
            </a:endParaRPr>
          </a:p>
        </p:txBody>
      </p:sp>
      <p:sp>
        <p:nvSpPr>
          <p:cNvPr id="15" name="object 15"/>
          <p:cNvSpPr txBox="1"/>
          <p:nvPr/>
        </p:nvSpPr>
        <p:spPr>
          <a:xfrm>
            <a:off x="6388827" y="1241676"/>
            <a:ext cx="1847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m2</a:t>
            </a:r>
            <a:endParaRPr sz="900">
              <a:latin typeface="Arial"/>
              <a:cs typeface="Arial"/>
            </a:endParaRPr>
          </a:p>
        </p:txBody>
      </p:sp>
      <p:sp>
        <p:nvSpPr>
          <p:cNvPr id="16" name="object 16"/>
          <p:cNvSpPr txBox="1"/>
          <p:nvPr/>
        </p:nvSpPr>
        <p:spPr>
          <a:xfrm>
            <a:off x="6388256" y="1615893"/>
            <a:ext cx="184785" cy="339725"/>
          </a:xfrm>
          <a:prstGeom prst="rect">
            <a:avLst/>
          </a:prstGeom>
        </p:spPr>
        <p:txBody>
          <a:bodyPr vert="horz" wrap="square" lIns="0" tIns="12700" rIns="0" bIns="0" rtlCol="0">
            <a:spAutoFit/>
          </a:bodyPr>
          <a:lstStyle/>
          <a:p>
            <a:pPr marL="12700" marR="5080" indent="-635">
              <a:lnSpc>
                <a:spcPct val="114399"/>
              </a:lnSpc>
              <a:spcBef>
                <a:spcPts val="100"/>
              </a:spcBef>
            </a:pPr>
            <a:r>
              <a:rPr sz="900" dirty="0">
                <a:latin typeface="Arial"/>
                <a:cs typeface="Arial"/>
              </a:rPr>
              <a:t>m2  </a:t>
            </a:r>
            <a:r>
              <a:rPr sz="900" spc="-5" dirty="0">
                <a:latin typeface="Arial"/>
                <a:cs typeface="Arial"/>
              </a:rPr>
              <a:t>No</a:t>
            </a:r>
            <a:endParaRPr sz="900">
              <a:latin typeface="Arial"/>
              <a:cs typeface="Arial"/>
            </a:endParaRPr>
          </a:p>
        </p:txBody>
      </p:sp>
      <p:sp>
        <p:nvSpPr>
          <p:cNvPr id="17" name="object 17"/>
          <p:cNvSpPr txBox="1"/>
          <p:nvPr/>
        </p:nvSpPr>
        <p:spPr>
          <a:xfrm>
            <a:off x="6388942" y="2046347"/>
            <a:ext cx="1714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No</a:t>
            </a:r>
            <a:endParaRPr sz="900">
              <a:latin typeface="Arial"/>
              <a:cs typeface="Arial"/>
            </a:endParaRPr>
          </a:p>
        </p:txBody>
      </p:sp>
      <p:sp>
        <p:nvSpPr>
          <p:cNvPr id="18" name="object 18"/>
          <p:cNvSpPr txBox="1"/>
          <p:nvPr/>
        </p:nvSpPr>
        <p:spPr>
          <a:xfrm>
            <a:off x="6389056" y="2440340"/>
            <a:ext cx="1714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No</a:t>
            </a:r>
            <a:endParaRPr sz="900">
              <a:latin typeface="Arial"/>
              <a:cs typeface="Aria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47</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graphicFrame>
        <p:nvGraphicFramePr>
          <p:cNvPr id="4" name="object 4"/>
          <p:cNvGraphicFramePr>
            <a:graphicFrameLocks noGrp="1"/>
          </p:cNvGraphicFramePr>
          <p:nvPr/>
        </p:nvGraphicFramePr>
        <p:xfrm>
          <a:off x="867763" y="872011"/>
          <a:ext cx="5800725" cy="7620000"/>
        </p:xfrm>
        <a:graphic>
          <a:graphicData uri="http://schemas.openxmlformats.org/drawingml/2006/table">
            <a:tbl>
              <a:tblPr firstRow="1" bandRow="1">
                <a:tableStyleId>{2D5ABB26-0587-4C30-8999-92F81FD0307C}</a:tableStyleId>
              </a:tblPr>
              <a:tblGrid>
                <a:gridCol w="524510">
                  <a:extLst>
                    <a:ext uri="{9D8B030D-6E8A-4147-A177-3AD203B41FA5}">
                      <a16:colId xmlns:a16="http://schemas.microsoft.com/office/drawing/2014/main" val="20000"/>
                    </a:ext>
                  </a:extLst>
                </a:gridCol>
                <a:gridCol w="4596130">
                  <a:extLst>
                    <a:ext uri="{9D8B030D-6E8A-4147-A177-3AD203B41FA5}">
                      <a16:colId xmlns:a16="http://schemas.microsoft.com/office/drawing/2014/main" val="20001"/>
                    </a:ext>
                  </a:extLst>
                </a:gridCol>
                <a:gridCol w="678814">
                  <a:extLst>
                    <a:ext uri="{9D8B030D-6E8A-4147-A177-3AD203B41FA5}">
                      <a16:colId xmlns:a16="http://schemas.microsoft.com/office/drawing/2014/main" val="20002"/>
                    </a:ext>
                  </a:extLst>
                </a:gridCol>
              </a:tblGrid>
              <a:tr h="455496">
                <a:tc>
                  <a:txBody>
                    <a:bodyPr/>
                    <a:lstStyle/>
                    <a:p>
                      <a:pPr marL="31750">
                        <a:lnSpc>
                          <a:spcPts val="994"/>
                        </a:lnSpc>
                      </a:pPr>
                      <a:r>
                        <a:rPr sz="900" spc="-5" dirty="0">
                          <a:latin typeface="Arial"/>
                          <a:cs typeface="Arial"/>
                        </a:rPr>
                        <a:t>S14.07</a:t>
                      </a:r>
                      <a:endParaRPr sz="900">
                        <a:latin typeface="Arial"/>
                        <a:cs typeface="Arial"/>
                      </a:endParaRPr>
                    </a:p>
                    <a:p>
                      <a:pPr marL="31750" marR="123825">
                        <a:lnSpc>
                          <a:spcPts val="1240"/>
                        </a:lnSpc>
                        <a:spcBef>
                          <a:spcPts val="55"/>
                        </a:spcBef>
                      </a:pPr>
                      <a:r>
                        <a:rPr sz="900" spc="-5" dirty="0">
                          <a:latin typeface="Arial"/>
                          <a:cs typeface="Arial"/>
                        </a:rPr>
                        <a:t>S14.08  S14.09</a:t>
                      </a:r>
                      <a:endParaRPr sz="900">
                        <a:latin typeface="Arial"/>
                        <a:cs typeface="Arial"/>
                      </a:endParaRPr>
                    </a:p>
                  </a:txBody>
                  <a:tcPr marL="0" marR="0" marT="0" marB="0"/>
                </a:tc>
                <a:tc>
                  <a:txBody>
                    <a:bodyPr/>
                    <a:lstStyle/>
                    <a:p>
                      <a:pPr marL="130175">
                        <a:lnSpc>
                          <a:spcPts val="994"/>
                        </a:lnSpc>
                      </a:pPr>
                      <a:r>
                        <a:rPr sz="900" spc="-5" dirty="0">
                          <a:latin typeface="Arial"/>
                          <a:cs typeface="Arial"/>
                        </a:rPr>
                        <a:t>Mouldings cover battens and the</a:t>
                      </a:r>
                      <a:r>
                        <a:rPr sz="900" spc="-10" dirty="0">
                          <a:latin typeface="Arial"/>
                          <a:cs typeface="Arial"/>
                        </a:rPr>
                        <a:t> </a:t>
                      </a:r>
                      <a:r>
                        <a:rPr sz="900" spc="-5" dirty="0">
                          <a:latin typeface="Arial"/>
                          <a:cs typeface="Arial"/>
                        </a:rPr>
                        <a:t>like</a:t>
                      </a:r>
                      <a:endParaRPr sz="900">
                        <a:latin typeface="Arial"/>
                        <a:cs typeface="Arial"/>
                      </a:endParaRPr>
                    </a:p>
                    <a:p>
                      <a:pPr marL="130175" marR="1983739" indent="-635">
                        <a:lnSpc>
                          <a:spcPts val="1240"/>
                        </a:lnSpc>
                        <a:spcBef>
                          <a:spcPts val="55"/>
                        </a:spcBef>
                      </a:pPr>
                      <a:r>
                        <a:rPr sz="900" spc="-5" dirty="0">
                          <a:latin typeface="Arial"/>
                          <a:cs typeface="Arial"/>
                        </a:rPr>
                        <a:t>In-ceiling fire and sound baffles including framing  Ceiling access</a:t>
                      </a:r>
                      <a:r>
                        <a:rPr sz="900" spc="-10" dirty="0">
                          <a:latin typeface="Arial"/>
                          <a:cs typeface="Arial"/>
                        </a:rPr>
                        <a:t> </a:t>
                      </a:r>
                      <a:r>
                        <a:rPr sz="900" spc="-5" dirty="0">
                          <a:latin typeface="Arial"/>
                          <a:cs typeface="Arial"/>
                        </a:rPr>
                        <a:t>panels</a:t>
                      </a:r>
                      <a:endParaRPr sz="900">
                        <a:latin typeface="Arial"/>
                        <a:cs typeface="Arial"/>
                      </a:endParaRPr>
                    </a:p>
                  </a:txBody>
                  <a:tcPr marL="0" marR="0" marT="0" marB="0"/>
                </a:tc>
                <a:tc>
                  <a:txBody>
                    <a:bodyPr/>
                    <a:lstStyle/>
                    <a:p>
                      <a:pPr marL="411480">
                        <a:lnSpc>
                          <a:spcPts val="994"/>
                        </a:lnSpc>
                      </a:pPr>
                      <a:r>
                        <a:rPr sz="900" dirty="0">
                          <a:latin typeface="Arial"/>
                          <a:cs typeface="Arial"/>
                        </a:rPr>
                        <a:t>m</a:t>
                      </a:r>
                      <a:endParaRPr sz="900">
                        <a:latin typeface="Arial"/>
                        <a:cs typeface="Arial"/>
                      </a:endParaRPr>
                    </a:p>
                    <a:p>
                      <a:pPr marL="411480" marR="100965" indent="-1270">
                        <a:lnSpc>
                          <a:spcPts val="1240"/>
                        </a:lnSpc>
                        <a:spcBef>
                          <a:spcPts val="55"/>
                        </a:spcBef>
                      </a:pPr>
                      <a:r>
                        <a:rPr sz="900" dirty="0">
                          <a:latin typeface="Arial"/>
                          <a:cs typeface="Arial"/>
                        </a:rPr>
                        <a:t>m2  </a:t>
                      </a:r>
                      <a:r>
                        <a:rPr sz="900" spc="-5" dirty="0">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00"/>
                  </a:ext>
                </a:extLst>
              </a:tr>
              <a:tr h="156933">
                <a:tc>
                  <a:txBody>
                    <a:bodyPr/>
                    <a:lstStyle/>
                    <a:p>
                      <a:pPr marL="31750">
                        <a:lnSpc>
                          <a:spcPct val="100000"/>
                        </a:lnSpc>
                        <a:spcBef>
                          <a:spcPts val="30"/>
                        </a:spcBef>
                      </a:pPr>
                      <a:r>
                        <a:rPr sz="900" spc="-5" dirty="0">
                          <a:latin typeface="Arial"/>
                          <a:cs typeface="Arial"/>
                        </a:rPr>
                        <a:t>S15.01</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Wardrobes</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01"/>
                  </a:ext>
                </a:extLst>
              </a:tr>
              <a:tr h="156933">
                <a:tc>
                  <a:txBody>
                    <a:bodyPr/>
                    <a:lstStyle/>
                    <a:p>
                      <a:pPr marL="31750">
                        <a:lnSpc>
                          <a:spcPct val="100000"/>
                        </a:lnSpc>
                        <a:spcBef>
                          <a:spcPts val="30"/>
                        </a:spcBef>
                      </a:pPr>
                      <a:r>
                        <a:rPr sz="900" spc="-5" dirty="0">
                          <a:latin typeface="Arial"/>
                          <a:cs typeface="Arial"/>
                        </a:rPr>
                        <a:t>S15.02</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Cupboards</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02"/>
                  </a:ext>
                </a:extLst>
              </a:tr>
              <a:tr h="156933">
                <a:tc>
                  <a:txBody>
                    <a:bodyPr/>
                    <a:lstStyle/>
                    <a:p>
                      <a:pPr marL="31750">
                        <a:lnSpc>
                          <a:spcPct val="100000"/>
                        </a:lnSpc>
                        <a:spcBef>
                          <a:spcPts val="30"/>
                        </a:spcBef>
                      </a:pPr>
                      <a:r>
                        <a:rPr sz="900" spc="-5" dirty="0">
                          <a:latin typeface="Arial"/>
                          <a:cs typeface="Arial"/>
                        </a:rPr>
                        <a:t>S15.03</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Shelving</a:t>
                      </a:r>
                      <a:r>
                        <a:rPr sz="900" spc="-10" dirty="0">
                          <a:latin typeface="Arial"/>
                          <a:cs typeface="Arial"/>
                        </a:rPr>
                        <a:t> </a:t>
                      </a:r>
                      <a:r>
                        <a:rPr sz="900" spc="-5" dirty="0">
                          <a:latin typeface="Arial"/>
                          <a:cs typeface="Arial"/>
                        </a:rPr>
                        <a:t>units</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03"/>
                  </a:ext>
                </a:extLst>
              </a:tr>
              <a:tr h="156933">
                <a:tc>
                  <a:txBody>
                    <a:bodyPr/>
                    <a:lstStyle/>
                    <a:p>
                      <a:pPr marL="31750">
                        <a:lnSpc>
                          <a:spcPct val="100000"/>
                        </a:lnSpc>
                        <a:spcBef>
                          <a:spcPts val="30"/>
                        </a:spcBef>
                      </a:pPr>
                      <a:r>
                        <a:rPr sz="900" spc="-5" dirty="0">
                          <a:latin typeface="Arial"/>
                          <a:cs typeface="Arial"/>
                        </a:rPr>
                        <a:t>S15.04</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Shelving</a:t>
                      </a:r>
                      <a:endParaRPr sz="900">
                        <a:latin typeface="Arial"/>
                        <a:cs typeface="Arial"/>
                      </a:endParaRPr>
                    </a:p>
                  </a:txBody>
                  <a:tcPr marL="0" marR="0" marT="3810" marB="0"/>
                </a:tc>
                <a:tc>
                  <a:txBody>
                    <a:bodyPr/>
                    <a:lstStyle/>
                    <a:p>
                      <a:pPr marL="412115">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04"/>
                  </a:ext>
                </a:extLst>
              </a:tr>
              <a:tr h="156590">
                <a:tc>
                  <a:txBody>
                    <a:bodyPr/>
                    <a:lstStyle/>
                    <a:p>
                      <a:pPr marL="31750">
                        <a:lnSpc>
                          <a:spcPct val="100000"/>
                        </a:lnSpc>
                        <a:spcBef>
                          <a:spcPts val="30"/>
                        </a:spcBef>
                      </a:pPr>
                      <a:r>
                        <a:rPr sz="900" spc="-5" dirty="0">
                          <a:latin typeface="Arial"/>
                          <a:cs typeface="Arial"/>
                        </a:rPr>
                        <a:t>S15.05</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Sink, vanity and bench</a:t>
                      </a:r>
                      <a:r>
                        <a:rPr sz="900" dirty="0">
                          <a:latin typeface="Arial"/>
                          <a:cs typeface="Arial"/>
                        </a:rPr>
                        <a:t> </a:t>
                      </a:r>
                      <a:r>
                        <a:rPr sz="900" spc="-5" dirty="0">
                          <a:latin typeface="Arial"/>
                          <a:cs typeface="Arial"/>
                        </a:rPr>
                        <a:t>units</a:t>
                      </a:r>
                      <a:endParaRPr sz="900">
                        <a:latin typeface="Arial"/>
                        <a:cs typeface="Arial"/>
                      </a:endParaRPr>
                    </a:p>
                  </a:txBody>
                  <a:tcPr marL="0" marR="0" marT="3810" marB="0"/>
                </a:tc>
                <a:tc>
                  <a:txBody>
                    <a:bodyPr/>
                    <a:lstStyle/>
                    <a:p>
                      <a:pPr marL="411480">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05"/>
                  </a:ext>
                </a:extLst>
              </a:tr>
              <a:tr h="156590">
                <a:tc>
                  <a:txBody>
                    <a:bodyPr/>
                    <a:lstStyle/>
                    <a:p>
                      <a:pPr marL="31750">
                        <a:lnSpc>
                          <a:spcPct val="100000"/>
                        </a:lnSpc>
                        <a:spcBef>
                          <a:spcPts val="25"/>
                        </a:spcBef>
                      </a:pPr>
                      <a:r>
                        <a:rPr sz="900" spc="-5" dirty="0">
                          <a:latin typeface="Arial"/>
                          <a:cs typeface="Arial"/>
                        </a:rPr>
                        <a:t>S15.06</a:t>
                      </a:r>
                      <a:endParaRPr sz="900">
                        <a:latin typeface="Arial"/>
                        <a:cs typeface="Arial"/>
                      </a:endParaRPr>
                    </a:p>
                  </a:txBody>
                  <a:tcPr marL="0" marR="0" marT="3175" marB="0"/>
                </a:tc>
                <a:tc>
                  <a:txBody>
                    <a:bodyPr/>
                    <a:lstStyle/>
                    <a:p>
                      <a:pPr marL="130175">
                        <a:lnSpc>
                          <a:spcPct val="100000"/>
                        </a:lnSpc>
                        <a:spcBef>
                          <a:spcPts val="25"/>
                        </a:spcBef>
                      </a:pPr>
                      <a:r>
                        <a:rPr sz="900" spc="-5" dirty="0">
                          <a:latin typeface="Arial"/>
                          <a:cs typeface="Arial"/>
                        </a:rPr>
                        <a:t>Sink, vanity and bench</a:t>
                      </a:r>
                      <a:r>
                        <a:rPr sz="900" dirty="0">
                          <a:latin typeface="Arial"/>
                          <a:cs typeface="Arial"/>
                        </a:rPr>
                        <a:t> </a:t>
                      </a:r>
                      <a:r>
                        <a:rPr sz="900" spc="-5" dirty="0">
                          <a:latin typeface="Arial"/>
                          <a:cs typeface="Arial"/>
                        </a:rPr>
                        <a:t>tops</a:t>
                      </a:r>
                      <a:endParaRPr sz="900">
                        <a:latin typeface="Arial"/>
                        <a:cs typeface="Arial"/>
                      </a:endParaRPr>
                    </a:p>
                  </a:txBody>
                  <a:tcPr marL="0" marR="0" marT="3175" marB="0"/>
                </a:tc>
                <a:tc>
                  <a:txBody>
                    <a:bodyPr/>
                    <a:lstStyle/>
                    <a:p>
                      <a:pPr marL="411480">
                        <a:lnSpc>
                          <a:spcPct val="100000"/>
                        </a:lnSpc>
                        <a:spcBef>
                          <a:spcPts val="25"/>
                        </a:spcBef>
                      </a:pPr>
                      <a:r>
                        <a:rPr sz="900" spc="-5" dirty="0">
                          <a:latin typeface="Arial"/>
                          <a:cs typeface="Arial"/>
                        </a:rPr>
                        <a:t>No</a:t>
                      </a:r>
                      <a:endParaRPr sz="900">
                        <a:latin typeface="Arial"/>
                        <a:cs typeface="Arial"/>
                      </a:endParaRPr>
                    </a:p>
                  </a:txBody>
                  <a:tcPr marL="0" marR="0" marT="3175" marB="0"/>
                </a:tc>
                <a:extLst>
                  <a:ext uri="{0D108BD9-81ED-4DB2-BD59-A6C34878D82A}">
                    <a16:rowId xmlns:a16="http://schemas.microsoft.com/office/drawing/2014/main" val="10006"/>
                  </a:ext>
                </a:extLst>
              </a:tr>
              <a:tr h="156933">
                <a:tc>
                  <a:txBody>
                    <a:bodyPr/>
                    <a:lstStyle/>
                    <a:p>
                      <a:pPr marL="31750">
                        <a:lnSpc>
                          <a:spcPct val="100000"/>
                        </a:lnSpc>
                        <a:spcBef>
                          <a:spcPts val="30"/>
                        </a:spcBef>
                      </a:pPr>
                      <a:r>
                        <a:rPr sz="900" spc="-5" dirty="0">
                          <a:latin typeface="Arial"/>
                          <a:cs typeface="Arial"/>
                        </a:rPr>
                        <a:t>S15.07</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Lockers, fixed desks, tables and bunk</a:t>
                      </a:r>
                      <a:r>
                        <a:rPr sz="900" spc="-10" dirty="0">
                          <a:latin typeface="Arial"/>
                          <a:cs typeface="Arial"/>
                        </a:rPr>
                        <a:t> </a:t>
                      </a:r>
                      <a:r>
                        <a:rPr sz="900" spc="-5" dirty="0">
                          <a:latin typeface="Arial"/>
                          <a:cs typeface="Arial"/>
                        </a:rPr>
                        <a:t>beds</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07"/>
                  </a:ext>
                </a:extLst>
              </a:tr>
              <a:tr h="156933">
                <a:tc>
                  <a:txBody>
                    <a:bodyPr/>
                    <a:lstStyle/>
                    <a:p>
                      <a:pPr marL="31750">
                        <a:lnSpc>
                          <a:spcPct val="100000"/>
                        </a:lnSpc>
                        <a:spcBef>
                          <a:spcPts val="30"/>
                        </a:spcBef>
                      </a:pPr>
                      <a:r>
                        <a:rPr sz="900" spc="-5" dirty="0">
                          <a:latin typeface="Arial"/>
                          <a:cs typeface="Arial"/>
                        </a:rPr>
                        <a:t>S15.08</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Safes</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08"/>
                  </a:ext>
                </a:extLst>
              </a:tr>
              <a:tr h="156933">
                <a:tc>
                  <a:txBody>
                    <a:bodyPr/>
                    <a:lstStyle/>
                    <a:p>
                      <a:pPr marL="31750">
                        <a:lnSpc>
                          <a:spcPct val="100000"/>
                        </a:lnSpc>
                        <a:spcBef>
                          <a:spcPts val="30"/>
                        </a:spcBef>
                      </a:pPr>
                      <a:r>
                        <a:rPr sz="900" spc="-5" dirty="0">
                          <a:latin typeface="Arial"/>
                          <a:cs typeface="Arial"/>
                        </a:rPr>
                        <a:t>S15.09</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Cloakroom</a:t>
                      </a:r>
                      <a:r>
                        <a:rPr sz="900" spc="-10" dirty="0">
                          <a:latin typeface="Arial"/>
                          <a:cs typeface="Arial"/>
                        </a:rPr>
                        <a:t> </a:t>
                      </a:r>
                      <a:r>
                        <a:rPr sz="900" spc="-5" dirty="0">
                          <a:latin typeface="Arial"/>
                          <a:cs typeface="Arial"/>
                        </a:rPr>
                        <a:t>fittings</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09"/>
                  </a:ext>
                </a:extLst>
              </a:tr>
              <a:tr h="156933">
                <a:tc>
                  <a:txBody>
                    <a:bodyPr/>
                    <a:lstStyle/>
                    <a:p>
                      <a:pPr marL="31750">
                        <a:lnSpc>
                          <a:spcPct val="100000"/>
                        </a:lnSpc>
                        <a:spcBef>
                          <a:spcPts val="30"/>
                        </a:spcBef>
                      </a:pPr>
                      <a:r>
                        <a:rPr sz="900" spc="-5" dirty="0">
                          <a:latin typeface="Arial"/>
                          <a:cs typeface="Arial"/>
                        </a:rPr>
                        <a:t>S15.10</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Benches and seating</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0"/>
                  </a:ext>
                </a:extLst>
              </a:tr>
              <a:tr h="156590">
                <a:tc>
                  <a:txBody>
                    <a:bodyPr/>
                    <a:lstStyle/>
                    <a:p>
                      <a:pPr marL="31750">
                        <a:lnSpc>
                          <a:spcPct val="100000"/>
                        </a:lnSpc>
                        <a:spcBef>
                          <a:spcPts val="30"/>
                        </a:spcBef>
                      </a:pPr>
                      <a:r>
                        <a:rPr sz="900" spc="-5" dirty="0">
                          <a:latin typeface="Arial"/>
                          <a:cs typeface="Arial"/>
                        </a:rPr>
                        <a:t>S15.11</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Counters, bars and the</a:t>
                      </a:r>
                      <a:r>
                        <a:rPr sz="900" spc="-10" dirty="0">
                          <a:latin typeface="Arial"/>
                          <a:cs typeface="Arial"/>
                        </a:rPr>
                        <a:t> </a:t>
                      </a:r>
                      <a:r>
                        <a:rPr sz="900" spc="-5" dirty="0">
                          <a:latin typeface="Arial"/>
                          <a:cs typeface="Arial"/>
                        </a:rPr>
                        <a:t>like</a:t>
                      </a:r>
                      <a:endParaRPr sz="900">
                        <a:latin typeface="Arial"/>
                        <a:cs typeface="Arial"/>
                      </a:endParaRPr>
                    </a:p>
                  </a:txBody>
                  <a:tcPr marL="0" marR="0" marT="3810" marB="0"/>
                </a:tc>
                <a:tc>
                  <a:txBody>
                    <a:bodyPr/>
                    <a:lstStyle/>
                    <a:p>
                      <a:pPr marL="3867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1"/>
                  </a:ext>
                </a:extLst>
              </a:tr>
              <a:tr h="156591">
                <a:tc>
                  <a:txBody>
                    <a:bodyPr/>
                    <a:lstStyle/>
                    <a:p>
                      <a:pPr marL="31750">
                        <a:lnSpc>
                          <a:spcPct val="100000"/>
                        </a:lnSpc>
                        <a:spcBef>
                          <a:spcPts val="25"/>
                        </a:spcBef>
                      </a:pPr>
                      <a:r>
                        <a:rPr sz="900" spc="-5" dirty="0">
                          <a:latin typeface="Arial"/>
                          <a:cs typeface="Arial"/>
                        </a:rPr>
                        <a:t>S15.12</a:t>
                      </a:r>
                      <a:endParaRPr sz="900">
                        <a:latin typeface="Arial"/>
                        <a:cs typeface="Arial"/>
                      </a:endParaRPr>
                    </a:p>
                  </a:txBody>
                  <a:tcPr marL="0" marR="0" marT="3175" marB="0"/>
                </a:tc>
                <a:tc>
                  <a:txBody>
                    <a:bodyPr/>
                    <a:lstStyle/>
                    <a:p>
                      <a:pPr marL="130175">
                        <a:lnSpc>
                          <a:spcPct val="100000"/>
                        </a:lnSpc>
                        <a:spcBef>
                          <a:spcPts val="25"/>
                        </a:spcBef>
                      </a:pPr>
                      <a:r>
                        <a:rPr sz="900" spc="-5" dirty="0">
                          <a:latin typeface="Arial"/>
                          <a:cs typeface="Arial"/>
                        </a:rPr>
                        <a:t>Chalk boards projection screens and notice</a:t>
                      </a:r>
                      <a:r>
                        <a:rPr sz="900" spc="-10" dirty="0">
                          <a:latin typeface="Arial"/>
                          <a:cs typeface="Arial"/>
                        </a:rPr>
                        <a:t> </a:t>
                      </a:r>
                      <a:r>
                        <a:rPr sz="900" spc="-5" dirty="0">
                          <a:latin typeface="Arial"/>
                          <a:cs typeface="Arial"/>
                        </a:rPr>
                        <a:t>boards</a:t>
                      </a:r>
                      <a:endParaRPr sz="900">
                        <a:latin typeface="Arial"/>
                        <a:cs typeface="Arial"/>
                      </a:endParaRPr>
                    </a:p>
                  </a:txBody>
                  <a:tcPr marL="0" marR="0" marT="3175" marB="0"/>
                </a:tc>
                <a:tc>
                  <a:txBody>
                    <a:bodyPr/>
                    <a:lstStyle/>
                    <a:p>
                      <a:pPr marL="410845">
                        <a:lnSpc>
                          <a:spcPct val="100000"/>
                        </a:lnSpc>
                        <a:spcBef>
                          <a:spcPts val="25"/>
                        </a:spcBef>
                      </a:pPr>
                      <a:r>
                        <a:rPr sz="900" spc="-5" dirty="0">
                          <a:latin typeface="Arial"/>
                          <a:cs typeface="Arial"/>
                        </a:rPr>
                        <a:t>No</a:t>
                      </a:r>
                      <a:endParaRPr sz="900">
                        <a:latin typeface="Arial"/>
                        <a:cs typeface="Arial"/>
                      </a:endParaRPr>
                    </a:p>
                  </a:txBody>
                  <a:tcPr marL="0" marR="0" marT="3175" marB="0"/>
                </a:tc>
                <a:extLst>
                  <a:ext uri="{0D108BD9-81ED-4DB2-BD59-A6C34878D82A}">
                    <a16:rowId xmlns:a16="http://schemas.microsoft.com/office/drawing/2014/main" val="10012"/>
                  </a:ext>
                </a:extLst>
              </a:tr>
              <a:tr h="156933">
                <a:tc>
                  <a:txBody>
                    <a:bodyPr/>
                    <a:lstStyle/>
                    <a:p>
                      <a:pPr marL="31750">
                        <a:lnSpc>
                          <a:spcPct val="100000"/>
                        </a:lnSpc>
                        <a:spcBef>
                          <a:spcPts val="30"/>
                        </a:spcBef>
                      </a:pPr>
                      <a:r>
                        <a:rPr sz="900" spc="-5" dirty="0">
                          <a:latin typeface="Arial"/>
                          <a:cs typeface="Arial"/>
                        </a:rPr>
                        <a:t>S15.13</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Telephone</a:t>
                      </a:r>
                      <a:r>
                        <a:rPr sz="900" spc="-10" dirty="0">
                          <a:latin typeface="Arial"/>
                          <a:cs typeface="Arial"/>
                        </a:rPr>
                        <a:t> </a:t>
                      </a:r>
                      <a:r>
                        <a:rPr sz="900" spc="-5" dirty="0">
                          <a:latin typeface="Arial"/>
                          <a:cs typeface="Arial"/>
                        </a:rPr>
                        <a:t>booths</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3"/>
                  </a:ext>
                </a:extLst>
              </a:tr>
              <a:tr h="156933">
                <a:tc>
                  <a:txBody>
                    <a:bodyPr/>
                    <a:lstStyle/>
                    <a:p>
                      <a:pPr marL="31750">
                        <a:lnSpc>
                          <a:spcPct val="100000"/>
                        </a:lnSpc>
                        <a:spcBef>
                          <a:spcPts val="30"/>
                        </a:spcBef>
                      </a:pPr>
                      <a:r>
                        <a:rPr sz="900" spc="-5" dirty="0">
                          <a:latin typeface="Arial"/>
                          <a:cs typeface="Arial"/>
                        </a:rPr>
                        <a:t>S15.14</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Curtain</a:t>
                      </a:r>
                      <a:r>
                        <a:rPr sz="900" spc="-10" dirty="0">
                          <a:latin typeface="Arial"/>
                          <a:cs typeface="Arial"/>
                        </a:rPr>
                        <a:t> </a:t>
                      </a:r>
                      <a:r>
                        <a:rPr sz="900" spc="-5" dirty="0">
                          <a:latin typeface="Arial"/>
                          <a:cs typeface="Arial"/>
                        </a:rPr>
                        <a:t>pelmets</a:t>
                      </a:r>
                      <a:endParaRPr sz="900">
                        <a:latin typeface="Arial"/>
                        <a:cs typeface="Arial"/>
                      </a:endParaRPr>
                    </a:p>
                  </a:txBody>
                  <a:tcPr marL="0" marR="0" marT="3810" marB="0"/>
                </a:tc>
                <a:tc>
                  <a:txBody>
                    <a:bodyPr/>
                    <a:lstStyle/>
                    <a:p>
                      <a:pPr marL="412115">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14"/>
                  </a:ext>
                </a:extLst>
              </a:tr>
              <a:tr h="156933">
                <a:tc>
                  <a:txBody>
                    <a:bodyPr/>
                    <a:lstStyle/>
                    <a:p>
                      <a:pPr marL="31750">
                        <a:lnSpc>
                          <a:spcPct val="100000"/>
                        </a:lnSpc>
                        <a:spcBef>
                          <a:spcPts val="30"/>
                        </a:spcBef>
                      </a:pPr>
                      <a:r>
                        <a:rPr sz="900" spc="-5" dirty="0">
                          <a:latin typeface="Arial"/>
                          <a:cs typeface="Arial"/>
                        </a:rPr>
                        <a:t>S15.15</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Mirrors</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5"/>
                  </a:ext>
                </a:extLst>
              </a:tr>
              <a:tr h="156933">
                <a:tc>
                  <a:txBody>
                    <a:bodyPr/>
                    <a:lstStyle/>
                    <a:p>
                      <a:pPr marL="31750">
                        <a:lnSpc>
                          <a:spcPct val="100000"/>
                        </a:lnSpc>
                        <a:spcBef>
                          <a:spcPts val="30"/>
                        </a:spcBef>
                      </a:pPr>
                      <a:r>
                        <a:rPr sz="900" spc="-5" dirty="0">
                          <a:latin typeface="Arial"/>
                          <a:cs typeface="Arial"/>
                        </a:rPr>
                        <a:t>S15.16</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Storage</a:t>
                      </a:r>
                      <a:r>
                        <a:rPr sz="900" spc="-15" dirty="0">
                          <a:latin typeface="Arial"/>
                          <a:cs typeface="Arial"/>
                        </a:rPr>
                        <a:t> </a:t>
                      </a:r>
                      <a:r>
                        <a:rPr sz="900" spc="-5" dirty="0">
                          <a:latin typeface="Arial"/>
                          <a:cs typeface="Arial"/>
                        </a:rPr>
                        <a:t>racks</a:t>
                      </a:r>
                      <a:endParaRPr sz="900">
                        <a:latin typeface="Arial"/>
                        <a:cs typeface="Arial"/>
                      </a:endParaRPr>
                    </a:p>
                  </a:txBody>
                  <a:tcPr marL="0" marR="0" marT="3810" marB="0"/>
                </a:tc>
                <a:tc>
                  <a:txBody>
                    <a:bodyPr/>
                    <a:lstStyle/>
                    <a:p>
                      <a:pPr marL="412115">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16"/>
                  </a:ext>
                </a:extLst>
              </a:tr>
              <a:tr h="156590">
                <a:tc>
                  <a:txBody>
                    <a:bodyPr/>
                    <a:lstStyle/>
                    <a:p>
                      <a:pPr marL="31750">
                        <a:lnSpc>
                          <a:spcPct val="100000"/>
                        </a:lnSpc>
                        <a:spcBef>
                          <a:spcPts val="30"/>
                        </a:spcBef>
                      </a:pPr>
                      <a:r>
                        <a:rPr sz="900" spc="-5" dirty="0">
                          <a:latin typeface="Arial"/>
                          <a:cs typeface="Arial"/>
                        </a:rPr>
                        <a:t>S15.17</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Miscellaneous</a:t>
                      </a:r>
                      <a:r>
                        <a:rPr sz="900" spc="-10" dirty="0">
                          <a:latin typeface="Arial"/>
                          <a:cs typeface="Arial"/>
                        </a:rPr>
                        <a:t> </a:t>
                      </a:r>
                      <a:r>
                        <a:rPr sz="900" spc="-5" dirty="0">
                          <a:latin typeface="Arial"/>
                          <a:cs typeface="Arial"/>
                        </a:rPr>
                        <a:t>hardware</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7"/>
                  </a:ext>
                </a:extLst>
              </a:tr>
              <a:tr h="156591">
                <a:tc>
                  <a:txBody>
                    <a:bodyPr/>
                    <a:lstStyle/>
                    <a:p>
                      <a:pPr marL="31750">
                        <a:lnSpc>
                          <a:spcPct val="100000"/>
                        </a:lnSpc>
                        <a:spcBef>
                          <a:spcPts val="25"/>
                        </a:spcBef>
                      </a:pPr>
                      <a:r>
                        <a:rPr sz="900" spc="-5" dirty="0">
                          <a:latin typeface="Arial"/>
                          <a:cs typeface="Arial"/>
                        </a:rPr>
                        <a:t>S16.01</a:t>
                      </a:r>
                      <a:endParaRPr sz="900">
                        <a:latin typeface="Arial"/>
                        <a:cs typeface="Arial"/>
                      </a:endParaRPr>
                    </a:p>
                  </a:txBody>
                  <a:tcPr marL="0" marR="0" marT="3175" marB="0"/>
                </a:tc>
                <a:tc>
                  <a:txBody>
                    <a:bodyPr/>
                    <a:lstStyle/>
                    <a:p>
                      <a:pPr marL="130175">
                        <a:lnSpc>
                          <a:spcPct val="100000"/>
                        </a:lnSpc>
                        <a:spcBef>
                          <a:spcPts val="25"/>
                        </a:spcBef>
                      </a:pPr>
                      <a:r>
                        <a:rPr sz="900" spc="-5" dirty="0">
                          <a:latin typeface="Arial"/>
                          <a:cs typeface="Arial"/>
                        </a:rPr>
                        <a:t>Incoming water supply, including meters, valves, connections and</a:t>
                      </a:r>
                      <a:r>
                        <a:rPr sz="900" spc="-15" dirty="0">
                          <a:latin typeface="Arial"/>
                          <a:cs typeface="Arial"/>
                        </a:rPr>
                        <a:t> </a:t>
                      </a:r>
                      <a:r>
                        <a:rPr sz="900" spc="-5" dirty="0">
                          <a:latin typeface="Arial"/>
                          <a:cs typeface="Arial"/>
                        </a:rPr>
                        <a:t>insulation</a:t>
                      </a:r>
                      <a:endParaRPr sz="900">
                        <a:latin typeface="Arial"/>
                        <a:cs typeface="Arial"/>
                      </a:endParaRPr>
                    </a:p>
                  </a:txBody>
                  <a:tcPr marL="0" marR="0" marT="3175" marB="0"/>
                </a:tc>
                <a:tc>
                  <a:txBody>
                    <a:bodyPr/>
                    <a:lstStyle/>
                    <a:p>
                      <a:pPr marL="412115">
                        <a:lnSpc>
                          <a:spcPct val="100000"/>
                        </a:lnSpc>
                        <a:spcBef>
                          <a:spcPts val="25"/>
                        </a:spcBef>
                      </a:pPr>
                      <a:r>
                        <a:rPr sz="900" dirty="0">
                          <a:latin typeface="Arial"/>
                          <a:cs typeface="Arial"/>
                        </a:rPr>
                        <a:t>m</a:t>
                      </a:r>
                      <a:endParaRPr sz="900">
                        <a:latin typeface="Arial"/>
                        <a:cs typeface="Arial"/>
                      </a:endParaRPr>
                    </a:p>
                  </a:txBody>
                  <a:tcPr marL="0" marR="0" marT="3175" marB="0"/>
                </a:tc>
                <a:extLst>
                  <a:ext uri="{0D108BD9-81ED-4DB2-BD59-A6C34878D82A}">
                    <a16:rowId xmlns:a16="http://schemas.microsoft.com/office/drawing/2014/main" val="10018"/>
                  </a:ext>
                </a:extLst>
              </a:tr>
              <a:tr h="156933">
                <a:tc>
                  <a:txBody>
                    <a:bodyPr/>
                    <a:lstStyle/>
                    <a:p>
                      <a:pPr marL="31750">
                        <a:lnSpc>
                          <a:spcPct val="100000"/>
                        </a:lnSpc>
                        <a:spcBef>
                          <a:spcPts val="30"/>
                        </a:spcBef>
                      </a:pPr>
                      <a:r>
                        <a:rPr sz="900" spc="-5" dirty="0">
                          <a:latin typeface="Arial"/>
                          <a:cs typeface="Arial"/>
                        </a:rPr>
                        <a:t>S16.02</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Cold water supply pipework to fittings and outlets, including valves and</a:t>
                      </a:r>
                      <a:r>
                        <a:rPr sz="900" spc="5" dirty="0">
                          <a:latin typeface="Arial"/>
                          <a:cs typeface="Arial"/>
                        </a:rPr>
                        <a:t> </a:t>
                      </a:r>
                      <a:r>
                        <a:rPr sz="900" spc="-5" dirty="0">
                          <a:latin typeface="Arial"/>
                          <a:cs typeface="Arial"/>
                        </a:rPr>
                        <a:t>insulation</a:t>
                      </a:r>
                      <a:endParaRPr sz="900">
                        <a:latin typeface="Arial"/>
                        <a:cs typeface="Arial"/>
                      </a:endParaRPr>
                    </a:p>
                  </a:txBody>
                  <a:tcPr marL="0" marR="0" marT="3810" marB="0"/>
                </a:tc>
                <a:tc>
                  <a:txBody>
                    <a:bodyPr/>
                    <a:lstStyle/>
                    <a:p>
                      <a:pPr marL="411480">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9"/>
                  </a:ext>
                </a:extLst>
              </a:tr>
              <a:tr h="156933">
                <a:tc>
                  <a:txBody>
                    <a:bodyPr/>
                    <a:lstStyle/>
                    <a:p>
                      <a:pPr marL="31750">
                        <a:lnSpc>
                          <a:spcPct val="100000"/>
                        </a:lnSpc>
                        <a:spcBef>
                          <a:spcPts val="30"/>
                        </a:spcBef>
                      </a:pPr>
                      <a:r>
                        <a:rPr sz="900" spc="-5" dirty="0">
                          <a:latin typeface="Arial"/>
                          <a:cs typeface="Arial"/>
                        </a:rPr>
                        <a:t>S16.03</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Hot water supply pipework to fittings and outlets, including valves and</a:t>
                      </a:r>
                      <a:r>
                        <a:rPr sz="900" spc="25" dirty="0">
                          <a:latin typeface="Arial"/>
                          <a:cs typeface="Arial"/>
                        </a:rPr>
                        <a:t> </a:t>
                      </a:r>
                      <a:r>
                        <a:rPr sz="900" spc="-5" dirty="0">
                          <a:latin typeface="Arial"/>
                          <a:cs typeface="Arial"/>
                        </a:rPr>
                        <a:t>insulation</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0"/>
                  </a:ext>
                </a:extLst>
              </a:tr>
              <a:tr h="156933">
                <a:tc>
                  <a:txBody>
                    <a:bodyPr/>
                    <a:lstStyle/>
                    <a:p>
                      <a:pPr marL="31750">
                        <a:lnSpc>
                          <a:spcPct val="100000"/>
                        </a:lnSpc>
                        <a:spcBef>
                          <a:spcPts val="30"/>
                        </a:spcBef>
                      </a:pPr>
                      <a:r>
                        <a:rPr sz="900" spc="-5" dirty="0">
                          <a:latin typeface="Arial"/>
                          <a:cs typeface="Arial"/>
                        </a:rPr>
                        <a:t>S16.04</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Hot water cylinders, including associated</a:t>
                      </a:r>
                      <a:r>
                        <a:rPr sz="900" dirty="0">
                          <a:latin typeface="Arial"/>
                          <a:cs typeface="Arial"/>
                        </a:rPr>
                        <a:t> </a:t>
                      </a:r>
                      <a:r>
                        <a:rPr sz="900" spc="-5" dirty="0">
                          <a:latin typeface="Arial"/>
                          <a:cs typeface="Arial"/>
                        </a:rPr>
                        <a:t>valves</a:t>
                      </a:r>
                      <a:endParaRPr sz="900">
                        <a:latin typeface="Arial"/>
                        <a:cs typeface="Arial"/>
                      </a:endParaRPr>
                    </a:p>
                  </a:txBody>
                  <a:tcPr marL="0" marR="0" marT="3810" marB="0"/>
                </a:tc>
                <a:tc>
                  <a:txBody>
                    <a:bodyPr/>
                    <a:lstStyle/>
                    <a:p>
                      <a:pPr marL="41084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1"/>
                  </a:ext>
                </a:extLst>
              </a:tr>
              <a:tr h="156933">
                <a:tc>
                  <a:txBody>
                    <a:bodyPr/>
                    <a:lstStyle/>
                    <a:p>
                      <a:pPr marL="31750">
                        <a:lnSpc>
                          <a:spcPct val="100000"/>
                        </a:lnSpc>
                        <a:spcBef>
                          <a:spcPts val="30"/>
                        </a:spcBef>
                      </a:pPr>
                      <a:r>
                        <a:rPr sz="900" spc="-5" dirty="0">
                          <a:latin typeface="Arial"/>
                          <a:cs typeface="Arial"/>
                        </a:rPr>
                        <a:t>S16.05</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Pumps, including associated valves</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2"/>
                  </a:ext>
                </a:extLst>
              </a:tr>
              <a:tr h="156933">
                <a:tc>
                  <a:txBody>
                    <a:bodyPr/>
                    <a:lstStyle/>
                    <a:p>
                      <a:pPr marL="31750">
                        <a:lnSpc>
                          <a:spcPct val="100000"/>
                        </a:lnSpc>
                        <a:spcBef>
                          <a:spcPts val="30"/>
                        </a:spcBef>
                      </a:pPr>
                      <a:r>
                        <a:rPr sz="900" spc="-5" dirty="0">
                          <a:latin typeface="Arial"/>
                          <a:cs typeface="Arial"/>
                        </a:rPr>
                        <a:t>S16.06</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Flushing systems</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3"/>
                  </a:ext>
                </a:extLst>
              </a:tr>
              <a:tr h="156590">
                <a:tc>
                  <a:txBody>
                    <a:bodyPr/>
                    <a:lstStyle/>
                    <a:p>
                      <a:pPr marL="31750">
                        <a:lnSpc>
                          <a:spcPct val="100000"/>
                        </a:lnSpc>
                        <a:spcBef>
                          <a:spcPts val="30"/>
                        </a:spcBef>
                      </a:pPr>
                      <a:r>
                        <a:rPr sz="900" spc="-5" dirty="0">
                          <a:latin typeface="Arial"/>
                          <a:cs typeface="Arial"/>
                        </a:rPr>
                        <a:t>S16.07</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Sanitary fittings, sinks and bowls, including associated taps, traps and</a:t>
                      </a:r>
                      <a:r>
                        <a:rPr sz="900" spc="5" dirty="0">
                          <a:latin typeface="Arial"/>
                          <a:cs typeface="Arial"/>
                        </a:rPr>
                        <a:t> </a:t>
                      </a:r>
                      <a:r>
                        <a:rPr sz="900" spc="-5" dirty="0">
                          <a:latin typeface="Arial"/>
                          <a:cs typeface="Arial"/>
                        </a:rPr>
                        <a:t>valves</a:t>
                      </a:r>
                      <a:endParaRPr sz="900">
                        <a:latin typeface="Arial"/>
                        <a:cs typeface="Arial"/>
                      </a:endParaRPr>
                    </a:p>
                  </a:txBody>
                  <a:tcPr marL="0" marR="0" marT="3810" marB="0"/>
                </a:tc>
                <a:tc>
                  <a:txBody>
                    <a:bodyPr/>
                    <a:lstStyle/>
                    <a:p>
                      <a:pPr marL="41084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4"/>
                  </a:ext>
                </a:extLst>
              </a:tr>
              <a:tr h="156590">
                <a:tc>
                  <a:txBody>
                    <a:bodyPr/>
                    <a:lstStyle/>
                    <a:p>
                      <a:pPr marL="31750">
                        <a:lnSpc>
                          <a:spcPct val="100000"/>
                        </a:lnSpc>
                        <a:spcBef>
                          <a:spcPts val="25"/>
                        </a:spcBef>
                      </a:pPr>
                      <a:r>
                        <a:rPr sz="900" spc="-5" dirty="0">
                          <a:latin typeface="Arial"/>
                          <a:cs typeface="Arial"/>
                        </a:rPr>
                        <a:t>S16.08</a:t>
                      </a:r>
                      <a:endParaRPr sz="900">
                        <a:latin typeface="Arial"/>
                        <a:cs typeface="Arial"/>
                      </a:endParaRPr>
                    </a:p>
                  </a:txBody>
                  <a:tcPr marL="0" marR="0" marT="3175" marB="0"/>
                </a:tc>
                <a:tc>
                  <a:txBody>
                    <a:bodyPr/>
                    <a:lstStyle/>
                    <a:p>
                      <a:pPr marL="130175">
                        <a:lnSpc>
                          <a:spcPct val="100000"/>
                        </a:lnSpc>
                        <a:spcBef>
                          <a:spcPts val="25"/>
                        </a:spcBef>
                      </a:pPr>
                      <a:r>
                        <a:rPr sz="900" spc="-5" dirty="0">
                          <a:latin typeface="Arial"/>
                          <a:cs typeface="Arial"/>
                        </a:rPr>
                        <a:t>Soil, waste, overflow and vent piping to fittings</a:t>
                      </a:r>
                      <a:endParaRPr sz="900">
                        <a:latin typeface="Arial"/>
                        <a:cs typeface="Arial"/>
                      </a:endParaRPr>
                    </a:p>
                  </a:txBody>
                  <a:tcPr marL="0" marR="0" marT="3175" marB="0"/>
                </a:tc>
                <a:tc>
                  <a:txBody>
                    <a:bodyPr/>
                    <a:lstStyle/>
                    <a:p>
                      <a:pPr marL="410845">
                        <a:lnSpc>
                          <a:spcPct val="100000"/>
                        </a:lnSpc>
                        <a:spcBef>
                          <a:spcPts val="25"/>
                        </a:spcBef>
                      </a:pPr>
                      <a:r>
                        <a:rPr sz="900" spc="-5" dirty="0">
                          <a:latin typeface="Arial"/>
                          <a:cs typeface="Arial"/>
                        </a:rPr>
                        <a:t>No</a:t>
                      </a:r>
                      <a:endParaRPr sz="900">
                        <a:latin typeface="Arial"/>
                        <a:cs typeface="Arial"/>
                      </a:endParaRPr>
                    </a:p>
                  </a:txBody>
                  <a:tcPr marL="0" marR="0" marT="3175" marB="0"/>
                </a:tc>
                <a:extLst>
                  <a:ext uri="{0D108BD9-81ED-4DB2-BD59-A6C34878D82A}">
                    <a16:rowId xmlns:a16="http://schemas.microsoft.com/office/drawing/2014/main" val="10025"/>
                  </a:ext>
                </a:extLst>
              </a:tr>
              <a:tr h="156933">
                <a:tc>
                  <a:txBody>
                    <a:bodyPr/>
                    <a:lstStyle/>
                    <a:p>
                      <a:pPr marL="31750">
                        <a:lnSpc>
                          <a:spcPct val="100000"/>
                        </a:lnSpc>
                        <a:spcBef>
                          <a:spcPts val="30"/>
                        </a:spcBef>
                      </a:pPr>
                      <a:r>
                        <a:rPr sz="900" spc="-5" dirty="0">
                          <a:latin typeface="Arial"/>
                          <a:cs typeface="Arial"/>
                        </a:rPr>
                        <a:t>S16.09</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Storage tanks, including associated valves and restraints/platforms</a:t>
                      </a:r>
                      <a:endParaRPr sz="900">
                        <a:latin typeface="Arial"/>
                        <a:cs typeface="Arial"/>
                      </a:endParaRPr>
                    </a:p>
                  </a:txBody>
                  <a:tcPr marL="0" marR="0" marT="3810" marB="0"/>
                </a:tc>
                <a:tc>
                  <a:txBody>
                    <a:bodyPr/>
                    <a:lstStyle/>
                    <a:p>
                      <a:pPr marL="41084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6"/>
                  </a:ext>
                </a:extLst>
              </a:tr>
              <a:tr h="156933">
                <a:tc>
                  <a:txBody>
                    <a:bodyPr/>
                    <a:lstStyle/>
                    <a:p>
                      <a:pPr marL="31750">
                        <a:lnSpc>
                          <a:spcPct val="100000"/>
                        </a:lnSpc>
                        <a:spcBef>
                          <a:spcPts val="30"/>
                        </a:spcBef>
                      </a:pPr>
                      <a:r>
                        <a:rPr sz="900" spc="-5" dirty="0">
                          <a:latin typeface="Arial"/>
                          <a:cs typeface="Arial"/>
                        </a:rPr>
                        <a:t>S16.10</a:t>
                      </a:r>
                      <a:endParaRPr sz="900">
                        <a:latin typeface="Arial"/>
                        <a:cs typeface="Arial"/>
                      </a:endParaRPr>
                    </a:p>
                  </a:txBody>
                  <a:tcPr marL="0" marR="0" marT="3810" marB="0"/>
                </a:tc>
                <a:tc>
                  <a:txBody>
                    <a:bodyPr/>
                    <a:lstStyle/>
                    <a:p>
                      <a:pPr marL="130175">
                        <a:lnSpc>
                          <a:spcPct val="100000"/>
                        </a:lnSpc>
                        <a:spcBef>
                          <a:spcPts val="30"/>
                        </a:spcBef>
                      </a:pPr>
                      <a:r>
                        <a:rPr sz="900" spc="-5" dirty="0">
                          <a:latin typeface="Arial"/>
                          <a:cs typeface="Arial"/>
                        </a:rPr>
                        <a:t>Acoustic insulation</a:t>
                      </a:r>
                      <a:endParaRPr sz="900">
                        <a:latin typeface="Arial"/>
                        <a:cs typeface="Arial"/>
                      </a:endParaRPr>
                    </a:p>
                  </a:txBody>
                  <a:tcPr marL="0" marR="0" marT="3810" marB="0"/>
                </a:tc>
                <a:tc>
                  <a:txBody>
                    <a:bodyPr/>
                    <a:lstStyle/>
                    <a:p>
                      <a:pPr marL="411480">
                        <a:lnSpc>
                          <a:spcPct val="100000"/>
                        </a:lnSpc>
                        <a:spcBef>
                          <a:spcPts val="30"/>
                        </a:spcBef>
                      </a:pPr>
                      <a:r>
                        <a:rPr sz="900" spc="-5" dirty="0">
                          <a:latin typeface="Arial"/>
                          <a:cs typeface="Arial"/>
                        </a:rPr>
                        <a:t>Sum</a:t>
                      </a:r>
                      <a:endParaRPr sz="900">
                        <a:latin typeface="Arial"/>
                        <a:cs typeface="Arial"/>
                      </a:endParaRPr>
                    </a:p>
                  </a:txBody>
                  <a:tcPr marL="0" marR="0" marT="3810" marB="0"/>
                </a:tc>
                <a:extLst>
                  <a:ext uri="{0D108BD9-81ED-4DB2-BD59-A6C34878D82A}">
                    <a16:rowId xmlns:a16="http://schemas.microsoft.com/office/drawing/2014/main" val="10027"/>
                  </a:ext>
                </a:extLst>
              </a:tr>
              <a:tr h="157390">
                <a:tc>
                  <a:txBody>
                    <a:bodyPr/>
                    <a:lstStyle/>
                    <a:p>
                      <a:pPr marL="31750">
                        <a:lnSpc>
                          <a:spcPct val="100000"/>
                        </a:lnSpc>
                        <a:spcBef>
                          <a:spcPts val="30"/>
                        </a:spcBef>
                      </a:pPr>
                      <a:r>
                        <a:rPr sz="900" spc="-5" dirty="0">
                          <a:latin typeface="Arial"/>
                          <a:cs typeface="Arial"/>
                        </a:rPr>
                        <a:t>S16.11</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Permits, testing, identification, 'As Built' drawings and builders</a:t>
                      </a:r>
                      <a:r>
                        <a:rPr sz="900" spc="5" dirty="0">
                          <a:latin typeface="Arial"/>
                          <a:cs typeface="Arial"/>
                        </a:rPr>
                        <a:t> </a:t>
                      </a:r>
                      <a:r>
                        <a:rPr sz="900" spc="-5" dirty="0">
                          <a:latin typeface="Arial"/>
                          <a:cs typeface="Arial"/>
                        </a:rPr>
                        <a:t>work</a:t>
                      </a:r>
                      <a:endParaRPr sz="900">
                        <a:latin typeface="Arial"/>
                        <a:cs typeface="Arial"/>
                      </a:endParaRPr>
                    </a:p>
                  </a:txBody>
                  <a:tcPr marL="0" marR="0" marT="3810" marB="0"/>
                </a:tc>
                <a:tc>
                  <a:txBody>
                    <a:bodyPr/>
                    <a:lstStyle/>
                    <a:p>
                      <a:pPr marL="412115">
                        <a:lnSpc>
                          <a:spcPct val="100000"/>
                        </a:lnSpc>
                        <a:spcBef>
                          <a:spcPts val="30"/>
                        </a:spcBef>
                      </a:pPr>
                      <a:r>
                        <a:rPr sz="900" spc="-5" dirty="0">
                          <a:latin typeface="Arial"/>
                          <a:cs typeface="Arial"/>
                        </a:rPr>
                        <a:t>Sum</a:t>
                      </a:r>
                      <a:endParaRPr sz="900">
                        <a:latin typeface="Arial"/>
                        <a:cs typeface="Arial"/>
                      </a:endParaRPr>
                    </a:p>
                  </a:txBody>
                  <a:tcPr marL="0" marR="0" marT="3810" marB="0"/>
                </a:tc>
                <a:extLst>
                  <a:ext uri="{0D108BD9-81ED-4DB2-BD59-A6C34878D82A}">
                    <a16:rowId xmlns:a16="http://schemas.microsoft.com/office/drawing/2014/main" val="10028"/>
                  </a:ext>
                </a:extLst>
              </a:tr>
              <a:tr h="155973">
                <a:tc>
                  <a:txBody>
                    <a:bodyPr/>
                    <a:lstStyle/>
                    <a:p>
                      <a:pPr marL="31750">
                        <a:lnSpc>
                          <a:spcPct val="100000"/>
                        </a:lnSpc>
                        <a:spcBef>
                          <a:spcPts val="45"/>
                        </a:spcBef>
                      </a:pPr>
                      <a:r>
                        <a:rPr sz="900" dirty="0">
                          <a:solidFill>
                            <a:srgbClr val="231F20"/>
                          </a:solidFill>
                          <a:latin typeface="Arial"/>
                          <a:cs typeface="Arial"/>
                        </a:rPr>
                        <a:t>S17.01</a:t>
                      </a:r>
                      <a:endParaRPr sz="900">
                        <a:latin typeface="Arial"/>
                        <a:cs typeface="Arial"/>
                      </a:endParaRPr>
                    </a:p>
                  </a:txBody>
                  <a:tcPr marL="0" marR="0" marT="5715" marB="0"/>
                </a:tc>
                <a:tc>
                  <a:txBody>
                    <a:bodyPr/>
                    <a:lstStyle/>
                    <a:p>
                      <a:pPr marL="149860">
                        <a:lnSpc>
                          <a:spcPct val="100000"/>
                        </a:lnSpc>
                        <a:spcBef>
                          <a:spcPts val="30"/>
                        </a:spcBef>
                      </a:pPr>
                      <a:r>
                        <a:rPr sz="900" spc="-5" dirty="0">
                          <a:solidFill>
                            <a:srgbClr val="231F20"/>
                          </a:solidFill>
                          <a:latin typeface="Arial"/>
                          <a:cs typeface="Arial"/>
                        </a:rPr>
                        <a:t>Chillers</a:t>
                      </a:r>
                      <a:endParaRPr sz="900">
                        <a:latin typeface="Arial"/>
                        <a:cs typeface="Arial"/>
                      </a:endParaRPr>
                    </a:p>
                  </a:txBody>
                  <a:tcPr marL="0" marR="0" marT="3810" marB="0"/>
                </a:tc>
                <a:tc>
                  <a:txBody>
                    <a:bodyPr/>
                    <a:lstStyle/>
                    <a:p>
                      <a:pPr marL="417830">
                        <a:lnSpc>
                          <a:spcPct val="100000"/>
                        </a:lnSpc>
                        <a:spcBef>
                          <a:spcPts val="30"/>
                        </a:spcBef>
                      </a:pPr>
                      <a:r>
                        <a:rPr sz="900" spc="-5" dirty="0">
                          <a:solidFill>
                            <a:srgbClr val="231F20"/>
                          </a:solidFill>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9"/>
                  </a:ext>
                </a:extLst>
              </a:tr>
              <a:tr h="153482">
                <a:tc>
                  <a:txBody>
                    <a:bodyPr/>
                    <a:lstStyle/>
                    <a:p>
                      <a:pPr marL="31750">
                        <a:lnSpc>
                          <a:spcPts val="1075"/>
                        </a:lnSpc>
                        <a:spcBef>
                          <a:spcPts val="35"/>
                        </a:spcBef>
                      </a:pPr>
                      <a:r>
                        <a:rPr sz="900" dirty="0">
                          <a:solidFill>
                            <a:srgbClr val="231F20"/>
                          </a:solidFill>
                          <a:latin typeface="Arial"/>
                          <a:cs typeface="Arial"/>
                        </a:rPr>
                        <a:t>S17.02</a:t>
                      </a:r>
                      <a:endParaRPr sz="900">
                        <a:latin typeface="Arial"/>
                        <a:cs typeface="Arial"/>
                      </a:endParaRPr>
                    </a:p>
                  </a:txBody>
                  <a:tcPr marL="0" marR="0" marT="4445" marB="0"/>
                </a:tc>
                <a:tc>
                  <a:txBody>
                    <a:bodyPr/>
                    <a:lstStyle/>
                    <a:p>
                      <a:pPr marL="149860">
                        <a:lnSpc>
                          <a:spcPct val="100000"/>
                        </a:lnSpc>
                        <a:spcBef>
                          <a:spcPts val="5"/>
                        </a:spcBef>
                      </a:pPr>
                      <a:r>
                        <a:rPr sz="900" dirty="0">
                          <a:solidFill>
                            <a:srgbClr val="231F20"/>
                          </a:solidFill>
                          <a:latin typeface="Arial"/>
                          <a:cs typeface="Arial"/>
                        </a:rPr>
                        <a:t>Boilers, </a:t>
                      </a:r>
                      <a:r>
                        <a:rPr sz="900" spc="-5" dirty="0">
                          <a:solidFill>
                            <a:srgbClr val="231F20"/>
                          </a:solidFill>
                          <a:latin typeface="Arial"/>
                          <a:cs typeface="Arial"/>
                        </a:rPr>
                        <a:t>including </a:t>
                      </a:r>
                      <a:r>
                        <a:rPr sz="900" dirty="0">
                          <a:solidFill>
                            <a:srgbClr val="231F20"/>
                          </a:solidFill>
                          <a:latin typeface="Arial"/>
                          <a:cs typeface="Arial"/>
                        </a:rPr>
                        <a:t>flues, fuel supply </a:t>
                      </a:r>
                      <a:r>
                        <a:rPr sz="900" spc="-5" dirty="0">
                          <a:solidFill>
                            <a:srgbClr val="231F20"/>
                          </a:solidFill>
                          <a:latin typeface="Arial"/>
                          <a:cs typeface="Arial"/>
                        </a:rPr>
                        <a:t>and </a:t>
                      </a:r>
                      <a:r>
                        <a:rPr sz="900" dirty="0">
                          <a:solidFill>
                            <a:srgbClr val="231F20"/>
                          </a:solidFill>
                          <a:latin typeface="Arial"/>
                          <a:cs typeface="Arial"/>
                        </a:rPr>
                        <a:t>storage tanks, </a:t>
                      </a:r>
                      <a:r>
                        <a:rPr sz="900" spc="-5" dirty="0">
                          <a:solidFill>
                            <a:srgbClr val="231F20"/>
                          </a:solidFill>
                          <a:latin typeface="Arial"/>
                          <a:cs typeface="Arial"/>
                        </a:rPr>
                        <a:t>and </a:t>
                      </a:r>
                      <a:r>
                        <a:rPr sz="900" dirty="0">
                          <a:solidFill>
                            <a:srgbClr val="231F20"/>
                          </a:solidFill>
                          <a:latin typeface="Arial"/>
                          <a:cs typeface="Arial"/>
                        </a:rPr>
                        <a:t>support</a:t>
                      </a:r>
                      <a:r>
                        <a:rPr sz="900" spc="-20" dirty="0">
                          <a:solidFill>
                            <a:srgbClr val="231F20"/>
                          </a:solidFill>
                          <a:latin typeface="Arial"/>
                          <a:cs typeface="Arial"/>
                        </a:rPr>
                        <a:t> </a:t>
                      </a:r>
                      <a:r>
                        <a:rPr sz="900" spc="-5" dirty="0">
                          <a:solidFill>
                            <a:srgbClr val="231F20"/>
                          </a:solidFill>
                          <a:latin typeface="Arial"/>
                          <a:cs typeface="Arial"/>
                        </a:rPr>
                        <a:t>equipment</a:t>
                      </a:r>
                      <a:endParaRPr sz="900">
                        <a:latin typeface="Arial"/>
                        <a:cs typeface="Arial"/>
                      </a:endParaRPr>
                    </a:p>
                  </a:txBody>
                  <a:tcPr marL="0" marR="0" marT="635" marB="0"/>
                </a:tc>
                <a:tc>
                  <a:txBody>
                    <a:bodyPr/>
                    <a:lstStyle/>
                    <a:p>
                      <a:pPr marL="417830">
                        <a:lnSpc>
                          <a:spcPct val="100000"/>
                        </a:lnSpc>
                        <a:spcBef>
                          <a:spcPts val="5"/>
                        </a:spcBef>
                      </a:pPr>
                      <a:r>
                        <a:rPr sz="900" spc="-5" dirty="0">
                          <a:solidFill>
                            <a:srgbClr val="231F20"/>
                          </a:solidFill>
                          <a:latin typeface="Arial"/>
                          <a:cs typeface="Arial"/>
                        </a:rPr>
                        <a:t>No</a:t>
                      </a:r>
                      <a:endParaRPr sz="900">
                        <a:latin typeface="Arial"/>
                        <a:cs typeface="Arial"/>
                      </a:endParaRPr>
                    </a:p>
                  </a:txBody>
                  <a:tcPr marL="0" marR="0" marT="635" marB="0"/>
                </a:tc>
                <a:extLst>
                  <a:ext uri="{0D108BD9-81ED-4DB2-BD59-A6C34878D82A}">
                    <a16:rowId xmlns:a16="http://schemas.microsoft.com/office/drawing/2014/main" val="10030"/>
                  </a:ext>
                </a:extLst>
              </a:tr>
              <a:tr h="153482">
                <a:tc>
                  <a:txBody>
                    <a:bodyPr/>
                    <a:lstStyle/>
                    <a:p>
                      <a:pPr marL="31750">
                        <a:lnSpc>
                          <a:spcPts val="1065"/>
                        </a:lnSpc>
                        <a:spcBef>
                          <a:spcPts val="45"/>
                        </a:spcBef>
                      </a:pPr>
                      <a:r>
                        <a:rPr sz="900" dirty="0">
                          <a:solidFill>
                            <a:srgbClr val="231F20"/>
                          </a:solidFill>
                          <a:latin typeface="Arial"/>
                          <a:cs typeface="Arial"/>
                        </a:rPr>
                        <a:t>S17.03</a:t>
                      </a:r>
                      <a:endParaRPr sz="900">
                        <a:latin typeface="Arial"/>
                        <a:cs typeface="Arial"/>
                      </a:endParaRPr>
                    </a:p>
                  </a:txBody>
                  <a:tcPr marL="0" marR="0" marT="5715" marB="0"/>
                </a:tc>
                <a:tc>
                  <a:txBody>
                    <a:bodyPr/>
                    <a:lstStyle/>
                    <a:p>
                      <a:pPr marL="149860">
                        <a:lnSpc>
                          <a:spcPts val="1075"/>
                        </a:lnSpc>
                      </a:pPr>
                      <a:r>
                        <a:rPr sz="900" dirty="0">
                          <a:solidFill>
                            <a:srgbClr val="231F20"/>
                          </a:solidFill>
                          <a:latin typeface="Arial"/>
                          <a:cs typeface="Arial"/>
                        </a:rPr>
                        <a:t>Pumps</a:t>
                      </a:r>
                      <a:endParaRPr sz="900">
                        <a:latin typeface="Arial"/>
                        <a:cs typeface="Arial"/>
                      </a:endParaRPr>
                    </a:p>
                  </a:txBody>
                  <a:tcPr marL="0" marR="0" marT="0" marB="0"/>
                </a:tc>
                <a:tc>
                  <a:txBody>
                    <a:bodyPr/>
                    <a:lstStyle/>
                    <a:p>
                      <a:pPr marL="417195">
                        <a:lnSpc>
                          <a:spcPts val="1075"/>
                        </a:lnSpc>
                      </a:pPr>
                      <a:r>
                        <a:rPr sz="900" spc="-5" dirty="0">
                          <a:solidFill>
                            <a:srgbClr val="231F20"/>
                          </a:solidFill>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31"/>
                  </a:ext>
                </a:extLst>
              </a:tr>
              <a:tr h="153482">
                <a:tc>
                  <a:txBody>
                    <a:bodyPr/>
                    <a:lstStyle/>
                    <a:p>
                      <a:pPr marL="31750">
                        <a:lnSpc>
                          <a:spcPts val="1055"/>
                        </a:lnSpc>
                        <a:spcBef>
                          <a:spcPts val="50"/>
                        </a:spcBef>
                      </a:pPr>
                      <a:r>
                        <a:rPr sz="900" dirty="0">
                          <a:solidFill>
                            <a:srgbClr val="231F20"/>
                          </a:solidFill>
                          <a:latin typeface="Arial"/>
                          <a:cs typeface="Arial"/>
                        </a:rPr>
                        <a:t>S17.04</a:t>
                      </a:r>
                      <a:endParaRPr sz="900">
                        <a:latin typeface="Arial"/>
                        <a:cs typeface="Arial"/>
                      </a:endParaRPr>
                    </a:p>
                  </a:txBody>
                  <a:tcPr marL="0" marR="0" marT="6350" marB="0"/>
                </a:tc>
                <a:tc>
                  <a:txBody>
                    <a:bodyPr/>
                    <a:lstStyle/>
                    <a:p>
                      <a:pPr marL="149860">
                        <a:lnSpc>
                          <a:spcPts val="1070"/>
                        </a:lnSpc>
                      </a:pPr>
                      <a:r>
                        <a:rPr sz="900" spc="-5" dirty="0">
                          <a:solidFill>
                            <a:srgbClr val="231F20"/>
                          </a:solidFill>
                          <a:latin typeface="Arial"/>
                          <a:cs typeface="Arial"/>
                        </a:rPr>
                        <a:t>Cooling</a:t>
                      </a:r>
                      <a:r>
                        <a:rPr sz="900" spc="-10" dirty="0">
                          <a:solidFill>
                            <a:srgbClr val="231F20"/>
                          </a:solidFill>
                          <a:latin typeface="Arial"/>
                          <a:cs typeface="Arial"/>
                        </a:rPr>
                        <a:t> </a:t>
                      </a:r>
                      <a:r>
                        <a:rPr sz="900" dirty="0">
                          <a:solidFill>
                            <a:srgbClr val="231F20"/>
                          </a:solidFill>
                          <a:latin typeface="Arial"/>
                          <a:cs typeface="Arial"/>
                        </a:rPr>
                        <a:t>towers</a:t>
                      </a:r>
                      <a:endParaRPr sz="900">
                        <a:latin typeface="Arial"/>
                        <a:cs typeface="Arial"/>
                      </a:endParaRPr>
                    </a:p>
                  </a:txBody>
                  <a:tcPr marL="0" marR="0" marT="0" marB="0"/>
                </a:tc>
                <a:tc>
                  <a:txBody>
                    <a:bodyPr/>
                    <a:lstStyle/>
                    <a:p>
                      <a:pPr marL="417830">
                        <a:lnSpc>
                          <a:spcPts val="1070"/>
                        </a:lnSpc>
                      </a:pPr>
                      <a:r>
                        <a:rPr sz="900" spc="-5" dirty="0">
                          <a:solidFill>
                            <a:srgbClr val="231F20"/>
                          </a:solidFill>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32"/>
                  </a:ext>
                </a:extLst>
              </a:tr>
              <a:tr h="153482">
                <a:tc>
                  <a:txBody>
                    <a:bodyPr/>
                    <a:lstStyle/>
                    <a:p>
                      <a:pPr marL="31750">
                        <a:lnSpc>
                          <a:spcPts val="1045"/>
                        </a:lnSpc>
                        <a:spcBef>
                          <a:spcPts val="60"/>
                        </a:spcBef>
                      </a:pPr>
                      <a:r>
                        <a:rPr sz="900" dirty="0">
                          <a:solidFill>
                            <a:srgbClr val="231F20"/>
                          </a:solidFill>
                          <a:latin typeface="Arial"/>
                          <a:cs typeface="Arial"/>
                        </a:rPr>
                        <a:t>S17.05</a:t>
                      </a:r>
                      <a:endParaRPr sz="900">
                        <a:latin typeface="Arial"/>
                        <a:cs typeface="Arial"/>
                      </a:endParaRPr>
                    </a:p>
                  </a:txBody>
                  <a:tcPr marL="0" marR="0" marT="7620" marB="0"/>
                </a:tc>
                <a:tc>
                  <a:txBody>
                    <a:bodyPr/>
                    <a:lstStyle/>
                    <a:p>
                      <a:pPr marL="149860">
                        <a:lnSpc>
                          <a:spcPts val="1060"/>
                        </a:lnSpc>
                      </a:pPr>
                      <a:r>
                        <a:rPr sz="900" dirty="0">
                          <a:solidFill>
                            <a:srgbClr val="231F20"/>
                          </a:solidFill>
                          <a:latin typeface="Arial"/>
                          <a:cs typeface="Arial"/>
                        </a:rPr>
                        <a:t>Fresh </a:t>
                      </a:r>
                      <a:r>
                        <a:rPr sz="900" spc="-5" dirty="0">
                          <a:solidFill>
                            <a:srgbClr val="231F20"/>
                          </a:solidFill>
                          <a:latin typeface="Arial"/>
                          <a:cs typeface="Arial"/>
                        </a:rPr>
                        <a:t>air </a:t>
                      </a:r>
                      <a:r>
                        <a:rPr sz="900" dirty="0">
                          <a:solidFill>
                            <a:srgbClr val="231F20"/>
                          </a:solidFill>
                          <a:latin typeface="Arial"/>
                          <a:cs typeface="Arial"/>
                        </a:rPr>
                        <a:t>supply</a:t>
                      </a:r>
                      <a:r>
                        <a:rPr sz="900" spc="-5" dirty="0">
                          <a:solidFill>
                            <a:srgbClr val="231F20"/>
                          </a:solidFill>
                          <a:latin typeface="Arial"/>
                          <a:cs typeface="Arial"/>
                        </a:rPr>
                        <a:t> units</a:t>
                      </a:r>
                      <a:endParaRPr sz="900">
                        <a:latin typeface="Arial"/>
                        <a:cs typeface="Arial"/>
                      </a:endParaRPr>
                    </a:p>
                  </a:txBody>
                  <a:tcPr marL="0" marR="0" marT="0" marB="0"/>
                </a:tc>
                <a:tc>
                  <a:txBody>
                    <a:bodyPr/>
                    <a:lstStyle/>
                    <a:p>
                      <a:pPr marL="417830">
                        <a:lnSpc>
                          <a:spcPts val="1060"/>
                        </a:lnSpc>
                      </a:pPr>
                      <a:r>
                        <a:rPr sz="900" spc="-5" dirty="0">
                          <a:solidFill>
                            <a:srgbClr val="231F20"/>
                          </a:solidFill>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33"/>
                  </a:ext>
                </a:extLst>
              </a:tr>
              <a:tr h="153482">
                <a:tc>
                  <a:txBody>
                    <a:bodyPr/>
                    <a:lstStyle/>
                    <a:p>
                      <a:pPr marL="31750">
                        <a:lnSpc>
                          <a:spcPts val="1040"/>
                        </a:lnSpc>
                        <a:spcBef>
                          <a:spcPts val="70"/>
                        </a:spcBef>
                      </a:pPr>
                      <a:r>
                        <a:rPr sz="900" dirty="0">
                          <a:solidFill>
                            <a:srgbClr val="231F20"/>
                          </a:solidFill>
                          <a:latin typeface="Arial"/>
                          <a:cs typeface="Arial"/>
                        </a:rPr>
                        <a:t>S17.06</a:t>
                      </a:r>
                      <a:endParaRPr sz="900">
                        <a:latin typeface="Arial"/>
                        <a:cs typeface="Arial"/>
                      </a:endParaRPr>
                    </a:p>
                  </a:txBody>
                  <a:tcPr marL="0" marR="0" marT="8890" marB="0"/>
                </a:tc>
                <a:tc>
                  <a:txBody>
                    <a:bodyPr/>
                    <a:lstStyle/>
                    <a:p>
                      <a:pPr marL="149860">
                        <a:lnSpc>
                          <a:spcPts val="1050"/>
                        </a:lnSpc>
                      </a:pPr>
                      <a:r>
                        <a:rPr sz="900" spc="-15" dirty="0">
                          <a:solidFill>
                            <a:srgbClr val="231F20"/>
                          </a:solidFill>
                          <a:latin typeface="Arial"/>
                          <a:cs typeface="Arial"/>
                        </a:rPr>
                        <a:t>Variable </a:t>
                      </a:r>
                      <a:r>
                        <a:rPr sz="900" dirty="0">
                          <a:solidFill>
                            <a:srgbClr val="231F20"/>
                          </a:solidFill>
                          <a:latin typeface="Arial"/>
                          <a:cs typeface="Arial"/>
                        </a:rPr>
                        <a:t>speed</a:t>
                      </a:r>
                      <a:r>
                        <a:rPr sz="900" spc="5" dirty="0">
                          <a:solidFill>
                            <a:srgbClr val="231F20"/>
                          </a:solidFill>
                          <a:latin typeface="Arial"/>
                          <a:cs typeface="Arial"/>
                        </a:rPr>
                        <a:t> </a:t>
                      </a:r>
                      <a:r>
                        <a:rPr sz="900" spc="-5" dirty="0">
                          <a:solidFill>
                            <a:srgbClr val="231F20"/>
                          </a:solidFill>
                          <a:latin typeface="Arial"/>
                          <a:cs typeface="Arial"/>
                        </a:rPr>
                        <a:t>drives</a:t>
                      </a:r>
                      <a:endParaRPr sz="900">
                        <a:latin typeface="Arial"/>
                        <a:cs typeface="Arial"/>
                      </a:endParaRPr>
                    </a:p>
                  </a:txBody>
                  <a:tcPr marL="0" marR="0" marT="0" marB="0"/>
                </a:tc>
                <a:tc>
                  <a:txBody>
                    <a:bodyPr/>
                    <a:lstStyle/>
                    <a:p>
                      <a:pPr marL="417830">
                        <a:lnSpc>
                          <a:spcPts val="1050"/>
                        </a:lnSpc>
                      </a:pPr>
                      <a:r>
                        <a:rPr sz="900" spc="-5" dirty="0">
                          <a:solidFill>
                            <a:srgbClr val="231F20"/>
                          </a:solidFill>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34"/>
                  </a:ext>
                </a:extLst>
              </a:tr>
              <a:tr h="153481">
                <a:tc>
                  <a:txBody>
                    <a:bodyPr/>
                    <a:lstStyle/>
                    <a:p>
                      <a:pPr marL="31750">
                        <a:lnSpc>
                          <a:spcPts val="1030"/>
                        </a:lnSpc>
                        <a:spcBef>
                          <a:spcPts val="75"/>
                        </a:spcBef>
                      </a:pPr>
                      <a:r>
                        <a:rPr sz="900" dirty="0">
                          <a:solidFill>
                            <a:srgbClr val="231F20"/>
                          </a:solidFill>
                          <a:latin typeface="Arial"/>
                          <a:cs typeface="Arial"/>
                        </a:rPr>
                        <a:t>S17.07</a:t>
                      </a:r>
                      <a:endParaRPr sz="900">
                        <a:latin typeface="Arial"/>
                        <a:cs typeface="Arial"/>
                      </a:endParaRPr>
                    </a:p>
                  </a:txBody>
                  <a:tcPr marL="0" marR="0" marT="9525" marB="0"/>
                </a:tc>
                <a:tc>
                  <a:txBody>
                    <a:bodyPr/>
                    <a:lstStyle/>
                    <a:p>
                      <a:pPr marL="149860">
                        <a:lnSpc>
                          <a:spcPts val="1045"/>
                        </a:lnSpc>
                      </a:pPr>
                      <a:r>
                        <a:rPr sz="900" dirty="0">
                          <a:solidFill>
                            <a:srgbClr val="231F20"/>
                          </a:solidFill>
                          <a:latin typeface="Arial"/>
                          <a:cs typeface="Arial"/>
                        </a:rPr>
                        <a:t>Air </a:t>
                      </a:r>
                      <a:r>
                        <a:rPr sz="900" spc="-5" dirty="0">
                          <a:solidFill>
                            <a:srgbClr val="231F20"/>
                          </a:solidFill>
                          <a:latin typeface="Arial"/>
                          <a:cs typeface="Arial"/>
                        </a:rPr>
                        <a:t>Handling</a:t>
                      </a:r>
                      <a:r>
                        <a:rPr sz="900" spc="-10" dirty="0">
                          <a:solidFill>
                            <a:srgbClr val="231F20"/>
                          </a:solidFill>
                          <a:latin typeface="Arial"/>
                          <a:cs typeface="Arial"/>
                        </a:rPr>
                        <a:t> </a:t>
                      </a:r>
                      <a:r>
                        <a:rPr sz="900" spc="-5" dirty="0">
                          <a:solidFill>
                            <a:srgbClr val="231F20"/>
                          </a:solidFill>
                          <a:latin typeface="Arial"/>
                          <a:cs typeface="Arial"/>
                        </a:rPr>
                        <a:t>Units</a:t>
                      </a:r>
                      <a:endParaRPr sz="900">
                        <a:latin typeface="Arial"/>
                        <a:cs typeface="Arial"/>
                      </a:endParaRPr>
                    </a:p>
                  </a:txBody>
                  <a:tcPr marL="0" marR="0" marT="0" marB="0"/>
                </a:tc>
                <a:tc>
                  <a:txBody>
                    <a:bodyPr/>
                    <a:lstStyle/>
                    <a:p>
                      <a:pPr marL="417830">
                        <a:lnSpc>
                          <a:spcPts val="1045"/>
                        </a:lnSpc>
                      </a:pPr>
                      <a:r>
                        <a:rPr sz="900" spc="-5" dirty="0">
                          <a:solidFill>
                            <a:srgbClr val="231F20"/>
                          </a:solidFill>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35"/>
                  </a:ext>
                </a:extLst>
              </a:tr>
              <a:tr h="153482">
                <a:tc>
                  <a:txBody>
                    <a:bodyPr/>
                    <a:lstStyle/>
                    <a:p>
                      <a:pPr marL="31750">
                        <a:lnSpc>
                          <a:spcPts val="1019"/>
                        </a:lnSpc>
                        <a:spcBef>
                          <a:spcPts val="85"/>
                        </a:spcBef>
                      </a:pPr>
                      <a:r>
                        <a:rPr sz="900" dirty="0">
                          <a:solidFill>
                            <a:srgbClr val="231F20"/>
                          </a:solidFill>
                          <a:latin typeface="Arial"/>
                          <a:cs typeface="Arial"/>
                        </a:rPr>
                        <a:t>S17.08</a:t>
                      </a:r>
                      <a:endParaRPr sz="900">
                        <a:latin typeface="Arial"/>
                        <a:cs typeface="Arial"/>
                      </a:endParaRPr>
                    </a:p>
                  </a:txBody>
                  <a:tcPr marL="0" marR="0" marT="10795" marB="0"/>
                </a:tc>
                <a:tc>
                  <a:txBody>
                    <a:bodyPr/>
                    <a:lstStyle/>
                    <a:p>
                      <a:pPr marL="149860">
                        <a:lnSpc>
                          <a:spcPts val="1035"/>
                        </a:lnSpc>
                      </a:pPr>
                      <a:r>
                        <a:rPr sz="900" dirty="0">
                          <a:solidFill>
                            <a:srgbClr val="231F20"/>
                          </a:solidFill>
                          <a:latin typeface="Arial"/>
                          <a:cs typeface="Arial"/>
                        </a:rPr>
                        <a:t>Silencers</a:t>
                      </a:r>
                      <a:endParaRPr sz="900">
                        <a:latin typeface="Arial"/>
                        <a:cs typeface="Arial"/>
                      </a:endParaRPr>
                    </a:p>
                  </a:txBody>
                  <a:tcPr marL="0" marR="0" marT="0" marB="0"/>
                </a:tc>
                <a:tc>
                  <a:txBody>
                    <a:bodyPr/>
                    <a:lstStyle/>
                    <a:p>
                      <a:pPr marL="417830">
                        <a:lnSpc>
                          <a:spcPts val="1035"/>
                        </a:lnSpc>
                      </a:pPr>
                      <a:r>
                        <a:rPr sz="900" spc="-5" dirty="0">
                          <a:solidFill>
                            <a:srgbClr val="231F20"/>
                          </a:solidFill>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36"/>
                  </a:ext>
                </a:extLst>
              </a:tr>
              <a:tr h="153482">
                <a:tc>
                  <a:txBody>
                    <a:bodyPr/>
                    <a:lstStyle/>
                    <a:p>
                      <a:pPr marL="31750">
                        <a:lnSpc>
                          <a:spcPts val="1015"/>
                        </a:lnSpc>
                        <a:spcBef>
                          <a:spcPts val="95"/>
                        </a:spcBef>
                      </a:pPr>
                      <a:r>
                        <a:rPr sz="900" dirty="0">
                          <a:solidFill>
                            <a:srgbClr val="231F20"/>
                          </a:solidFill>
                          <a:latin typeface="Arial"/>
                          <a:cs typeface="Arial"/>
                        </a:rPr>
                        <a:t>S17.09</a:t>
                      </a:r>
                      <a:endParaRPr sz="900">
                        <a:latin typeface="Arial"/>
                        <a:cs typeface="Arial"/>
                      </a:endParaRPr>
                    </a:p>
                  </a:txBody>
                  <a:tcPr marL="0" marR="0" marT="12065" marB="0"/>
                </a:tc>
                <a:tc>
                  <a:txBody>
                    <a:bodyPr/>
                    <a:lstStyle/>
                    <a:p>
                      <a:pPr marL="149860">
                        <a:lnSpc>
                          <a:spcPts val="1025"/>
                        </a:lnSpc>
                      </a:pPr>
                      <a:r>
                        <a:rPr sz="900" dirty="0">
                          <a:solidFill>
                            <a:srgbClr val="231F20"/>
                          </a:solidFill>
                          <a:latin typeface="Arial"/>
                          <a:cs typeface="Arial"/>
                        </a:rPr>
                        <a:t>Fan </a:t>
                      </a:r>
                      <a:r>
                        <a:rPr sz="900" spc="-5" dirty="0">
                          <a:solidFill>
                            <a:srgbClr val="231F20"/>
                          </a:solidFill>
                          <a:latin typeface="Arial"/>
                          <a:cs typeface="Arial"/>
                        </a:rPr>
                        <a:t>Coil</a:t>
                      </a:r>
                      <a:r>
                        <a:rPr sz="900" spc="-10" dirty="0">
                          <a:solidFill>
                            <a:srgbClr val="231F20"/>
                          </a:solidFill>
                          <a:latin typeface="Arial"/>
                          <a:cs typeface="Arial"/>
                        </a:rPr>
                        <a:t> </a:t>
                      </a:r>
                      <a:r>
                        <a:rPr sz="900" spc="-5" dirty="0">
                          <a:solidFill>
                            <a:srgbClr val="231F20"/>
                          </a:solidFill>
                          <a:latin typeface="Arial"/>
                          <a:cs typeface="Arial"/>
                        </a:rPr>
                        <a:t>Units</a:t>
                      </a:r>
                      <a:endParaRPr sz="900">
                        <a:latin typeface="Arial"/>
                        <a:cs typeface="Arial"/>
                      </a:endParaRPr>
                    </a:p>
                  </a:txBody>
                  <a:tcPr marL="0" marR="0" marT="0" marB="0"/>
                </a:tc>
                <a:tc>
                  <a:txBody>
                    <a:bodyPr/>
                    <a:lstStyle/>
                    <a:p>
                      <a:pPr marL="417830">
                        <a:lnSpc>
                          <a:spcPts val="1025"/>
                        </a:lnSpc>
                      </a:pPr>
                      <a:r>
                        <a:rPr sz="900" spc="-5" dirty="0">
                          <a:solidFill>
                            <a:srgbClr val="231F20"/>
                          </a:solidFill>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37"/>
                  </a:ext>
                </a:extLst>
              </a:tr>
              <a:tr h="153482">
                <a:tc>
                  <a:txBody>
                    <a:bodyPr/>
                    <a:lstStyle/>
                    <a:p>
                      <a:pPr marL="31750">
                        <a:lnSpc>
                          <a:spcPts val="1005"/>
                        </a:lnSpc>
                        <a:spcBef>
                          <a:spcPts val="100"/>
                        </a:spcBef>
                      </a:pPr>
                      <a:r>
                        <a:rPr sz="900" dirty="0">
                          <a:solidFill>
                            <a:srgbClr val="231F20"/>
                          </a:solidFill>
                          <a:latin typeface="Arial"/>
                          <a:cs typeface="Arial"/>
                        </a:rPr>
                        <a:t>S17.10</a:t>
                      </a:r>
                      <a:endParaRPr sz="900">
                        <a:latin typeface="Arial"/>
                        <a:cs typeface="Arial"/>
                      </a:endParaRPr>
                    </a:p>
                  </a:txBody>
                  <a:tcPr marL="0" marR="0" marT="12700" marB="0"/>
                </a:tc>
                <a:tc>
                  <a:txBody>
                    <a:bodyPr/>
                    <a:lstStyle/>
                    <a:p>
                      <a:pPr marL="149860">
                        <a:lnSpc>
                          <a:spcPts val="1015"/>
                        </a:lnSpc>
                      </a:pPr>
                      <a:r>
                        <a:rPr sz="900" spc="-5" dirty="0">
                          <a:solidFill>
                            <a:srgbClr val="231F20"/>
                          </a:solidFill>
                          <a:latin typeface="Arial"/>
                          <a:cs typeface="Arial"/>
                        </a:rPr>
                        <a:t>Hydronic</a:t>
                      </a:r>
                      <a:r>
                        <a:rPr sz="900" spc="-10" dirty="0">
                          <a:solidFill>
                            <a:srgbClr val="231F20"/>
                          </a:solidFill>
                          <a:latin typeface="Arial"/>
                          <a:cs typeface="Arial"/>
                        </a:rPr>
                        <a:t> </a:t>
                      </a:r>
                      <a:r>
                        <a:rPr sz="900" spc="-5" dirty="0">
                          <a:solidFill>
                            <a:srgbClr val="231F20"/>
                          </a:solidFill>
                          <a:latin typeface="Arial"/>
                          <a:cs typeface="Arial"/>
                        </a:rPr>
                        <a:t>Units</a:t>
                      </a:r>
                      <a:endParaRPr sz="900">
                        <a:latin typeface="Arial"/>
                        <a:cs typeface="Arial"/>
                      </a:endParaRPr>
                    </a:p>
                  </a:txBody>
                  <a:tcPr marL="0" marR="0" marT="0" marB="0"/>
                </a:tc>
                <a:tc>
                  <a:txBody>
                    <a:bodyPr/>
                    <a:lstStyle/>
                    <a:p>
                      <a:pPr marL="417830">
                        <a:lnSpc>
                          <a:spcPts val="1015"/>
                        </a:lnSpc>
                      </a:pPr>
                      <a:r>
                        <a:rPr sz="900" spc="-5" dirty="0">
                          <a:solidFill>
                            <a:srgbClr val="231F20"/>
                          </a:solidFill>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38"/>
                  </a:ext>
                </a:extLst>
              </a:tr>
              <a:tr h="156551">
                <a:tc>
                  <a:txBody>
                    <a:bodyPr/>
                    <a:lstStyle/>
                    <a:p>
                      <a:pPr marL="31750">
                        <a:lnSpc>
                          <a:spcPts val="1019"/>
                        </a:lnSpc>
                        <a:spcBef>
                          <a:spcPts val="110"/>
                        </a:spcBef>
                      </a:pPr>
                      <a:r>
                        <a:rPr sz="900" spc="-15" dirty="0">
                          <a:solidFill>
                            <a:srgbClr val="231F20"/>
                          </a:solidFill>
                          <a:latin typeface="Arial"/>
                          <a:cs typeface="Arial"/>
                        </a:rPr>
                        <a:t>S17.11</a:t>
                      </a:r>
                      <a:endParaRPr sz="900">
                        <a:latin typeface="Arial"/>
                        <a:cs typeface="Arial"/>
                      </a:endParaRPr>
                    </a:p>
                  </a:txBody>
                  <a:tcPr marL="0" marR="0" marT="13970" marB="0"/>
                </a:tc>
                <a:tc>
                  <a:txBody>
                    <a:bodyPr/>
                    <a:lstStyle/>
                    <a:p>
                      <a:pPr marL="149860">
                        <a:lnSpc>
                          <a:spcPts val="1010"/>
                        </a:lnSpc>
                      </a:pPr>
                      <a:r>
                        <a:rPr sz="900" spc="-50" dirty="0">
                          <a:solidFill>
                            <a:srgbClr val="231F20"/>
                          </a:solidFill>
                          <a:latin typeface="Arial"/>
                          <a:cs typeface="Arial"/>
                        </a:rPr>
                        <a:t>VAV </a:t>
                      </a:r>
                      <a:r>
                        <a:rPr sz="900" spc="-20" dirty="0">
                          <a:solidFill>
                            <a:srgbClr val="231F20"/>
                          </a:solidFill>
                          <a:latin typeface="Arial"/>
                          <a:cs typeface="Arial"/>
                        </a:rPr>
                        <a:t>Terminal</a:t>
                      </a:r>
                      <a:r>
                        <a:rPr sz="900" spc="25" dirty="0">
                          <a:solidFill>
                            <a:srgbClr val="231F20"/>
                          </a:solidFill>
                          <a:latin typeface="Arial"/>
                          <a:cs typeface="Arial"/>
                        </a:rPr>
                        <a:t> </a:t>
                      </a:r>
                      <a:r>
                        <a:rPr sz="900" spc="-5" dirty="0">
                          <a:solidFill>
                            <a:srgbClr val="231F20"/>
                          </a:solidFill>
                          <a:latin typeface="Arial"/>
                          <a:cs typeface="Arial"/>
                        </a:rPr>
                        <a:t>Units</a:t>
                      </a:r>
                      <a:endParaRPr sz="900">
                        <a:latin typeface="Arial"/>
                        <a:cs typeface="Arial"/>
                      </a:endParaRPr>
                    </a:p>
                  </a:txBody>
                  <a:tcPr marL="0" marR="0" marT="0" marB="0"/>
                </a:tc>
                <a:tc>
                  <a:txBody>
                    <a:bodyPr/>
                    <a:lstStyle/>
                    <a:p>
                      <a:pPr marL="417830">
                        <a:lnSpc>
                          <a:spcPts val="1010"/>
                        </a:lnSpc>
                      </a:pPr>
                      <a:r>
                        <a:rPr sz="900" spc="-5" dirty="0">
                          <a:solidFill>
                            <a:srgbClr val="231F20"/>
                          </a:solidFill>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39"/>
                  </a:ext>
                </a:extLst>
              </a:tr>
              <a:tr h="155748">
                <a:tc>
                  <a:txBody>
                    <a:bodyPr/>
                    <a:lstStyle/>
                    <a:p>
                      <a:pPr marL="31750">
                        <a:lnSpc>
                          <a:spcPts val="1030"/>
                        </a:lnSpc>
                        <a:spcBef>
                          <a:spcPts val="95"/>
                        </a:spcBef>
                      </a:pPr>
                      <a:r>
                        <a:rPr sz="900" dirty="0">
                          <a:solidFill>
                            <a:srgbClr val="231F20"/>
                          </a:solidFill>
                          <a:latin typeface="Arial"/>
                          <a:cs typeface="Arial"/>
                        </a:rPr>
                        <a:t>S17.12</a:t>
                      </a:r>
                      <a:endParaRPr sz="900">
                        <a:latin typeface="Arial"/>
                        <a:cs typeface="Arial"/>
                      </a:endParaRPr>
                    </a:p>
                  </a:txBody>
                  <a:tcPr marL="0" marR="0" marT="12065" marB="0"/>
                </a:tc>
                <a:tc>
                  <a:txBody>
                    <a:bodyPr/>
                    <a:lstStyle/>
                    <a:p>
                      <a:pPr marL="138430">
                        <a:lnSpc>
                          <a:spcPts val="1025"/>
                        </a:lnSpc>
                      </a:pPr>
                      <a:r>
                        <a:rPr sz="900" spc="-5" dirty="0">
                          <a:latin typeface="Arial"/>
                          <a:cs typeface="Arial"/>
                        </a:rPr>
                        <a:t>Ventilation</a:t>
                      </a:r>
                      <a:r>
                        <a:rPr sz="900" spc="-10" dirty="0">
                          <a:latin typeface="Arial"/>
                          <a:cs typeface="Arial"/>
                        </a:rPr>
                        <a:t> </a:t>
                      </a:r>
                      <a:r>
                        <a:rPr sz="900" spc="-5" dirty="0">
                          <a:latin typeface="Arial"/>
                          <a:cs typeface="Arial"/>
                        </a:rPr>
                        <a:t>Fans</a:t>
                      </a:r>
                      <a:endParaRPr sz="900">
                        <a:latin typeface="Arial"/>
                        <a:cs typeface="Arial"/>
                      </a:endParaRPr>
                    </a:p>
                  </a:txBody>
                  <a:tcPr marL="0" marR="0" marT="0" marB="0"/>
                </a:tc>
                <a:tc>
                  <a:txBody>
                    <a:bodyPr/>
                    <a:lstStyle/>
                    <a:p>
                      <a:pPr marL="421005">
                        <a:lnSpc>
                          <a:spcPts val="1025"/>
                        </a:lnSpc>
                      </a:pPr>
                      <a:r>
                        <a:rPr sz="900" spc="-5" dirty="0">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40"/>
                  </a:ext>
                </a:extLst>
              </a:tr>
              <a:tr h="155748">
                <a:tc>
                  <a:txBody>
                    <a:bodyPr/>
                    <a:lstStyle/>
                    <a:p>
                      <a:pPr marL="31750">
                        <a:lnSpc>
                          <a:spcPts val="1040"/>
                        </a:lnSpc>
                        <a:spcBef>
                          <a:spcPts val="85"/>
                        </a:spcBef>
                      </a:pPr>
                      <a:r>
                        <a:rPr sz="900" dirty="0">
                          <a:solidFill>
                            <a:srgbClr val="231F20"/>
                          </a:solidFill>
                          <a:latin typeface="Arial"/>
                          <a:cs typeface="Arial"/>
                        </a:rPr>
                        <a:t>S17.13</a:t>
                      </a:r>
                      <a:endParaRPr sz="900">
                        <a:latin typeface="Arial"/>
                        <a:cs typeface="Arial"/>
                      </a:endParaRPr>
                    </a:p>
                  </a:txBody>
                  <a:tcPr marL="0" marR="0" marT="10795" marB="0"/>
                </a:tc>
                <a:tc>
                  <a:txBody>
                    <a:bodyPr/>
                    <a:lstStyle/>
                    <a:p>
                      <a:pPr marL="139065">
                        <a:lnSpc>
                          <a:spcPts val="1035"/>
                        </a:lnSpc>
                      </a:pPr>
                      <a:r>
                        <a:rPr sz="900" spc="-5" dirty="0">
                          <a:latin typeface="Arial"/>
                          <a:cs typeface="Arial"/>
                        </a:rPr>
                        <a:t>Unitary Packaged Air</a:t>
                      </a:r>
                      <a:r>
                        <a:rPr sz="900" spc="-10" dirty="0">
                          <a:latin typeface="Arial"/>
                          <a:cs typeface="Arial"/>
                        </a:rPr>
                        <a:t> </a:t>
                      </a:r>
                      <a:r>
                        <a:rPr sz="900" spc="-5" dirty="0">
                          <a:latin typeface="Arial"/>
                          <a:cs typeface="Arial"/>
                        </a:rPr>
                        <a:t>Conditioners</a:t>
                      </a:r>
                      <a:endParaRPr sz="900">
                        <a:latin typeface="Arial"/>
                        <a:cs typeface="Arial"/>
                      </a:endParaRPr>
                    </a:p>
                  </a:txBody>
                  <a:tcPr marL="0" marR="0" marT="0" marB="0"/>
                </a:tc>
                <a:tc>
                  <a:txBody>
                    <a:bodyPr/>
                    <a:lstStyle/>
                    <a:p>
                      <a:pPr marL="420370">
                        <a:lnSpc>
                          <a:spcPts val="1035"/>
                        </a:lnSpc>
                      </a:pPr>
                      <a:r>
                        <a:rPr sz="900" spc="-5" dirty="0">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41"/>
                  </a:ext>
                </a:extLst>
              </a:tr>
              <a:tr h="155406">
                <a:tc>
                  <a:txBody>
                    <a:bodyPr/>
                    <a:lstStyle/>
                    <a:p>
                      <a:pPr marL="31750">
                        <a:lnSpc>
                          <a:spcPts val="1045"/>
                        </a:lnSpc>
                        <a:spcBef>
                          <a:spcPts val="75"/>
                        </a:spcBef>
                      </a:pPr>
                      <a:r>
                        <a:rPr sz="900" dirty="0">
                          <a:solidFill>
                            <a:srgbClr val="231F20"/>
                          </a:solidFill>
                          <a:latin typeface="Arial"/>
                          <a:cs typeface="Arial"/>
                        </a:rPr>
                        <a:t>S17.14</a:t>
                      </a:r>
                      <a:endParaRPr sz="900">
                        <a:latin typeface="Arial"/>
                        <a:cs typeface="Arial"/>
                      </a:endParaRPr>
                    </a:p>
                  </a:txBody>
                  <a:tcPr marL="0" marR="0" marT="9525" marB="0"/>
                </a:tc>
                <a:tc>
                  <a:txBody>
                    <a:bodyPr/>
                    <a:lstStyle/>
                    <a:p>
                      <a:pPr marL="139700">
                        <a:lnSpc>
                          <a:spcPts val="1045"/>
                        </a:lnSpc>
                      </a:pPr>
                      <a:r>
                        <a:rPr sz="900" spc="-5" dirty="0">
                          <a:latin typeface="Arial"/>
                          <a:cs typeface="Arial"/>
                        </a:rPr>
                        <a:t>Condensing</a:t>
                      </a:r>
                      <a:r>
                        <a:rPr sz="900" spc="-10" dirty="0">
                          <a:latin typeface="Arial"/>
                          <a:cs typeface="Arial"/>
                        </a:rPr>
                        <a:t> </a:t>
                      </a:r>
                      <a:r>
                        <a:rPr sz="900" spc="-5" dirty="0">
                          <a:latin typeface="Arial"/>
                          <a:cs typeface="Arial"/>
                        </a:rPr>
                        <a:t>Units</a:t>
                      </a:r>
                      <a:endParaRPr sz="900">
                        <a:latin typeface="Arial"/>
                        <a:cs typeface="Arial"/>
                      </a:endParaRPr>
                    </a:p>
                  </a:txBody>
                  <a:tcPr marL="0" marR="0" marT="0" marB="0"/>
                </a:tc>
                <a:tc>
                  <a:txBody>
                    <a:bodyPr/>
                    <a:lstStyle/>
                    <a:p>
                      <a:pPr marL="420370">
                        <a:lnSpc>
                          <a:spcPts val="1045"/>
                        </a:lnSpc>
                      </a:pPr>
                      <a:r>
                        <a:rPr sz="900" spc="-5" dirty="0">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42"/>
                  </a:ext>
                </a:extLst>
              </a:tr>
              <a:tr h="155748">
                <a:tc>
                  <a:txBody>
                    <a:bodyPr/>
                    <a:lstStyle/>
                    <a:p>
                      <a:pPr marL="31750">
                        <a:lnSpc>
                          <a:spcPts val="1055"/>
                        </a:lnSpc>
                        <a:spcBef>
                          <a:spcPts val="70"/>
                        </a:spcBef>
                      </a:pPr>
                      <a:r>
                        <a:rPr sz="900" dirty="0">
                          <a:solidFill>
                            <a:srgbClr val="231F20"/>
                          </a:solidFill>
                          <a:latin typeface="Arial"/>
                          <a:cs typeface="Arial"/>
                        </a:rPr>
                        <a:t>S17.15</a:t>
                      </a:r>
                      <a:endParaRPr sz="900">
                        <a:latin typeface="Arial"/>
                        <a:cs typeface="Arial"/>
                      </a:endParaRPr>
                    </a:p>
                  </a:txBody>
                  <a:tcPr marL="0" marR="0" marT="8890" marB="0"/>
                </a:tc>
                <a:tc>
                  <a:txBody>
                    <a:bodyPr/>
                    <a:lstStyle/>
                    <a:p>
                      <a:pPr marL="139700">
                        <a:lnSpc>
                          <a:spcPts val="1050"/>
                        </a:lnSpc>
                      </a:pPr>
                      <a:r>
                        <a:rPr sz="900" spc="-5" dirty="0">
                          <a:latin typeface="Arial"/>
                          <a:cs typeface="Arial"/>
                        </a:rPr>
                        <a:t>Air Cooled Condensers</a:t>
                      </a:r>
                      <a:endParaRPr sz="900">
                        <a:latin typeface="Arial"/>
                        <a:cs typeface="Arial"/>
                      </a:endParaRPr>
                    </a:p>
                  </a:txBody>
                  <a:tcPr marL="0" marR="0" marT="0" marB="0"/>
                </a:tc>
                <a:tc>
                  <a:txBody>
                    <a:bodyPr/>
                    <a:lstStyle/>
                    <a:p>
                      <a:pPr marL="420370">
                        <a:lnSpc>
                          <a:spcPts val="1050"/>
                        </a:lnSpc>
                      </a:pPr>
                      <a:r>
                        <a:rPr sz="900" spc="-5" dirty="0">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43"/>
                  </a:ext>
                </a:extLst>
              </a:tr>
              <a:tr h="155748">
                <a:tc>
                  <a:txBody>
                    <a:bodyPr/>
                    <a:lstStyle/>
                    <a:p>
                      <a:pPr marL="31750">
                        <a:lnSpc>
                          <a:spcPts val="1065"/>
                        </a:lnSpc>
                        <a:spcBef>
                          <a:spcPts val="60"/>
                        </a:spcBef>
                      </a:pPr>
                      <a:r>
                        <a:rPr sz="900" dirty="0">
                          <a:solidFill>
                            <a:srgbClr val="231F20"/>
                          </a:solidFill>
                          <a:latin typeface="Arial"/>
                          <a:cs typeface="Arial"/>
                        </a:rPr>
                        <a:t>S17.16</a:t>
                      </a:r>
                      <a:endParaRPr sz="900">
                        <a:latin typeface="Arial"/>
                        <a:cs typeface="Arial"/>
                      </a:endParaRPr>
                    </a:p>
                  </a:txBody>
                  <a:tcPr marL="0" marR="0" marT="7620" marB="0"/>
                </a:tc>
                <a:tc>
                  <a:txBody>
                    <a:bodyPr/>
                    <a:lstStyle/>
                    <a:p>
                      <a:pPr marL="139700">
                        <a:lnSpc>
                          <a:spcPts val="1060"/>
                        </a:lnSpc>
                      </a:pPr>
                      <a:r>
                        <a:rPr sz="900" spc="-5" dirty="0">
                          <a:latin typeface="Arial"/>
                          <a:cs typeface="Arial"/>
                        </a:rPr>
                        <a:t>Air Cooled Water Coolers</a:t>
                      </a:r>
                      <a:endParaRPr sz="900">
                        <a:latin typeface="Arial"/>
                        <a:cs typeface="Arial"/>
                      </a:endParaRPr>
                    </a:p>
                  </a:txBody>
                  <a:tcPr marL="0" marR="0" marT="0" marB="0"/>
                </a:tc>
                <a:tc>
                  <a:txBody>
                    <a:bodyPr/>
                    <a:lstStyle/>
                    <a:p>
                      <a:pPr marL="421005">
                        <a:lnSpc>
                          <a:spcPts val="1060"/>
                        </a:lnSpc>
                      </a:pPr>
                      <a:r>
                        <a:rPr sz="900" spc="-5" dirty="0">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44"/>
                  </a:ext>
                </a:extLst>
              </a:tr>
              <a:tr h="155748">
                <a:tc>
                  <a:txBody>
                    <a:bodyPr/>
                    <a:lstStyle/>
                    <a:p>
                      <a:pPr marL="31750">
                        <a:lnSpc>
                          <a:spcPts val="1075"/>
                        </a:lnSpc>
                        <a:spcBef>
                          <a:spcPts val="50"/>
                        </a:spcBef>
                      </a:pPr>
                      <a:r>
                        <a:rPr sz="900" dirty="0">
                          <a:solidFill>
                            <a:srgbClr val="231F20"/>
                          </a:solidFill>
                          <a:latin typeface="Arial"/>
                          <a:cs typeface="Arial"/>
                        </a:rPr>
                        <a:t>S17.17</a:t>
                      </a:r>
                      <a:endParaRPr sz="900">
                        <a:latin typeface="Arial"/>
                        <a:cs typeface="Arial"/>
                      </a:endParaRPr>
                    </a:p>
                  </a:txBody>
                  <a:tcPr marL="0" marR="0" marT="6350" marB="0"/>
                </a:tc>
                <a:tc>
                  <a:txBody>
                    <a:bodyPr/>
                    <a:lstStyle/>
                    <a:p>
                      <a:pPr marL="139065">
                        <a:lnSpc>
                          <a:spcPts val="1070"/>
                        </a:lnSpc>
                      </a:pPr>
                      <a:r>
                        <a:rPr sz="900" spc="-5" dirty="0">
                          <a:latin typeface="Arial"/>
                          <a:cs typeface="Arial"/>
                        </a:rPr>
                        <a:t>Ceiling Diffusers, complete with flexible duct, diffuser boot and</a:t>
                      </a:r>
                      <a:r>
                        <a:rPr sz="900" spc="5" dirty="0">
                          <a:latin typeface="Arial"/>
                          <a:cs typeface="Arial"/>
                        </a:rPr>
                        <a:t> </a:t>
                      </a:r>
                      <a:r>
                        <a:rPr sz="900" spc="-5" dirty="0">
                          <a:latin typeface="Arial"/>
                          <a:cs typeface="Arial"/>
                        </a:rPr>
                        <a:t>damper</a:t>
                      </a:r>
                      <a:endParaRPr sz="900">
                        <a:latin typeface="Arial"/>
                        <a:cs typeface="Arial"/>
                      </a:endParaRPr>
                    </a:p>
                  </a:txBody>
                  <a:tcPr marL="0" marR="0" marT="0" marB="0"/>
                </a:tc>
                <a:tc>
                  <a:txBody>
                    <a:bodyPr/>
                    <a:lstStyle/>
                    <a:p>
                      <a:pPr marL="420370">
                        <a:lnSpc>
                          <a:spcPts val="1070"/>
                        </a:lnSpc>
                      </a:pPr>
                      <a:r>
                        <a:rPr sz="900" spc="-5" dirty="0">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45"/>
                  </a:ext>
                </a:extLst>
              </a:tr>
              <a:tr h="144043">
                <a:tc>
                  <a:txBody>
                    <a:bodyPr/>
                    <a:lstStyle/>
                    <a:p>
                      <a:pPr marL="31750">
                        <a:lnSpc>
                          <a:spcPts val="990"/>
                        </a:lnSpc>
                        <a:spcBef>
                          <a:spcPts val="40"/>
                        </a:spcBef>
                      </a:pPr>
                      <a:r>
                        <a:rPr sz="900" dirty="0">
                          <a:solidFill>
                            <a:srgbClr val="231F20"/>
                          </a:solidFill>
                          <a:latin typeface="Arial"/>
                          <a:cs typeface="Arial"/>
                        </a:rPr>
                        <a:t>S17.18</a:t>
                      </a:r>
                      <a:endParaRPr sz="900">
                        <a:latin typeface="Arial"/>
                        <a:cs typeface="Arial"/>
                      </a:endParaRPr>
                    </a:p>
                  </a:txBody>
                  <a:tcPr marL="0" marR="0" marT="5080" marB="0"/>
                </a:tc>
                <a:tc>
                  <a:txBody>
                    <a:bodyPr/>
                    <a:lstStyle/>
                    <a:p>
                      <a:pPr marL="140335">
                        <a:lnSpc>
                          <a:spcPts val="1035"/>
                        </a:lnSpc>
                      </a:pPr>
                      <a:r>
                        <a:rPr sz="900" spc="-5" dirty="0">
                          <a:latin typeface="Arial"/>
                          <a:cs typeface="Arial"/>
                        </a:rPr>
                        <a:t>Extract Grilles</a:t>
                      </a:r>
                      <a:endParaRPr sz="900">
                        <a:latin typeface="Arial"/>
                        <a:cs typeface="Arial"/>
                      </a:endParaRPr>
                    </a:p>
                  </a:txBody>
                  <a:tcPr marL="0" marR="0" marT="0" marB="0"/>
                </a:tc>
                <a:tc>
                  <a:txBody>
                    <a:bodyPr/>
                    <a:lstStyle/>
                    <a:p>
                      <a:pPr marL="421005">
                        <a:lnSpc>
                          <a:spcPts val="1035"/>
                        </a:lnSpc>
                      </a:pPr>
                      <a:r>
                        <a:rPr sz="900" spc="-5" dirty="0">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46"/>
                  </a:ext>
                </a:extLst>
              </a:tr>
            </a:tbl>
          </a:graphicData>
        </a:graphic>
      </p:graphicFrame>
      <p:sp>
        <p:nvSpPr>
          <p:cNvPr id="5" name="object 5"/>
          <p:cNvSpPr txBox="1"/>
          <p:nvPr/>
        </p:nvSpPr>
        <p:spPr>
          <a:xfrm>
            <a:off x="3315084" y="300811"/>
            <a:ext cx="3349625" cy="319405"/>
          </a:xfrm>
          <a:prstGeom prst="rect">
            <a:avLst/>
          </a:prstGeom>
        </p:spPr>
        <p:txBody>
          <a:bodyPr vert="horz" wrap="square" lIns="0" tIns="23495" rIns="0" bIns="0" rtlCol="0">
            <a:spAutoFit/>
          </a:bodyPr>
          <a:lstStyle/>
          <a:p>
            <a:pPr marL="1756410">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List of Groups, Elements, Sub-elements: Element Unit Rate Record</a:t>
            </a:r>
            <a:r>
              <a:rPr sz="800" spc="25" dirty="0">
                <a:latin typeface="Arial"/>
                <a:cs typeface="Arial"/>
              </a:rPr>
              <a:t> </a:t>
            </a:r>
            <a:r>
              <a:rPr sz="800" spc="-5" dirty="0">
                <a:latin typeface="Arial"/>
                <a:cs typeface="Arial"/>
              </a:rPr>
              <a:t>Sheet</a:t>
            </a:r>
            <a:endParaRPr sz="800">
              <a:latin typeface="Arial"/>
              <a:cs typeface="Aria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48</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899513" y="872011"/>
            <a:ext cx="521334" cy="1949450"/>
          </a:xfrm>
          <a:prstGeom prst="rect">
            <a:avLst/>
          </a:prstGeom>
        </p:spPr>
        <p:txBody>
          <a:bodyPr vert="horz" wrap="square" lIns="0" tIns="0" rIns="0" bIns="0" rtlCol="0">
            <a:spAutoFit/>
          </a:bodyPr>
          <a:lstStyle/>
          <a:p>
            <a:pPr>
              <a:lnSpc>
                <a:spcPts val="994"/>
              </a:lnSpc>
            </a:pPr>
            <a:r>
              <a:rPr sz="900" spc="-5" dirty="0">
                <a:latin typeface="Arial"/>
                <a:cs typeface="Arial"/>
              </a:rPr>
              <a:t>S17._</a:t>
            </a:r>
            <a:r>
              <a:rPr sz="900" dirty="0">
                <a:latin typeface="Arial"/>
                <a:cs typeface="Arial"/>
              </a:rPr>
              <a:t>_</a:t>
            </a:r>
            <a:r>
              <a:rPr sz="900" spc="-5" dirty="0">
                <a:latin typeface="Arial"/>
                <a:cs typeface="Arial"/>
              </a:rPr>
              <a:t>.</a:t>
            </a:r>
            <a:r>
              <a:rPr sz="900" dirty="0">
                <a:latin typeface="Arial"/>
                <a:cs typeface="Arial"/>
              </a:rPr>
              <a:t>19</a:t>
            </a:r>
            <a:endParaRPr sz="900">
              <a:latin typeface="Arial"/>
              <a:cs typeface="Arial"/>
            </a:endParaRPr>
          </a:p>
          <a:p>
            <a:pPr algn="just">
              <a:lnSpc>
                <a:spcPts val="1240"/>
              </a:lnSpc>
              <a:spcBef>
                <a:spcPts val="55"/>
              </a:spcBef>
            </a:pPr>
            <a:r>
              <a:rPr sz="900" spc="-5" dirty="0">
                <a:latin typeface="Arial"/>
                <a:cs typeface="Arial"/>
              </a:rPr>
              <a:t>S17._</a:t>
            </a:r>
            <a:r>
              <a:rPr sz="900" dirty="0">
                <a:latin typeface="Arial"/>
                <a:cs typeface="Arial"/>
              </a:rPr>
              <a:t>_</a:t>
            </a:r>
            <a:r>
              <a:rPr sz="900" spc="-5" dirty="0">
                <a:latin typeface="Arial"/>
                <a:cs typeface="Arial"/>
              </a:rPr>
              <a:t>.</a:t>
            </a:r>
            <a:r>
              <a:rPr sz="900" dirty="0">
                <a:latin typeface="Arial"/>
                <a:cs typeface="Arial"/>
              </a:rPr>
              <a:t>20  </a:t>
            </a:r>
            <a:r>
              <a:rPr sz="900" spc="-5" dirty="0">
                <a:latin typeface="Arial"/>
                <a:cs typeface="Arial"/>
              </a:rPr>
              <a:t>S17._</a:t>
            </a:r>
            <a:r>
              <a:rPr sz="900" dirty="0">
                <a:latin typeface="Arial"/>
                <a:cs typeface="Arial"/>
              </a:rPr>
              <a:t>_</a:t>
            </a:r>
            <a:r>
              <a:rPr sz="900" spc="-5" dirty="0">
                <a:latin typeface="Arial"/>
                <a:cs typeface="Arial"/>
              </a:rPr>
              <a:t>.</a:t>
            </a:r>
            <a:r>
              <a:rPr sz="900" dirty="0">
                <a:latin typeface="Arial"/>
                <a:cs typeface="Arial"/>
              </a:rPr>
              <a:t>21  </a:t>
            </a:r>
            <a:r>
              <a:rPr sz="900" spc="-5" dirty="0">
                <a:latin typeface="Arial"/>
                <a:cs typeface="Arial"/>
              </a:rPr>
              <a:t>S17._</a:t>
            </a:r>
            <a:r>
              <a:rPr sz="900" dirty="0">
                <a:latin typeface="Arial"/>
                <a:cs typeface="Arial"/>
              </a:rPr>
              <a:t>_</a:t>
            </a:r>
            <a:r>
              <a:rPr sz="900" spc="-5" dirty="0">
                <a:latin typeface="Arial"/>
                <a:cs typeface="Arial"/>
              </a:rPr>
              <a:t>.</a:t>
            </a:r>
            <a:r>
              <a:rPr sz="900" dirty="0">
                <a:latin typeface="Arial"/>
                <a:cs typeface="Arial"/>
              </a:rPr>
              <a:t>22  </a:t>
            </a:r>
            <a:r>
              <a:rPr sz="900" spc="-5" dirty="0">
                <a:latin typeface="Arial"/>
                <a:cs typeface="Arial"/>
              </a:rPr>
              <a:t>S17._</a:t>
            </a:r>
            <a:r>
              <a:rPr sz="900" dirty="0">
                <a:latin typeface="Arial"/>
                <a:cs typeface="Arial"/>
              </a:rPr>
              <a:t>_</a:t>
            </a:r>
            <a:r>
              <a:rPr sz="900" spc="-5" dirty="0">
                <a:latin typeface="Arial"/>
                <a:cs typeface="Arial"/>
              </a:rPr>
              <a:t>.</a:t>
            </a:r>
            <a:r>
              <a:rPr sz="900" dirty="0">
                <a:latin typeface="Arial"/>
                <a:cs typeface="Arial"/>
              </a:rPr>
              <a:t>23  </a:t>
            </a:r>
            <a:r>
              <a:rPr sz="900" spc="-5" dirty="0">
                <a:latin typeface="Arial"/>
                <a:cs typeface="Arial"/>
              </a:rPr>
              <a:t>S17._</a:t>
            </a:r>
            <a:r>
              <a:rPr sz="900" dirty="0">
                <a:latin typeface="Arial"/>
                <a:cs typeface="Arial"/>
              </a:rPr>
              <a:t>_</a:t>
            </a:r>
            <a:r>
              <a:rPr sz="900" spc="-5" dirty="0">
                <a:latin typeface="Arial"/>
                <a:cs typeface="Arial"/>
              </a:rPr>
              <a:t>.</a:t>
            </a:r>
            <a:r>
              <a:rPr sz="900" dirty="0">
                <a:latin typeface="Arial"/>
                <a:cs typeface="Arial"/>
              </a:rPr>
              <a:t>24  </a:t>
            </a:r>
            <a:r>
              <a:rPr sz="900" spc="-5" dirty="0">
                <a:latin typeface="Arial"/>
                <a:cs typeface="Arial"/>
              </a:rPr>
              <a:t>S17._</a:t>
            </a:r>
            <a:r>
              <a:rPr sz="900" dirty="0">
                <a:latin typeface="Arial"/>
                <a:cs typeface="Arial"/>
              </a:rPr>
              <a:t>_</a:t>
            </a:r>
            <a:r>
              <a:rPr sz="900" spc="-5" dirty="0">
                <a:latin typeface="Arial"/>
                <a:cs typeface="Arial"/>
              </a:rPr>
              <a:t>.</a:t>
            </a:r>
            <a:r>
              <a:rPr sz="900" dirty="0">
                <a:latin typeface="Arial"/>
                <a:cs typeface="Arial"/>
              </a:rPr>
              <a:t>25  </a:t>
            </a:r>
            <a:r>
              <a:rPr sz="900" spc="-5" dirty="0">
                <a:latin typeface="Arial"/>
                <a:cs typeface="Arial"/>
              </a:rPr>
              <a:t>S17._</a:t>
            </a:r>
            <a:r>
              <a:rPr sz="900" dirty="0">
                <a:latin typeface="Arial"/>
                <a:cs typeface="Arial"/>
              </a:rPr>
              <a:t>_</a:t>
            </a:r>
            <a:r>
              <a:rPr sz="900" spc="-5" dirty="0">
                <a:latin typeface="Arial"/>
                <a:cs typeface="Arial"/>
              </a:rPr>
              <a:t>.</a:t>
            </a:r>
            <a:r>
              <a:rPr sz="900" dirty="0">
                <a:latin typeface="Arial"/>
                <a:cs typeface="Arial"/>
              </a:rPr>
              <a:t>26</a:t>
            </a:r>
            <a:endParaRPr sz="900">
              <a:latin typeface="Arial"/>
              <a:cs typeface="Arial"/>
            </a:endParaRPr>
          </a:p>
          <a:p>
            <a:pPr>
              <a:lnSpc>
                <a:spcPct val="100000"/>
              </a:lnSpc>
              <a:spcBef>
                <a:spcPts val="60"/>
              </a:spcBef>
            </a:pPr>
            <a:r>
              <a:rPr sz="900" spc="-5" dirty="0">
                <a:latin typeface="Arial"/>
                <a:cs typeface="Arial"/>
              </a:rPr>
              <a:t>S17._</a:t>
            </a:r>
            <a:r>
              <a:rPr sz="900" dirty="0">
                <a:latin typeface="Arial"/>
                <a:cs typeface="Arial"/>
              </a:rPr>
              <a:t>_</a:t>
            </a:r>
            <a:r>
              <a:rPr sz="900" spc="-5" dirty="0">
                <a:latin typeface="Arial"/>
                <a:cs typeface="Arial"/>
              </a:rPr>
              <a:t>.</a:t>
            </a:r>
            <a:r>
              <a:rPr sz="900" dirty="0">
                <a:latin typeface="Arial"/>
                <a:cs typeface="Arial"/>
              </a:rPr>
              <a:t>27</a:t>
            </a:r>
            <a:endParaRPr sz="900">
              <a:latin typeface="Arial"/>
              <a:cs typeface="Arial"/>
            </a:endParaRPr>
          </a:p>
          <a:p>
            <a:pPr>
              <a:lnSpc>
                <a:spcPct val="114399"/>
              </a:lnSpc>
            </a:pPr>
            <a:r>
              <a:rPr sz="900" spc="-5" dirty="0">
                <a:latin typeface="Arial"/>
                <a:cs typeface="Arial"/>
              </a:rPr>
              <a:t>S17._</a:t>
            </a:r>
            <a:r>
              <a:rPr sz="900" dirty="0">
                <a:latin typeface="Arial"/>
                <a:cs typeface="Arial"/>
              </a:rPr>
              <a:t>_</a:t>
            </a:r>
            <a:r>
              <a:rPr sz="900" spc="-5" dirty="0">
                <a:latin typeface="Arial"/>
                <a:cs typeface="Arial"/>
              </a:rPr>
              <a:t>.</a:t>
            </a:r>
            <a:r>
              <a:rPr sz="900" dirty="0">
                <a:latin typeface="Arial"/>
                <a:cs typeface="Arial"/>
              </a:rPr>
              <a:t>28  </a:t>
            </a:r>
            <a:r>
              <a:rPr sz="900" spc="-5" dirty="0">
                <a:latin typeface="Arial"/>
                <a:cs typeface="Arial"/>
              </a:rPr>
              <a:t>S17._</a:t>
            </a:r>
            <a:r>
              <a:rPr sz="900" dirty="0">
                <a:latin typeface="Arial"/>
                <a:cs typeface="Arial"/>
              </a:rPr>
              <a:t>_</a:t>
            </a:r>
            <a:r>
              <a:rPr sz="900" spc="-5" dirty="0">
                <a:latin typeface="Arial"/>
                <a:cs typeface="Arial"/>
              </a:rPr>
              <a:t>.</a:t>
            </a:r>
            <a:r>
              <a:rPr sz="900" dirty="0">
                <a:latin typeface="Arial"/>
                <a:cs typeface="Arial"/>
              </a:rPr>
              <a:t>29</a:t>
            </a:r>
            <a:endParaRPr sz="900">
              <a:latin typeface="Arial"/>
              <a:cs typeface="Arial"/>
            </a:endParaRPr>
          </a:p>
          <a:p>
            <a:pPr>
              <a:lnSpc>
                <a:spcPct val="100000"/>
              </a:lnSpc>
              <a:spcBef>
                <a:spcPts val="55"/>
              </a:spcBef>
            </a:pPr>
            <a:endParaRPr sz="750">
              <a:latin typeface="Times New Roman"/>
              <a:cs typeface="Times New Roman"/>
            </a:endParaRPr>
          </a:p>
          <a:p>
            <a:pPr>
              <a:lnSpc>
                <a:spcPct val="100000"/>
              </a:lnSpc>
            </a:pPr>
            <a:r>
              <a:rPr sz="900" spc="-5" dirty="0">
                <a:latin typeface="Arial"/>
                <a:cs typeface="Arial"/>
              </a:rPr>
              <a:t>S17._</a:t>
            </a:r>
            <a:r>
              <a:rPr sz="900" dirty="0">
                <a:latin typeface="Arial"/>
                <a:cs typeface="Arial"/>
              </a:rPr>
              <a:t>_</a:t>
            </a:r>
            <a:r>
              <a:rPr sz="900" spc="-5" dirty="0">
                <a:latin typeface="Arial"/>
                <a:cs typeface="Arial"/>
              </a:rPr>
              <a:t>.</a:t>
            </a:r>
            <a:r>
              <a:rPr sz="900" dirty="0">
                <a:latin typeface="Arial"/>
                <a:cs typeface="Arial"/>
              </a:rPr>
              <a:t>30</a:t>
            </a:r>
            <a:endParaRPr sz="900">
              <a:latin typeface="Arial"/>
              <a:cs typeface="Arial"/>
            </a:endParaRPr>
          </a:p>
        </p:txBody>
      </p:sp>
      <p:sp>
        <p:nvSpPr>
          <p:cNvPr id="5" name="object 5"/>
          <p:cNvSpPr txBox="1"/>
          <p:nvPr/>
        </p:nvSpPr>
        <p:spPr>
          <a:xfrm>
            <a:off x="6039912" y="5457039"/>
            <a:ext cx="95250" cy="128270"/>
          </a:xfrm>
          <a:prstGeom prst="rect">
            <a:avLst/>
          </a:prstGeom>
        </p:spPr>
        <p:txBody>
          <a:bodyPr vert="horz" wrap="square" lIns="0" tIns="0" rIns="0" bIns="0" rtlCol="0">
            <a:spAutoFit/>
          </a:bodyPr>
          <a:lstStyle/>
          <a:p>
            <a:pPr>
              <a:lnSpc>
                <a:spcPts val="994"/>
              </a:lnSpc>
            </a:pPr>
            <a:r>
              <a:rPr sz="900" dirty="0">
                <a:latin typeface="Arial"/>
                <a:cs typeface="Arial"/>
              </a:rPr>
              <a:t>m</a:t>
            </a:r>
            <a:endParaRPr sz="900">
              <a:latin typeface="Arial"/>
              <a:cs typeface="Arial"/>
            </a:endParaRPr>
          </a:p>
        </p:txBody>
      </p:sp>
      <p:sp>
        <p:nvSpPr>
          <p:cNvPr id="6" name="object 6"/>
          <p:cNvSpPr/>
          <p:nvPr/>
        </p:nvSpPr>
        <p:spPr>
          <a:xfrm>
            <a:off x="777595" y="820801"/>
            <a:ext cx="698500" cy="2016125"/>
          </a:xfrm>
          <a:custGeom>
            <a:avLst/>
            <a:gdLst/>
            <a:ahLst/>
            <a:cxnLst/>
            <a:rect l="l" t="t" r="r" b="b"/>
            <a:pathLst>
              <a:path w="698500" h="2016125">
                <a:moveTo>
                  <a:pt x="0" y="2015998"/>
                </a:moveTo>
                <a:lnTo>
                  <a:pt x="698398" y="2015998"/>
                </a:lnTo>
                <a:lnTo>
                  <a:pt x="698398" y="0"/>
                </a:lnTo>
                <a:lnTo>
                  <a:pt x="0" y="0"/>
                </a:lnTo>
                <a:lnTo>
                  <a:pt x="0" y="2015998"/>
                </a:lnTo>
                <a:close/>
              </a:path>
            </a:pathLst>
          </a:custGeom>
          <a:solidFill>
            <a:srgbClr val="FFFFFF"/>
          </a:solidFill>
        </p:spPr>
        <p:txBody>
          <a:bodyPr wrap="square" lIns="0" tIns="0" rIns="0" bIns="0" rtlCol="0"/>
          <a:lstStyle/>
          <a:p>
            <a:endParaRPr/>
          </a:p>
        </p:txBody>
      </p:sp>
      <p:sp>
        <p:nvSpPr>
          <p:cNvPr id="7" name="object 7"/>
          <p:cNvSpPr txBox="1"/>
          <p:nvPr/>
        </p:nvSpPr>
        <p:spPr>
          <a:xfrm>
            <a:off x="893317" y="300811"/>
            <a:ext cx="3347085" cy="319405"/>
          </a:xfrm>
          <a:prstGeom prst="rect">
            <a:avLst/>
          </a:prstGeom>
        </p:spPr>
        <p:txBody>
          <a:bodyPr vert="horz" wrap="square" lIns="0" tIns="23495" rIns="0" bIns="0" rtlCol="0">
            <a:spAutoFit/>
          </a:bodyPr>
          <a:lstStyle/>
          <a:p>
            <a:pPr marL="1270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List of Groups, Elements, Sub-elements: Element Unit Rate </a:t>
            </a:r>
            <a:r>
              <a:rPr sz="800" spc="-10" dirty="0">
                <a:latin typeface="Arial"/>
                <a:cs typeface="Arial"/>
              </a:rPr>
              <a:t>Record</a:t>
            </a:r>
            <a:r>
              <a:rPr sz="800" spc="60" dirty="0">
                <a:latin typeface="Arial"/>
                <a:cs typeface="Arial"/>
              </a:rPr>
              <a:t> </a:t>
            </a:r>
            <a:r>
              <a:rPr sz="800" spc="-5" dirty="0">
                <a:latin typeface="Arial"/>
                <a:cs typeface="Arial"/>
              </a:rPr>
              <a:t>Sheet</a:t>
            </a:r>
            <a:endParaRPr sz="800">
              <a:latin typeface="Arial"/>
              <a:cs typeface="Arial"/>
            </a:endParaRPr>
          </a:p>
        </p:txBody>
      </p:sp>
      <p:sp>
        <p:nvSpPr>
          <p:cNvPr id="8" name="object 8"/>
          <p:cNvSpPr/>
          <p:nvPr/>
        </p:nvSpPr>
        <p:spPr>
          <a:xfrm>
            <a:off x="6047994" y="701992"/>
            <a:ext cx="1422400" cy="8982075"/>
          </a:xfrm>
          <a:custGeom>
            <a:avLst/>
            <a:gdLst/>
            <a:ahLst/>
            <a:cxnLst/>
            <a:rect l="l" t="t" r="r" b="b"/>
            <a:pathLst>
              <a:path w="1422400" h="8982075">
                <a:moveTo>
                  <a:pt x="0" y="8981998"/>
                </a:moveTo>
                <a:lnTo>
                  <a:pt x="1422006" y="8981998"/>
                </a:lnTo>
                <a:lnTo>
                  <a:pt x="1422006" y="0"/>
                </a:lnTo>
                <a:lnTo>
                  <a:pt x="0" y="0"/>
                </a:lnTo>
                <a:lnTo>
                  <a:pt x="0" y="8981998"/>
                </a:lnTo>
                <a:close/>
              </a:path>
            </a:pathLst>
          </a:custGeom>
          <a:solidFill>
            <a:srgbClr val="FFFFFF"/>
          </a:solidFill>
        </p:spPr>
        <p:txBody>
          <a:bodyPr wrap="square" lIns="0" tIns="0" rIns="0" bIns="0" rtlCol="0"/>
          <a:lstStyle/>
          <a:p>
            <a:endParaRPr/>
          </a:p>
        </p:txBody>
      </p:sp>
      <p:graphicFrame>
        <p:nvGraphicFramePr>
          <p:cNvPr id="9" name="object 9"/>
          <p:cNvGraphicFramePr>
            <a:graphicFrameLocks noGrp="1"/>
          </p:cNvGraphicFramePr>
          <p:nvPr/>
        </p:nvGraphicFramePr>
        <p:xfrm>
          <a:off x="867763" y="868943"/>
          <a:ext cx="5807075" cy="8636635"/>
        </p:xfrm>
        <a:graphic>
          <a:graphicData uri="http://schemas.openxmlformats.org/drawingml/2006/table">
            <a:tbl>
              <a:tblPr firstRow="1" bandRow="1">
                <a:tableStyleId>{2D5ABB26-0587-4C30-8999-92F81FD0307C}</a:tableStyleId>
              </a:tblPr>
              <a:tblGrid>
                <a:gridCol w="542290">
                  <a:extLst>
                    <a:ext uri="{9D8B030D-6E8A-4147-A177-3AD203B41FA5}">
                      <a16:colId xmlns:a16="http://schemas.microsoft.com/office/drawing/2014/main" val="20000"/>
                    </a:ext>
                  </a:extLst>
                </a:gridCol>
                <a:gridCol w="4794250">
                  <a:extLst>
                    <a:ext uri="{9D8B030D-6E8A-4147-A177-3AD203B41FA5}">
                      <a16:colId xmlns:a16="http://schemas.microsoft.com/office/drawing/2014/main" val="20001"/>
                    </a:ext>
                  </a:extLst>
                </a:gridCol>
                <a:gridCol w="469900">
                  <a:extLst>
                    <a:ext uri="{9D8B030D-6E8A-4147-A177-3AD203B41FA5}">
                      <a16:colId xmlns:a16="http://schemas.microsoft.com/office/drawing/2014/main" val="20002"/>
                    </a:ext>
                  </a:extLst>
                </a:gridCol>
              </a:tblGrid>
              <a:tr h="458192">
                <a:tc>
                  <a:txBody>
                    <a:bodyPr/>
                    <a:lstStyle/>
                    <a:p>
                      <a:pPr marL="35560">
                        <a:lnSpc>
                          <a:spcPts val="994"/>
                        </a:lnSpc>
                      </a:pPr>
                      <a:r>
                        <a:rPr sz="900" dirty="0">
                          <a:solidFill>
                            <a:srgbClr val="231F20"/>
                          </a:solidFill>
                          <a:latin typeface="Arial"/>
                          <a:cs typeface="Arial"/>
                        </a:rPr>
                        <a:t>S17</a:t>
                      </a:r>
                      <a:r>
                        <a:rPr sz="900" spc="-100" dirty="0">
                          <a:solidFill>
                            <a:srgbClr val="231F20"/>
                          </a:solidFill>
                          <a:latin typeface="Arial"/>
                          <a:cs typeface="Arial"/>
                        </a:rPr>
                        <a:t> </a:t>
                      </a:r>
                      <a:r>
                        <a:rPr sz="900" dirty="0">
                          <a:solidFill>
                            <a:srgbClr val="231F20"/>
                          </a:solidFill>
                          <a:latin typeface="Arial"/>
                          <a:cs typeface="Arial"/>
                        </a:rPr>
                        <a:t>.19</a:t>
                      </a:r>
                      <a:endParaRPr sz="900">
                        <a:latin typeface="Arial"/>
                        <a:cs typeface="Arial"/>
                      </a:endParaRPr>
                    </a:p>
                    <a:p>
                      <a:pPr marL="35560">
                        <a:lnSpc>
                          <a:spcPct val="100000"/>
                        </a:lnSpc>
                        <a:spcBef>
                          <a:spcPts val="160"/>
                        </a:spcBef>
                      </a:pPr>
                      <a:r>
                        <a:rPr sz="900" dirty="0">
                          <a:solidFill>
                            <a:srgbClr val="231F20"/>
                          </a:solidFill>
                          <a:latin typeface="Arial"/>
                          <a:cs typeface="Arial"/>
                        </a:rPr>
                        <a:t>S17</a:t>
                      </a:r>
                      <a:r>
                        <a:rPr sz="900" spc="-100" dirty="0">
                          <a:solidFill>
                            <a:srgbClr val="231F20"/>
                          </a:solidFill>
                          <a:latin typeface="Arial"/>
                          <a:cs typeface="Arial"/>
                        </a:rPr>
                        <a:t> </a:t>
                      </a:r>
                      <a:r>
                        <a:rPr sz="900" dirty="0">
                          <a:solidFill>
                            <a:srgbClr val="231F20"/>
                          </a:solidFill>
                          <a:latin typeface="Arial"/>
                          <a:cs typeface="Arial"/>
                        </a:rPr>
                        <a:t>.20</a:t>
                      </a:r>
                      <a:endParaRPr sz="900">
                        <a:latin typeface="Arial"/>
                        <a:cs typeface="Arial"/>
                      </a:endParaRPr>
                    </a:p>
                    <a:p>
                      <a:pPr marL="35560">
                        <a:lnSpc>
                          <a:spcPct val="100000"/>
                        </a:lnSpc>
                        <a:spcBef>
                          <a:spcPts val="160"/>
                        </a:spcBef>
                      </a:pPr>
                      <a:r>
                        <a:rPr sz="900" dirty="0">
                          <a:solidFill>
                            <a:srgbClr val="231F20"/>
                          </a:solidFill>
                          <a:latin typeface="Arial"/>
                          <a:cs typeface="Arial"/>
                        </a:rPr>
                        <a:t>S17</a:t>
                      </a:r>
                      <a:r>
                        <a:rPr sz="900" spc="-100" dirty="0">
                          <a:solidFill>
                            <a:srgbClr val="231F20"/>
                          </a:solidFill>
                          <a:latin typeface="Arial"/>
                          <a:cs typeface="Arial"/>
                        </a:rPr>
                        <a:t> </a:t>
                      </a:r>
                      <a:r>
                        <a:rPr sz="900" dirty="0">
                          <a:solidFill>
                            <a:srgbClr val="231F20"/>
                          </a:solidFill>
                          <a:latin typeface="Arial"/>
                          <a:cs typeface="Arial"/>
                        </a:rPr>
                        <a:t>.21</a:t>
                      </a:r>
                      <a:endParaRPr sz="900">
                        <a:latin typeface="Arial"/>
                        <a:cs typeface="Arial"/>
                      </a:endParaRPr>
                    </a:p>
                  </a:txBody>
                  <a:tcPr marL="0" marR="0" marT="0" marB="0"/>
                </a:tc>
                <a:tc>
                  <a:txBody>
                    <a:bodyPr/>
                    <a:lstStyle/>
                    <a:p>
                      <a:pPr marL="113030">
                        <a:lnSpc>
                          <a:spcPts val="1019"/>
                        </a:lnSpc>
                      </a:pPr>
                      <a:r>
                        <a:rPr sz="900" spc="-5" dirty="0">
                          <a:latin typeface="Arial"/>
                          <a:cs typeface="Arial"/>
                        </a:rPr>
                        <a:t>Ductwork, including fire dampers</a:t>
                      </a:r>
                      <a:endParaRPr sz="900">
                        <a:latin typeface="Arial"/>
                        <a:cs typeface="Arial"/>
                      </a:endParaRPr>
                    </a:p>
                    <a:p>
                      <a:pPr marL="113030" marR="3468370" indent="-635">
                        <a:lnSpc>
                          <a:spcPts val="1240"/>
                        </a:lnSpc>
                        <a:spcBef>
                          <a:spcPts val="55"/>
                        </a:spcBef>
                      </a:pPr>
                      <a:r>
                        <a:rPr sz="900" spc="-5" dirty="0">
                          <a:latin typeface="Arial"/>
                          <a:cs typeface="Arial"/>
                        </a:rPr>
                        <a:t>Acoustic Duct Lining  External Duct</a:t>
                      </a:r>
                      <a:r>
                        <a:rPr sz="900" spc="-65" dirty="0">
                          <a:latin typeface="Arial"/>
                          <a:cs typeface="Arial"/>
                        </a:rPr>
                        <a:t> </a:t>
                      </a:r>
                      <a:r>
                        <a:rPr sz="900" spc="-5" dirty="0">
                          <a:latin typeface="Arial"/>
                          <a:cs typeface="Arial"/>
                        </a:rPr>
                        <a:t>Insulation</a:t>
                      </a:r>
                      <a:endParaRPr sz="900">
                        <a:latin typeface="Arial"/>
                        <a:cs typeface="Arial"/>
                      </a:endParaRPr>
                    </a:p>
                  </a:txBody>
                  <a:tcPr marL="0" marR="0" marT="0" marB="0"/>
                </a:tc>
                <a:tc>
                  <a:txBody>
                    <a:bodyPr/>
                    <a:lstStyle/>
                    <a:p>
                      <a:pPr marL="196215">
                        <a:lnSpc>
                          <a:spcPts val="1019"/>
                        </a:lnSpc>
                      </a:pPr>
                      <a:r>
                        <a:rPr sz="900" dirty="0">
                          <a:latin typeface="Arial"/>
                          <a:cs typeface="Arial"/>
                        </a:rPr>
                        <a:t>m2</a:t>
                      </a:r>
                      <a:endParaRPr sz="900">
                        <a:latin typeface="Arial"/>
                        <a:cs typeface="Arial"/>
                      </a:endParaRPr>
                    </a:p>
                    <a:p>
                      <a:pPr marL="196215" marR="106680" indent="635">
                        <a:lnSpc>
                          <a:spcPts val="1240"/>
                        </a:lnSpc>
                        <a:spcBef>
                          <a:spcPts val="55"/>
                        </a:spcBef>
                      </a:pPr>
                      <a:r>
                        <a:rPr sz="900" spc="-5" dirty="0">
                          <a:latin typeface="Arial"/>
                          <a:cs typeface="Arial"/>
                        </a:rPr>
                        <a:t>m2  m2</a:t>
                      </a:r>
                      <a:endParaRPr sz="900">
                        <a:latin typeface="Arial"/>
                        <a:cs typeface="Arial"/>
                      </a:endParaRPr>
                    </a:p>
                  </a:txBody>
                  <a:tcPr marL="0" marR="0" marT="0" marB="0"/>
                </a:tc>
                <a:extLst>
                  <a:ext uri="{0D108BD9-81ED-4DB2-BD59-A6C34878D82A}">
                    <a16:rowId xmlns:a16="http://schemas.microsoft.com/office/drawing/2014/main" val="10000"/>
                  </a:ext>
                </a:extLst>
              </a:tr>
              <a:tr h="157206">
                <a:tc>
                  <a:txBody>
                    <a:bodyPr/>
                    <a:lstStyle/>
                    <a:p>
                      <a:pPr marL="35560">
                        <a:lnSpc>
                          <a:spcPct val="100000"/>
                        </a:lnSpc>
                        <a:spcBef>
                          <a:spcPts val="25"/>
                        </a:spcBef>
                      </a:pPr>
                      <a:r>
                        <a:rPr sz="900" dirty="0">
                          <a:solidFill>
                            <a:srgbClr val="231F20"/>
                          </a:solidFill>
                          <a:latin typeface="Arial"/>
                          <a:cs typeface="Arial"/>
                        </a:rPr>
                        <a:t>S17</a:t>
                      </a:r>
                      <a:r>
                        <a:rPr sz="900" spc="-25" dirty="0">
                          <a:solidFill>
                            <a:srgbClr val="231F20"/>
                          </a:solidFill>
                          <a:latin typeface="Arial"/>
                          <a:cs typeface="Arial"/>
                        </a:rPr>
                        <a:t> </a:t>
                      </a:r>
                      <a:r>
                        <a:rPr sz="900" dirty="0">
                          <a:solidFill>
                            <a:srgbClr val="231F20"/>
                          </a:solidFill>
                          <a:latin typeface="Arial"/>
                          <a:cs typeface="Arial"/>
                        </a:rPr>
                        <a:t>.22</a:t>
                      </a:r>
                      <a:endParaRPr sz="900">
                        <a:latin typeface="Arial"/>
                        <a:cs typeface="Arial"/>
                      </a:endParaRPr>
                    </a:p>
                  </a:txBody>
                  <a:tcPr marL="0" marR="0" marT="3175" marB="0"/>
                </a:tc>
                <a:tc>
                  <a:txBody>
                    <a:bodyPr/>
                    <a:lstStyle/>
                    <a:p>
                      <a:pPr marL="113030">
                        <a:lnSpc>
                          <a:spcPct val="100000"/>
                        </a:lnSpc>
                        <a:spcBef>
                          <a:spcPts val="30"/>
                        </a:spcBef>
                      </a:pPr>
                      <a:r>
                        <a:rPr sz="900" spc="-5" dirty="0">
                          <a:latin typeface="Arial"/>
                          <a:cs typeface="Arial"/>
                        </a:rPr>
                        <a:t>Kitchen</a:t>
                      </a:r>
                      <a:r>
                        <a:rPr sz="900" spc="-15" dirty="0">
                          <a:latin typeface="Arial"/>
                          <a:cs typeface="Arial"/>
                        </a:rPr>
                        <a:t> </a:t>
                      </a:r>
                      <a:r>
                        <a:rPr sz="900" spc="-5" dirty="0">
                          <a:latin typeface="Arial"/>
                          <a:cs typeface="Arial"/>
                        </a:rPr>
                        <a:t>Hoods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01"/>
                  </a:ext>
                </a:extLst>
              </a:tr>
              <a:tr h="157032">
                <a:tc>
                  <a:txBody>
                    <a:bodyPr/>
                    <a:lstStyle/>
                    <a:p>
                      <a:pPr marL="35560">
                        <a:lnSpc>
                          <a:spcPct val="100000"/>
                        </a:lnSpc>
                        <a:spcBef>
                          <a:spcPts val="30"/>
                        </a:spcBef>
                      </a:pPr>
                      <a:r>
                        <a:rPr sz="900" dirty="0">
                          <a:solidFill>
                            <a:srgbClr val="231F20"/>
                          </a:solidFill>
                          <a:latin typeface="Arial"/>
                          <a:cs typeface="Arial"/>
                        </a:rPr>
                        <a:t>S17</a:t>
                      </a:r>
                      <a:r>
                        <a:rPr sz="900" spc="-25" dirty="0">
                          <a:solidFill>
                            <a:srgbClr val="231F20"/>
                          </a:solidFill>
                          <a:latin typeface="Arial"/>
                          <a:cs typeface="Arial"/>
                        </a:rPr>
                        <a:t> </a:t>
                      </a:r>
                      <a:r>
                        <a:rPr sz="900" dirty="0">
                          <a:solidFill>
                            <a:srgbClr val="231F20"/>
                          </a:solidFill>
                          <a:latin typeface="Arial"/>
                          <a:cs typeface="Arial"/>
                        </a:rPr>
                        <a:t>.23</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Radiators/Heating</a:t>
                      </a:r>
                      <a:r>
                        <a:rPr sz="900" spc="-10" dirty="0">
                          <a:latin typeface="Arial"/>
                          <a:cs typeface="Arial"/>
                        </a:rPr>
                        <a:t> </a:t>
                      </a:r>
                      <a:r>
                        <a:rPr sz="900" spc="-5" dirty="0">
                          <a:latin typeface="Arial"/>
                          <a:cs typeface="Arial"/>
                        </a:rPr>
                        <a:t>units</a:t>
                      </a:r>
                      <a:endParaRPr sz="900">
                        <a:latin typeface="Arial"/>
                        <a:cs typeface="Arial"/>
                      </a:endParaRPr>
                    </a:p>
                  </a:txBody>
                  <a:tcPr marL="0" marR="0" marT="3810" marB="0"/>
                </a:tc>
                <a:tc>
                  <a:txBody>
                    <a:bodyPr/>
                    <a:lstStyle/>
                    <a:p>
                      <a:pPr marL="195580">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02"/>
                  </a:ext>
                </a:extLst>
              </a:tr>
              <a:tr h="157107">
                <a:tc>
                  <a:txBody>
                    <a:bodyPr/>
                    <a:lstStyle/>
                    <a:p>
                      <a:pPr marL="35560">
                        <a:lnSpc>
                          <a:spcPct val="100000"/>
                        </a:lnSpc>
                        <a:spcBef>
                          <a:spcPts val="30"/>
                        </a:spcBef>
                      </a:pPr>
                      <a:r>
                        <a:rPr sz="900" dirty="0">
                          <a:solidFill>
                            <a:srgbClr val="231F20"/>
                          </a:solidFill>
                          <a:latin typeface="Arial"/>
                          <a:cs typeface="Arial"/>
                        </a:rPr>
                        <a:t>S17</a:t>
                      </a:r>
                      <a:r>
                        <a:rPr sz="900" spc="-25" dirty="0">
                          <a:solidFill>
                            <a:srgbClr val="231F20"/>
                          </a:solidFill>
                          <a:latin typeface="Arial"/>
                          <a:cs typeface="Arial"/>
                        </a:rPr>
                        <a:t> </a:t>
                      </a:r>
                      <a:r>
                        <a:rPr sz="900" dirty="0">
                          <a:solidFill>
                            <a:srgbClr val="231F20"/>
                          </a:solidFill>
                          <a:latin typeface="Arial"/>
                          <a:cs typeface="Arial"/>
                        </a:rPr>
                        <a:t>.24</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Controls, using </a:t>
                      </a:r>
                      <a:r>
                        <a:rPr sz="900" dirty="0">
                          <a:latin typeface="Arial"/>
                          <a:cs typeface="Arial"/>
                        </a:rPr>
                        <a:t>a </a:t>
                      </a:r>
                      <a:r>
                        <a:rPr sz="900" spc="-5" dirty="0">
                          <a:latin typeface="Arial"/>
                          <a:cs typeface="Arial"/>
                        </a:rPr>
                        <a:t>BMS/without </a:t>
                      </a:r>
                      <a:r>
                        <a:rPr sz="900" dirty="0">
                          <a:latin typeface="Arial"/>
                          <a:cs typeface="Arial"/>
                        </a:rPr>
                        <a:t>a</a:t>
                      </a:r>
                      <a:r>
                        <a:rPr sz="900" spc="-15" dirty="0">
                          <a:latin typeface="Arial"/>
                          <a:cs typeface="Arial"/>
                        </a:rPr>
                        <a:t> </a:t>
                      </a:r>
                      <a:r>
                        <a:rPr sz="900" spc="-5" dirty="0">
                          <a:latin typeface="Arial"/>
                          <a:cs typeface="Arial"/>
                        </a:rPr>
                        <a:t>BMS</a:t>
                      </a:r>
                      <a:endParaRPr sz="900">
                        <a:latin typeface="Arial"/>
                        <a:cs typeface="Arial"/>
                      </a:endParaRPr>
                    </a:p>
                  </a:txBody>
                  <a:tcPr marL="0" marR="0" marT="3810" marB="0"/>
                </a:tc>
                <a:tc>
                  <a:txBody>
                    <a:bodyPr/>
                    <a:lstStyle/>
                    <a:p>
                      <a:pPr marL="195580">
                        <a:lnSpc>
                          <a:spcPct val="100000"/>
                        </a:lnSpc>
                        <a:spcBef>
                          <a:spcPts val="30"/>
                        </a:spcBef>
                      </a:pPr>
                      <a:r>
                        <a:rPr sz="900" dirty="0">
                          <a:latin typeface="Arial"/>
                          <a:cs typeface="Arial"/>
                        </a:rPr>
                        <a:t>m2</a:t>
                      </a:r>
                      <a:endParaRPr sz="900">
                        <a:latin typeface="Arial"/>
                        <a:cs typeface="Arial"/>
                      </a:endParaRPr>
                    </a:p>
                  </a:txBody>
                  <a:tcPr marL="0" marR="0" marT="3810" marB="0"/>
                </a:tc>
                <a:extLst>
                  <a:ext uri="{0D108BD9-81ED-4DB2-BD59-A6C34878D82A}">
                    <a16:rowId xmlns:a16="http://schemas.microsoft.com/office/drawing/2014/main" val="10003"/>
                  </a:ext>
                </a:extLst>
              </a:tr>
              <a:tr h="157206">
                <a:tc>
                  <a:txBody>
                    <a:bodyPr/>
                    <a:lstStyle/>
                    <a:p>
                      <a:pPr marL="35560">
                        <a:lnSpc>
                          <a:spcPct val="100000"/>
                        </a:lnSpc>
                        <a:spcBef>
                          <a:spcPts val="35"/>
                        </a:spcBef>
                      </a:pPr>
                      <a:r>
                        <a:rPr sz="900" dirty="0">
                          <a:solidFill>
                            <a:srgbClr val="231F20"/>
                          </a:solidFill>
                          <a:latin typeface="Arial"/>
                          <a:cs typeface="Arial"/>
                        </a:rPr>
                        <a:t>S17</a:t>
                      </a:r>
                      <a:r>
                        <a:rPr sz="900" spc="-25" dirty="0">
                          <a:solidFill>
                            <a:srgbClr val="231F20"/>
                          </a:solidFill>
                          <a:latin typeface="Arial"/>
                          <a:cs typeface="Arial"/>
                        </a:rPr>
                        <a:t> </a:t>
                      </a:r>
                      <a:r>
                        <a:rPr sz="900" dirty="0">
                          <a:solidFill>
                            <a:srgbClr val="231F20"/>
                          </a:solidFill>
                          <a:latin typeface="Arial"/>
                          <a:cs typeface="Arial"/>
                        </a:rPr>
                        <a:t>.25</a:t>
                      </a:r>
                      <a:endParaRPr sz="900">
                        <a:latin typeface="Arial"/>
                        <a:cs typeface="Arial"/>
                      </a:endParaRPr>
                    </a:p>
                  </a:txBody>
                  <a:tcPr marL="0" marR="0" marT="4445" marB="0"/>
                </a:tc>
                <a:tc>
                  <a:txBody>
                    <a:bodyPr/>
                    <a:lstStyle/>
                    <a:p>
                      <a:pPr marL="113030">
                        <a:lnSpc>
                          <a:spcPct val="100000"/>
                        </a:lnSpc>
                        <a:spcBef>
                          <a:spcPts val="25"/>
                        </a:spcBef>
                      </a:pPr>
                      <a:r>
                        <a:rPr sz="900" spc="-5" dirty="0">
                          <a:latin typeface="Arial"/>
                          <a:cs typeface="Arial"/>
                        </a:rPr>
                        <a:t>Electrical, including switchboards and control</a:t>
                      </a:r>
                      <a:r>
                        <a:rPr sz="900" spc="10" dirty="0">
                          <a:latin typeface="Arial"/>
                          <a:cs typeface="Arial"/>
                        </a:rPr>
                        <a:t> </a:t>
                      </a:r>
                      <a:r>
                        <a:rPr sz="900" spc="-5" dirty="0">
                          <a:latin typeface="Arial"/>
                          <a:cs typeface="Arial"/>
                        </a:rPr>
                        <a:t>panels</a:t>
                      </a:r>
                      <a:endParaRPr sz="900">
                        <a:latin typeface="Arial"/>
                        <a:cs typeface="Arial"/>
                      </a:endParaRPr>
                    </a:p>
                  </a:txBody>
                  <a:tcPr marL="0" marR="0" marT="3175" marB="0"/>
                </a:tc>
                <a:tc>
                  <a:txBody>
                    <a:bodyPr/>
                    <a:lstStyle/>
                    <a:p>
                      <a:pPr marL="196850">
                        <a:lnSpc>
                          <a:spcPct val="100000"/>
                        </a:lnSpc>
                        <a:spcBef>
                          <a:spcPts val="25"/>
                        </a:spcBef>
                      </a:pPr>
                      <a:r>
                        <a:rPr sz="900" dirty="0">
                          <a:latin typeface="Arial"/>
                          <a:cs typeface="Arial"/>
                        </a:rPr>
                        <a:t>m2</a:t>
                      </a:r>
                      <a:endParaRPr sz="900">
                        <a:latin typeface="Arial"/>
                        <a:cs typeface="Arial"/>
                      </a:endParaRPr>
                    </a:p>
                  </a:txBody>
                  <a:tcPr marL="0" marR="0" marT="3175" marB="0"/>
                </a:tc>
                <a:extLst>
                  <a:ext uri="{0D108BD9-81ED-4DB2-BD59-A6C34878D82A}">
                    <a16:rowId xmlns:a16="http://schemas.microsoft.com/office/drawing/2014/main" val="10004"/>
                  </a:ext>
                </a:extLst>
              </a:tr>
              <a:tr h="156864">
                <a:tc>
                  <a:txBody>
                    <a:bodyPr/>
                    <a:lstStyle/>
                    <a:p>
                      <a:pPr marL="35560">
                        <a:lnSpc>
                          <a:spcPct val="100000"/>
                        </a:lnSpc>
                        <a:spcBef>
                          <a:spcPts val="35"/>
                        </a:spcBef>
                      </a:pPr>
                      <a:r>
                        <a:rPr sz="900" dirty="0">
                          <a:solidFill>
                            <a:srgbClr val="231F20"/>
                          </a:solidFill>
                          <a:latin typeface="Arial"/>
                          <a:cs typeface="Arial"/>
                        </a:rPr>
                        <a:t>S17</a:t>
                      </a:r>
                      <a:r>
                        <a:rPr sz="900" spc="-25" dirty="0">
                          <a:solidFill>
                            <a:srgbClr val="231F20"/>
                          </a:solidFill>
                          <a:latin typeface="Arial"/>
                          <a:cs typeface="Arial"/>
                        </a:rPr>
                        <a:t> </a:t>
                      </a:r>
                      <a:r>
                        <a:rPr sz="900" dirty="0">
                          <a:solidFill>
                            <a:srgbClr val="231F20"/>
                          </a:solidFill>
                          <a:latin typeface="Arial"/>
                          <a:cs typeface="Arial"/>
                        </a:rPr>
                        <a:t>.26</a:t>
                      </a:r>
                      <a:endParaRPr sz="900">
                        <a:latin typeface="Arial"/>
                        <a:cs typeface="Arial"/>
                      </a:endParaRPr>
                    </a:p>
                  </a:txBody>
                  <a:tcPr marL="0" marR="0" marT="4445" marB="0"/>
                </a:tc>
                <a:tc>
                  <a:txBody>
                    <a:bodyPr/>
                    <a:lstStyle/>
                    <a:p>
                      <a:pPr marL="113030">
                        <a:lnSpc>
                          <a:spcPct val="100000"/>
                        </a:lnSpc>
                        <a:spcBef>
                          <a:spcPts val="25"/>
                        </a:spcBef>
                      </a:pPr>
                      <a:r>
                        <a:rPr sz="900" spc="-5" dirty="0">
                          <a:latin typeface="Arial"/>
                          <a:cs typeface="Arial"/>
                        </a:rPr>
                        <a:t>Pipework</a:t>
                      </a:r>
                      <a:endParaRPr sz="900">
                        <a:latin typeface="Arial"/>
                        <a:cs typeface="Arial"/>
                      </a:endParaRPr>
                    </a:p>
                  </a:txBody>
                  <a:tcPr marL="0" marR="0" marT="3175" marB="0"/>
                </a:tc>
                <a:tc>
                  <a:txBody>
                    <a:bodyPr/>
                    <a:lstStyle/>
                    <a:p>
                      <a:pPr marL="196215">
                        <a:lnSpc>
                          <a:spcPct val="100000"/>
                        </a:lnSpc>
                        <a:spcBef>
                          <a:spcPts val="25"/>
                        </a:spcBef>
                      </a:pPr>
                      <a:r>
                        <a:rPr sz="900" dirty="0">
                          <a:latin typeface="Arial"/>
                          <a:cs typeface="Arial"/>
                        </a:rPr>
                        <a:t>m2</a:t>
                      </a:r>
                      <a:endParaRPr sz="900">
                        <a:latin typeface="Arial"/>
                        <a:cs typeface="Arial"/>
                      </a:endParaRPr>
                    </a:p>
                  </a:txBody>
                  <a:tcPr marL="0" marR="0" marT="3175" marB="0"/>
                </a:tc>
                <a:extLst>
                  <a:ext uri="{0D108BD9-81ED-4DB2-BD59-A6C34878D82A}">
                    <a16:rowId xmlns:a16="http://schemas.microsoft.com/office/drawing/2014/main" val="10005"/>
                  </a:ext>
                </a:extLst>
              </a:tr>
              <a:tr h="157206">
                <a:tc>
                  <a:txBody>
                    <a:bodyPr/>
                    <a:lstStyle/>
                    <a:p>
                      <a:pPr marL="35560">
                        <a:lnSpc>
                          <a:spcPct val="100000"/>
                        </a:lnSpc>
                        <a:spcBef>
                          <a:spcPts val="40"/>
                        </a:spcBef>
                      </a:pPr>
                      <a:r>
                        <a:rPr sz="900" dirty="0">
                          <a:solidFill>
                            <a:srgbClr val="231F20"/>
                          </a:solidFill>
                          <a:latin typeface="Arial"/>
                          <a:cs typeface="Arial"/>
                        </a:rPr>
                        <a:t>S17</a:t>
                      </a:r>
                      <a:r>
                        <a:rPr sz="900" spc="-25" dirty="0">
                          <a:solidFill>
                            <a:srgbClr val="231F20"/>
                          </a:solidFill>
                          <a:latin typeface="Arial"/>
                          <a:cs typeface="Arial"/>
                        </a:rPr>
                        <a:t> </a:t>
                      </a:r>
                      <a:r>
                        <a:rPr sz="900" dirty="0">
                          <a:solidFill>
                            <a:srgbClr val="231F20"/>
                          </a:solidFill>
                          <a:latin typeface="Arial"/>
                          <a:cs typeface="Arial"/>
                        </a:rPr>
                        <a:t>.27</a:t>
                      </a:r>
                      <a:endParaRPr sz="900">
                        <a:latin typeface="Arial"/>
                        <a:cs typeface="Arial"/>
                      </a:endParaRPr>
                    </a:p>
                  </a:txBody>
                  <a:tcPr marL="0" marR="0" marT="5080" marB="0"/>
                </a:tc>
                <a:tc>
                  <a:txBody>
                    <a:bodyPr/>
                    <a:lstStyle/>
                    <a:p>
                      <a:pPr marL="113030">
                        <a:lnSpc>
                          <a:spcPct val="100000"/>
                        </a:lnSpc>
                        <a:spcBef>
                          <a:spcPts val="20"/>
                        </a:spcBef>
                      </a:pPr>
                      <a:r>
                        <a:rPr sz="900" spc="-5" dirty="0">
                          <a:latin typeface="Arial"/>
                          <a:cs typeface="Arial"/>
                        </a:rPr>
                        <a:t>Pipework</a:t>
                      </a:r>
                      <a:r>
                        <a:rPr sz="900" spc="-10" dirty="0">
                          <a:latin typeface="Arial"/>
                          <a:cs typeface="Arial"/>
                        </a:rPr>
                        <a:t> </a:t>
                      </a:r>
                      <a:r>
                        <a:rPr sz="900" spc="-5" dirty="0">
                          <a:latin typeface="Arial"/>
                          <a:cs typeface="Arial"/>
                        </a:rPr>
                        <a:t>Insulation</a:t>
                      </a:r>
                      <a:endParaRPr sz="900">
                        <a:latin typeface="Arial"/>
                        <a:cs typeface="Arial"/>
                      </a:endParaRPr>
                    </a:p>
                  </a:txBody>
                  <a:tcPr marL="0" marR="0" marT="2540" marB="0"/>
                </a:tc>
                <a:tc>
                  <a:txBody>
                    <a:bodyPr/>
                    <a:lstStyle/>
                    <a:p>
                      <a:pPr marL="196215">
                        <a:lnSpc>
                          <a:spcPct val="100000"/>
                        </a:lnSpc>
                        <a:spcBef>
                          <a:spcPts val="20"/>
                        </a:spcBef>
                      </a:pPr>
                      <a:r>
                        <a:rPr sz="900" spc="-5" dirty="0">
                          <a:latin typeface="Arial"/>
                          <a:cs typeface="Arial"/>
                        </a:rPr>
                        <a:t>m2</a:t>
                      </a:r>
                      <a:endParaRPr sz="900">
                        <a:latin typeface="Arial"/>
                        <a:cs typeface="Arial"/>
                      </a:endParaRPr>
                    </a:p>
                  </a:txBody>
                  <a:tcPr marL="0" marR="0" marT="2540" marB="0"/>
                </a:tc>
                <a:extLst>
                  <a:ext uri="{0D108BD9-81ED-4DB2-BD59-A6C34878D82A}">
                    <a16:rowId xmlns:a16="http://schemas.microsoft.com/office/drawing/2014/main" val="10006"/>
                  </a:ext>
                </a:extLst>
              </a:tr>
              <a:tr h="157206">
                <a:tc>
                  <a:txBody>
                    <a:bodyPr/>
                    <a:lstStyle/>
                    <a:p>
                      <a:pPr marL="35560">
                        <a:lnSpc>
                          <a:spcPct val="100000"/>
                        </a:lnSpc>
                        <a:spcBef>
                          <a:spcPts val="45"/>
                        </a:spcBef>
                      </a:pPr>
                      <a:r>
                        <a:rPr sz="900" dirty="0">
                          <a:solidFill>
                            <a:srgbClr val="231F20"/>
                          </a:solidFill>
                          <a:latin typeface="Arial"/>
                          <a:cs typeface="Arial"/>
                        </a:rPr>
                        <a:t>S17</a:t>
                      </a:r>
                      <a:r>
                        <a:rPr sz="900" spc="-25" dirty="0">
                          <a:solidFill>
                            <a:srgbClr val="231F20"/>
                          </a:solidFill>
                          <a:latin typeface="Arial"/>
                          <a:cs typeface="Arial"/>
                        </a:rPr>
                        <a:t> </a:t>
                      </a:r>
                      <a:r>
                        <a:rPr sz="900" dirty="0">
                          <a:solidFill>
                            <a:srgbClr val="231F20"/>
                          </a:solidFill>
                          <a:latin typeface="Arial"/>
                          <a:cs typeface="Arial"/>
                        </a:rPr>
                        <a:t>.28</a:t>
                      </a:r>
                      <a:endParaRPr sz="900">
                        <a:latin typeface="Arial"/>
                        <a:cs typeface="Arial"/>
                      </a:endParaRPr>
                    </a:p>
                  </a:txBody>
                  <a:tcPr marL="0" marR="0" marT="5715" marB="0"/>
                </a:tc>
                <a:tc>
                  <a:txBody>
                    <a:bodyPr/>
                    <a:lstStyle/>
                    <a:p>
                      <a:pPr marL="113030">
                        <a:lnSpc>
                          <a:spcPct val="100000"/>
                        </a:lnSpc>
                        <a:spcBef>
                          <a:spcPts val="20"/>
                        </a:spcBef>
                      </a:pPr>
                      <a:r>
                        <a:rPr sz="900" spc="-5" dirty="0">
                          <a:latin typeface="Arial"/>
                          <a:cs typeface="Arial"/>
                        </a:rPr>
                        <a:t>Commissioning and</a:t>
                      </a:r>
                      <a:r>
                        <a:rPr sz="900" spc="-10" dirty="0">
                          <a:latin typeface="Arial"/>
                          <a:cs typeface="Arial"/>
                        </a:rPr>
                        <a:t> </a:t>
                      </a:r>
                      <a:r>
                        <a:rPr sz="900" spc="-5" dirty="0">
                          <a:latin typeface="Arial"/>
                          <a:cs typeface="Arial"/>
                        </a:rPr>
                        <a:t>testing</a:t>
                      </a:r>
                      <a:endParaRPr sz="900">
                        <a:latin typeface="Arial"/>
                        <a:cs typeface="Arial"/>
                      </a:endParaRPr>
                    </a:p>
                  </a:txBody>
                  <a:tcPr marL="0" marR="0" marT="2540" marB="0"/>
                </a:tc>
                <a:tc>
                  <a:txBody>
                    <a:bodyPr/>
                    <a:lstStyle/>
                    <a:p>
                      <a:pPr marL="196215">
                        <a:lnSpc>
                          <a:spcPct val="100000"/>
                        </a:lnSpc>
                        <a:spcBef>
                          <a:spcPts val="20"/>
                        </a:spcBef>
                      </a:pPr>
                      <a:r>
                        <a:rPr sz="900" dirty="0">
                          <a:latin typeface="Arial"/>
                          <a:cs typeface="Arial"/>
                        </a:rPr>
                        <a:t>m2</a:t>
                      </a:r>
                      <a:endParaRPr sz="900">
                        <a:latin typeface="Arial"/>
                        <a:cs typeface="Arial"/>
                      </a:endParaRPr>
                    </a:p>
                  </a:txBody>
                  <a:tcPr marL="0" marR="0" marT="2540" marB="0"/>
                </a:tc>
                <a:extLst>
                  <a:ext uri="{0D108BD9-81ED-4DB2-BD59-A6C34878D82A}">
                    <a16:rowId xmlns:a16="http://schemas.microsoft.com/office/drawing/2014/main" val="10007"/>
                  </a:ext>
                </a:extLst>
              </a:tr>
              <a:tr h="144470">
                <a:tc>
                  <a:txBody>
                    <a:bodyPr/>
                    <a:lstStyle/>
                    <a:p>
                      <a:pPr marL="35560">
                        <a:lnSpc>
                          <a:spcPts val="990"/>
                        </a:lnSpc>
                        <a:spcBef>
                          <a:spcPts val="45"/>
                        </a:spcBef>
                      </a:pPr>
                      <a:r>
                        <a:rPr sz="900" dirty="0">
                          <a:solidFill>
                            <a:srgbClr val="231F20"/>
                          </a:solidFill>
                          <a:latin typeface="Arial"/>
                          <a:cs typeface="Arial"/>
                        </a:rPr>
                        <a:t>S17</a:t>
                      </a:r>
                      <a:r>
                        <a:rPr sz="900" spc="-25" dirty="0">
                          <a:solidFill>
                            <a:srgbClr val="231F20"/>
                          </a:solidFill>
                          <a:latin typeface="Arial"/>
                          <a:cs typeface="Arial"/>
                        </a:rPr>
                        <a:t> </a:t>
                      </a:r>
                      <a:r>
                        <a:rPr sz="900" dirty="0">
                          <a:solidFill>
                            <a:srgbClr val="231F20"/>
                          </a:solidFill>
                          <a:latin typeface="Arial"/>
                          <a:cs typeface="Arial"/>
                        </a:rPr>
                        <a:t>.29</a:t>
                      </a:r>
                      <a:endParaRPr sz="900">
                        <a:latin typeface="Arial"/>
                        <a:cs typeface="Arial"/>
                      </a:endParaRPr>
                    </a:p>
                  </a:txBody>
                  <a:tcPr marL="0" marR="0" marT="5715" marB="0"/>
                </a:tc>
                <a:tc>
                  <a:txBody>
                    <a:bodyPr/>
                    <a:lstStyle/>
                    <a:p>
                      <a:pPr marL="113030">
                        <a:lnSpc>
                          <a:spcPts val="1019"/>
                        </a:lnSpc>
                        <a:spcBef>
                          <a:spcPts val="15"/>
                        </a:spcBef>
                      </a:pPr>
                      <a:r>
                        <a:rPr sz="900" spc="-5" dirty="0">
                          <a:latin typeface="Arial"/>
                          <a:cs typeface="Arial"/>
                        </a:rPr>
                        <a:t>Permits, Servicing, during defects liability period, Sundries, Identification, Preliminary</a:t>
                      </a:r>
                      <a:r>
                        <a:rPr sz="900" spc="-70" dirty="0">
                          <a:latin typeface="Arial"/>
                          <a:cs typeface="Arial"/>
                        </a:rPr>
                        <a:t> </a:t>
                      </a:r>
                      <a:r>
                        <a:rPr sz="900" spc="-5" dirty="0">
                          <a:latin typeface="Arial"/>
                          <a:cs typeface="Arial"/>
                        </a:rPr>
                        <a:t>and</a:t>
                      </a:r>
                      <a:endParaRPr sz="900">
                        <a:latin typeface="Arial"/>
                        <a:cs typeface="Arial"/>
                      </a:endParaRPr>
                    </a:p>
                  </a:txBody>
                  <a:tcPr marL="0" marR="0" marT="1905" marB="0"/>
                </a:tc>
                <a:tc>
                  <a:txBody>
                    <a:bodyPr/>
                    <a:lstStyle/>
                    <a:p>
                      <a:pPr marR="31115" algn="r">
                        <a:lnSpc>
                          <a:spcPts val="1019"/>
                        </a:lnSpc>
                        <a:spcBef>
                          <a:spcPts val="15"/>
                        </a:spcBef>
                      </a:pPr>
                      <a:r>
                        <a:rPr sz="900" spc="-5" dirty="0">
                          <a:latin typeface="Arial"/>
                          <a:cs typeface="Arial"/>
                        </a:rPr>
                        <a:t>Sum</a:t>
                      </a:r>
                      <a:endParaRPr sz="900">
                        <a:latin typeface="Arial"/>
                        <a:cs typeface="Arial"/>
                      </a:endParaRPr>
                    </a:p>
                  </a:txBody>
                  <a:tcPr marL="0" marR="0" marT="1905" marB="0"/>
                </a:tc>
                <a:extLst>
                  <a:ext uri="{0D108BD9-81ED-4DB2-BD59-A6C34878D82A}">
                    <a16:rowId xmlns:a16="http://schemas.microsoft.com/office/drawing/2014/main" val="10008"/>
                  </a:ext>
                </a:extLst>
              </a:tr>
              <a:tr h="127733">
                <a:tc>
                  <a:txBody>
                    <a:bodyPr/>
                    <a:lstStyle/>
                    <a:p>
                      <a:pPr>
                        <a:lnSpc>
                          <a:spcPct val="100000"/>
                        </a:lnSpc>
                      </a:pPr>
                      <a:endParaRPr sz="700">
                        <a:latin typeface="Times New Roman"/>
                        <a:cs typeface="Times New Roman"/>
                      </a:endParaRPr>
                    </a:p>
                  </a:txBody>
                  <a:tcPr marL="0" marR="0" marT="0" marB="0"/>
                </a:tc>
                <a:tc>
                  <a:txBody>
                    <a:bodyPr/>
                    <a:lstStyle/>
                    <a:p>
                      <a:pPr marL="113030">
                        <a:lnSpc>
                          <a:spcPts val="905"/>
                        </a:lnSpc>
                      </a:pPr>
                      <a:r>
                        <a:rPr sz="900" spc="-5" dirty="0">
                          <a:latin typeface="Arial"/>
                          <a:cs typeface="Arial"/>
                        </a:rPr>
                        <a:t>General, Profit and Overhead</a:t>
                      </a:r>
                      <a:endParaRPr sz="900">
                        <a:latin typeface="Arial"/>
                        <a:cs typeface="Arial"/>
                      </a:endParaRPr>
                    </a:p>
                  </a:txBody>
                  <a:tcPr marL="0" marR="0" marT="0" marB="0"/>
                </a:tc>
                <a:tc>
                  <a:txBody>
                    <a:bodyPr/>
                    <a:lstStyle/>
                    <a:p>
                      <a:pPr>
                        <a:lnSpc>
                          <a:spcPct val="100000"/>
                        </a:lnSpc>
                      </a:pPr>
                      <a:endParaRPr sz="700">
                        <a:latin typeface="Times New Roman"/>
                        <a:cs typeface="Times New Roman"/>
                      </a:endParaRPr>
                    </a:p>
                  </a:txBody>
                  <a:tcPr marL="0" marR="0" marT="0" marB="0"/>
                </a:tc>
                <a:extLst>
                  <a:ext uri="{0D108BD9-81ED-4DB2-BD59-A6C34878D82A}">
                    <a16:rowId xmlns:a16="http://schemas.microsoft.com/office/drawing/2014/main" val="10009"/>
                  </a:ext>
                </a:extLst>
              </a:tr>
              <a:tr h="136866">
                <a:tc>
                  <a:txBody>
                    <a:bodyPr/>
                    <a:lstStyle/>
                    <a:p>
                      <a:pPr marL="35560">
                        <a:lnSpc>
                          <a:spcPts val="994"/>
                        </a:lnSpc>
                      </a:pPr>
                      <a:r>
                        <a:rPr sz="900" dirty="0">
                          <a:solidFill>
                            <a:srgbClr val="231F20"/>
                          </a:solidFill>
                          <a:latin typeface="Arial"/>
                          <a:cs typeface="Arial"/>
                        </a:rPr>
                        <a:t>S17</a:t>
                      </a:r>
                      <a:r>
                        <a:rPr sz="900" spc="-25" dirty="0">
                          <a:solidFill>
                            <a:srgbClr val="231F20"/>
                          </a:solidFill>
                          <a:latin typeface="Arial"/>
                          <a:cs typeface="Arial"/>
                        </a:rPr>
                        <a:t> </a:t>
                      </a:r>
                      <a:r>
                        <a:rPr sz="900" dirty="0">
                          <a:solidFill>
                            <a:srgbClr val="231F20"/>
                          </a:solidFill>
                          <a:latin typeface="Arial"/>
                          <a:cs typeface="Arial"/>
                        </a:rPr>
                        <a:t>.30</a:t>
                      </a:r>
                      <a:endParaRPr sz="900">
                        <a:latin typeface="Arial"/>
                        <a:cs typeface="Arial"/>
                      </a:endParaRPr>
                    </a:p>
                  </a:txBody>
                  <a:tcPr marL="0" marR="0" marT="0" marB="0"/>
                </a:tc>
                <a:tc>
                  <a:txBody>
                    <a:bodyPr/>
                    <a:lstStyle/>
                    <a:p>
                      <a:pPr marL="113030">
                        <a:lnSpc>
                          <a:spcPts val="1015"/>
                        </a:lnSpc>
                      </a:pPr>
                      <a:r>
                        <a:rPr sz="900" spc="-5" dirty="0">
                          <a:latin typeface="Arial"/>
                          <a:cs typeface="Arial"/>
                        </a:rPr>
                        <a:t>Builders Work</a:t>
                      </a:r>
                      <a:endParaRPr sz="900">
                        <a:latin typeface="Arial"/>
                        <a:cs typeface="Arial"/>
                      </a:endParaRPr>
                    </a:p>
                  </a:txBody>
                  <a:tcPr marL="0" marR="0" marT="0" marB="0"/>
                </a:tc>
                <a:tc>
                  <a:txBody>
                    <a:bodyPr/>
                    <a:lstStyle/>
                    <a:p>
                      <a:pPr marR="31115" algn="r">
                        <a:lnSpc>
                          <a:spcPts val="1015"/>
                        </a:lnSpc>
                      </a:pPr>
                      <a:r>
                        <a:rPr sz="900" spc="-5" dirty="0">
                          <a:latin typeface="Arial"/>
                          <a:cs typeface="Arial"/>
                        </a:rPr>
                        <a:t>Sum</a:t>
                      </a:r>
                      <a:endParaRPr sz="900">
                        <a:latin typeface="Arial"/>
                        <a:cs typeface="Arial"/>
                      </a:endParaRPr>
                    </a:p>
                  </a:txBody>
                  <a:tcPr marL="0" marR="0" marT="0" marB="0"/>
                </a:tc>
                <a:extLst>
                  <a:ext uri="{0D108BD9-81ED-4DB2-BD59-A6C34878D82A}">
                    <a16:rowId xmlns:a16="http://schemas.microsoft.com/office/drawing/2014/main" val="10010"/>
                  </a:ext>
                </a:extLst>
              </a:tr>
              <a:tr h="156933">
                <a:tc>
                  <a:txBody>
                    <a:bodyPr/>
                    <a:lstStyle/>
                    <a:p>
                      <a:pPr marL="31750">
                        <a:lnSpc>
                          <a:spcPct val="100000"/>
                        </a:lnSpc>
                        <a:spcBef>
                          <a:spcPts val="30"/>
                        </a:spcBef>
                      </a:pPr>
                      <a:r>
                        <a:rPr sz="900" spc="-5" dirty="0">
                          <a:latin typeface="Arial"/>
                          <a:cs typeface="Arial"/>
                        </a:rPr>
                        <a:t>S18.01</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Incoming water supply, including meters, valves and connections</a:t>
                      </a:r>
                      <a:endParaRPr sz="900">
                        <a:latin typeface="Arial"/>
                        <a:cs typeface="Arial"/>
                      </a:endParaRPr>
                    </a:p>
                  </a:txBody>
                  <a:tcPr marL="0" marR="0" marT="3810" marB="0"/>
                </a:tc>
                <a:tc>
                  <a:txBody>
                    <a:bodyPr/>
                    <a:lstStyle/>
                    <a:p>
                      <a:pPr marL="196215">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11"/>
                  </a:ext>
                </a:extLst>
              </a:tr>
              <a:tr h="156933">
                <a:tc>
                  <a:txBody>
                    <a:bodyPr/>
                    <a:lstStyle/>
                    <a:p>
                      <a:pPr marL="31750">
                        <a:lnSpc>
                          <a:spcPct val="100000"/>
                        </a:lnSpc>
                        <a:spcBef>
                          <a:spcPts val="30"/>
                        </a:spcBef>
                      </a:pPr>
                      <a:r>
                        <a:rPr sz="900" spc="-5" dirty="0">
                          <a:latin typeface="Arial"/>
                          <a:cs typeface="Arial"/>
                        </a:rPr>
                        <a:t>S18.02</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Water storage tanks, including associated</a:t>
                      </a:r>
                      <a:r>
                        <a:rPr sz="900" spc="-15" dirty="0">
                          <a:latin typeface="Arial"/>
                          <a:cs typeface="Arial"/>
                        </a:rPr>
                        <a:t> </a:t>
                      </a:r>
                      <a:r>
                        <a:rPr sz="900" spc="-5" dirty="0">
                          <a:latin typeface="Arial"/>
                          <a:cs typeface="Arial"/>
                        </a:rPr>
                        <a:t>valves</a:t>
                      </a:r>
                      <a:endParaRPr sz="900">
                        <a:latin typeface="Arial"/>
                        <a:cs typeface="Arial"/>
                      </a:endParaRPr>
                    </a:p>
                  </a:txBody>
                  <a:tcPr marL="0" marR="0" marT="3810" marB="0"/>
                </a:tc>
                <a:tc>
                  <a:txBody>
                    <a:bodyPr/>
                    <a:lstStyle/>
                    <a:p>
                      <a:pPr marL="19494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2"/>
                  </a:ext>
                </a:extLst>
              </a:tr>
              <a:tr h="156933">
                <a:tc>
                  <a:txBody>
                    <a:bodyPr/>
                    <a:lstStyle/>
                    <a:p>
                      <a:pPr marL="31750">
                        <a:lnSpc>
                          <a:spcPct val="100000"/>
                        </a:lnSpc>
                        <a:spcBef>
                          <a:spcPts val="30"/>
                        </a:spcBef>
                      </a:pPr>
                      <a:r>
                        <a:rPr sz="900" spc="-5" dirty="0">
                          <a:latin typeface="Arial"/>
                          <a:cs typeface="Arial"/>
                        </a:rPr>
                        <a:t>S18.03</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Pipework, valves, pumps and equipment within sprinkler valve</a:t>
                      </a:r>
                      <a:r>
                        <a:rPr sz="900" spc="-10" dirty="0">
                          <a:latin typeface="Arial"/>
                          <a:cs typeface="Arial"/>
                        </a:rPr>
                        <a:t> </a:t>
                      </a:r>
                      <a:r>
                        <a:rPr sz="900" spc="-5" dirty="0">
                          <a:latin typeface="Arial"/>
                          <a:cs typeface="Arial"/>
                        </a:rPr>
                        <a:t>room</a:t>
                      </a:r>
                      <a:endParaRPr sz="900">
                        <a:latin typeface="Arial"/>
                        <a:cs typeface="Arial"/>
                      </a:endParaRPr>
                    </a:p>
                  </a:txBody>
                  <a:tcPr marL="0" marR="0" marT="3810" marB="0"/>
                </a:tc>
                <a:tc>
                  <a:txBody>
                    <a:bodyPr/>
                    <a:lstStyle/>
                    <a:p>
                      <a:pPr marR="31750" algn="r">
                        <a:lnSpc>
                          <a:spcPct val="100000"/>
                        </a:lnSpc>
                        <a:spcBef>
                          <a:spcPts val="30"/>
                        </a:spcBef>
                      </a:pPr>
                      <a:r>
                        <a:rPr sz="900" spc="-5" dirty="0">
                          <a:latin typeface="Arial"/>
                          <a:cs typeface="Arial"/>
                        </a:rPr>
                        <a:t>Sum</a:t>
                      </a:r>
                      <a:endParaRPr sz="900">
                        <a:latin typeface="Arial"/>
                        <a:cs typeface="Arial"/>
                      </a:endParaRPr>
                    </a:p>
                  </a:txBody>
                  <a:tcPr marL="0" marR="0" marT="3810" marB="0"/>
                </a:tc>
                <a:extLst>
                  <a:ext uri="{0D108BD9-81ED-4DB2-BD59-A6C34878D82A}">
                    <a16:rowId xmlns:a16="http://schemas.microsoft.com/office/drawing/2014/main" val="10013"/>
                  </a:ext>
                </a:extLst>
              </a:tr>
              <a:tr h="156933">
                <a:tc>
                  <a:txBody>
                    <a:bodyPr/>
                    <a:lstStyle/>
                    <a:p>
                      <a:pPr marL="31750">
                        <a:lnSpc>
                          <a:spcPct val="100000"/>
                        </a:lnSpc>
                        <a:spcBef>
                          <a:spcPts val="30"/>
                        </a:spcBef>
                      </a:pPr>
                      <a:r>
                        <a:rPr sz="900" spc="-5" dirty="0">
                          <a:latin typeface="Arial"/>
                          <a:cs typeface="Arial"/>
                        </a:rPr>
                        <a:t>S18.04</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Sprinkler installation, outside sprinkler valve</a:t>
                      </a:r>
                      <a:r>
                        <a:rPr sz="900" spc="5" dirty="0">
                          <a:latin typeface="Arial"/>
                          <a:cs typeface="Arial"/>
                        </a:rPr>
                        <a:t> </a:t>
                      </a:r>
                      <a:r>
                        <a:rPr sz="900" spc="-5" dirty="0">
                          <a:latin typeface="Arial"/>
                          <a:cs typeface="Arial"/>
                        </a:rPr>
                        <a:t>room</a:t>
                      </a:r>
                      <a:endParaRPr sz="900">
                        <a:latin typeface="Arial"/>
                        <a:cs typeface="Arial"/>
                      </a:endParaRPr>
                    </a:p>
                  </a:txBody>
                  <a:tcPr marL="0" marR="0" marT="3810" marB="0"/>
                </a:tc>
                <a:tc>
                  <a:txBody>
                    <a:bodyPr/>
                    <a:lstStyle/>
                    <a:p>
                      <a:pPr marL="195580">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4"/>
                  </a:ext>
                </a:extLst>
              </a:tr>
              <a:tr h="156590">
                <a:tc>
                  <a:txBody>
                    <a:bodyPr/>
                    <a:lstStyle/>
                    <a:p>
                      <a:pPr marL="31750">
                        <a:lnSpc>
                          <a:spcPct val="100000"/>
                        </a:lnSpc>
                        <a:spcBef>
                          <a:spcPts val="30"/>
                        </a:spcBef>
                      </a:pPr>
                      <a:r>
                        <a:rPr sz="900" spc="-5" dirty="0">
                          <a:latin typeface="Arial"/>
                          <a:cs typeface="Arial"/>
                        </a:rPr>
                        <a:t>S18.05</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Smoke detector</a:t>
                      </a:r>
                      <a:r>
                        <a:rPr sz="900" dirty="0">
                          <a:latin typeface="Arial"/>
                          <a:cs typeface="Arial"/>
                        </a:rPr>
                        <a:t> </a:t>
                      </a:r>
                      <a:r>
                        <a:rPr sz="900" spc="-5" dirty="0">
                          <a:latin typeface="Arial"/>
                          <a:cs typeface="Arial"/>
                        </a:rPr>
                        <a:t>installation</a:t>
                      </a:r>
                      <a:endParaRPr sz="900">
                        <a:latin typeface="Arial"/>
                        <a:cs typeface="Arial"/>
                      </a:endParaRPr>
                    </a:p>
                  </a:txBody>
                  <a:tcPr marL="0" marR="0" marT="3810" marB="0"/>
                </a:tc>
                <a:tc>
                  <a:txBody>
                    <a:bodyPr/>
                    <a:lstStyle/>
                    <a:p>
                      <a:pPr marL="195580">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5"/>
                  </a:ext>
                </a:extLst>
              </a:tr>
              <a:tr h="156590">
                <a:tc>
                  <a:txBody>
                    <a:bodyPr/>
                    <a:lstStyle/>
                    <a:p>
                      <a:pPr marL="31750">
                        <a:lnSpc>
                          <a:spcPct val="100000"/>
                        </a:lnSpc>
                        <a:spcBef>
                          <a:spcPts val="25"/>
                        </a:spcBef>
                      </a:pPr>
                      <a:r>
                        <a:rPr sz="900" spc="-5" dirty="0">
                          <a:latin typeface="Arial"/>
                          <a:cs typeface="Arial"/>
                        </a:rPr>
                        <a:t>S18.06</a:t>
                      </a:r>
                      <a:endParaRPr sz="900">
                        <a:latin typeface="Arial"/>
                        <a:cs typeface="Arial"/>
                      </a:endParaRPr>
                    </a:p>
                  </a:txBody>
                  <a:tcPr marL="0" marR="0" marT="3175" marB="0"/>
                </a:tc>
                <a:tc>
                  <a:txBody>
                    <a:bodyPr/>
                    <a:lstStyle/>
                    <a:p>
                      <a:pPr marL="112395">
                        <a:lnSpc>
                          <a:spcPct val="100000"/>
                        </a:lnSpc>
                        <a:spcBef>
                          <a:spcPts val="25"/>
                        </a:spcBef>
                      </a:pPr>
                      <a:r>
                        <a:rPr sz="900" spc="-5" dirty="0">
                          <a:latin typeface="Arial"/>
                          <a:cs typeface="Arial"/>
                        </a:rPr>
                        <a:t>Heat detector</a:t>
                      </a:r>
                      <a:r>
                        <a:rPr sz="900" spc="-15" dirty="0">
                          <a:latin typeface="Arial"/>
                          <a:cs typeface="Arial"/>
                        </a:rPr>
                        <a:t> </a:t>
                      </a:r>
                      <a:r>
                        <a:rPr sz="900" spc="-5" dirty="0">
                          <a:latin typeface="Arial"/>
                          <a:cs typeface="Arial"/>
                        </a:rPr>
                        <a:t>installation</a:t>
                      </a:r>
                      <a:endParaRPr sz="900">
                        <a:latin typeface="Arial"/>
                        <a:cs typeface="Arial"/>
                      </a:endParaRPr>
                    </a:p>
                  </a:txBody>
                  <a:tcPr marL="0" marR="0" marT="3175" marB="0"/>
                </a:tc>
                <a:tc>
                  <a:txBody>
                    <a:bodyPr/>
                    <a:lstStyle/>
                    <a:p>
                      <a:pPr marL="196215">
                        <a:lnSpc>
                          <a:spcPct val="100000"/>
                        </a:lnSpc>
                        <a:spcBef>
                          <a:spcPts val="25"/>
                        </a:spcBef>
                      </a:pPr>
                      <a:r>
                        <a:rPr sz="900" spc="-5" dirty="0">
                          <a:latin typeface="Arial"/>
                          <a:cs typeface="Arial"/>
                        </a:rPr>
                        <a:t>No</a:t>
                      </a:r>
                      <a:endParaRPr sz="900">
                        <a:latin typeface="Arial"/>
                        <a:cs typeface="Arial"/>
                      </a:endParaRPr>
                    </a:p>
                  </a:txBody>
                  <a:tcPr marL="0" marR="0" marT="3175" marB="0"/>
                </a:tc>
                <a:extLst>
                  <a:ext uri="{0D108BD9-81ED-4DB2-BD59-A6C34878D82A}">
                    <a16:rowId xmlns:a16="http://schemas.microsoft.com/office/drawing/2014/main" val="10016"/>
                  </a:ext>
                </a:extLst>
              </a:tr>
              <a:tr h="156933">
                <a:tc>
                  <a:txBody>
                    <a:bodyPr/>
                    <a:lstStyle/>
                    <a:p>
                      <a:pPr marL="31750">
                        <a:lnSpc>
                          <a:spcPct val="100000"/>
                        </a:lnSpc>
                        <a:spcBef>
                          <a:spcPts val="30"/>
                        </a:spcBef>
                      </a:pPr>
                      <a:r>
                        <a:rPr sz="900" spc="-5" dirty="0">
                          <a:latin typeface="Arial"/>
                          <a:cs typeface="Arial"/>
                        </a:rPr>
                        <a:t>S18.07</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Manual call</a:t>
                      </a:r>
                      <a:r>
                        <a:rPr sz="900" spc="-10" dirty="0">
                          <a:latin typeface="Arial"/>
                          <a:cs typeface="Arial"/>
                        </a:rPr>
                        <a:t> </a:t>
                      </a:r>
                      <a:r>
                        <a:rPr sz="900" spc="-5" dirty="0">
                          <a:latin typeface="Arial"/>
                          <a:cs typeface="Arial"/>
                        </a:rPr>
                        <a:t>systems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7"/>
                  </a:ext>
                </a:extLst>
              </a:tr>
              <a:tr h="156933">
                <a:tc>
                  <a:txBody>
                    <a:bodyPr/>
                    <a:lstStyle/>
                    <a:p>
                      <a:pPr marL="31750">
                        <a:lnSpc>
                          <a:spcPct val="100000"/>
                        </a:lnSpc>
                        <a:spcBef>
                          <a:spcPts val="30"/>
                        </a:spcBef>
                      </a:pPr>
                      <a:r>
                        <a:rPr sz="900" spc="-5" dirty="0">
                          <a:latin typeface="Arial"/>
                          <a:cs typeface="Arial"/>
                        </a:rPr>
                        <a:t>S18.08</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Dry riser</a:t>
                      </a:r>
                      <a:r>
                        <a:rPr sz="900" dirty="0">
                          <a:latin typeface="Arial"/>
                          <a:cs typeface="Arial"/>
                        </a:rPr>
                        <a:t> </a:t>
                      </a:r>
                      <a:r>
                        <a:rPr sz="900" spc="-5" dirty="0">
                          <a:latin typeface="Arial"/>
                          <a:cs typeface="Arial"/>
                        </a:rPr>
                        <a:t>installation</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8"/>
                  </a:ext>
                </a:extLst>
              </a:tr>
              <a:tr h="156933">
                <a:tc>
                  <a:txBody>
                    <a:bodyPr/>
                    <a:lstStyle/>
                    <a:p>
                      <a:pPr marL="31750">
                        <a:lnSpc>
                          <a:spcPct val="100000"/>
                        </a:lnSpc>
                        <a:spcBef>
                          <a:spcPts val="30"/>
                        </a:spcBef>
                      </a:pPr>
                      <a:r>
                        <a:rPr sz="900" spc="-5" dirty="0">
                          <a:latin typeface="Arial"/>
                          <a:cs typeface="Arial"/>
                        </a:rPr>
                        <a:t>S18.09</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Wet riser</a:t>
                      </a:r>
                      <a:r>
                        <a:rPr sz="900" spc="-10" dirty="0">
                          <a:latin typeface="Arial"/>
                          <a:cs typeface="Arial"/>
                        </a:rPr>
                        <a:t> </a:t>
                      </a:r>
                      <a:r>
                        <a:rPr sz="900" spc="-5" dirty="0">
                          <a:latin typeface="Arial"/>
                          <a:cs typeface="Arial"/>
                        </a:rPr>
                        <a:t>installation</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19"/>
                  </a:ext>
                </a:extLst>
              </a:tr>
              <a:tr h="156933">
                <a:tc>
                  <a:txBody>
                    <a:bodyPr/>
                    <a:lstStyle/>
                    <a:p>
                      <a:pPr marL="31750">
                        <a:lnSpc>
                          <a:spcPct val="100000"/>
                        </a:lnSpc>
                        <a:spcBef>
                          <a:spcPts val="30"/>
                        </a:spcBef>
                      </a:pPr>
                      <a:r>
                        <a:rPr sz="900" spc="-5" dirty="0">
                          <a:latin typeface="Arial"/>
                          <a:cs typeface="Arial"/>
                        </a:rPr>
                        <a:t>S18.10</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Hydrant</a:t>
                      </a:r>
                      <a:r>
                        <a:rPr sz="900" spc="-10" dirty="0">
                          <a:latin typeface="Arial"/>
                          <a:cs typeface="Arial"/>
                        </a:rPr>
                        <a:t> </a:t>
                      </a:r>
                      <a:r>
                        <a:rPr sz="900" spc="-5" dirty="0">
                          <a:latin typeface="Arial"/>
                          <a:cs typeface="Arial"/>
                        </a:rPr>
                        <a:t>mains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0"/>
                  </a:ext>
                </a:extLst>
              </a:tr>
              <a:tr h="156590">
                <a:tc>
                  <a:txBody>
                    <a:bodyPr/>
                    <a:lstStyle/>
                    <a:p>
                      <a:pPr marL="31750">
                        <a:lnSpc>
                          <a:spcPct val="100000"/>
                        </a:lnSpc>
                        <a:spcBef>
                          <a:spcPts val="30"/>
                        </a:spcBef>
                      </a:pPr>
                      <a:r>
                        <a:rPr sz="900" spc="-5" dirty="0">
                          <a:latin typeface="Arial"/>
                          <a:cs typeface="Arial"/>
                        </a:rPr>
                        <a:t>S18.11</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Hose reels, including associated supply</a:t>
                      </a:r>
                      <a:r>
                        <a:rPr sz="900" spc="-10" dirty="0">
                          <a:latin typeface="Arial"/>
                          <a:cs typeface="Arial"/>
                        </a:rPr>
                        <a:t> </a:t>
                      </a:r>
                      <a:r>
                        <a:rPr sz="900" spc="-5" dirty="0">
                          <a:latin typeface="Arial"/>
                          <a:cs typeface="Arial"/>
                        </a:rPr>
                        <a:t>pipework</a:t>
                      </a:r>
                      <a:endParaRPr sz="900">
                        <a:latin typeface="Arial"/>
                        <a:cs typeface="Arial"/>
                      </a:endParaRPr>
                    </a:p>
                  </a:txBody>
                  <a:tcPr marL="0" marR="0" marT="3810" marB="0"/>
                </a:tc>
                <a:tc>
                  <a:txBody>
                    <a:bodyPr/>
                    <a:lstStyle/>
                    <a:p>
                      <a:pPr marL="19494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1"/>
                  </a:ext>
                </a:extLst>
              </a:tr>
              <a:tr h="156590">
                <a:tc>
                  <a:txBody>
                    <a:bodyPr/>
                    <a:lstStyle/>
                    <a:p>
                      <a:pPr marL="31750">
                        <a:lnSpc>
                          <a:spcPct val="100000"/>
                        </a:lnSpc>
                        <a:spcBef>
                          <a:spcPts val="25"/>
                        </a:spcBef>
                      </a:pPr>
                      <a:r>
                        <a:rPr sz="900" spc="-5" dirty="0">
                          <a:latin typeface="Arial"/>
                          <a:cs typeface="Arial"/>
                        </a:rPr>
                        <a:t>S18.12</a:t>
                      </a:r>
                      <a:endParaRPr sz="900">
                        <a:latin typeface="Arial"/>
                        <a:cs typeface="Arial"/>
                      </a:endParaRPr>
                    </a:p>
                  </a:txBody>
                  <a:tcPr marL="0" marR="0" marT="3175" marB="0"/>
                </a:tc>
                <a:tc>
                  <a:txBody>
                    <a:bodyPr/>
                    <a:lstStyle/>
                    <a:p>
                      <a:pPr marL="113030">
                        <a:lnSpc>
                          <a:spcPct val="100000"/>
                        </a:lnSpc>
                        <a:spcBef>
                          <a:spcPts val="25"/>
                        </a:spcBef>
                      </a:pPr>
                      <a:r>
                        <a:rPr sz="900" spc="-5" dirty="0">
                          <a:latin typeface="Arial"/>
                          <a:cs typeface="Arial"/>
                        </a:rPr>
                        <a:t>Extinguishers and the</a:t>
                      </a:r>
                      <a:r>
                        <a:rPr sz="900" spc="-10" dirty="0">
                          <a:latin typeface="Arial"/>
                          <a:cs typeface="Arial"/>
                        </a:rPr>
                        <a:t> </a:t>
                      </a:r>
                      <a:r>
                        <a:rPr sz="900" spc="-5" dirty="0">
                          <a:latin typeface="Arial"/>
                          <a:cs typeface="Arial"/>
                        </a:rPr>
                        <a:t>like</a:t>
                      </a:r>
                      <a:endParaRPr sz="900">
                        <a:latin typeface="Arial"/>
                        <a:cs typeface="Arial"/>
                      </a:endParaRPr>
                    </a:p>
                  </a:txBody>
                  <a:tcPr marL="0" marR="0" marT="3175" marB="0"/>
                </a:tc>
                <a:tc>
                  <a:txBody>
                    <a:bodyPr/>
                    <a:lstStyle/>
                    <a:p>
                      <a:pPr marL="195580">
                        <a:lnSpc>
                          <a:spcPct val="100000"/>
                        </a:lnSpc>
                        <a:spcBef>
                          <a:spcPts val="25"/>
                        </a:spcBef>
                      </a:pPr>
                      <a:r>
                        <a:rPr sz="900" spc="-5" dirty="0">
                          <a:latin typeface="Arial"/>
                          <a:cs typeface="Arial"/>
                        </a:rPr>
                        <a:t>No</a:t>
                      </a:r>
                      <a:endParaRPr sz="900">
                        <a:latin typeface="Arial"/>
                        <a:cs typeface="Arial"/>
                      </a:endParaRPr>
                    </a:p>
                  </a:txBody>
                  <a:tcPr marL="0" marR="0" marT="3175" marB="0"/>
                </a:tc>
                <a:extLst>
                  <a:ext uri="{0D108BD9-81ED-4DB2-BD59-A6C34878D82A}">
                    <a16:rowId xmlns:a16="http://schemas.microsoft.com/office/drawing/2014/main" val="10022"/>
                  </a:ext>
                </a:extLst>
              </a:tr>
              <a:tr h="156933">
                <a:tc>
                  <a:txBody>
                    <a:bodyPr/>
                    <a:lstStyle/>
                    <a:p>
                      <a:pPr marL="31750">
                        <a:lnSpc>
                          <a:spcPct val="100000"/>
                        </a:lnSpc>
                        <a:spcBef>
                          <a:spcPts val="30"/>
                        </a:spcBef>
                      </a:pPr>
                      <a:r>
                        <a:rPr sz="900" spc="-5" dirty="0">
                          <a:latin typeface="Arial"/>
                          <a:cs typeface="Arial"/>
                        </a:rPr>
                        <a:t>S18.13</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Permits, testing, identification, 'As Built' drawings and builders</a:t>
                      </a:r>
                      <a:r>
                        <a:rPr sz="900" spc="5" dirty="0">
                          <a:latin typeface="Arial"/>
                          <a:cs typeface="Arial"/>
                        </a:rPr>
                        <a:t> </a:t>
                      </a:r>
                      <a:r>
                        <a:rPr sz="900" spc="-5" dirty="0">
                          <a:latin typeface="Arial"/>
                          <a:cs typeface="Arial"/>
                        </a:rPr>
                        <a:t>work</a:t>
                      </a:r>
                      <a:endParaRPr sz="900">
                        <a:latin typeface="Arial"/>
                        <a:cs typeface="Arial"/>
                      </a:endParaRPr>
                    </a:p>
                  </a:txBody>
                  <a:tcPr marL="0" marR="0" marT="3810" marB="0"/>
                </a:tc>
                <a:tc>
                  <a:txBody>
                    <a:bodyPr/>
                    <a:lstStyle/>
                    <a:p>
                      <a:pPr marR="30480" algn="r">
                        <a:lnSpc>
                          <a:spcPct val="100000"/>
                        </a:lnSpc>
                        <a:spcBef>
                          <a:spcPts val="30"/>
                        </a:spcBef>
                      </a:pPr>
                      <a:r>
                        <a:rPr sz="900" spc="-5" dirty="0">
                          <a:latin typeface="Arial"/>
                          <a:cs typeface="Arial"/>
                        </a:rPr>
                        <a:t>Sum</a:t>
                      </a:r>
                      <a:endParaRPr sz="900">
                        <a:latin typeface="Arial"/>
                        <a:cs typeface="Arial"/>
                      </a:endParaRPr>
                    </a:p>
                  </a:txBody>
                  <a:tcPr marL="0" marR="0" marT="3810" marB="0"/>
                </a:tc>
                <a:extLst>
                  <a:ext uri="{0D108BD9-81ED-4DB2-BD59-A6C34878D82A}">
                    <a16:rowId xmlns:a16="http://schemas.microsoft.com/office/drawing/2014/main" val="10023"/>
                  </a:ext>
                </a:extLst>
              </a:tr>
              <a:tr h="156933">
                <a:tc>
                  <a:txBody>
                    <a:bodyPr/>
                    <a:lstStyle/>
                    <a:p>
                      <a:pPr marL="31750">
                        <a:lnSpc>
                          <a:spcPct val="100000"/>
                        </a:lnSpc>
                        <a:spcBef>
                          <a:spcPts val="30"/>
                        </a:spcBef>
                      </a:pPr>
                      <a:r>
                        <a:rPr sz="900" spc="-5" dirty="0">
                          <a:latin typeface="Arial"/>
                          <a:cs typeface="Arial"/>
                        </a:rPr>
                        <a:t>S19.01</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Transformers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4"/>
                  </a:ext>
                </a:extLst>
              </a:tr>
              <a:tr h="142314">
                <a:tc>
                  <a:txBody>
                    <a:bodyPr/>
                    <a:lstStyle/>
                    <a:p>
                      <a:pPr marL="31750">
                        <a:lnSpc>
                          <a:spcPts val="990"/>
                        </a:lnSpc>
                        <a:spcBef>
                          <a:spcPts val="30"/>
                        </a:spcBef>
                      </a:pPr>
                      <a:r>
                        <a:rPr sz="900" spc="-5" dirty="0">
                          <a:latin typeface="Arial"/>
                          <a:cs typeface="Arial"/>
                        </a:rPr>
                        <a:t>S19.02</a:t>
                      </a:r>
                      <a:endParaRPr sz="900">
                        <a:latin typeface="Arial"/>
                        <a:cs typeface="Arial"/>
                      </a:endParaRPr>
                    </a:p>
                  </a:txBody>
                  <a:tcPr marL="0" marR="0" marT="3810" marB="0"/>
                </a:tc>
                <a:tc>
                  <a:txBody>
                    <a:bodyPr/>
                    <a:lstStyle/>
                    <a:p>
                      <a:pPr marL="112395">
                        <a:lnSpc>
                          <a:spcPts val="990"/>
                        </a:lnSpc>
                        <a:spcBef>
                          <a:spcPts val="30"/>
                        </a:spcBef>
                      </a:pPr>
                      <a:r>
                        <a:rPr sz="900" spc="-5" dirty="0">
                          <a:latin typeface="Arial"/>
                          <a:cs typeface="Arial"/>
                        </a:rPr>
                        <a:t>Incoming mains cables, including trenching, cable ducts and cable covers,</a:t>
                      </a:r>
                      <a:r>
                        <a:rPr sz="900" dirty="0">
                          <a:latin typeface="Arial"/>
                          <a:cs typeface="Arial"/>
                        </a:rPr>
                        <a:t> </a:t>
                      </a:r>
                      <a:r>
                        <a:rPr sz="900" spc="-5" dirty="0">
                          <a:latin typeface="Arial"/>
                          <a:cs typeface="Arial"/>
                        </a:rPr>
                        <a:t>where</a:t>
                      </a:r>
                      <a:endParaRPr sz="900">
                        <a:latin typeface="Arial"/>
                        <a:cs typeface="Arial"/>
                      </a:endParaRPr>
                    </a:p>
                  </a:txBody>
                  <a:tcPr marL="0" marR="0" marT="3810" marB="0"/>
                </a:tc>
                <a:tc>
                  <a:txBody>
                    <a:bodyPr/>
                    <a:lstStyle/>
                    <a:p>
                      <a:pPr marL="196215">
                        <a:lnSpc>
                          <a:spcPts val="99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25"/>
                  </a:ext>
                </a:extLst>
              </a:tr>
              <a:tr h="132748">
                <a:tc>
                  <a:txBody>
                    <a:bodyPr/>
                    <a:lstStyle/>
                    <a:p>
                      <a:pPr>
                        <a:lnSpc>
                          <a:spcPct val="100000"/>
                        </a:lnSpc>
                      </a:pPr>
                      <a:endParaRPr sz="700">
                        <a:latin typeface="Times New Roman"/>
                        <a:cs typeface="Times New Roman"/>
                      </a:endParaRPr>
                    </a:p>
                  </a:txBody>
                  <a:tcPr marL="0" marR="0" marT="0" marB="0"/>
                </a:tc>
                <a:tc>
                  <a:txBody>
                    <a:bodyPr/>
                    <a:lstStyle/>
                    <a:p>
                      <a:pPr marL="113030">
                        <a:lnSpc>
                          <a:spcPts val="940"/>
                        </a:lnSpc>
                        <a:spcBef>
                          <a:spcPts val="5"/>
                        </a:spcBef>
                      </a:pPr>
                      <a:r>
                        <a:rPr sz="900" spc="-5" dirty="0">
                          <a:latin typeface="Arial"/>
                          <a:cs typeface="Arial"/>
                        </a:rPr>
                        <a:t>applicable</a:t>
                      </a:r>
                      <a:endParaRPr sz="900">
                        <a:latin typeface="Arial"/>
                        <a:cs typeface="Arial"/>
                      </a:endParaRPr>
                    </a:p>
                  </a:txBody>
                  <a:tcPr marL="0" marR="0" marT="635" marB="0"/>
                </a:tc>
                <a:tc>
                  <a:txBody>
                    <a:bodyPr/>
                    <a:lstStyle/>
                    <a:p>
                      <a:pPr>
                        <a:lnSpc>
                          <a:spcPct val="100000"/>
                        </a:lnSpc>
                      </a:pPr>
                      <a:endParaRPr sz="700">
                        <a:latin typeface="Times New Roman"/>
                        <a:cs typeface="Times New Roman"/>
                      </a:endParaRPr>
                    </a:p>
                  </a:txBody>
                  <a:tcPr marL="0" marR="0" marT="0" marB="0"/>
                </a:tc>
                <a:extLst>
                  <a:ext uri="{0D108BD9-81ED-4DB2-BD59-A6C34878D82A}">
                    <a16:rowId xmlns:a16="http://schemas.microsoft.com/office/drawing/2014/main" val="10026"/>
                  </a:ext>
                </a:extLst>
              </a:tr>
              <a:tr h="135616">
                <a:tc>
                  <a:txBody>
                    <a:bodyPr/>
                    <a:lstStyle/>
                    <a:p>
                      <a:pPr marL="31750">
                        <a:lnSpc>
                          <a:spcPts val="994"/>
                        </a:lnSpc>
                      </a:pPr>
                      <a:r>
                        <a:rPr sz="900" spc="-5" dirty="0">
                          <a:latin typeface="Arial"/>
                          <a:cs typeface="Arial"/>
                        </a:rPr>
                        <a:t>S19.03</a:t>
                      </a:r>
                      <a:endParaRPr sz="900">
                        <a:latin typeface="Arial"/>
                        <a:cs typeface="Arial"/>
                      </a:endParaRPr>
                    </a:p>
                  </a:txBody>
                  <a:tcPr marL="0" marR="0" marT="0" marB="0"/>
                </a:tc>
                <a:tc>
                  <a:txBody>
                    <a:bodyPr/>
                    <a:lstStyle/>
                    <a:p>
                      <a:pPr marL="112395">
                        <a:lnSpc>
                          <a:spcPts val="994"/>
                        </a:lnSpc>
                      </a:pPr>
                      <a:r>
                        <a:rPr sz="900" spc="-5" dirty="0">
                          <a:latin typeface="Arial"/>
                          <a:cs typeface="Arial"/>
                        </a:rPr>
                        <a:t>Main</a:t>
                      </a:r>
                      <a:r>
                        <a:rPr sz="900" spc="-10" dirty="0">
                          <a:latin typeface="Arial"/>
                          <a:cs typeface="Arial"/>
                        </a:rPr>
                        <a:t> </a:t>
                      </a:r>
                      <a:r>
                        <a:rPr sz="900" spc="-5" dirty="0">
                          <a:latin typeface="Arial"/>
                          <a:cs typeface="Arial"/>
                        </a:rPr>
                        <a:t>switchboard</a:t>
                      </a:r>
                      <a:endParaRPr sz="900">
                        <a:latin typeface="Arial"/>
                        <a:cs typeface="Arial"/>
                      </a:endParaRPr>
                    </a:p>
                  </a:txBody>
                  <a:tcPr marL="0" marR="0" marT="0" marB="0"/>
                </a:tc>
                <a:tc>
                  <a:txBody>
                    <a:bodyPr/>
                    <a:lstStyle/>
                    <a:p>
                      <a:pPr marL="196215">
                        <a:lnSpc>
                          <a:spcPts val="994"/>
                        </a:lnSpc>
                      </a:pPr>
                      <a:r>
                        <a:rPr sz="900" spc="-5" dirty="0">
                          <a:latin typeface="Arial"/>
                          <a:cs typeface="Arial"/>
                        </a:rPr>
                        <a:t>No</a:t>
                      </a:r>
                      <a:endParaRPr sz="900">
                        <a:latin typeface="Arial"/>
                        <a:cs typeface="Arial"/>
                      </a:endParaRPr>
                    </a:p>
                  </a:txBody>
                  <a:tcPr marL="0" marR="0" marT="0" marB="0"/>
                </a:tc>
                <a:extLst>
                  <a:ext uri="{0D108BD9-81ED-4DB2-BD59-A6C34878D82A}">
                    <a16:rowId xmlns:a16="http://schemas.microsoft.com/office/drawing/2014/main" val="10027"/>
                  </a:ext>
                </a:extLst>
              </a:tr>
              <a:tr h="156933">
                <a:tc>
                  <a:txBody>
                    <a:bodyPr/>
                    <a:lstStyle/>
                    <a:p>
                      <a:pPr marL="31750">
                        <a:lnSpc>
                          <a:spcPct val="100000"/>
                        </a:lnSpc>
                        <a:spcBef>
                          <a:spcPts val="30"/>
                        </a:spcBef>
                      </a:pPr>
                      <a:r>
                        <a:rPr sz="900" spc="-5" dirty="0">
                          <a:latin typeface="Arial"/>
                          <a:cs typeface="Arial"/>
                        </a:rPr>
                        <a:t>S19.04</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Sub-main cables, including trenching, cable ducts and cable covers, where</a:t>
                      </a:r>
                      <a:r>
                        <a:rPr sz="900" dirty="0">
                          <a:latin typeface="Arial"/>
                          <a:cs typeface="Arial"/>
                        </a:rPr>
                        <a:t> </a:t>
                      </a:r>
                      <a:r>
                        <a:rPr sz="900" spc="-5" dirty="0">
                          <a:latin typeface="Arial"/>
                          <a:cs typeface="Arial"/>
                        </a:rPr>
                        <a:t>applicable</a:t>
                      </a:r>
                      <a:endParaRPr sz="900">
                        <a:latin typeface="Arial"/>
                        <a:cs typeface="Arial"/>
                      </a:endParaRPr>
                    </a:p>
                  </a:txBody>
                  <a:tcPr marL="0" marR="0" marT="3810" marB="0"/>
                </a:tc>
                <a:tc>
                  <a:txBody>
                    <a:bodyPr/>
                    <a:lstStyle/>
                    <a:p>
                      <a:pPr marL="194945">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28"/>
                  </a:ext>
                </a:extLst>
              </a:tr>
              <a:tr h="156933">
                <a:tc>
                  <a:txBody>
                    <a:bodyPr/>
                    <a:lstStyle/>
                    <a:p>
                      <a:pPr marL="31750">
                        <a:lnSpc>
                          <a:spcPct val="100000"/>
                        </a:lnSpc>
                        <a:spcBef>
                          <a:spcPts val="30"/>
                        </a:spcBef>
                      </a:pPr>
                      <a:r>
                        <a:rPr sz="900" spc="-5" dirty="0">
                          <a:latin typeface="Arial"/>
                          <a:cs typeface="Arial"/>
                        </a:rPr>
                        <a:t>S19.05</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Distribution boards</a:t>
                      </a:r>
                      <a:endParaRPr sz="900">
                        <a:latin typeface="Arial"/>
                        <a:cs typeface="Arial"/>
                      </a:endParaRPr>
                    </a:p>
                  </a:txBody>
                  <a:tcPr marL="0" marR="0" marT="3810" marB="0"/>
                </a:tc>
                <a:tc>
                  <a:txBody>
                    <a:bodyPr/>
                    <a:lstStyle/>
                    <a:p>
                      <a:pPr marL="195580">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29"/>
                  </a:ext>
                </a:extLst>
              </a:tr>
              <a:tr h="156933">
                <a:tc>
                  <a:txBody>
                    <a:bodyPr/>
                    <a:lstStyle/>
                    <a:p>
                      <a:pPr marL="31750">
                        <a:lnSpc>
                          <a:spcPct val="100000"/>
                        </a:lnSpc>
                        <a:spcBef>
                          <a:spcPts val="30"/>
                        </a:spcBef>
                      </a:pPr>
                      <a:r>
                        <a:rPr sz="900" spc="-5" dirty="0">
                          <a:latin typeface="Arial"/>
                          <a:cs typeface="Arial"/>
                        </a:rPr>
                        <a:t>S19.06</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Circuit wiring to lighting outlets, including switches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30"/>
                  </a:ext>
                </a:extLst>
              </a:tr>
              <a:tr h="156933">
                <a:tc>
                  <a:txBody>
                    <a:bodyPr/>
                    <a:lstStyle/>
                    <a:p>
                      <a:pPr marL="31750">
                        <a:lnSpc>
                          <a:spcPct val="100000"/>
                        </a:lnSpc>
                        <a:spcBef>
                          <a:spcPts val="30"/>
                        </a:spcBef>
                      </a:pPr>
                      <a:r>
                        <a:rPr sz="900" spc="-5" dirty="0">
                          <a:latin typeface="Arial"/>
                          <a:cs typeface="Arial"/>
                        </a:rPr>
                        <a:t>S19.07</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Circuit wiring to power outlets, including outlet</a:t>
                      </a:r>
                      <a:r>
                        <a:rPr sz="900" spc="-10" dirty="0">
                          <a:latin typeface="Arial"/>
                          <a:cs typeface="Arial"/>
                        </a:rPr>
                        <a:t> </a:t>
                      </a:r>
                      <a:r>
                        <a:rPr sz="900" spc="-5" dirty="0">
                          <a:latin typeface="Arial"/>
                          <a:cs typeface="Arial"/>
                        </a:rPr>
                        <a:t>fittings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31"/>
                  </a:ext>
                </a:extLst>
              </a:tr>
              <a:tr h="156590">
                <a:tc>
                  <a:txBody>
                    <a:bodyPr/>
                    <a:lstStyle/>
                    <a:p>
                      <a:pPr marL="31750">
                        <a:lnSpc>
                          <a:spcPct val="100000"/>
                        </a:lnSpc>
                        <a:spcBef>
                          <a:spcPts val="30"/>
                        </a:spcBef>
                      </a:pPr>
                      <a:r>
                        <a:rPr sz="900" spc="-5" dirty="0">
                          <a:latin typeface="Arial"/>
                          <a:cs typeface="Arial"/>
                        </a:rPr>
                        <a:t>S19.08</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Circuit wiring to shaver outlets, including outlet</a:t>
                      </a:r>
                      <a:r>
                        <a:rPr sz="900" spc="-10" dirty="0">
                          <a:latin typeface="Arial"/>
                          <a:cs typeface="Arial"/>
                        </a:rPr>
                        <a:t> </a:t>
                      </a:r>
                      <a:r>
                        <a:rPr sz="900" spc="-5" dirty="0">
                          <a:latin typeface="Arial"/>
                          <a:cs typeface="Arial"/>
                        </a:rPr>
                        <a:t>fittings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32"/>
                  </a:ext>
                </a:extLst>
              </a:tr>
              <a:tr h="156590">
                <a:tc>
                  <a:txBody>
                    <a:bodyPr/>
                    <a:lstStyle/>
                    <a:p>
                      <a:pPr marL="31750">
                        <a:lnSpc>
                          <a:spcPct val="100000"/>
                        </a:lnSpc>
                        <a:spcBef>
                          <a:spcPts val="25"/>
                        </a:spcBef>
                      </a:pPr>
                      <a:r>
                        <a:rPr sz="900" spc="-5" dirty="0">
                          <a:latin typeface="Arial"/>
                          <a:cs typeface="Arial"/>
                        </a:rPr>
                        <a:t>S19.09</a:t>
                      </a:r>
                      <a:endParaRPr sz="900">
                        <a:latin typeface="Arial"/>
                        <a:cs typeface="Arial"/>
                      </a:endParaRPr>
                    </a:p>
                  </a:txBody>
                  <a:tcPr marL="0" marR="0" marT="3175" marB="0"/>
                </a:tc>
                <a:tc>
                  <a:txBody>
                    <a:bodyPr/>
                    <a:lstStyle/>
                    <a:p>
                      <a:pPr marL="112395">
                        <a:lnSpc>
                          <a:spcPct val="100000"/>
                        </a:lnSpc>
                        <a:spcBef>
                          <a:spcPts val="25"/>
                        </a:spcBef>
                      </a:pPr>
                      <a:r>
                        <a:rPr sz="900" spc="-5" dirty="0">
                          <a:latin typeface="Arial"/>
                          <a:cs typeface="Arial"/>
                        </a:rPr>
                        <a:t>Circuit wiring to fixed wired outlets, e.g. stoves, HWC’s, heaters,</a:t>
                      </a:r>
                      <a:r>
                        <a:rPr sz="900" spc="30" dirty="0">
                          <a:latin typeface="Arial"/>
                          <a:cs typeface="Arial"/>
                        </a:rPr>
                        <a:t> </a:t>
                      </a:r>
                      <a:r>
                        <a:rPr sz="900" spc="-5" dirty="0">
                          <a:latin typeface="Arial"/>
                          <a:cs typeface="Arial"/>
                        </a:rPr>
                        <a:t>etc.</a:t>
                      </a:r>
                      <a:endParaRPr sz="900">
                        <a:latin typeface="Arial"/>
                        <a:cs typeface="Arial"/>
                      </a:endParaRPr>
                    </a:p>
                  </a:txBody>
                  <a:tcPr marL="0" marR="0" marT="3175" marB="0"/>
                </a:tc>
                <a:tc>
                  <a:txBody>
                    <a:bodyPr/>
                    <a:lstStyle/>
                    <a:p>
                      <a:pPr marR="24130" algn="r">
                        <a:lnSpc>
                          <a:spcPct val="100000"/>
                        </a:lnSpc>
                        <a:spcBef>
                          <a:spcPts val="25"/>
                        </a:spcBef>
                      </a:pPr>
                      <a:r>
                        <a:rPr sz="900" spc="-5" dirty="0">
                          <a:latin typeface="Arial"/>
                          <a:cs typeface="Arial"/>
                        </a:rPr>
                        <a:t>No</a:t>
                      </a:r>
                      <a:endParaRPr sz="900">
                        <a:latin typeface="Arial"/>
                        <a:cs typeface="Arial"/>
                      </a:endParaRPr>
                    </a:p>
                  </a:txBody>
                  <a:tcPr marL="0" marR="0" marT="3175" marB="0"/>
                </a:tc>
                <a:extLst>
                  <a:ext uri="{0D108BD9-81ED-4DB2-BD59-A6C34878D82A}">
                    <a16:rowId xmlns:a16="http://schemas.microsoft.com/office/drawing/2014/main" val="10033"/>
                  </a:ext>
                </a:extLst>
              </a:tr>
              <a:tr h="156933">
                <a:tc>
                  <a:txBody>
                    <a:bodyPr/>
                    <a:lstStyle/>
                    <a:p>
                      <a:pPr marL="31750">
                        <a:lnSpc>
                          <a:spcPct val="100000"/>
                        </a:lnSpc>
                        <a:spcBef>
                          <a:spcPts val="30"/>
                        </a:spcBef>
                      </a:pPr>
                      <a:r>
                        <a:rPr sz="900" spc="-5" dirty="0">
                          <a:latin typeface="Arial"/>
                          <a:cs typeface="Arial"/>
                        </a:rPr>
                        <a:t>S19.10</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Circuit wiring to single phase equipment and machinery outlets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34"/>
                  </a:ext>
                </a:extLst>
              </a:tr>
              <a:tr h="156933">
                <a:tc>
                  <a:txBody>
                    <a:bodyPr/>
                    <a:lstStyle/>
                    <a:p>
                      <a:pPr marL="31750">
                        <a:lnSpc>
                          <a:spcPct val="100000"/>
                        </a:lnSpc>
                        <a:spcBef>
                          <a:spcPts val="30"/>
                        </a:spcBef>
                      </a:pPr>
                      <a:r>
                        <a:rPr sz="900" spc="-5" dirty="0">
                          <a:latin typeface="Arial"/>
                          <a:cs typeface="Arial"/>
                        </a:rPr>
                        <a:t>S19.11</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Circuit wiring to three phase equipment and machinery outlets</a:t>
                      </a:r>
                      <a:endParaRPr sz="900">
                        <a:latin typeface="Arial"/>
                        <a:cs typeface="Arial"/>
                      </a:endParaRPr>
                    </a:p>
                  </a:txBody>
                  <a:tcPr marL="0" marR="0" marT="3810" marB="0"/>
                </a:tc>
                <a:tc>
                  <a:txBody>
                    <a:bodyPr/>
                    <a:lstStyle/>
                    <a:p>
                      <a:pPr marL="19494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35"/>
                  </a:ext>
                </a:extLst>
              </a:tr>
              <a:tr h="156933">
                <a:tc>
                  <a:txBody>
                    <a:bodyPr/>
                    <a:lstStyle/>
                    <a:p>
                      <a:pPr marL="31750">
                        <a:lnSpc>
                          <a:spcPct val="100000"/>
                        </a:lnSpc>
                        <a:spcBef>
                          <a:spcPts val="30"/>
                        </a:spcBef>
                      </a:pPr>
                      <a:r>
                        <a:rPr sz="900" spc="-5" dirty="0">
                          <a:latin typeface="Arial"/>
                          <a:cs typeface="Arial"/>
                        </a:rPr>
                        <a:t>S19.12</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Trunking, cable trays and</a:t>
                      </a:r>
                      <a:r>
                        <a:rPr sz="900" spc="-10" dirty="0">
                          <a:latin typeface="Arial"/>
                          <a:cs typeface="Arial"/>
                        </a:rPr>
                        <a:t> </a:t>
                      </a:r>
                      <a:r>
                        <a:rPr sz="900" spc="-5" dirty="0">
                          <a:latin typeface="Arial"/>
                          <a:cs typeface="Arial"/>
                        </a:rPr>
                        <a:t>ladders</a:t>
                      </a:r>
                      <a:endParaRPr sz="900">
                        <a:latin typeface="Arial"/>
                        <a:cs typeface="Arial"/>
                      </a:endParaRPr>
                    </a:p>
                  </a:txBody>
                  <a:tcPr marL="0" marR="0" marT="3810" marB="0"/>
                </a:tc>
                <a:tc>
                  <a:txBody>
                    <a:bodyPr/>
                    <a:lstStyle/>
                    <a:p>
                      <a:pPr marL="195580">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36"/>
                  </a:ext>
                </a:extLst>
              </a:tr>
              <a:tr h="156933">
                <a:tc>
                  <a:txBody>
                    <a:bodyPr/>
                    <a:lstStyle/>
                    <a:p>
                      <a:pPr marL="31750">
                        <a:lnSpc>
                          <a:spcPct val="100000"/>
                        </a:lnSpc>
                        <a:spcBef>
                          <a:spcPts val="30"/>
                        </a:spcBef>
                      </a:pPr>
                      <a:r>
                        <a:rPr sz="900" spc="-5" dirty="0">
                          <a:latin typeface="Arial"/>
                          <a:cs typeface="Arial"/>
                        </a:rPr>
                        <a:t>S19.13</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Light</a:t>
                      </a:r>
                      <a:r>
                        <a:rPr sz="900" spc="-10" dirty="0">
                          <a:latin typeface="Arial"/>
                          <a:cs typeface="Arial"/>
                        </a:rPr>
                        <a:t> </a:t>
                      </a:r>
                      <a:r>
                        <a:rPr sz="900" spc="-5" dirty="0">
                          <a:latin typeface="Arial"/>
                          <a:cs typeface="Arial"/>
                        </a:rPr>
                        <a:t>fittings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37"/>
                  </a:ext>
                </a:extLst>
              </a:tr>
              <a:tr h="156590">
                <a:tc>
                  <a:txBody>
                    <a:bodyPr/>
                    <a:lstStyle/>
                    <a:p>
                      <a:pPr marL="31750">
                        <a:lnSpc>
                          <a:spcPct val="100000"/>
                        </a:lnSpc>
                        <a:spcBef>
                          <a:spcPts val="30"/>
                        </a:spcBef>
                      </a:pPr>
                      <a:r>
                        <a:rPr sz="900" spc="-5" dirty="0">
                          <a:latin typeface="Arial"/>
                          <a:cs typeface="Arial"/>
                        </a:rPr>
                        <a:t>S19.14</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Lighting control</a:t>
                      </a:r>
                      <a:r>
                        <a:rPr sz="900" spc="-10" dirty="0">
                          <a:latin typeface="Arial"/>
                          <a:cs typeface="Arial"/>
                        </a:rPr>
                        <a:t> </a:t>
                      </a:r>
                      <a:r>
                        <a:rPr sz="900" spc="-5" dirty="0">
                          <a:latin typeface="Arial"/>
                          <a:cs typeface="Arial"/>
                        </a:rPr>
                        <a:t>panels</a:t>
                      </a:r>
                      <a:endParaRPr sz="900">
                        <a:latin typeface="Arial"/>
                        <a:cs typeface="Arial"/>
                      </a:endParaRPr>
                    </a:p>
                  </a:txBody>
                  <a:tcPr marL="0" marR="0" marT="3810" marB="0"/>
                </a:tc>
                <a:tc>
                  <a:txBody>
                    <a:bodyPr/>
                    <a:lstStyle/>
                    <a:p>
                      <a:pPr marL="195580">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38"/>
                  </a:ext>
                </a:extLst>
              </a:tr>
              <a:tr h="156590">
                <a:tc>
                  <a:txBody>
                    <a:bodyPr/>
                    <a:lstStyle/>
                    <a:p>
                      <a:pPr marL="31750">
                        <a:lnSpc>
                          <a:spcPct val="100000"/>
                        </a:lnSpc>
                        <a:spcBef>
                          <a:spcPts val="25"/>
                        </a:spcBef>
                      </a:pPr>
                      <a:r>
                        <a:rPr sz="900" spc="-5" dirty="0">
                          <a:latin typeface="Arial"/>
                          <a:cs typeface="Arial"/>
                        </a:rPr>
                        <a:t>S19.15</a:t>
                      </a:r>
                      <a:endParaRPr sz="900">
                        <a:latin typeface="Arial"/>
                        <a:cs typeface="Arial"/>
                      </a:endParaRPr>
                    </a:p>
                  </a:txBody>
                  <a:tcPr marL="0" marR="0" marT="3175" marB="0"/>
                </a:tc>
                <a:tc>
                  <a:txBody>
                    <a:bodyPr/>
                    <a:lstStyle/>
                    <a:p>
                      <a:pPr marL="112395">
                        <a:lnSpc>
                          <a:spcPct val="100000"/>
                        </a:lnSpc>
                        <a:spcBef>
                          <a:spcPts val="25"/>
                        </a:spcBef>
                      </a:pPr>
                      <a:r>
                        <a:rPr sz="900" spc="-5" dirty="0">
                          <a:latin typeface="Arial"/>
                          <a:cs typeface="Arial"/>
                        </a:rPr>
                        <a:t>Dimmers</a:t>
                      </a:r>
                      <a:endParaRPr sz="900">
                        <a:latin typeface="Arial"/>
                        <a:cs typeface="Arial"/>
                      </a:endParaRPr>
                    </a:p>
                  </a:txBody>
                  <a:tcPr marL="0" marR="0" marT="3175" marB="0"/>
                </a:tc>
                <a:tc>
                  <a:txBody>
                    <a:bodyPr/>
                    <a:lstStyle/>
                    <a:p>
                      <a:pPr marL="196215">
                        <a:lnSpc>
                          <a:spcPct val="100000"/>
                        </a:lnSpc>
                        <a:spcBef>
                          <a:spcPts val="25"/>
                        </a:spcBef>
                      </a:pPr>
                      <a:r>
                        <a:rPr sz="900" spc="-5" dirty="0">
                          <a:latin typeface="Arial"/>
                          <a:cs typeface="Arial"/>
                        </a:rPr>
                        <a:t>No</a:t>
                      </a:r>
                      <a:endParaRPr sz="900">
                        <a:latin typeface="Arial"/>
                        <a:cs typeface="Arial"/>
                      </a:endParaRPr>
                    </a:p>
                  </a:txBody>
                  <a:tcPr marL="0" marR="0" marT="3175" marB="0"/>
                </a:tc>
                <a:extLst>
                  <a:ext uri="{0D108BD9-81ED-4DB2-BD59-A6C34878D82A}">
                    <a16:rowId xmlns:a16="http://schemas.microsoft.com/office/drawing/2014/main" val="10039"/>
                  </a:ext>
                </a:extLst>
              </a:tr>
              <a:tr h="156933">
                <a:tc>
                  <a:txBody>
                    <a:bodyPr/>
                    <a:lstStyle/>
                    <a:p>
                      <a:pPr marL="31750">
                        <a:lnSpc>
                          <a:spcPct val="100000"/>
                        </a:lnSpc>
                        <a:spcBef>
                          <a:spcPts val="30"/>
                        </a:spcBef>
                      </a:pPr>
                      <a:r>
                        <a:rPr sz="900" spc="-5" dirty="0">
                          <a:latin typeface="Arial"/>
                          <a:cs typeface="Arial"/>
                        </a:rPr>
                        <a:t>S19.16</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Clock</a:t>
                      </a:r>
                      <a:r>
                        <a:rPr sz="900" spc="-15" dirty="0">
                          <a:latin typeface="Arial"/>
                          <a:cs typeface="Arial"/>
                        </a:rPr>
                        <a:t> </a:t>
                      </a:r>
                      <a:r>
                        <a:rPr sz="900" spc="-5" dirty="0">
                          <a:latin typeface="Arial"/>
                          <a:cs typeface="Arial"/>
                        </a:rPr>
                        <a:t>systems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40"/>
                  </a:ext>
                </a:extLst>
              </a:tr>
              <a:tr h="156933">
                <a:tc>
                  <a:txBody>
                    <a:bodyPr/>
                    <a:lstStyle/>
                    <a:p>
                      <a:pPr marL="31750">
                        <a:lnSpc>
                          <a:spcPct val="100000"/>
                        </a:lnSpc>
                        <a:spcBef>
                          <a:spcPts val="30"/>
                        </a:spcBef>
                      </a:pPr>
                      <a:r>
                        <a:rPr sz="900" spc="-5" dirty="0">
                          <a:latin typeface="Arial"/>
                          <a:cs typeface="Arial"/>
                        </a:rPr>
                        <a:t>S19.17</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Emergency lighting</a:t>
                      </a:r>
                      <a:r>
                        <a:rPr sz="900" spc="-10" dirty="0">
                          <a:latin typeface="Arial"/>
                          <a:cs typeface="Arial"/>
                        </a:rPr>
                        <a:t> </a:t>
                      </a:r>
                      <a:r>
                        <a:rPr sz="900" spc="-5" dirty="0">
                          <a:latin typeface="Arial"/>
                          <a:cs typeface="Arial"/>
                        </a:rPr>
                        <a:t>systems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41"/>
                  </a:ext>
                </a:extLst>
              </a:tr>
              <a:tr h="156933">
                <a:tc>
                  <a:txBody>
                    <a:bodyPr/>
                    <a:lstStyle/>
                    <a:p>
                      <a:pPr marL="31750">
                        <a:lnSpc>
                          <a:spcPct val="100000"/>
                        </a:lnSpc>
                        <a:spcBef>
                          <a:spcPts val="30"/>
                        </a:spcBef>
                      </a:pPr>
                      <a:r>
                        <a:rPr sz="900" spc="-5" dirty="0">
                          <a:latin typeface="Arial"/>
                          <a:cs typeface="Arial"/>
                        </a:rPr>
                        <a:t>S19.18</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Specialist lighting</a:t>
                      </a:r>
                      <a:endParaRPr sz="900">
                        <a:latin typeface="Arial"/>
                        <a:cs typeface="Arial"/>
                      </a:endParaRPr>
                    </a:p>
                  </a:txBody>
                  <a:tcPr marL="0" marR="0" marT="3810" marB="0"/>
                </a:tc>
                <a:tc>
                  <a:txBody>
                    <a:bodyPr/>
                    <a:lstStyle/>
                    <a:p>
                      <a:pPr marR="31115" algn="r">
                        <a:lnSpc>
                          <a:spcPct val="100000"/>
                        </a:lnSpc>
                        <a:spcBef>
                          <a:spcPts val="30"/>
                        </a:spcBef>
                      </a:pPr>
                      <a:r>
                        <a:rPr sz="900" spc="-5" dirty="0">
                          <a:latin typeface="Arial"/>
                          <a:cs typeface="Arial"/>
                        </a:rPr>
                        <a:t>Sum</a:t>
                      </a:r>
                      <a:endParaRPr sz="900">
                        <a:latin typeface="Arial"/>
                        <a:cs typeface="Arial"/>
                      </a:endParaRPr>
                    </a:p>
                  </a:txBody>
                  <a:tcPr marL="0" marR="0" marT="3810" marB="0"/>
                </a:tc>
                <a:extLst>
                  <a:ext uri="{0D108BD9-81ED-4DB2-BD59-A6C34878D82A}">
                    <a16:rowId xmlns:a16="http://schemas.microsoft.com/office/drawing/2014/main" val="10042"/>
                  </a:ext>
                </a:extLst>
              </a:tr>
              <a:tr h="156933">
                <a:tc>
                  <a:txBody>
                    <a:bodyPr/>
                    <a:lstStyle/>
                    <a:p>
                      <a:pPr marL="31750">
                        <a:lnSpc>
                          <a:spcPct val="100000"/>
                        </a:lnSpc>
                        <a:spcBef>
                          <a:spcPts val="30"/>
                        </a:spcBef>
                      </a:pPr>
                      <a:r>
                        <a:rPr sz="900" spc="-5" dirty="0">
                          <a:latin typeface="Arial"/>
                          <a:cs typeface="Arial"/>
                        </a:rPr>
                        <a:t>S19.19</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Earthing and bonding</a:t>
                      </a:r>
                      <a:endParaRPr sz="900">
                        <a:latin typeface="Arial"/>
                        <a:cs typeface="Arial"/>
                      </a:endParaRPr>
                    </a:p>
                  </a:txBody>
                  <a:tcPr marL="0" marR="0" marT="3810" marB="0"/>
                </a:tc>
                <a:tc>
                  <a:txBody>
                    <a:bodyPr/>
                    <a:lstStyle/>
                    <a:p>
                      <a:pPr marR="31750" algn="r">
                        <a:lnSpc>
                          <a:spcPct val="100000"/>
                        </a:lnSpc>
                        <a:spcBef>
                          <a:spcPts val="30"/>
                        </a:spcBef>
                      </a:pPr>
                      <a:r>
                        <a:rPr sz="900" spc="-5" dirty="0">
                          <a:latin typeface="Arial"/>
                          <a:cs typeface="Arial"/>
                        </a:rPr>
                        <a:t>Sum</a:t>
                      </a:r>
                      <a:endParaRPr sz="900">
                        <a:latin typeface="Arial"/>
                        <a:cs typeface="Arial"/>
                      </a:endParaRPr>
                    </a:p>
                  </a:txBody>
                  <a:tcPr marL="0" marR="0" marT="3810" marB="0"/>
                </a:tc>
                <a:extLst>
                  <a:ext uri="{0D108BD9-81ED-4DB2-BD59-A6C34878D82A}">
                    <a16:rowId xmlns:a16="http://schemas.microsoft.com/office/drawing/2014/main" val="10043"/>
                  </a:ext>
                </a:extLst>
              </a:tr>
              <a:tr h="156933">
                <a:tc>
                  <a:txBody>
                    <a:bodyPr/>
                    <a:lstStyle/>
                    <a:p>
                      <a:pPr marL="31750">
                        <a:lnSpc>
                          <a:spcPct val="100000"/>
                        </a:lnSpc>
                        <a:spcBef>
                          <a:spcPts val="30"/>
                        </a:spcBef>
                      </a:pPr>
                      <a:r>
                        <a:rPr sz="900" spc="-5" dirty="0">
                          <a:latin typeface="Arial"/>
                          <a:cs typeface="Arial"/>
                        </a:rPr>
                        <a:t>S19.20</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Permits, testing, identification, ‘As Built’ drawings, manuals and builders</a:t>
                      </a:r>
                      <a:r>
                        <a:rPr sz="900" spc="-10" dirty="0">
                          <a:latin typeface="Arial"/>
                          <a:cs typeface="Arial"/>
                        </a:rPr>
                        <a:t> </a:t>
                      </a:r>
                      <a:r>
                        <a:rPr sz="900" spc="-5" dirty="0">
                          <a:latin typeface="Arial"/>
                          <a:cs typeface="Arial"/>
                        </a:rPr>
                        <a:t>work</a:t>
                      </a:r>
                      <a:endParaRPr sz="900">
                        <a:latin typeface="Arial"/>
                        <a:cs typeface="Arial"/>
                      </a:endParaRPr>
                    </a:p>
                  </a:txBody>
                  <a:tcPr marL="0" marR="0" marT="3810" marB="0"/>
                </a:tc>
                <a:tc>
                  <a:txBody>
                    <a:bodyPr/>
                    <a:lstStyle/>
                    <a:p>
                      <a:pPr marR="31115" algn="r">
                        <a:lnSpc>
                          <a:spcPct val="100000"/>
                        </a:lnSpc>
                        <a:spcBef>
                          <a:spcPts val="30"/>
                        </a:spcBef>
                      </a:pPr>
                      <a:r>
                        <a:rPr sz="900" spc="-5" dirty="0">
                          <a:latin typeface="Arial"/>
                          <a:cs typeface="Arial"/>
                        </a:rPr>
                        <a:t>Sum</a:t>
                      </a:r>
                      <a:endParaRPr sz="900">
                        <a:latin typeface="Arial"/>
                        <a:cs typeface="Arial"/>
                      </a:endParaRPr>
                    </a:p>
                  </a:txBody>
                  <a:tcPr marL="0" marR="0" marT="3810" marB="0"/>
                </a:tc>
                <a:extLst>
                  <a:ext uri="{0D108BD9-81ED-4DB2-BD59-A6C34878D82A}">
                    <a16:rowId xmlns:a16="http://schemas.microsoft.com/office/drawing/2014/main" val="10044"/>
                  </a:ext>
                </a:extLst>
              </a:tr>
              <a:tr h="156590">
                <a:tc>
                  <a:txBody>
                    <a:bodyPr/>
                    <a:lstStyle/>
                    <a:p>
                      <a:pPr marL="31750">
                        <a:lnSpc>
                          <a:spcPct val="100000"/>
                        </a:lnSpc>
                        <a:spcBef>
                          <a:spcPts val="30"/>
                        </a:spcBef>
                      </a:pPr>
                      <a:r>
                        <a:rPr sz="900" spc="-5" dirty="0">
                          <a:latin typeface="Arial"/>
                          <a:cs typeface="Arial"/>
                        </a:rPr>
                        <a:t>S20.01</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Passenger lifts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45"/>
                  </a:ext>
                </a:extLst>
              </a:tr>
              <a:tr h="156590">
                <a:tc>
                  <a:txBody>
                    <a:bodyPr/>
                    <a:lstStyle/>
                    <a:p>
                      <a:pPr marL="31750">
                        <a:lnSpc>
                          <a:spcPct val="100000"/>
                        </a:lnSpc>
                        <a:spcBef>
                          <a:spcPts val="25"/>
                        </a:spcBef>
                      </a:pPr>
                      <a:r>
                        <a:rPr sz="900" spc="-5" dirty="0">
                          <a:latin typeface="Arial"/>
                          <a:cs typeface="Arial"/>
                        </a:rPr>
                        <a:t>S20.02</a:t>
                      </a:r>
                      <a:endParaRPr sz="900">
                        <a:latin typeface="Arial"/>
                        <a:cs typeface="Arial"/>
                      </a:endParaRPr>
                    </a:p>
                  </a:txBody>
                  <a:tcPr marL="0" marR="0" marT="3175" marB="0"/>
                </a:tc>
                <a:tc>
                  <a:txBody>
                    <a:bodyPr/>
                    <a:lstStyle/>
                    <a:p>
                      <a:pPr marL="113030">
                        <a:lnSpc>
                          <a:spcPct val="100000"/>
                        </a:lnSpc>
                        <a:spcBef>
                          <a:spcPts val="25"/>
                        </a:spcBef>
                      </a:pPr>
                      <a:r>
                        <a:rPr sz="900" spc="-5" dirty="0">
                          <a:latin typeface="Arial"/>
                          <a:cs typeface="Arial"/>
                        </a:rPr>
                        <a:t>Goods</a:t>
                      </a:r>
                      <a:r>
                        <a:rPr sz="900" spc="-15" dirty="0">
                          <a:latin typeface="Arial"/>
                          <a:cs typeface="Arial"/>
                        </a:rPr>
                        <a:t> </a:t>
                      </a:r>
                      <a:r>
                        <a:rPr sz="900" spc="-5" dirty="0">
                          <a:latin typeface="Arial"/>
                          <a:cs typeface="Arial"/>
                        </a:rPr>
                        <a:t>lifts</a:t>
                      </a:r>
                      <a:endParaRPr sz="900">
                        <a:latin typeface="Arial"/>
                        <a:cs typeface="Arial"/>
                      </a:endParaRPr>
                    </a:p>
                  </a:txBody>
                  <a:tcPr marL="0" marR="0" marT="3175" marB="0"/>
                </a:tc>
                <a:tc>
                  <a:txBody>
                    <a:bodyPr/>
                    <a:lstStyle/>
                    <a:p>
                      <a:pPr marL="196215">
                        <a:lnSpc>
                          <a:spcPct val="100000"/>
                        </a:lnSpc>
                        <a:spcBef>
                          <a:spcPts val="25"/>
                        </a:spcBef>
                      </a:pPr>
                      <a:r>
                        <a:rPr sz="900" spc="-5" dirty="0">
                          <a:latin typeface="Arial"/>
                          <a:cs typeface="Arial"/>
                        </a:rPr>
                        <a:t>No</a:t>
                      </a:r>
                      <a:endParaRPr sz="900">
                        <a:latin typeface="Arial"/>
                        <a:cs typeface="Arial"/>
                      </a:endParaRPr>
                    </a:p>
                  </a:txBody>
                  <a:tcPr marL="0" marR="0" marT="3175" marB="0"/>
                </a:tc>
                <a:extLst>
                  <a:ext uri="{0D108BD9-81ED-4DB2-BD59-A6C34878D82A}">
                    <a16:rowId xmlns:a16="http://schemas.microsoft.com/office/drawing/2014/main" val="10046"/>
                  </a:ext>
                </a:extLst>
              </a:tr>
              <a:tr h="156933">
                <a:tc>
                  <a:txBody>
                    <a:bodyPr/>
                    <a:lstStyle/>
                    <a:p>
                      <a:pPr marL="31750">
                        <a:lnSpc>
                          <a:spcPct val="100000"/>
                        </a:lnSpc>
                        <a:spcBef>
                          <a:spcPts val="30"/>
                        </a:spcBef>
                      </a:pPr>
                      <a:r>
                        <a:rPr sz="900" spc="-5" dirty="0">
                          <a:latin typeface="Arial"/>
                          <a:cs typeface="Arial"/>
                        </a:rPr>
                        <a:t>S20.03</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Dumb</a:t>
                      </a:r>
                      <a:r>
                        <a:rPr sz="900" spc="-10" dirty="0">
                          <a:latin typeface="Arial"/>
                          <a:cs typeface="Arial"/>
                        </a:rPr>
                        <a:t> </a:t>
                      </a:r>
                      <a:r>
                        <a:rPr sz="900" spc="-5" dirty="0">
                          <a:latin typeface="Arial"/>
                          <a:cs typeface="Arial"/>
                        </a:rPr>
                        <a:t>waiters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47"/>
                  </a:ext>
                </a:extLst>
              </a:tr>
              <a:tr h="156933">
                <a:tc>
                  <a:txBody>
                    <a:bodyPr/>
                    <a:lstStyle/>
                    <a:p>
                      <a:pPr marL="31750">
                        <a:lnSpc>
                          <a:spcPct val="100000"/>
                        </a:lnSpc>
                        <a:spcBef>
                          <a:spcPts val="30"/>
                        </a:spcBef>
                      </a:pPr>
                      <a:r>
                        <a:rPr sz="900" spc="-5" dirty="0">
                          <a:latin typeface="Arial"/>
                          <a:cs typeface="Arial"/>
                        </a:rPr>
                        <a:t>S20.04</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Passenger escalators, travellators, goods escalators and conveyors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48"/>
                  </a:ext>
                </a:extLst>
              </a:tr>
              <a:tr h="156933">
                <a:tc>
                  <a:txBody>
                    <a:bodyPr/>
                    <a:lstStyle/>
                    <a:p>
                      <a:pPr marL="31750">
                        <a:lnSpc>
                          <a:spcPct val="100000"/>
                        </a:lnSpc>
                        <a:spcBef>
                          <a:spcPts val="30"/>
                        </a:spcBef>
                      </a:pPr>
                      <a:r>
                        <a:rPr sz="900" spc="-5" dirty="0">
                          <a:latin typeface="Arial"/>
                          <a:cs typeface="Arial"/>
                        </a:rPr>
                        <a:t>S20.05</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Gantry cranes, including support structures, e.g. rails and corbels</a:t>
                      </a:r>
                      <a:endParaRPr sz="900">
                        <a:latin typeface="Arial"/>
                        <a:cs typeface="Arial"/>
                      </a:endParaRPr>
                    </a:p>
                  </a:txBody>
                  <a:tcPr marL="0" marR="0" marT="3810" marB="0"/>
                </a:tc>
                <a:tc>
                  <a:txBody>
                    <a:bodyPr/>
                    <a:lstStyle/>
                    <a:p>
                      <a:pPr marR="57150" algn="r">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49"/>
                  </a:ext>
                </a:extLst>
              </a:tr>
              <a:tr h="156933">
                <a:tc>
                  <a:txBody>
                    <a:bodyPr/>
                    <a:lstStyle/>
                    <a:p>
                      <a:pPr marL="31750">
                        <a:lnSpc>
                          <a:spcPct val="100000"/>
                        </a:lnSpc>
                        <a:spcBef>
                          <a:spcPts val="30"/>
                        </a:spcBef>
                      </a:pPr>
                      <a:r>
                        <a:rPr sz="900" spc="-5" dirty="0">
                          <a:latin typeface="Arial"/>
                          <a:cs typeface="Arial"/>
                        </a:rPr>
                        <a:t>S20.06</a:t>
                      </a:r>
                      <a:endParaRPr sz="900">
                        <a:latin typeface="Arial"/>
                        <a:cs typeface="Arial"/>
                      </a:endParaRPr>
                    </a:p>
                  </a:txBody>
                  <a:tcPr marL="0" marR="0" marT="3810" marB="0"/>
                </a:tc>
                <a:tc>
                  <a:txBody>
                    <a:bodyPr/>
                    <a:lstStyle/>
                    <a:p>
                      <a:pPr marL="113030">
                        <a:lnSpc>
                          <a:spcPct val="100000"/>
                        </a:lnSpc>
                        <a:spcBef>
                          <a:spcPts val="30"/>
                        </a:spcBef>
                      </a:pPr>
                      <a:r>
                        <a:rPr sz="900" spc="-5" dirty="0">
                          <a:latin typeface="Arial"/>
                          <a:cs typeface="Arial"/>
                        </a:rPr>
                        <a:t>Hoists</a:t>
                      </a:r>
                      <a:endParaRPr sz="900">
                        <a:latin typeface="Arial"/>
                        <a:cs typeface="Arial"/>
                      </a:endParaRPr>
                    </a:p>
                  </a:txBody>
                  <a:tcPr marL="0" marR="0" marT="3810" marB="0"/>
                </a:tc>
                <a:tc>
                  <a:txBody>
                    <a:bodyPr/>
                    <a:lstStyle/>
                    <a:p>
                      <a:pPr marL="196215">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50"/>
                  </a:ext>
                </a:extLst>
              </a:tr>
              <a:tr h="156590">
                <a:tc>
                  <a:txBody>
                    <a:bodyPr/>
                    <a:lstStyle/>
                    <a:p>
                      <a:pPr marL="31750">
                        <a:lnSpc>
                          <a:spcPct val="100000"/>
                        </a:lnSpc>
                        <a:spcBef>
                          <a:spcPts val="30"/>
                        </a:spcBef>
                      </a:pPr>
                      <a:r>
                        <a:rPr sz="900" spc="-5" dirty="0">
                          <a:latin typeface="Arial"/>
                          <a:cs typeface="Arial"/>
                        </a:rPr>
                        <a:t>S20.07</a:t>
                      </a:r>
                      <a:endParaRPr sz="900">
                        <a:latin typeface="Arial"/>
                        <a:cs typeface="Arial"/>
                      </a:endParaRPr>
                    </a:p>
                  </a:txBody>
                  <a:tcPr marL="0" marR="0" marT="3810" marB="0"/>
                </a:tc>
                <a:tc>
                  <a:txBody>
                    <a:bodyPr/>
                    <a:lstStyle/>
                    <a:p>
                      <a:pPr marL="112395">
                        <a:lnSpc>
                          <a:spcPct val="100000"/>
                        </a:lnSpc>
                        <a:spcBef>
                          <a:spcPts val="30"/>
                        </a:spcBef>
                      </a:pPr>
                      <a:r>
                        <a:rPr sz="900" spc="-5" dirty="0">
                          <a:latin typeface="Arial"/>
                          <a:cs typeface="Arial"/>
                        </a:rPr>
                        <a:t>Building maintenance</a:t>
                      </a:r>
                      <a:r>
                        <a:rPr sz="900" spc="-10" dirty="0">
                          <a:latin typeface="Arial"/>
                          <a:cs typeface="Arial"/>
                        </a:rPr>
                        <a:t> </a:t>
                      </a:r>
                      <a:r>
                        <a:rPr sz="900" spc="-5" dirty="0">
                          <a:latin typeface="Arial"/>
                          <a:cs typeface="Arial"/>
                        </a:rPr>
                        <a:t>units</a:t>
                      </a:r>
                      <a:endParaRPr sz="900">
                        <a:latin typeface="Arial"/>
                        <a:cs typeface="Arial"/>
                      </a:endParaRPr>
                    </a:p>
                  </a:txBody>
                  <a:tcPr marL="0" marR="0" marT="3810" marB="0"/>
                </a:tc>
                <a:tc>
                  <a:txBody>
                    <a:bodyPr/>
                    <a:lstStyle/>
                    <a:p>
                      <a:pPr marL="195580">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51"/>
                  </a:ext>
                </a:extLst>
              </a:tr>
              <a:tr h="156590">
                <a:tc>
                  <a:txBody>
                    <a:bodyPr/>
                    <a:lstStyle/>
                    <a:p>
                      <a:pPr marL="31750">
                        <a:lnSpc>
                          <a:spcPct val="100000"/>
                        </a:lnSpc>
                        <a:spcBef>
                          <a:spcPts val="25"/>
                        </a:spcBef>
                      </a:pPr>
                      <a:r>
                        <a:rPr sz="900" dirty="0">
                          <a:latin typeface="Arial"/>
                          <a:cs typeface="Arial"/>
                        </a:rPr>
                        <a:t>S20.08</a:t>
                      </a:r>
                      <a:endParaRPr sz="900">
                        <a:latin typeface="Arial"/>
                        <a:cs typeface="Arial"/>
                      </a:endParaRPr>
                    </a:p>
                  </a:txBody>
                  <a:tcPr marL="0" marR="0" marT="3175" marB="0"/>
                </a:tc>
                <a:tc>
                  <a:txBody>
                    <a:bodyPr/>
                    <a:lstStyle/>
                    <a:p>
                      <a:pPr marL="113664">
                        <a:lnSpc>
                          <a:spcPct val="100000"/>
                        </a:lnSpc>
                        <a:spcBef>
                          <a:spcPts val="25"/>
                        </a:spcBef>
                      </a:pPr>
                      <a:r>
                        <a:rPr sz="900" dirty="0">
                          <a:latin typeface="Arial"/>
                          <a:cs typeface="Arial"/>
                        </a:rPr>
                        <a:t>Permits, testing, </a:t>
                      </a:r>
                      <a:r>
                        <a:rPr sz="900" spc="-5" dirty="0">
                          <a:latin typeface="Arial"/>
                          <a:cs typeface="Arial"/>
                        </a:rPr>
                        <a:t>identification, ‘As Built’ drawings, and maintenance</a:t>
                      </a:r>
                      <a:r>
                        <a:rPr sz="900" spc="-15" dirty="0">
                          <a:latin typeface="Arial"/>
                          <a:cs typeface="Arial"/>
                        </a:rPr>
                        <a:t> </a:t>
                      </a:r>
                      <a:r>
                        <a:rPr sz="900" spc="-5" dirty="0">
                          <a:latin typeface="Arial"/>
                          <a:cs typeface="Arial"/>
                        </a:rPr>
                        <a:t>manuals</a:t>
                      </a:r>
                      <a:endParaRPr sz="900">
                        <a:latin typeface="Arial"/>
                        <a:cs typeface="Arial"/>
                      </a:endParaRPr>
                    </a:p>
                  </a:txBody>
                  <a:tcPr marL="0" marR="0" marT="3175" marB="0"/>
                </a:tc>
                <a:tc>
                  <a:txBody>
                    <a:bodyPr/>
                    <a:lstStyle/>
                    <a:p>
                      <a:pPr marL="196215">
                        <a:lnSpc>
                          <a:spcPct val="100000"/>
                        </a:lnSpc>
                        <a:spcBef>
                          <a:spcPts val="25"/>
                        </a:spcBef>
                      </a:pPr>
                      <a:r>
                        <a:rPr sz="900" spc="-5" dirty="0">
                          <a:latin typeface="Arial"/>
                          <a:cs typeface="Arial"/>
                        </a:rPr>
                        <a:t>No</a:t>
                      </a:r>
                      <a:endParaRPr sz="900">
                        <a:latin typeface="Arial"/>
                        <a:cs typeface="Arial"/>
                      </a:endParaRPr>
                    </a:p>
                  </a:txBody>
                  <a:tcPr marL="0" marR="0" marT="3175" marB="0"/>
                </a:tc>
                <a:extLst>
                  <a:ext uri="{0D108BD9-81ED-4DB2-BD59-A6C34878D82A}">
                    <a16:rowId xmlns:a16="http://schemas.microsoft.com/office/drawing/2014/main" val="10052"/>
                  </a:ext>
                </a:extLst>
              </a:tr>
              <a:tr h="142314">
                <a:tc>
                  <a:txBody>
                    <a:bodyPr/>
                    <a:lstStyle/>
                    <a:p>
                      <a:pPr marL="31750">
                        <a:lnSpc>
                          <a:spcPts val="990"/>
                        </a:lnSpc>
                        <a:spcBef>
                          <a:spcPts val="30"/>
                        </a:spcBef>
                      </a:pPr>
                      <a:r>
                        <a:rPr sz="900" spc="-5" dirty="0">
                          <a:latin typeface="Arial"/>
                          <a:cs typeface="Arial"/>
                        </a:rPr>
                        <a:t>S20.09</a:t>
                      </a:r>
                      <a:endParaRPr sz="900">
                        <a:latin typeface="Arial"/>
                        <a:cs typeface="Arial"/>
                      </a:endParaRPr>
                    </a:p>
                  </a:txBody>
                  <a:tcPr marL="0" marR="0" marT="3810" marB="0"/>
                </a:tc>
                <a:tc>
                  <a:txBody>
                    <a:bodyPr/>
                    <a:lstStyle/>
                    <a:p>
                      <a:pPr marL="113030">
                        <a:lnSpc>
                          <a:spcPts val="990"/>
                        </a:lnSpc>
                        <a:spcBef>
                          <a:spcPts val="30"/>
                        </a:spcBef>
                      </a:pPr>
                      <a:r>
                        <a:rPr sz="900" spc="-5" dirty="0">
                          <a:latin typeface="Arial"/>
                          <a:cs typeface="Arial"/>
                        </a:rPr>
                        <a:t>Builders work</a:t>
                      </a:r>
                      <a:endParaRPr sz="900">
                        <a:latin typeface="Arial"/>
                        <a:cs typeface="Arial"/>
                      </a:endParaRPr>
                    </a:p>
                  </a:txBody>
                  <a:tcPr marL="0" marR="0" marT="3810" marB="0"/>
                </a:tc>
                <a:tc>
                  <a:txBody>
                    <a:bodyPr/>
                    <a:lstStyle/>
                    <a:p>
                      <a:pPr marR="31115" algn="r">
                        <a:lnSpc>
                          <a:spcPts val="990"/>
                        </a:lnSpc>
                        <a:spcBef>
                          <a:spcPts val="30"/>
                        </a:spcBef>
                      </a:pPr>
                      <a:r>
                        <a:rPr sz="900" spc="-5" dirty="0">
                          <a:latin typeface="Arial"/>
                          <a:cs typeface="Arial"/>
                        </a:rPr>
                        <a:t>Sum</a:t>
                      </a:r>
                      <a:endParaRPr sz="900">
                        <a:latin typeface="Arial"/>
                        <a:cs typeface="Arial"/>
                      </a:endParaRPr>
                    </a:p>
                  </a:txBody>
                  <a:tcPr marL="0" marR="0" marT="3810" marB="0"/>
                </a:tc>
                <a:extLst>
                  <a:ext uri="{0D108BD9-81ED-4DB2-BD59-A6C34878D82A}">
                    <a16:rowId xmlns:a16="http://schemas.microsoft.com/office/drawing/2014/main" val="10053"/>
                  </a:ext>
                </a:extLst>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6062" y="10108010"/>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49</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886813" y="829396"/>
            <a:ext cx="387985" cy="1436370"/>
          </a:xfrm>
          <a:prstGeom prst="rect">
            <a:avLst/>
          </a:prstGeom>
        </p:spPr>
        <p:txBody>
          <a:bodyPr vert="horz" wrap="square" lIns="0" tIns="12065" rIns="0" bIns="0" rtlCol="0">
            <a:spAutoFit/>
          </a:bodyPr>
          <a:lstStyle/>
          <a:p>
            <a:pPr marL="12700" marR="5080" algn="just">
              <a:lnSpc>
                <a:spcPct val="114300"/>
              </a:lnSpc>
              <a:spcBef>
                <a:spcPts val="95"/>
              </a:spcBef>
            </a:pPr>
            <a:r>
              <a:rPr sz="900" spc="-5" dirty="0">
                <a:latin typeface="Arial"/>
                <a:cs typeface="Arial"/>
              </a:rPr>
              <a:t>S21.01  S21.02  S21.03  S21.04  S21.05  S21.06  S21.07  S21.08  </a:t>
            </a:r>
            <a:r>
              <a:rPr sz="900" dirty="0">
                <a:latin typeface="Arial"/>
                <a:cs typeface="Arial"/>
              </a:rPr>
              <a:t>S21.09</a:t>
            </a:r>
            <a:endParaRPr sz="900">
              <a:latin typeface="Arial"/>
              <a:cs typeface="Arial"/>
            </a:endParaRPr>
          </a:p>
        </p:txBody>
      </p:sp>
      <p:sp>
        <p:nvSpPr>
          <p:cNvPr id="5" name="object 5"/>
          <p:cNvSpPr txBox="1"/>
          <p:nvPr/>
        </p:nvSpPr>
        <p:spPr>
          <a:xfrm>
            <a:off x="1510477" y="829396"/>
            <a:ext cx="4269105" cy="1436370"/>
          </a:xfrm>
          <a:prstGeom prst="rect">
            <a:avLst/>
          </a:prstGeom>
        </p:spPr>
        <p:txBody>
          <a:bodyPr vert="horz" wrap="square" lIns="0" tIns="31750" rIns="0" bIns="0" rtlCol="0">
            <a:spAutoFit/>
          </a:bodyPr>
          <a:lstStyle/>
          <a:p>
            <a:pPr marL="12700">
              <a:lnSpc>
                <a:spcPct val="100000"/>
              </a:lnSpc>
              <a:spcBef>
                <a:spcPts val="250"/>
              </a:spcBef>
            </a:pPr>
            <a:r>
              <a:rPr sz="900" spc="-5" dirty="0">
                <a:latin typeface="Arial"/>
                <a:cs typeface="Arial"/>
              </a:rPr>
              <a:t>Gases and compressed air</a:t>
            </a:r>
            <a:r>
              <a:rPr sz="900" dirty="0">
                <a:latin typeface="Arial"/>
                <a:cs typeface="Arial"/>
              </a:rPr>
              <a:t> </a:t>
            </a:r>
            <a:r>
              <a:rPr sz="900" spc="-5" dirty="0">
                <a:latin typeface="Arial"/>
                <a:cs typeface="Arial"/>
              </a:rPr>
              <a:t>services</a:t>
            </a:r>
            <a:endParaRPr sz="900">
              <a:latin typeface="Arial"/>
              <a:cs typeface="Arial"/>
            </a:endParaRPr>
          </a:p>
          <a:p>
            <a:pPr marL="13335" marR="1660525" indent="-635">
              <a:lnSpc>
                <a:spcPts val="1240"/>
              </a:lnSpc>
              <a:spcBef>
                <a:spcPts val="55"/>
              </a:spcBef>
            </a:pPr>
            <a:r>
              <a:rPr sz="900" spc="-5" dirty="0">
                <a:latin typeface="Arial"/>
                <a:cs typeface="Arial"/>
              </a:rPr>
              <a:t>Liquids </a:t>
            </a:r>
            <a:r>
              <a:rPr sz="900" dirty="0">
                <a:latin typeface="Arial"/>
                <a:cs typeface="Arial"/>
              </a:rPr>
              <a:t>of </a:t>
            </a:r>
            <a:r>
              <a:rPr sz="900" spc="-5" dirty="0">
                <a:latin typeface="Arial"/>
                <a:cs typeface="Arial"/>
              </a:rPr>
              <a:t>various types, supply and waste systems  Fume extraction</a:t>
            </a:r>
            <a:r>
              <a:rPr sz="900" dirty="0">
                <a:latin typeface="Arial"/>
                <a:cs typeface="Arial"/>
              </a:rPr>
              <a:t> </a:t>
            </a:r>
            <a:r>
              <a:rPr sz="900" spc="-5" dirty="0">
                <a:latin typeface="Arial"/>
                <a:cs typeface="Arial"/>
              </a:rPr>
              <a:t>systems</a:t>
            </a:r>
            <a:endParaRPr sz="900">
              <a:latin typeface="Arial"/>
              <a:cs typeface="Arial"/>
            </a:endParaRPr>
          </a:p>
          <a:p>
            <a:pPr marL="12700">
              <a:lnSpc>
                <a:spcPct val="100000"/>
              </a:lnSpc>
              <a:spcBef>
                <a:spcPts val="85"/>
              </a:spcBef>
            </a:pPr>
            <a:r>
              <a:rPr sz="900" spc="-5" dirty="0">
                <a:latin typeface="Arial"/>
                <a:cs typeface="Arial"/>
              </a:rPr>
              <a:t>Pneumatic and vacuum tube</a:t>
            </a:r>
            <a:r>
              <a:rPr sz="900" dirty="0">
                <a:latin typeface="Arial"/>
                <a:cs typeface="Arial"/>
              </a:rPr>
              <a:t> </a:t>
            </a:r>
            <a:r>
              <a:rPr sz="900" spc="-5" dirty="0">
                <a:latin typeface="Arial"/>
                <a:cs typeface="Arial"/>
              </a:rPr>
              <a:t>systems</a:t>
            </a:r>
            <a:endParaRPr sz="900">
              <a:latin typeface="Arial"/>
              <a:cs typeface="Arial"/>
            </a:endParaRPr>
          </a:p>
          <a:p>
            <a:pPr marL="12700">
              <a:lnSpc>
                <a:spcPct val="100000"/>
              </a:lnSpc>
              <a:spcBef>
                <a:spcPts val="155"/>
              </a:spcBef>
            </a:pPr>
            <a:r>
              <a:rPr sz="900" spc="-5" dirty="0">
                <a:latin typeface="Arial"/>
                <a:cs typeface="Arial"/>
              </a:rPr>
              <a:t>Local refrigeration and cool room</a:t>
            </a:r>
            <a:r>
              <a:rPr sz="900" spc="-10" dirty="0">
                <a:latin typeface="Arial"/>
                <a:cs typeface="Arial"/>
              </a:rPr>
              <a:t> </a:t>
            </a:r>
            <a:r>
              <a:rPr sz="900" spc="-5" dirty="0">
                <a:latin typeface="Arial"/>
                <a:cs typeface="Arial"/>
              </a:rPr>
              <a:t>installations</a:t>
            </a:r>
            <a:endParaRPr sz="900">
              <a:latin typeface="Arial"/>
              <a:cs typeface="Arial"/>
            </a:endParaRPr>
          </a:p>
          <a:p>
            <a:pPr marL="12700" marR="5080">
              <a:lnSpc>
                <a:spcPct val="114399"/>
              </a:lnSpc>
            </a:pPr>
            <a:r>
              <a:rPr sz="900" spc="-5" dirty="0">
                <a:latin typeface="Arial"/>
                <a:cs typeface="Arial"/>
              </a:rPr>
              <a:t>Sanitary and refuse incinerator and disposal systems, including waste disposal units  Specialist kitchen equipment, including hoods, ducts and</a:t>
            </a:r>
            <a:r>
              <a:rPr sz="900" spc="10" dirty="0">
                <a:latin typeface="Arial"/>
                <a:cs typeface="Arial"/>
              </a:rPr>
              <a:t> </a:t>
            </a:r>
            <a:r>
              <a:rPr sz="900" spc="-5" dirty="0">
                <a:latin typeface="Arial"/>
                <a:cs typeface="Arial"/>
              </a:rPr>
              <a:t>fans</a:t>
            </a:r>
            <a:endParaRPr sz="900">
              <a:latin typeface="Arial"/>
              <a:cs typeface="Arial"/>
            </a:endParaRPr>
          </a:p>
          <a:p>
            <a:pPr marL="13335" marR="2657475" indent="-1270">
              <a:lnSpc>
                <a:spcPct val="113900"/>
              </a:lnSpc>
              <a:spcBef>
                <a:spcPts val="5"/>
              </a:spcBef>
            </a:pPr>
            <a:r>
              <a:rPr sz="900" spc="-5" dirty="0">
                <a:latin typeface="Arial"/>
                <a:cs typeface="Arial"/>
              </a:rPr>
              <a:t>Specialist laboratory equipment  Communication</a:t>
            </a:r>
            <a:r>
              <a:rPr sz="900" spc="-15" dirty="0">
                <a:latin typeface="Arial"/>
                <a:cs typeface="Arial"/>
              </a:rPr>
              <a:t> </a:t>
            </a:r>
            <a:r>
              <a:rPr sz="900" dirty="0">
                <a:latin typeface="Arial"/>
                <a:cs typeface="Arial"/>
              </a:rPr>
              <a:t>systems</a:t>
            </a:r>
            <a:endParaRPr sz="900">
              <a:latin typeface="Arial"/>
              <a:cs typeface="Arial"/>
            </a:endParaRPr>
          </a:p>
        </p:txBody>
      </p:sp>
      <p:sp>
        <p:nvSpPr>
          <p:cNvPr id="6" name="object 6"/>
          <p:cNvSpPr txBox="1"/>
          <p:nvPr/>
        </p:nvSpPr>
        <p:spPr>
          <a:xfrm>
            <a:off x="2050388" y="2285462"/>
            <a:ext cx="184150" cy="607695"/>
          </a:xfrm>
          <a:prstGeom prst="rect">
            <a:avLst/>
          </a:prstGeom>
        </p:spPr>
        <p:txBody>
          <a:bodyPr vert="horz" wrap="square" lIns="0" tIns="12700" rIns="0" bIns="0" rtlCol="0">
            <a:spAutoFit/>
          </a:bodyPr>
          <a:lstStyle/>
          <a:p>
            <a:pPr marL="12700">
              <a:lnSpc>
                <a:spcPts val="1055"/>
              </a:lnSpc>
              <a:spcBef>
                <a:spcPts val="100"/>
              </a:spcBef>
            </a:pPr>
            <a:r>
              <a:rPr sz="900" spc="-5" dirty="0">
                <a:latin typeface="Arial"/>
                <a:cs typeface="Arial"/>
              </a:rPr>
              <a:t>(i)</a:t>
            </a:r>
            <a:endParaRPr sz="900">
              <a:latin typeface="Arial"/>
              <a:cs typeface="Arial"/>
            </a:endParaRPr>
          </a:p>
          <a:p>
            <a:pPr marL="12700">
              <a:lnSpc>
                <a:spcPts val="1055"/>
              </a:lnSpc>
            </a:pPr>
            <a:r>
              <a:rPr sz="900" spc="-5" dirty="0">
                <a:latin typeface="Arial"/>
                <a:cs typeface="Arial"/>
              </a:rPr>
              <a:t>(ii)</a:t>
            </a:r>
            <a:endParaRPr sz="900">
              <a:latin typeface="Arial"/>
              <a:cs typeface="Arial"/>
            </a:endParaRPr>
          </a:p>
          <a:p>
            <a:pPr marL="12700">
              <a:lnSpc>
                <a:spcPct val="100000"/>
              </a:lnSpc>
              <a:spcBef>
                <a:spcPts val="155"/>
              </a:spcBef>
            </a:pPr>
            <a:r>
              <a:rPr sz="900" dirty="0">
                <a:latin typeface="Arial"/>
                <a:cs typeface="Arial"/>
              </a:rPr>
              <a:t>(iii)</a:t>
            </a:r>
            <a:endParaRPr sz="900">
              <a:latin typeface="Arial"/>
              <a:cs typeface="Arial"/>
            </a:endParaRPr>
          </a:p>
          <a:p>
            <a:pPr marL="12700">
              <a:lnSpc>
                <a:spcPct val="100000"/>
              </a:lnSpc>
              <a:spcBef>
                <a:spcPts val="155"/>
              </a:spcBef>
            </a:pPr>
            <a:r>
              <a:rPr sz="900" spc="-5" dirty="0">
                <a:latin typeface="Arial"/>
                <a:cs typeface="Arial"/>
              </a:rPr>
              <a:t>(iv)</a:t>
            </a:r>
            <a:endParaRPr sz="900">
              <a:latin typeface="Arial"/>
              <a:cs typeface="Arial"/>
            </a:endParaRPr>
          </a:p>
        </p:txBody>
      </p:sp>
      <p:sp>
        <p:nvSpPr>
          <p:cNvPr id="7" name="object 7"/>
          <p:cNvSpPr txBox="1"/>
          <p:nvPr/>
        </p:nvSpPr>
        <p:spPr>
          <a:xfrm>
            <a:off x="2410693" y="2285462"/>
            <a:ext cx="1175385" cy="607695"/>
          </a:xfrm>
          <a:prstGeom prst="rect">
            <a:avLst/>
          </a:prstGeom>
        </p:spPr>
        <p:txBody>
          <a:bodyPr vert="horz" wrap="square" lIns="0" tIns="5715" rIns="0" bIns="0" rtlCol="0">
            <a:spAutoFit/>
          </a:bodyPr>
          <a:lstStyle/>
          <a:p>
            <a:pPr marL="12700" marR="5080">
              <a:lnSpc>
                <a:spcPct val="105000"/>
              </a:lnSpc>
              <a:spcBef>
                <a:spcPts val="45"/>
              </a:spcBef>
            </a:pPr>
            <a:r>
              <a:rPr sz="900" spc="-5" dirty="0">
                <a:latin typeface="Arial"/>
                <a:cs typeface="Arial"/>
              </a:rPr>
              <a:t>Internal call systems  </a:t>
            </a:r>
            <a:r>
              <a:rPr sz="900" spc="-15" dirty="0">
                <a:latin typeface="Arial"/>
                <a:cs typeface="Arial"/>
              </a:rPr>
              <a:t>Telephone </a:t>
            </a:r>
            <a:r>
              <a:rPr sz="900" spc="-5" dirty="0">
                <a:latin typeface="Arial"/>
                <a:cs typeface="Arial"/>
              </a:rPr>
              <a:t>systems  Radio and </a:t>
            </a:r>
            <a:r>
              <a:rPr sz="900" dirty="0">
                <a:latin typeface="Arial"/>
                <a:cs typeface="Arial"/>
              </a:rPr>
              <a:t>TV</a:t>
            </a:r>
            <a:r>
              <a:rPr sz="900" spc="-55" dirty="0">
                <a:latin typeface="Arial"/>
                <a:cs typeface="Arial"/>
              </a:rPr>
              <a:t> </a:t>
            </a:r>
            <a:r>
              <a:rPr sz="900" spc="-5" dirty="0">
                <a:latin typeface="Arial"/>
                <a:cs typeface="Arial"/>
              </a:rPr>
              <a:t>systems</a:t>
            </a:r>
            <a:endParaRPr sz="900">
              <a:latin typeface="Arial"/>
              <a:cs typeface="Arial"/>
            </a:endParaRPr>
          </a:p>
          <a:p>
            <a:pPr marL="12700">
              <a:lnSpc>
                <a:spcPct val="100000"/>
              </a:lnSpc>
              <a:spcBef>
                <a:spcPts val="155"/>
              </a:spcBef>
            </a:pPr>
            <a:r>
              <a:rPr sz="900" spc="-10" dirty="0">
                <a:latin typeface="Arial"/>
                <a:cs typeface="Arial"/>
              </a:rPr>
              <a:t>Data</a:t>
            </a:r>
            <a:r>
              <a:rPr sz="900" spc="-15" dirty="0">
                <a:latin typeface="Arial"/>
                <a:cs typeface="Arial"/>
              </a:rPr>
              <a:t> </a:t>
            </a:r>
            <a:r>
              <a:rPr sz="900" spc="-5" dirty="0">
                <a:latin typeface="Arial"/>
                <a:cs typeface="Arial"/>
              </a:rPr>
              <a:t>networks</a:t>
            </a:r>
            <a:endParaRPr sz="900">
              <a:latin typeface="Arial"/>
              <a:cs typeface="Arial"/>
            </a:endParaRPr>
          </a:p>
        </p:txBody>
      </p:sp>
      <p:sp>
        <p:nvSpPr>
          <p:cNvPr id="8" name="object 8"/>
          <p:cNvSpPr txBox="1"/>
          <p:nvPr/>
        </p:nvSpPr>
        <p:spPr>
          <a:xfrm>
            <a:off x="886813" y="2887252"/>
            <a:ext cx="3879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S21.10</a:t>
            </a:r>
            <a:endParaRPr sz="900">
              <a:latin typeface="Arial"/>
              <a:cs typeface="Arial"/>
            </a:endParaRPr>
          </a:p>
        </p:txBody>
      </p:sp>
      <p:sp>
        <p:nvSpPr>
          <p:cNvPr id="9" name="object 9"/>
          <p:cNvSpPr txBox="1"/>
          <p:nvPr/>
        </p:nvSpPr>
        <p:spPr>
          <a:xfrm>
            <a:off x="1511700" y="2887252"/>
            <a:ext cx="1764664"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Protective </a:t>
            </a:r>
            <a:r>
              <a:rPr sz="900" spc="-5" dirty="0">
                <a:latin typeface="Arial"/>
                <a:cs typeface="Arial"/>
              </a:rPr>
              <a:t>systems (excluding</a:t>
            </a:r>
            <a:r>
              <a:rPr sz="900" spc="-60" dirty="0">
                <a:latin typeface="Arial"/>
                <a:cs typeface="Arial"/>
              </a:rPr>
              <a:t> </a:t>
            </a:r>
            <a:r>
              <a:rPr sz="900" spc="-5" dirty="0">
                <a:latin typeface="Arial"/>
                <a:cs typeface="Arial"/>
              </a:rPr>
              <a:t>fire)</a:t>
            </a:r>
            <a:endParaRPr sz="900">
              <a:latin typeface="Arial"/>
              <a:cs typeface="Arial"/>
            </a:endParaRPr>
          </a:p>
        </p:txBody>
      </p:sp>
      <p:sp>
        <p:nvSpPr>
          <p:cNvPr id="10" name="object 10"/>
          <p:cNvSpPr txBox="1"/>
          <p:nvPr/>
        </p:nvSpPr>
        <p:spPr>
          <a:xfrm>
            <a:off x="2050388" y="3069332"/>
            <a:ext cx="177800" cy="450850"/>
          </a:xfrm>
          <a:prstGeom prst="rect">
            <a:avLst/>
          </a:prstGeom>
        </p:spPr>
        <p:txBody>
          <a:bodyPr vert="horz" wrap="square" lIns="0" tIns="12700" rIns="0" bIns="0" rtlCol="0">
            <a:spAutoFit/>
          </a:bodyPr>
          <a:lstStyle/>
          <a:p>
            <a:pPr marL="12700">
              <a:lnSpc>
                <a:spcPts val="1055"/>
              </a:lnSpc>
              <a:spcBef>
                <a:spcPts val="100"/>
              </a:spcBef>
            </a:pPr>
            <a:r>
              <a:rPr sz="900" dirty="0">
                <a:latin typeface="Arial"/>
                <a:cs typeface="Arial"/>
              </a:rPr>
              <a:t>(i)</a:t>
            </a:r>
            <a:endParaRPr sz="900">
              <a:latin typeface="Arial"/>
              <a:cs typeface="Arial"/>
            </a:endParaRPr>
          </a:p>
          <a:p>
            <a:pPr marL="12700">
              <a:lnSpc>
                <a:spcPts val="1055"/>
              </a:lnSpc>
            </a:pPr>
            <a:r>
              <a:rPr sz="900" spc="-5" dirty="0">
                <a:latin typeface="Arial"/>
                <a:cs typeface="Arial"/>
              </a:rPr>
              <a:t>(ii)</a:t>
            </a:r>
            <a:endParaRPr sz="900">
              <a:latin typeface="Arial"/>
              <a:cs typeface="Arial"/>
            </a:endParaRPr>
          </a:p>
          <a:p>
            <a:pPr marL="12700">
              <a:lnSpc>
                <a:spcPct val="100000"/>
              </a:lnSpc>
              <a:spcBef>
                <a:spcPts val="155"/>
              </a:spcBef>
            </a:pPr>
            <a:r>
              <a:rPr sz="900" spc="-5" dirty="0">
                <a:latin typeface="Arial"/>
                <a:cs typeface="Arial"/>
              </a:rPr>
              <a:t>(iii)</a:t>
            </a:r>
            <a:endParaRPr sz="900">
              <a:latin typeface="Arial"/>
              <a:cs typeface="Arial"/>
            </a:endParaRPr>
          </a:p>
        </p:txBody>
      </p:sp>
      <p:sp>
        <p:nvSpPr>
          <p:cNvPr id="11" name="object 11"/>
          <p:cNvSpPr txBox="1"/>
          <p:nvPr/>
        </p:nvSpPr>
        <p:spPr>
          <a:xfrm>
            <a:off x="2410418" y="3069332"/>
            <a:ext cx="2009139" cy="450850"/>
          </a:xfrm>
          <a:prstGeom prst="rect">
            <a:avLst/>
          </a:prstGeom>
        </p:spPr>
        <p:txBody>
          <a:bodyPr vert="horz" wrap="square" lIns="0" tIns="12700" rIns="0" bIns="0" rtlCol="0">
            <a:spAutoFit/>
          </a:bodyPr>
          <a:lstStyle/>
          <a:p>
            <a:pPr marL="12700">
              <a:lnSpc>
                <a:spcPts val="1055"/>
              </a:lnSpc>
              <a:spcBef>
                <a:spcPts val="100"/>
              </a:spcBef>
            </a:pPr>
            <a:r>
              <a:rPr sz="900" dirty="0">
                <a:latin typeface="Arial"/>
                <a:cs typeface="Arial"/>
              </a:rPr>
              <a:t>Security</a:t>
            </a:r>
            <a:r>
              <a:rPr sz="900" spc="-10" dirty="0">
                <a:latin typeface="Arial"/>
                <a:cs typeface="Arial"/>
              </a:rPr>
              <a:t> </a:t>
            </a:r>
            <a:r>
              <a:rPr sz="900" dirty="0">
                <a:latin typeface="Arial"/>
                <a:cs typeface="Arial"/>
              </a:rPr>
              <a:t>systems</a:t>
            </a:r>
            <a:endParaRPr sz="900">
              <a:latin typeface="Arial"/>
              <a:cs typeface="Arial"/>
            </a:endParaRPr>
          </a:p>
          <a:p>
            <a:pPr marL="12700">
              <a:lnSpc>
                <a:spcPts val="1055"/>
              </a:lnSpc>
            </a:pPr>
            <a:r>
              <a:rPr sz="900" spc="-5" dirty="0">
                <a:latin typeface="Arial"/>
                <a:cs typeface="Arial"/>
              </a:rPr>
              <a:t>Lightning conductor</a:t>
            </a:r>
            <a:r>
              <a:rPr sz="900" spc="-10" dirty="0">
                <a:latin typeface="Arial"/>
                <a:cs typeface="Arial"/>
              </a:rPr>
              <a:t> </a:t>
            </a:r>
            <a:r>
              <a:rPr sz="900" dirty="0">
                <a:latin typeface="Arial"/>
                <a:cs typeface="Arial"/>
              </a:rPr>
              <a:t>systems</a:t>
            </a:r>
            <a:endParaRPr sz="900">
              <a:latin typeface="Arial"/>
              <a:cs typeface="Arial"/>
            </a:endParaRPr>
          </a:p>
          <a:p>
            <a:pPr marL="12700">
              <a:lnSpc>
                <a:spcPct val="100000"/>
              </a:lnSpc>
              <a:spcBef>
                <a:spcPts val="155"/>
              </a:spcBef>
            </a:pPr>
            <a:r>
              <a:rPr sz="900" spc="-5" dirty="0">
                <a:latin typeface="Arial"/>
                <a:cs typeface="Arial"/>
              </a:rPr>
              <a:t>Emergency </a:t>
            </a:r>
            <a:r>
              <a:rPr sz="900" spc="-10" dirty="0">
                <a:latin typeface="Arial"/>
                <a:cs typeface="Arial"/>
              </a:rPr>
              <a:t>staged </a:t>
            </a:r>
            <a:r>
              <a:rPr sz="900" spc="-5" dirty="0">
                <a:latin typeface="Arial"/>
                <a:cs typeface="Arial"/>
              </a:rPr>
              <a:t>evacuation</a:t>
            </a:r>
            <a:r>
              <a:rPr sz="900" spc="-40" dirty="0">
                <a:latin typeface="Arial"/>
                <a:cs typeface="Arial"/>
              </a:rPr>
              <a:t> </a:t>
            </a:r>
            <a:r>
              <a:rPr sz="900" spc="-5" dirty="0">
                <a:latin typeface="Arial"/>
                <a:cs typeface="Arial"/>
              </a:rPr>
              <a:t>systems</a:t>
            </a:r>
            <a:endParaRPr sz="900">
              <a:latin typeface="Arial"/>
              <a:cs typeface="Arial"/>
            </a:endParaRPr>
          </a:p>
        </p:txBody>
      </p:sp>
      <p:sp>
        <p:nvSpPr>
          <p:cNvPr id="12" name="object 12"/>
          <p:cNvSpPr txBox="1"/>
          <p:nvPr/>
        </p:nvSpPr>
        <p:spPr>
          <a:xfrm>
            <a:off x="886927" y="3494413"/>
            <a:ext cx="387985" cy="496570"/>
          </a:xfrm>
          <a:prstGeom prst="rect">
            <a:avLst/>
          </a:prstGeom>
        </p:spPr>
        <p:txBody>
          <a:bodyPr vert="horz" wrap="square" lIns="0" tIns="12700" rIns="0" bIns="0" rtlCol="0">
            <a:spAutoFit/>
          </a:bodyPr>
          <a:lstStyle/>
          <a:p>
            <a:pPr marL="12700" marR="5080" algn="just">
              <a:lnSpc>
                <a:spcPct val="114399"/>
              </a:lnSpc>
              <a:spcBef>
                <a:spcPts val="100"/>
              </a:spcBef>
            </a:pPr>
            <a:r>
              <a:rPr sz="900" spc="-5" dirty="0">
                <a:latin typeface="Arial"/>
                <a:cs typeface="Arial"/>
              </a:rPr>
              <a:t>S21.11  </a:t>
            </a:r>
            <a:r>
              <a:rPr sz="900" dirty="0">
                <a:latin typeface="Arial"/>
                <a:cs typeface="Arial"/>
              </a:rPr>
              <a:t>S21.12  </a:t>
            </a:r>
            <a:r>
              <a:rPr sz="900" spc="-5" dirty="0">
                <a:latin typeface="Arial"/>
                <a:cs typeface="Arial"/>
              </a:rPr>
              <a:t>S21.13</a:t>
            </a:r>
            <a:endParaRPr sz="900">
              <a:latin typeface="Arial"/>
              <a:cs typeface="Arial"/>
            </a:endParaRPr>
          </a:p>
        </p:txBody>
      </p:sp>
      <p:sp>
        <p:nvSpPr>
          <p:cNvPr id="13" name="object 13"/>
          <p:cNvSpPr txBox="1"/>
          <p:nvPr/>
        </p:nvSpPr>
        <p:spPr>
          <a:xfrm>
            <a:off x="3327784" y="300811"/>
            <a:ext cx="3349625" cy="319405"/>
          </a:xfrm>
          <a:prstGeom prst="rect">
            <a:avLst/>
          </a:prstGeom>
        </p:spPr>
        <p:txBody>
          <a:bodyPr vert="horz" wrap="square" lIns="0" tIns="23495" rIns="0" bIns="0" rtlCol="0">
            <a:spAutoFit/>
          </a:bodyPr>
          <a:lstStyle/>
          <a:p>
            <a:pPr marL="1756410">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List of Groups, Elements, Sub-elements: Element Unit Rate Record</a:t>
            </a:r>
            <a:r>
              <a:rPr sz="800" spc="25" dirty="0">
                <a:latin typeface="Arial"/>
                <a:cs typeface="Arial"/>
              </a:rPr>
              <a:t> </a:t>
            </a:r>
            <a:r>
              <a:rPr sz="800" spc="-5" dirty="0">
                <a:latin typeface="Arial"/>
                <a:cs typeface="Arial"/>
              </a:rPr>
              <a:t>Sheet</a:t>
            </a:r>
            <a:endParaRPr sz="800">
              <a:latin typeface="Arial"/>
              <a:cs typeface="Arial"/>
            </a:endParaRPr>
          </a:p>
        </p:txBody>
      </p:sp>
      <p:sp>
        <p:nvSpPr>
          <p:cNvPr id="14" name="object 14"/>
          <p:cNvSpPr txBox="1"/>
          <p:nvPr/>
        </p:nvSpPr>
        <p:spPr>
          <a:xfrm>
            <a:off x="887041" y="4155305"/>
            <a:ext cx="387985"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S21.14</a:t>
            </a:r>
            <a:endParaRPr sz="900">
              <a:latin typeface="Arial"/>
              <a:cs typeface="Arial"/>
            </a:endParaRPr>
          </a:p>
        </p:txBody>
      </p:sp>
      <p:sp>
        <p:nvSpPr>
          <p:cNvPr id="15" name="object 15"/>
          <p:cNvSpPr txBox="1"/>
          <p:nvPr/>
        </p:nvSpPr>
        <p:spPr>
          <a:xfrm>
            <a:off x="887041" y="4390075"/>
            <a:ext cx="387350" cy="5358130"/>
          </a:xfrm>
          <a:prstGeom prst="rect">
            <a:avLst/>
          </a:prstGeom>
        </p:spPr>
        <p:txBody>
          <a:bodyPr vert="horz" wrap="square" lIns="0" tIns="12700" rIns="0" bIns="0" rtlCol="0">
            <a:spAutoFit/>
          </a:bodyPr>
          <a:lstStyle/>
          <a:p>
            <a:pPr marL="12700" marR="5080" algn="just">
              <a:lnSpc>
                <a:spcPct val="114300"/>
              </a:lnSpc>
              <a:spcBef>
                <a:spcPts val="100"/>
              </a:spcBef>
            </a:pPr>
            <a:r>
              <a:rPr sz="900" spc="-5" dirty="0">
                <a:latin typeface="Arial"/>
                <a:cs typeface="Arial"/>
              </a:rPr>
              <a:t>S22.01  S22.0</a:t>
            </a:r>
            <a:r>
              <a:rPr sz="900" dirty="0">
                <a:latin typeface="Arial"/>
                <a:cs typeface="Arial"/>
              </a:rPr>
              <a:t>2  </a:t>
            </a:r>
            <a:r>
              <a:rPr sz="900" spc="-5" dirty="0">
                <a:latin typeface="Arial"/>
                <a:cs typeface="Arial"/>
              </a:rPr>
              <a:t>S22.03  S22.04  S22.05  S22.06  S22.07  S22.0</a:t>
            </a:r>
            <a:r>
              <a:rPr sz="900" dirty="0">
                <a:latin typeface="Arial"/>
                <a:cs typeface="Arial"/>
              </a:rPr>
              <a:t>8  </a:t>
            </a:r>
            <a:r>
              <a:rPr sz="900" spc="-5" dirty="0">
                <a:latin typeface="Arial"/>
                <a:cs typeface="Arial"/>
              </a:rPr>
              <a:t>S22.09  S22.10  S22.11  S22.12  S22.13  S22.14  S22.15  S22.16  S23.01  S23.02  S23.03  S23.04  S23.0</a:t>
            </a:r>
            <a:r>
              <a:rPr sz="900" dirty="0">
                <a:latin typeface="Arial"/>
                <a:cs typeface="Arial"/>
              </a:rPr>
              <a:t>5  </a:t>
            </a:r>
            <a:r>
              <a:rPr sz="900" spc="-5" dirty="0">
                <a:latin typeface="Arial"/>
                <a:cs typeface="Arial"/>
              </a:rPr>
              <a:t>S23.06  S23.07  S23.08  S23.09  S23.10  S23.11  S23.12  S23.13  S23.14  S24.01  S24.02  S24.03  S24.04</a:t>
            </a:r>
            <a:endParaRPr sz="900">
              <a:latin typeface="Arial"/>
              <a:cs typeface="Arial"/>
            </a:endParaRPr>
          </a:p>
        </p:txBody>
      </p:sp>
      <p:sp>
        <p:nvSpPr>
          <p:cNvPr id="16" name="object 16"/>
          <p:cNvSpPr txBox="1"/>
          <p:nvPr/>
        </p:nvSpPr>
        <p:spPr>
          <a:xfrm>
            <a:off x="1500316" y="3494413"/>
            <a:ext cx="4478655" cy="6253480"/>
          </a:xfrm>
          <a:prstGeom prst="rect">
            <a:avLst/>
          </a:prstGeom>
        </p:spPr>
        <p:txBody>
          <a:bodyPr vert="horz" wrap="square" lIns="0" tIns="12700" rIns="0" bIns="0" rtlCol="0">
            <a:spAutoFit/>
          </a:bodyPr>
          <a:lstStyle/>
          <a:p>
            <a:pPr marL="23495" marR="2894330" indent="-1270">
              <a:lnSpc>
                <a:spcPct val="114399"/>
              </a:lnSpc>
              <a:spcBef>
                <a:spcPts val="100"/>
              </a:spcBef>
            </a:pPr>
            <a:r>
              <a:rPr sz="900" spc="-5" dirty="0">
                <a:latin typeface="Arial"/>
                <a:cs typeface="Arial"/>
              </a:rPr>
              <a:t>Building management systems  </a:t>
            </a:r>
            <a:r>
              <a:rPr sz="900" dirty="0">
                <a:latin typeface="Arial"/>
                <a:cs typeface="Arial"/>
              </a:rPr>
              <a:t>Traffic control</a:t>
            </a:r>
            <a:r>
              <a:rPr sz="900" spc="-25" dirty="0">
                <a:latin typeface="Arial"/>
                <a:cs typeface="Arial"/>
              </a:rPr>
              <a:t> </a:t>
            </a:r>
            <a:r>
              <a:rPr sz="900" dirty="0">
                <a:latin typeface="Arial"/>
                <a:cs typeface="Arial"/>
              </a:rPr>
              <a:t>systems</a:t>
            </a:r>
            <a:endParaRPr sz="900">
              <a:latin typeface="Arial"/>
              <a:cs typeface="Arial"/>
            </a:endParaRPr>
          </a:p>
          <a:p>
            <a:pPr marL="23495">
              <a:lnSpc>
                <a:spcPct val="100000"/>
              </a:lnSpc>
              <a:spcBef>
                <a:spcPts val="155"/>
              </a:spcBef>
            </a:pPr>
            <a:r>
              <a:rPr sz="900" spc="-5" dirty="0">
                <a:latin typeface="Arial"/>
                <a:cs typeface="Arial"/>
              </a:rPr>
              <a:t>Stoves, refrigerators, washing machines, dryers, botttle coolers, ice makers,</a:t>
            </a:r>
            <a:r>
              <a:rPr sz="900" spc="-15" dirty="0">
                <a:latin typeface="Arial"/>
                <a:cs typeface="Arial"/>
              </a:rPr>
              <a:t> </a:t>
            </a:r>
            <a:r>
              <a:rPr sz="900" spc="-5" dirty="0">
                <a:latin typeface="Arial"/>
                <a:cs typeface="Arial"/>
              </a:rPr>
              <a:t>glass</a:t>
            </a:r>
            <a:endParaRPr sz="900">
              <a:latin typeface="Arial"/>
              <a:cs typeface="Arial"/>
            </a:endParaRPr>
          </a:p>
          <a:p>
            <a:pPr marL="29209">
              <a:lnSpc>
                <a:spcPct val="100000"/>
              </a:lnSpc>
              <a:spcBef>
                <a:spcPts val="25"/>
              </a:spcBef>
            </a:pPr>
            <a:r>
              <a:rPr sz="900" spc="-5" dirty="0">
                <a:solidFill>
                  <a:srgbClr val="231F20"/>
                </a:solidFill>
                <a:latin typeface="Arial"/>
                <a:cs typeface="Arial"/>
              </a:rPr>
              <a:t>and dish washing </a:t>
            </a:r>
            <a:r>
              <a:rPr sz="900" dirty="0">
                <a:solidFill>
                  <a:srgbClr val="231F20"/>
                </a:solidFill>
                <a:latin typeface="Arial"/>
                <a:cs typeface="Arial"/>
              </a:rPr>
              <a:t>machines,</a:t>
            </a:r>
            <a:r>
              <a:rPr sz="900" spc="-5" dirty="0">
                <a:solidFill>
                  <a:srgbClr val="231F20"/>
                </a:solidFill>
                <a:latin typeface="Arial"/>
                <a:cs typeface="Arial"/>
              </a:rPr>
              <a:t> etc.</a:t>
            </a:r>
            <a:endParaRPr sz="900">
              <a:latin typeface="Arial"/>
              <a:cs typeface="Arial"/>
            </a:endParaRPr>
          </a:p>
          <a:p>
            <a:pPr marL="23495" marR="5080" indent="635">
              <a:lnSpc>
                <a:spcPct val="102200"/>
              </a:lnSpc>
              <a:spcBef>
                <a:spcPts val="365"/>
              </a:spcBef>
            </a:pPr>
            <a:r>
              <a:rPr sz="900" dirty="0">
                <a:latin typeface="Arial"/>
                <a:cs typeface="Arial"/>
              </a:rPr>
              <a:t>Permits, testing, </a:t>
            </a:r>
            <a:r>
              <a:rPr sz="900" spc="-5" dirty="0">
                <a:latin typeface="Arial"/>
                <a:cs typeface="Arial"/>
              </a:rPr>
              <a:t>identification, ‘As Built’ drawings, commissioning, manuals and builders  work</a:t>
            </a:r>
            <a:endParaRPr sz="900">
              <a:latin typeface="Arial"/>
              <a:cs typeface="Arial"/>
            </a:endParaRPr>
          </a:p>
          <a:p>
            <a:pPr marL="23495">
              <a:lnSpc>
                <a:spcPts val="900"/>
              </a:lnSpc>
            </a:pPr>
            <a:r>
              <a:rPr sz="900" spc="-5" dirty="0">
                <a:latin typeface="Arial"/>
                <a:cs typeface="Arial"/>
              </a:rPr>
              <a:t>Stormwater drains</a:t>
            </a:r>
            <a:endParaRPr sz="900">
              <a:latin typeface="Arial"/>
              <a:cs typeface="Arial"/>
            </a:endParaRPr>
          </a:p>
          <a:p>
            <a:pPr marL="12700" marR="3629660" indent="10160">
              <a:lnSpc>
                <a:spcPct val="114199"/>
              </a:lnSpc>
              <a:spcBef>
                <a:spcPts val="5"/>
              </a:spcBef>
            </a:pPr>
            <a:r>
              <a:rPr sz="900" spc="-5" dirty="0">
                <a:latin typeface="Arial"/>
                <a:cs typeface="Arial"/>
              </a:rPr>
              <a:t>Soil drains  Land drains  Chemical drains  Culverts</a:t>
            </a:r>
            <a:endParaRPr sz="900">
              <a:latin typeface="Arial"/>
              <a:cs typeface="Arial"/>
            </a:endParaRPr>
          </a:p>
          <a:p>
            <a:pPr marL="22860" marR="3121660">
              <a:lnSpc>
                <a:spcPct val="114300"/>
              </a:lnSpc>
            </a:pPr>
            <a:r>
              <a:rPr sz="900" spc="-5" dirty="0">
                <a:latin typeface="Arial"/>
                <a:cs typeface="Arial"/>
              </a:rPr>
              <a:t>Stormwater outfalls  Channels and gratings  Cesspits and grease traps  Inspection chambers  Manholes</a:t>
            </a:r>
            <a:endParaRPr sz="900">
              <a:latin typeface="Arial"/>
              <a:cs typeface="Arial"/>
            </a:endParaRPr>
          </a:p>
          <a:p>
            <a:pPr marL="22860" marR="3755390">
              <a:lnSpc>
                <a:spcPct val="114399"/>
              </a:lnSpc>
            </a:pPr>
            <a:r>
              <a:rPr sz="900" spc="-5" dirty="0">
                <a:latin typeface="Arial"/>
                <a:cs typeface="Arial"/>
              </a:rPr>
              <a:t>Soakholes  Holding</a:t>
            </a:r>
            <a:r>
              <a:rPr sz="900" spc="-70" dirty="0">
                <a:latin typeface="Arial"/>
                <a:cs typeface="Arial"/>
              </a:rPr>
              <a:t> </a:t>
            </a:r>
            <a:r>
              <a:rPr sz="900" spc="-5" dirty="0">
                <a:latin typeface="Arial"/>
                <a:cs typeface="Arial"/>
              </a:rPr>
              <a:t>tanks  Pumps  Septic</a:t>
            </a:r>
            <a:r>
              <a:rPr sz="900" spc="-30" dirty="0">
                <a:latin typeface="Arial"/>
                <a:cs typeface="Arial"/>
              </a:rPr>
              <a:t> </a:t>
            </a:r>
            <a:r>
              <a:rPr sz="900" spc="-5" dirty="0">
                <a:latin typeface="Arial"/>
                <a:cs typeface="Arial"/>
              </a:rPr>
              <a:t>tanks</a:t>
            </a:r>
            <a:endParaRPr sz="900">
              <a:latin typeface="Arial"/>
              <a:cs typeface="Arial"/>
            </a:endParaRPr>
          </a:p>
          <a:p>
            <a:pPr marL="22860">
              <a:lnSpc>
                <a:spcPct val="100000"/>
              </a:lnSpc>
              <a:spcBef>
                <a:spcPts val="155"/>
              </a:spcBef>
            </a:pPr>
            <a:r>
              <a:rPr sz="900" spc="-5" dirty="0">
                <a:latin typeface="Arial"/>
                <a:cs typeface="Arial"/>
              </a:rPr>
              <a:t>Sewage treatment plants</a:t>
            </a:r>
            <a:endParaRPr sz="900">
              <a:latin typeface="Arial"/>
              <a:cs typeface="Arial"/>
            </a:endParaRPr>
          </a:p>
          <a:p>
            <a:pPr marL="22860" marR="1045844">
              <a:lnSpc>
                <a:spcPts val="1240"/>
              </a:lnSpc>
              <a:spcBef>
                <a:spcPts val="60"/>
              </a:spcBef>
            </a:pPr>
            <a:r>
              <a:rPr sz="900" spc="-5" dirty="0">
                <a:latin typeface="Arial"/>
                <a:cs typeface="Arial"/>
              </a:rPr>
              <a:t>Permits, testing, identification, ‘As Built’ drawings and builders work  Roads</a:t>
            </a:r>
            <a:endParaRPr sz="900">
              <a:latin typeface="Arial"/>
              <a:cs typeface="Arial"/>
            </a:endParaRPr>
          </a:p>
          <a:p>
            <a:pPr marL="22860">
              <a:lnSpc>
                <a:spcPct val="100000"/>
              </a:lnSpc>
              <a:spcBef>
                <a:spcPts val="85"/>
              </a:spcBef>
            </a:pPr>
            <a:r>
              <a:rPr sz="900" spc="-5" dirty="0">
                <a:latin typeface="Arial"/>
                <a:cs typeface="Arial"/>
              </a:rPr>
              <a:t>Kerbing and</a:t>
            </a:r>
            <a:r>
              <a:rPr sz="900" spc="-10" dirty="0">
                <a:latin typeface="Arial"/>
                <a:cs typeface="Arial"/>
              </a:rPr>
              <a:t> </a:t>
            </a:r>
            <a:r>
              <a:rPr sz="900" spc="-5" dirty="0">
                <a:latin typeface="Arial"/>
                <a:cs typeface="Arial"/>
              </a:rPr>
              <a:t>channelling</a:t>
            </a:r>
            <a:endParaRPr sz="900">
              <a:latin typeface="Arial"/>
              <a:cs typeface="Arial"/>
            </a:endParaRPr>
          </a:p>
          <a:p>
            <a:pPr marL="22860" marR="2797810" indent="-635">
              <a:lnSpc>
                <a:spcPct val="114399"/>
              </a:lnSpc>
            </a:pPr>
            <a:r>
              <a:rPr sz="900" spc="-5" dirty="0">
                <a:latin typeface="Arial"/>
                <a:cs typeface="Arial"/>
              </a:rPr>
              <a:t>Paths, terraces and paved areas  Site retaining</a:t>
            </a:r>
            <a:r>
              <a:rPr sz="900" spc="-10" dirty="0">
                <a:latin typeface="Arial"/>
                <a:cs typeface="Arial"/>
              </a:rPr>
              <a:t> </a:t>
            </a:r>
            <a:r>
              <a:rPr sz="900" spc="-5" dirty="0">
                <a:latin typeface="Arial"/>
                <a:cs typeface="Arial"/>
              </a:rPr>
              <a:t>walls</a:t>
            </a:r>
            <a:endParaRPr sz="900">
              <a:latin typeface="Arial"/>
              <a:cs typeface="Arial"/>
            </a:endParaRPr>
          </a:p>
          <a:p>
            <a:pPr marL="22860">
              <a:lnSpc>
                <a:spcPct val="100000"/>
              </a:lnSpc>
              <a:spcBef>
                <a:spcPts val="155"/>
              </a:spcBef>
            </a:pPr>
            <a:r>
              <a:rPr sz="900" spc="-5" dirty="0">
                <a:latin typeface="Arial"/>
                <a:cs typeface="Arial"/>
              </a:rPr>
              <a:t>Steps</a:t>
            </a:r>
            <a:endParaRPr sz="900">
              <a:latin typeface="Arial"/>
              <a:cs typeface="Arial"/>
            </a:endParaRPr>
          </a:p>
          <a:p>
            <a:pPr marL="22860" marR="2926080">
              <a:lnSpc>
                <a:spcPts val="1240"/>
              </a:lnSpc>
              <a:spcBef>
                <a:spcPts val="60"/>
              </a:spcBef>
            </a:pPr>
            <a:r>
              <a:rPr sz="900" spc="-5" dirty="0">
                <a:latin typeface="Arial"/>
                <a:cs typeface="Arial"/>
              </a:rPr>
              <a:t>Screen walls and fencing  Flower boxes and planters  Grading, seeding and planting  Irrigation</a:t>
            </a:r>
            <a:r>
              <a:rPr sz="900" spc="-10" dirty="0">
                <a:latin typeface="Arial"/>
                <a:cs typeface="Arial"/>
              </a:rPr>
              <a:t> </a:t>
            </a:r>
            <a:r>
              <a:rPr sz="900" spc="-5" dirty="0">
                <a:latin typeface="Arial"/>
                <a:cs typeface="Arial"/>
              </a:rPr>
              <a:t>systems</a:t>
            </a:r>
            <a:endParaRPr sz="900">
              <a:latin typeface="Arial"/>
              <a:cs typeface="Arial"/>
            </a:endParaRPr>
          </a:p>
          <a:p>
            <a:pPr marL="22860">
              <a:lnSpc>
                <a:spcPct val="100000"/>
              </a:lnSpc>
              <a:spcBef>
                <a:spcPts val="75"/>
              </a:spcBef>
            </a:pPr>
            <a:r>
              <a:rPr sz="900" spc="-5" dirty="0">
                <a:latin typeface="Arial"/>
                <a:cs typeface="Arial"/>
              </a:rPr>
              <a:t>Seats, furniture and the like</a:t>
            </a:r>
            <a:endParaRPr sz="900">
              <a:latin typeface="Arial"/>
              <a:cs typeface="Arial"/>
            </a:endParaRPr>
          </a:p>
          <a:p>
            <a:pPr marL="22860">
              <a:lnSpc>
                <a:spcPct val="100000"/>
              </a:lnSpc>
              <a:spcBef>
                <a:spcPts val="155"/>
              </a:spcBef>
            </a:pPr>
            <a:r>
              <a:rPr sz="900" spc="-5" dirty="0">
                <a:latin typeface="Arial"/>
                <a:cs typeface="Arial"/>
              </a:rPr>
              <a:t>Pavement</a:t>
            </a:r>
            <a:r>
              <a:rPr sz="900" spc="-15" dirty="0">
                <a:latin typeface="Arial"/>
                <a:cs typeface="Arial"/>
              </a:rPr>
              <a:t> </a:t>
            </a:r>
            <a:r>
              <a:rPr sz="900" spc="-5" dirty="0">
                <a:latin typeface="Arial"/>
                <a:cs typeface="Arial"/>
              </a:rPr>
              <a:t>cross-overs</a:t>
            </a:r>
            <a:endParaRPr sz="900">
              <a:latin typeface="Arial"/>
              <a:cs typeface="Arial"/>
            </a:endParaRPr>
          </a:p>
          <a:p>
            <a:pPr marL="22860" marR="2062480" indent="-635">
              <a:lnSpc>
                <a:spcPct val="114199"/>
              </a:lnSpc>
            </a:pPr>
            <a:r>
              <a:rPr sz="900" spc="-5" dirty="0">
                <a:latin typeface="Arial"/>
                <a:cs typeface="Arial"/>
              </a:rPr>
              <a:t>Plumbing services associated with this element  Electrical services associated with this element  Security systems associated with this element  Verandahs</a:t>
            </a:r>
            <a:endParaRPr sz="900">
              <a:latin typeface="Arial"/>
              <a:cs typeface="Arial"/>
            </a:endParaRPr>
          </a:p>
          <a:p>
            <a:pPr marL="22860" marR="3724910">
              <a:lnSpc>
                <a:spcPct val="114399"/>
              </a:lnSpc>
            </a:pPr>
            <a:r>
              <a:rPr sz="900" spc="-5" dirty="0">
                <a:latin typeface="Arial"/>
                <a:cs typeface="Arial"/>
              </a:rPr>
              <a:t>Covered</a:t>
            </a:r>
            <a:r>
              <a:rPr sz="900" spc="-80" dirty="0">
                <a:latin typeface="Arial"/>
                <a:cs typeface="Arial"/>
              </a:rPr>
              <a:t> </a:t>
            </a:r>
            <a:r>
              <a:rPr sz="900" spc="-5" dirty="0">
                <a:latin typeface="Arial"/>
                <a:cs typeface="Arial"/>
              </a:rPr>
              <a:t>ways  Sun screens  Canopies</a:t>
            </a:r>
            <a:endParaRPr sz="900">
              <a:latin typeface="Arial"/>
              <a:cs typeface="Arial"/>
            </a:endParaRPr>
          </a:p>
        </p:txBody>
      </p:sp>
      <p:sp>
        <p:nvSpPr>
          <p:cNvPr id="17" name="object 17"/>
          <p:cNvSpPr txBox="1"/>
          <p:nvPr/>
        </p:nvSpPr>
        <p:spPr>
          <a:xfrm>
            <a:off x="6370311" y="829396"/>
            <a:ext cx="190500" cy="3160395"/>
          </a:xfrm>
          <a:prstGeom prst="rect">
            <a:avLst/>
          </a:prstGeom>
        </p:spPr>
        <p:txBody>
          <a:bodyPr vert="horz" wrap="square" lIns="0" tIns="12065" rIns="0" bIns="0" rtlCol="0">
            <a:spAutoFit/>
          </a:bodyPr>
          <a:lstStyle/>
          <a:p>
            <a:pPr marL="12700" marR="5080" indent="17145" algn="just">
              <a:lnSpc>
                <a:spcPct val="114300"/>
              </a:lnSpc>
              <a:spcBef>
                <a:spcPts val="95"/>
              </a:spcBef>
            </a:pPr>
            <a:r>
              <a:rPr sz="900" spc="-5" dirty="0">
                <a:latin typeface="Arial"/>
                <a:cs typeface="Arial"/>
              </a:rPr>
              <a:t>No  No  No  No  No  No  No  No  No  No  No  No  No  No  No  No  No  No  No  No</a:t>
            </a:r>
            <a:endParaRPr sz="900">
              <a:latin typeface="Arial"/>
              <a:cs typeface="Arial"/>
            </a:endParaRPr>
          </a:p>
        </p:txBody>
      </p:sp>
      <p:sp>
        <p:nvSpPr>
          <p:cNvPr id="18" name="object 18"/>
          <p:cNvSpPr txBox="1"/>
          <p:nvPr/>
        </p:nvSpPr>
        <p:spPr>
          <a:xfrm>
            <a:off x="6389056" y="4155305"/>
            <a:ext cx="2603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Sum</a:t>
            </a:r>
            <a:endParaRPr sz="900">
              <a:latin typeface="Arial"/>
              <a:cs typeface="Arial"/>
            </a:endParaRPr>
          </a:p>
        </p:txBody>
      </p:sp>
      <p:sp>
        <p:nvSpPr>
          <p:cNvPr id="19" name="object 19"/>
          <p:cNvSpPr txBox="1"/>
          <p:nvPr/>
        </p:nvSpPr>
        <p:spPr>
          <a:xfrm>
            <a:off x="6388942" y="4390075"/>
            <a:ext cx="121285" cy="339725"/>
          </a:xfrm>
          <a:prstGeom prst="rect">
            <a:avLst/>
          </a:prstGeom>
        </p:spPr>
        <p:txBody>
          <a:bodyPr vert="horz" wrap="square" lIns="0" tIns="12700" rIns="0" bIns="0" rtlCol="0">
            <a:spAutoFit/>
          </a:bodyPr>
          <a:lstStyle/>
          <a:p>
            <a:pPr marL="12700" marR="5715" indent="-635">
              <a:lnSpc>
                <a:spcPct val="114399"/>
              </a:lnSpc>
              <a:spcBef>
                <a:spcPts val="100"/>
              </a:spcBef>
            </a:pPr>
            <a:r>
              <a:rPr sz="900" dirty="0">
                <a:latin typeface="Arial"/>
                <a:cs typeface="Arial"/>
              </a:rPr>
              <a:t>m  m</a:t>
            </a:r>
            <a:endParaRPr sz="900">
              <a:latin typeface="Arial"/>
              <a:cs typeface="Arial"/>
            </a:endParaRPr>
          </a:p>
        </p:txBody>
      </p:sp>
      <p:sp>
        <p:nvSpPr>
          <p:cNvPr id="20" name="object 20"/>
          <p:cNvSpPr txBox="1"/>
          <p:nvPr/>
        </p:nvSpPr>
        <p:spPr>
          <a:xfrm>
            <a:off x="6464392" y="4746558"/>
            <a:ext cx="95250" cy="128270"/>
          </a:xfrm>
          <a:prstGeom prst="rect">
            <a:avLst/>
          </a:prstGeom>
        </p:spPr>
        <p:txBody>
          <a:bodyPr vert="horz" wrap="square" lIns="0" tIns="0" rIns="0" bIns="0" rtlCol="0">
            <a:spAutoFit/>
          </a:bodyPr>
          <a:lstStyle/>
          <a:p>
            <a:pPr>
              <a:lnSpc>
                <a:spcPts val="994"/>
              </a:lnSpc>
            </a:pPr>
            <a:r>
              <a:rPr sz="900" dirty="0">
                <a:latin typeface="Arial"/>
                <a:cs typeface="Arial"/>
              </a:rPr>
              <a:t>m</a:t>
            </a:r>
            <a:endParaRPr sz="900">
              <a:latin typeface="Arial"/>
              <a:cs typeface="Arial"/>
            </a:endParaRPr>
          </a:p>
        </p:txBody>
      </p:sp>
      <p:sp>
        <p:nvSpPr>
          <p:cNvPr id="21" name="object 21"/>
          <p:cNvSpPr txBox="1"/>
          <p:nvPr/>
        </p:nvSpPr>
        <p:spPr>
          <a:xfrm>
            <a:off x="6388141" y="5017124"/>
            <a:ext cx="261620" cy="3632835"/>
          </a:xfrm>
          <a:prstGeom prst="rect">
            <a:avLst/>
          </a:prstGeom>
        </p:spPr>
        <p:txBody>
          <a:bodyPr vert="horz" wrap="square" lIns="0" tIns="12700" rIns="0" bIns="0" rtlCol="0">
            <a:spAutoFit/>
          </a:bodyPr>
          <a:lstStyle/>
          <a:p>
            <a:pPr marL="12700" marR="5080" indent="635">
              <a:lnSpc>
                <a:spcPct val="114300"/>
              </a:lnSpc>
              <a:spcBef>
                <a:spcPts val="100"/>
              </a:spcBef>
            </a:pPr>
            <a:r>
              <a:rPr sz="900" dirty="0">
                <a:latin typeface="Arial"/>
                <a:cs typeface="Arial"/>
              </a:rPr>
              <a:t>m  </a:t>
            </a:r>
            <a:r>
              <a:rPr sz="900" spc="-5" dirty="0">
                <a:latin typeface="Arial"/>
                <a:cs typeface="Arial"/>
              </a:rPr>
              <a:t>No  </a:t>
            </a:r>
            <a:r>
              <a:rPr sz="900" dirty="0">
                <a:latin typeface="Arial"/>
                <a:cs typeface="Arial"/>
              </a:rPr>
              <a:t>m  </a:t>
            </a:r>
            <a:r>
              <a:rPr sz="900" spc="-5" dirty="0">
                <a:latin typeface="Arial"/>
                <a:cs typeface="Arial"/>
              </a:rPr>
              <a:t>No  No  No  No  No  No  No  No  Sum  </a:t>
            </a:r>
            <a:r>
              <a:rPr sz="900" dirty="0">
                <a:latin typeface="Arial"/>
                <a:cs typeface="Arial"/>
              </a:rPr>
              <a:t>m2  m  </a:t>
            </a:r>
            <a:r>
              <a:rPr sz="900" spc="-5" dirty="0">
                <a:latin typeface="Arial"/>
                <a:cs typeface="Arial"/>
              </a:rPr>
              <a:t>m2  </a:t>
            </a:r>
            <a:r>
              <a:rPr sz="900" dirty="0">
                <a:latin typeface="Arial"/>
                <a:cs typeface="Arial"/>
              </a:rPr>
              <a:t>m  </a:t>
            </a:r>
            <a:r>
              <a:rPr sz="900" spc="-5" dirty="0">
                <a:latin typeface="Arial"/>
                <a:cs typeface="Arial"/>
              </a:rPr>
              <a:t>No  </a:t>
            </a:r>
            <a:r>
              <a:rPr sz="900" dirty="0">
                <a:latin typeface="Arial"/>
                <a:cs typeface="Arial"/>
              </a:rPr>
              <a:t>m  </a:t>
            </a:r>
            <a:r>
              <a:rPr sz="900" spc="-5" dirty="0">
                <a:latin typeface="Arial"/>
                <a:cs typeface="Arial"/>
              </a:rPr>
              <a:t>No  </a:t>
            </a:r>
            <a:r>
              <a:rPr sz="900" dirty="0">
                <a:latin typeface="Arial"/>
                <a:cs typeface="Arial"/>
              </a:rPr>
              <a:t>m2  m2  </a:t>
            </a:r>
            <a:r>
              <a:rPr sz="900" spc="-5" dirty="0">
                <a:latin typeface="Arial"/>
                <a:cs typeface="Arial"/>
              </a:rPr>
              <a:t>No  No</a:t>
            </a:r>
            <a:endParaRPr sz="900">
              <a:latin typeface="Arial"/>
              <a:cs typeface="Arial"/>
            </a:endParaRPr>
          </a:p>
        </p:txBody>
      </p:sp>
      <p:sp>
        <p:nvSpPr>
          <p:cNvPr id="22" name="object 22"/>
          <p:cNvSpPr txBox="1"/>
          <p:nvPr/>
        </p:nvSpPr>
        <p:spPr>
          <a:xfrm>
            <a:off x="6389056" y="9585237"/>
            <a:ext cx="17145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No</a:t>
            </a:r>
            <a:endParaRPr sz="900">
              <a:latin typeface="Arial"/>
              <a:cs typeface="Arial"/>
            </a:endParaRPr>
          </a:p>
        </p:txBody>
      </p:sp>
      <p:sp>
        <p:nvSpPr>
          <p:cNvPr id="23" name="object 23"/>
          <p:cNvSpPr/>
          <p:nvPr/>
        </p:nvSpPr>
        <p:spPr>
          <a:xfrm>
            <a:off x="6334201" y="4716894"/>
            <a:ext cx="277495" cy="194945"/>
          </a:xfrm>
          <a:custGeom>
            <a:avLst/>
            <a:gdLst/>
            <a:ahLst/>
            <a:cxnLst/>
            <a:rect l="l" t="t" r="r" b="b"/>
            <a:pathLst>
              <a:path w="277495" h="194945">
                <a:moveTo>
                  <a:pt x="0" y="194424"/>
                </a:moveTo>
                <a:lnTo>
                  <a:pt x="277202" y="194424"/>
                </a:lnTo>
                <a:lnTo>
                  <a:pt x="277202" y="0"/>
                </a:lnTo>
                <a:lnTo>
                  <a:pt x="0" y="0"/>
                </a:lnTo>
                <a:lnTo>
                  <a:pt x="0" y="194424"/>
                </a:lnTo>
                <a:close/>
              </a:path>
            </a:pathLst>
          </a:custGeom>
          <a:solidFill>
            <a:srgbClr val="FFFFFF"/>
          </a:solidFill>
        </p:spPr>
        <p:txBody>
          <a:bodyPr wrap="square" lIns="0" tIns="0" rIns="0" bIns="0" rtlCol="0"/>
          <a:lstStyle/>
          <a:p>
            <a:endParaRPr/>
          </a:p>
        </p:txBody>
      </p:sp>
      <p:sp>
        <p:nvSpPr>
          <p:cNvPr id="24" name="object 24"/>
          <p:cNvSpPr txBox="1"/>
          <p:nvPr/>
        </p:nvSpPr>
        <p:spPr>
          <a:xfrm>
            <a:off x="6389056" y="4702164"/>
            <a:ext cx="120650" cy="340360"/>
          </a:xfrm>
          <a:prstGeom prst="rect">
            <a:avLst/>
          </a:prstGeom>
        </p:spPr>
        <p:txBody>
          <a:bodyPr vert="horz" wrap="square" lIns="0" tIns="12700" rIns="0" bIns="0" rtlCol="0">
            <a:spAutoFit/>
          </a:bodyPr>
          <a:lstStyle/>
          <a:p>
            <a:pPr marL="12700" marR="5715">
              <a:lnSpc>
                <a:spcPct val="114799"/>
              </a:lnSpc>
              <a:spcBef>
                <a:spcPts val="100"/>
              </a:spcBef>
            </a:pPr>
            <a:r>
              <a:rPr sz="900" dirty="0">
                <a:latin typeface="Arial"/>
                <a:cs typeface="Arial"/>
              </a:rPr>
              <a:t>m  m</a:t>
            </a:r>
            <a:endParaRPr sz="9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71180" y="10108010"/>
            <a:ext cx="301625"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5</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5061049" y="300811"/>
            <a:ext cx="1605915" cy="319405"/>
          </a:xfrm>
          <a:prstGeom prst="rect">
            <a:avLst/>
          </a:prstGeom>
        </p:spPr>
        <p:txBody>
          <a:bodyPr vert="horz" wrap="square" lIns="0" tIns="23495" rIns="0" bIns="0" rtlCol="0">
            <a:spAutoFit/>
          </a:bodyPr>
          <a:lstStyle/>
          <a:p>
            <a:pPr marL="12700">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5095">
              <a:lnSpc>
                <a:spcPct val="100000"/>
              </a:lnSpc>
              <a:spcBef>
                <a:spcPts val="65"/>
              </a:spcBef>
            </a:pPr>
            <a:r>
              <a:rPr sz="800" spc="-5" dirty="0">
                <a:latin typeface="Arial"/>
                <a:cs typeface="Arial"/>
              </a:rPr>
              <a:t>Summary of Elements:</a:t>
            </a:r>
            <a:r>
              <a:rPr sz="800" spc="-15" dirty="0">
                <a:latin typeface="Arial"/>
                <a:cs typeface="Arial"/>
              </a:rPr>
              <a:t> </a:t>
            </a:r>
            <a:r>
              <a:rPr sz="800" spc="-5" dirty="0">
                <a:latin typeface="Arial"/>
                <a:cs typeface="Arial"/>
              </a:rPr>
              <a:t>Structure</a:t>
            </a:r>
            <a:endParaRPr sz="800">
              <a:latin typeface="Arial"/>
              <a:cs typeface="Arial"/>
            </a:endParaRPr>
          </a:p>
        </p:txBody>
      </p:sp>
      <p:sp>
        <p:nvSpPr>
          <p:cNvPr id="5" name="object 5"/>
          <p:cNvSpPr/>
          <p:nvPr/>
        </p:nvSpPr>
        <p:spPr>
          <a:xfrm>
            <a:off x="899518" y="1787781"/>
            <a:ext cx="0" cy="32384"/>
          </a:xfrm>
          <a:custGeom>
            <a:avLst/>
            <a:gdLst/>
            <a:ahLst/>
            <a:cxnLst/>
            <a:rect l="l" t="t" r="r" b="b"/>
            <a:pathLst>
              <a:path h="32385">
                <a:moveTo>
                  <a:pt x="0" y="0"/>
                </a:moveTo>
                <a:lnTo>
                  <a:pt x="0" y="32004"/>
                </a:lnTo>
              </a:path>
            </a:pathLst>
          </a:custGeom>
          <a:solidFill>
            <a:srgbClr val="1AB3E0"/>
          </a:solidFill>
        </p:spPr>
        <p:txBody>
          <a:bodyPr wrap="square" lIns="0" tIns="0" rIns="0" bIns="0" rtlCol="0"/>
          <a:lstStyle/>
          <a:p>
            <a:endParaRPr/>
          </a:p>
        </p:txBody>
      </p:sp>
      <p:sp>
        <p:nvSpPr>
          <p:cNvPr id="6" name="object 6"/>
          <p:cNvSpPr/>
          <p:nvPr/>
        </p:nvSpPr>
        <p:spPr>
          <a:xfrm>
            <a:off x="899515" y="1803781"/>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7" name="object 7"/>
          <p:cNvSpPr txBox="1"/>
          <p:nvPr/>
        </p:nvSpPr>
        <p:spPr>
          <a:xfrm>
            <a:off x="886813" y="810384"/>
            <a:ext cx="2416810" cy="967105"/>
          </a:xfrm>
          <a:prstGeom prst="rect">
            <a:avLst/>
          </a:prstGeom>
        </p:spPr>
        <p:txBody>
          <a:bodyPr vert="horz" wrap="square" lIns="0" tIns="12700" rIns="0" bIns="0" rtlCol="0">
            <a:spAutoFit/>
          </a:bodyPr>
          <a:lstStyle/>
          <a:p>
            <a:pPr marL="12700">
              <a:lnSpc>
                <a:spcPct val="100000"/>
              </a:lnSpc>
              <a:spcBef>
                <a:spcPts val="100"/>
              </a:spcBef>
            </a:pPr>
            <a:r>
              <a:rPr sz="1800" b="1" spc="-5" dirty="0">
                <a:solidFill>
                  <a:srgbClr val="1AB3E0"/>
                </a:solidFill>
                <a:latin typeface="Arial"/>
                <a:cs typeface="Arial"/>
              </a:rPr>
              <a:t>Summary of</a:t>
            </a:r>
            <a:r>
              <a:rPr sz="1800" b="1" spc="-50" dirty="0">
                <a:solidFill>
                  <a:srgbClr val="1AB3E0"/>
                </a:solidFill>
                <a:latin typeface="Arial"/>
                <a:cs typeface="Arial"/>
              </a:rPr>
              <a:t> </a:t>
            </a:r>
            <a:r>
              <a:rPr sz="1800" b="1" spc="-15" dirty="0">
                <a:solidFill>
                  <a:srgbClr val="1AB3E0"/>
                </a:solidFill>
                <a:latin typeface="Arial"/>
                <a:cs typeface="Arial"/>
              </a:rPr>
              <a:t>Elements</a:t>
            </a:r>
            <a:endParaRPr sz="1800">
              <a:latin typeface="Arial"/>
              <a:cs typeface="Arial"/>
            </a:endParaRPr>
          </a:p>
          <a:p>
            <a:pPr>
              <a:lnSpc>
                <a:spcPct val="100000"/>
              </a:lnSpc>
            </a:pPr>
            <a:endParaRPr sz="2000">
              <a:latin typeface="Times New Roman"/>
              <a:cs typeface="Times New Roman"/>
            </a:endParaRPr>
          </a:p>
          <a:p>
            <a:pPr marL="12700">
              <a:lnSpc>
                <a:spcPct val="100000"/>
              </a:lnSpc>
              <a:spcBef>
                <a:spcPts val="1275"/>
              </a:spcBef>
            </a:pPr>
            <a:r>
              <a:rPr sz="1400" spc="-10" dirty="0">
                <a:latin typeface="Arial"/>
                <a:cs typeface="Arial"/>
              </a:rPr>
              <a:t>Structure</a:t>
            </a:r>
            <a:endParaRPr sz="1400">
              <a:latin typeface="Arial"/>
              <a:cs typeface="Arial"/>
            </a:endParaRPr>
          </a:p>
        </p:txBody>
      </p:sp>
      <p:sp>
        <p:nvSpPr>
          <p:cNvPr id="8" name="object 8"/>
          <p:cNvSpPr txBox="1"/>
          <p:nvPr/>
        </p:nvSpPr>
        <p:spPr>
          <a:xfrm>
            <a:off x="886813" y="1999866"/>
            <a:ext cx="5760085" cy="2889250"/>
          </a:xfrm>
          <a:prstGeom prst="rect">
            <a:avLst/>
          </a:prstGeom>
        </p:spPr>
        <p:txBody>
          <a:bodyPr vert="horz" wrap="square" lIns="0" tIns="12065" rIns="0" bIns="0" rtlCol="0">
            <a:spAutoFit/>
          </a:bodyPr>
          <a:lstStyle/>
          <a:p>
            <a:pPr marL="12700">
              <a:lnSpc>
                <a:spcPct val="100000"/>
              </a:lnSpc>
              <a:spcBef>
                <a:spcPts val="95"/>
              </a:spcBef>
            </a:pPr>
            <a:r>
              <a:rPr sz="1100" b="1" spc="-5" dirty="0">
                <a:latin typeface="Arial"/>
                <a:cs typeface="Arial"/>
              </a:rPr>
              <a:t>Site </a:t>
            </a:r>
            <a:r>
              <a:rPr sz="1100" b="1" spc="-10" dirty="0">
                <a:latin typeface="Arial"/>
                <a:cs typeface="Arial"/>
              </a:rPr>
              <a:t>Preparation</a:t>
            </a:r>
            <a:endParaRPr sz="1100">
              <a:latin typeface="Arial"/>
              <a:cs typeface="Arial"/>
            </a:endParaRPr>
          </a:p>
          <a:p>
            <a:pPr marL="12700" marR="9525">
              <a:lnSpc>
                <a:spcPct val="101699"/>
              </a:lnSpc>
              <a:spcBef>
                <a:spcPts val="35"/>
              </a:spcBef>
            </a:pPr>
            <a:r>
              <a:rPr sz="900" spc="-5" dirty="0">
                <a:latin typeface="Arial"/>
                <a:cs typeface="Arial"/>
              </a:rPr>
              <a:t>All</a:t>
            </a:r>
            <a:r>
              <a:rPr sz="900" spc="-45" dirty="0">
                <a:latin typeface="Arial"/>
                <a:cs typeface="Arial"/>
              </a:rPr>
              <a:t> </a:t>
            </a:r>
            <a:r>
              <a:rPr sz="900" spc="-5" dirty="0">
                <a:latin typeface="Arial"/>
                <a:cs typeface="Arial"/>
              </a:rPr>
              <a:t>work</a:t>
            </a:r>
            <a:r>
              <a:rPr sz="900" spc="-45" dirty="0">
                <a:latin typeface="Arial"/>
                <a:cs typeface="Arial"/>
              </a:rPr>
              <a:t> </a:t>
            </a:r>
            <a:r>
              <a:rPr sz="900" spc="-5" dirty="0">
                <a:latin typeface="Arial"/>
                <a:cs typeface="Arial"/>
              </a:rPr>
              <a:t>necessary</a:t>
            </a:r>
            <a:r>
              <a:rPr sz="900" spc="-45" dirty="0">
                <a:latin typeface="Arial"/>
                <a:cs typeface="Arial"/>
              </a:rPr>
              <a:t> </a:t>
            </a:r>
            <a:r>
              <a:rPr sz="900" spc="-5" dirty="0">
                <a:latin typeface="Arial"/>
                <a:cs typeface="Arial"/>
              </a:rPr>
              <a:t>to</a:t>
            </a:r>
            <a:r>
              <a:rPr sz="900" spc="-45" dirty="0">
                <a:latin typeface="Arial"/>
                <a:cs typeface="Arial"/>
              </a:rPr>
              <a:t> </a:t>
            </a:r>
            <a:r>
              <a:rPr sz="900" spc="-5" dirty="0">
                <a:latin typeface="Arial"/>
                <a:cs typeface="Arial"/>
              </a:rPr>
              <a:t>clear</a:t>
            </a:r>
            <a:r>
              <a:rPr sz="900" spc="-50" dirty="0">
                <a:latin typeface="Arial"/>
                <a:cs typeface="Arial"/>
              </a:rPr>
              <a:t> </a:t>
            </a:r>
            <a:r>
              <a:rPr sz="900" dirty="0">
                <a:latin typeface="Arial"/>
                <a:cs typeface="Arial"/>
              </a:rPr>
              <a:t>a</a:t>
            </a:r>
            <a:r>
              <a:rPr sz="900" spc="-40" dirty="0">
                <a:latin typeface="Arial"/>
                <a:cs typeface="Arial"/>
              </a:rPr>
              <a:t> </a:t>
            </a:r>
            <a:r>
              <a:rPr sz="900" spc="-5" dirty="0">
                <a:latin typeface="Arial"/>
                <a:cs typeface="Arial"/>
              </a:rPr>
              <a:t>site</a:t>
            </a:r>
            <a:r>
              <a:rPr sz="900" spc="-45" dirty="0">
                <a:latin typeface="Arial"/>
                <a:cs typeface="Arial"/>
              </a:rPr>
              <a:t> </a:t>
            </a:r>
            <a:r>
              <a:rPr sz="900" spc="-5" dirty="0">
                <a:latin typeface="Arial"/>
                <a:cs typeface="Arial"/>
              </a:rPr>
              <a:t>of</a:t>
            </a:r>
            <a:r>
              <a:rPr sz="900" spc="-45" dirty="0">
                <a:latin typeface="Arial"/>
                <a:cs typeface="Arial"/>
              </a:rPr>
              <a:t> </a:t>
            </a:r>
            <a:r>
              <a:rPr sz="900" spc="-5" dirty="0">
                <a:latin typeface="Arial"/>
                <a:cs typeface="Arial"/>
              </a:rPr>
              <a:t>existing</a:t>
            </a:r>
            <a:r>
              <a:rPr sz="900" spc="-50" dirty="0">
                <a:latin typeface="Arial"/>
                <a:cs typeface="Arial"/>
              </a:rPr>
              <a:t> </a:t>
            </a:r>
            <a:r>
              <a:rPr sz="900" spc="-5" dirty="0">
                <a:latin typeface="Arial"/>
                <a:cs typeface="Arial"/>
              </a:rPr>
              <a:t>structures,</a:t>
            </a:r>
            <a:r>
              <a:rPr sz="900" spc="-50" dirty="0">
                <a:latin typeface="Arial"/>
                <a:cs typeface="Arial"/>
              </a:rPr>
              <a:t> </a:t>
            </a:r>
            <a:r>
              <a:rPr sz="900" spc="-5" dirty="0">
                <a:latin typeface="Arial"/>
                <a:cs typeface="Arial"/>
              </a:rPr>
              <a:t>trees,</a:t>
            </a:r>
            <a:r>
              <a:rPr sz="900" spc="-45" dirty="0">
                <a:latin typeface="Arial"/>
                <a:cs typeface="Arial"/>
              </a:rPr>
              <a:t> </a:t>
            </a:r>
            <a:r>
              <a:rPr sz="900" spc="-5" dirty="0">
                <a:latin typeface="Arial"/>
                <a:cs typeface="Arial"/>
              </a:rPr>
              <a:t>etc.</a:t>
            </a:r>
            <a:r>
              <a:rPr sz="900" spc="-50" dirty="0">
                <a:latin typeface="Arial"/>
                <a:cs typeface="Arial"/>
              </a:rPr>
              <a:t> </a:t>
            </a:r>
            <a:r>
              <a:rPr sz="900" spc="-5" dirty="0">
                <a:latin typeface="Arial"/>
                <a:cs typeface="Arial"/>
              </a:rPr>
              <a:t>to</a:t>
            </a:r>
            <a:r>
              <a:rPr sz="900" spc="-45" dirty="0">
                <a:latin typeface="Arial"/>
                <a:cs typeface="Arial"/>
              </a:rPr>
              <a:t> </a:t>
            </a:r>
            <a:r>
              <a:rPr sz="900" spc="-5" dirty="0">
                <a:latin typeface="Arial"/>
                <a:cs typeface="Arial"/>
              </a:rPr>
              <a:t>create</a:t>
            </a:r>
            <a:r>
              <a:rPr sz="900" spc="-50" dirty="0">
                <a:latin typeface="Arial"/>
                <a:cs typeface="Arial"/>
              </a:rPr>
              <a:t> </a:t>
            </a:r>
            <a:r>
              <a:rPr sz="900" dirty="0">
                <a:latin typeface="Arial"/>
                <a:cs typeface="Arial"/>
              </a:rPr>
              <a:t>a</a:t>
            </a:r>
            <a:r>
              <a:rPr sz="900" spc="-45" dirty="0">
                <a:latin typeface="Arial"/>
                <a:cs typeface="Arial"/>
              </a:rPr>
              <a:t> </a:t>
            </a:r>
            <a:r>
              <a:rPr sz="900" spc="-5" dirty="0">
                <a:latin typeface="Arial"/>
                <a:cs typeface="Arial"/>
              </a:rPr>
              <a:t>suitably</a:t>
            </a:r>
            <a:r>
              <a:rPr sz="900" spc="-50" dirty="0">
                <a:latin typeface="Arial"/>
                <a:cs typeface="Arial"/>
              </a:rPr>
              <a:t> </a:t>
            </a:r>
            <a:r>
              <a:rPr sz="900" spc="-5" dirty="0">
                <a:latin typeface="Arial"/>
                <a:cs typeface="Arial"/>
              </a:rPr>
              <a:t>benched</a:t>
            </a:r>
            <a:r>
              <a:rPr sz="900" spc="-40" dirty="0">
                <a:latin typeface="Arial"/>
                <a:cs typeface="Arial"/>
              </a:rPr>
              <a:t> </a:t>
            </a:r>
            <a:r>
              <a:rPr sz="900" spc="-5" dirty="0">
                <a:latin typeface="Arial"/>
                <a:cs typeface="Arial"/>
              </a:rPr>
              <a:t>surface</a:t>
            </a:r>
            <a:r>
              <a:rPr sz="900" spc="-45" dirty="0">
                <a:latin typeface="Arial"/>
                <a:cs typeface="Arial"/>
              </a:rPr>
              <a:t> </a:t>
            </a:r>
            <a:r>
              <a:rPr sz="900" dirty="0">
                <a:latin typeface="Arial"/>
                <a:cs typeface="Arial"/>
              </a:rPr>
              <a:t>as</a:t>
            </a:r>
            <a:r>
              <a:rPr sz="900" spc="-50" dirty="0">
                <a:latin typeface="Arial"/>
                <a:cs typeface="Arial"/>
              </a:rPr>
              <a:t> </a:t>
            </a:r>
            <a:r>
              <a:rPr sz="900" dirty="0">
                <a:latin typeface="Arial"/>
                <a:cs typeface="Arial"/>
              </a:rPr>
              <a:t>a</a:t>
            </a:r>
            <a:r>
              <a:rPr sz="900" spc="-45" dirty="0">
                <a:latin typeface="Arial"/>
                <a:cs typeface="Arial"/>
              </a:rPr>
              <a:t> </a:t>
            </a:r>
            <a:r>
              <a:rPr sz="900" spc="-5" dirty="0">
                <a:latin typeface="Arial"/>
                <a:cs typeface="Arial"/>
              </a:rPr>
              <a:t>working  platform and to support adjoining</a:t>
            </a:r>
            <a:r>
              <a:rPr sz="900" spc="5" dirty="0">
                <a:latin typeface="Arial"/>
                <a:cs typeface="Arial"/>
              </a:rPr>
              <a:t> </a:t>
            </a:r>
            <a:r>
              <a:rPr sz="900" spc="-5" dirty="0">
                <a:latin typeface="Arial"/>
                <a:cs typeface="Arial"/>
              </a:rPr>
              <a:t>structures.</a:t>
            </a:r>
            <a:endParaRPr sz="900">
              <a:latin typeface="Arial"/>
              <a:cs typeface="Arial"/>
            </a:endParaRPr>
          </a:p>
          <a:p>
            <a:pPr marL="12700">
              <a:lnSpc>
                <a:spcPct val="100000"/>
              </a:lnSpc>
              <a:spcBef>
                <a:spcPts val="650"/>
              </a:spcBef>
            </a:pPr>
            <a:r>
              <a:rPr sz="1100" b="1" spc="-5" dirty="0">
                <a:latin typeface="Arial"/>
                <a:cs typeface="Arial"/>
              </a:rPr>
              <a:t>Substructure</a:t>
            </a:r>
            <a:endParaRPr sz="1100">
              <a:latin typeface="Arial"/>
              <a:cs typeface="Arial"/>
            </a:endParaRPr>
          </a:p>
          <a:p>
            <a:pPr marL="12700" marR="12065">
              <a:lnSpc>
                <a:spcPct val="101899"/>
              </a:lnSpc>
              <a:spcBef>
                <a:spcPts val="30"/>
              </a:spcBef>
            </a:pPr>
            <a:r>
              <a:rPr sz="900" spc="-5" dirty="0">
                <a:latin typeface="Arial"/>
                <a:cs typeface="Arial"/>
              </a:rPr>
              <a:t>All work below the underside of the lowest floor finish, including all work applicable to the foundations, hardfilling  beneath floor slabs, concrete floor slabs, service ducts, lift pits and the like. Includes basement walls between  different levels. Excludes excavation above lowest floor </a:t>
            </a:r>
            <a:r>
              <a:rPr sz="900" dirty="0">
                <a:latin typeface="Arial"/>
                <a:cs typeface="Arial"/>
              </a:rPr>
              <a:t>level, </a:t>
            </a:r>
            <a:r>
              <a:rPr sz="900" spc="-5" dirty="0">
                <a:latin typeface="Arial"/>
                <a:cs typeface="Arial"/>
              </a:rPr>
              <a:t>plumbing, drainage and other services below lowest  floor finish.</a:t>
            </a:r>
            <a:endParaRPr sz="900">
              <a:latin typeface="Arial"/>
              <a:cs typeface="Arial"/>
            </a:endParaRPr>
          </a:p>
          <a:p>
            <a:pPr marL="12700">
              <a:lnSpc>
                <a:spcPct val="100000"/>
              </a:lnSpc>
              <a:spcBef>
                <a:spcPts val="650"/>
              </a:spcBef>
            </a:pPr>
            <a:r>
              <a:rPr sz="1100" b="1" spc="-5" dirty="0">
                <a:latin typeface="Arial"/>
                <a:cs typeface="Arial"/>
              </a:rPr>
              <a:t>Frame</a:t>
            </a:r>
            <a:endParaRPr sz="1100">
              <a:latin typeface="Arial"/>
              <a:cs typeface="Arial"/>
            </a:endParaRPr>
          </a:p>
          <a:p>
            <a:pPr marL="12700" marR="6985">
              <a:lnSpc>
                <a:spcPct val="102299"/>
              </a:lnSpc>
              <a:spcBef>
                <a:spcPts val="20"/>
              </a:spcBef>
            </a:pPr>
            <a:r>
              <a:rPr sz="900" spc="-5" dirty="0">
                <a:latin typeface="Arial"/>
                <a:cs typeface="Arial"/>
              </a:rPr>
              <a:t>All</a:t>
            </a:r>
            <a:r>
              <a:rPr sz="900" spc="-55" dirty="0">
                <a:latin typeface="Arial"/>
                <a:cs typeface="Arial"/>
              </a:rPr>
              <a:t> </a:t>
            </a:r>
            <a:r>
              <a:rPr sz="900" spc="-5" dirty="0">
                <a:latin typeface="Arial"/>
                <a:cs typeface="Arial"/>
              </a:rPr>
              <a:t>load</a:t>
            </a:r>
            <a:r>
              <a:rPr sz="900" spc="-50" dirty="0">
                <a:latin typeface="Arial"/>
                <a:cs typeface="Arial"/>
              </a:rPr>
              <a:t> </a:t>
            </a:r>
            <a:r>
              <a:rPr sz="900" spc="-5" dirty="0">
                <a:latin typeface="Arial"/>
                <a:cs typeface="Arial"/>
              </a:rPr>
              <a:t>bearing</a:t>
            </a:r>
            <a:r>
              <a:rPr sz="900" spc="-50" dirty="0">
                <a:latin typeface="Arial"/>
                <a:cs typeface="Arial"/>
              </a:rPr>
              <a:t> </a:t>
            </a:r>
            <a:r>
              <a:rPr sz="900" spc="-5" dirty="0">
                <a:latin typeface="Arial"/>
                <a:cs typeface="Arial"/>
              </a:rPr>
              <a:t>column</a:t>
            </a:r>
            <a:r>
              <a:rPr sz="900" spc="-50" dirty="0">
                <a:latin typeface="Arial"/>
                <a:cs typeface="Arial"/>
              </a:rPr>
              <a:t> </a:t>
            </a:r>
            <a:r>
              <a:rPr sz="900" spc="-5" dirty="0">
                <a:latin typeface="Arial"/>
                <a:cs typeface="Arial"/>
              </a:rPr>
              <a:t>and</a:t>
            </a:r>
            <a:r>
              <a:rPr sz="900" spc="-50" dirty="0">
                <a:latin typeface="Arial"/>
                <a:cs typeface="Arial"/>
              </a:rPr>
              <a:t> </a:t>
            </a:r>
            <a:r>
              <a:rPr sz="900" spc="-5" dirty="0">
                <a:latin typeface="Arial"/>
                <a:cs typeface="Arial"/>
              </a:rPr>
              <a:t>beam</a:t>
            </a:r>
            <a:r>
              <a:rPr sz="900" spc="-55" dirty="0">
                <a:latin typeface="Arial"/>
                <a:cs typeface="Arial"/>
              </a:rPr>
              <a:t> </a:t>
            </a:r>
            <a:r>
              <a:rPr sz="900" spc="-5" dirty="0">
                <a:latin typeface="Arial"/>
                <a:cs typeface="Arial"/>
              </a:rPr>
              <a:t>framework</a:t>
            </a:r>
            <a:r>
              <a:rPr sz="900" spc="-50" dirty="0">
                <a:latin typeface="Arial"/>
                <a:cs typeface="Arial"/>
              </a:rPr>
              <a:t> </a:t>
            </a:r>
            <a:r>
              <a:rPr sz="900" spc="-5" dirty="0">
                <a:latin typeface="Arial"/>
                <a:cs typeface="Arial"/>
              </a:rPr>
              <a:t>above</a:t>
            </a:r>
            <a:r>
              <a:rPr sz="900" spc="-55" dirty="0">
                <a:latin typeface="Arial"/>
                <a:cs typeface="Arial"/>
              </a:rPr>
              <a:t> </a:t>
            </a:r>
            <a:r>
              <a:rPr sz="900" spc="-5" dirty="0">
                <a:latin typeface="Arial"/>
                <a:cs typeface="Arial"/>
              </a:rPr>
              <a:t>lowest</a:t>
            </a:r>
            <a:r>
              <a:rPr sz="900" spc="-50" dirty="0">
                <a:latin typeface="Arial"/>
                <a:cs typeface="Arial"/>
              </a:rPr>
              <a:t> </a:t>
            </a:r>
            <a:r>
              <a:rPr sz="900" spc="-5" dirty="0">
                <a:latin typeface="Arial"/>
                <a:cs typeface="Arial"/>
              </a:rPr>
              <a:t>floor</a:t>
            </a:r>
            <a:r>
              <a:rPr sz="900" spc="-55" dirty="0">
                <a:latin typeface="Arial"/>
                <a:cs typeface="Arial"/>
              </a:rPr>
              <a:t> </a:t>
            </a:r>
            <a:r>
              <a:rPr sz="900" spc="-5" dirty="0">
                <a:latin typeface="Arial"/>
                <a:cs typeface="Arial"/>
              </a:rPr>
              <a:t>finish,</a:t>
            </a:r>
            <a:r>
              <a:rPr sz="900" spc="-50" dirty="0">
                <a:latin typeface="Arial"/>
                <a:cs typeface="Arial"/>
              </a:rPr>
              <a:t> </a:t>
            </a:r>
            <a:r>
              <a:rPr sz="900" spc="-5" dirty="0">
                <a:latin typeface="Arial"/>
                <a:cs typeface="Arial"/>
              </a:rPr>
              <a:t>major</a:t>
            </a:r>
            <a:r>
              <a:rPr sz="900" spc="-50" dirty="0">
                <a:latin typeface="Arial"/>
                <a:cs typeface="Arial"/>
              </a:rPr>
              <a:t> </a:t>
            </a:r>
            <a:r>
              <a:rPr sz="900" spc="-5" dirty="0">
                <a:latin typeface="Arial"/>
                <a:cs typeface="Arial"/>
              </a:rPr>
              <a:t>roof</a:t>
            </a:r>
            <a:r>
              <a:rPr sz="900" spc="-55" dirty="0">
                <a:latin typeface="Arial"/>
                <a:cs typeface="Arial"/>
              </a:rPr>
              <a:t> </a:t>
            </a:r>
            <a:r>
              <a:rPr sz="900" spc="-5" dirty="0">
                <a:latin typeface="Arial"/>
                <a:cs typeface="Arial"/>
              </a:rPr>
              <a:t>framing</a:t>
            </a:r>
            <a:r>
              <a:rPr sz="900" spc="-50" dirty="0">
                <a:latin typeface="Arial"/>
                <a:cs typeface="Arial"/>
              </a:rPr>
              <a:t> </a:t>
            </a:r>
            <a:r>
              <a:rPr sz="900" spc="-5" dirty="0">
                <a:latin typeface="Arial"/>
                <a:cs typeface="Arial"/>
              </a:rPr>
              <a:t>members</a:t>
            </a:r>
            <a:r>
              <a:rPr sz="900" spc="-55" dirty="0">
                <a:latin typeface="Arial"/>
                <a:cs typeface="Arial"/>
              </a:rPr>
              <a:t> </a:t>
            </a:r>
            <a:r>
              <a:rPr sz="900" spc="-5" dirty="0">
                <a:latin typeface="Arial"/>
                <a:cs typeface="Arial"/>
              </a:rPr>
              <a:t>such</a:t>
            </a:r>
            <a:r>
              <a:rPr sz="900" spc="-50" dirty="0">
                <a:latin typeface="Arial"/>
                <a:cs typeface="Arial"/>
              </a:rPr>
              <a:t> </a:t>
            </a:r>
            <a:r>
              <a:rPr sz="900" spc="-5" dirty="0">
                <a:latin typeface="Arial"/>
                <a:cs typeface="Arial"/>
              </a:rPr>
              <a:t>as</a:t>
            </a:r>
            <a:r>
              <a:rPr sz="900" spc="-50" dirty="0">
                <a:latin typeface="Arial"/>
                <a:cs typeface="Arial"/>
              </a:rPr>
              <a:t> </a:t>
            </a:r>
            <a:r>
              <a:rPr sz="900" spc="-5" dirty="0">
                <a:latin typeface="Arial"/>
                <a:cs typeface="Arial"/>
              </a:rPr>
              <a:t>rafters,  joists. Excludes all profiled finishes and all applied</a:t>
            </a:r>
            <a:r>
              <a:rPr sz="900" spc="-20" dirty="0">
                <a:latin typeface="Arial"/>
                <a:cs typeface="Arial"/>
              </a:rPr>
              <a:t> </a:t>
            </a:r>
            <a:r>
              <a:rPr sz="900" spc="-5" dirty="0">
                <a:latin typeface="Arial"/>
                <a:cs typeface="Arial"/>
              </a:rPr>
              <a:t>finishes.</a:t>
            </a:r>
            <a:endParaRPr sz="900">
              <a:latin typeface="Arial"/>
              <a:cs typeface="Arial"/>
            </a:endParaRPr>
          </a:p>
          <a:p>
            <a:pPr marL="12700">
              <a:lnSpc>
                <a:spcPct val="100000"/>
              </a:lnSpc>
              <a:spcBef>
                <a:spcPts val="650"/>
              </a:spcBef>
            </a:pPr>
            <a:r>
              <a:rPr sz="1100" b="1" spc="-5" dirty="0">
                <a:latin typeface="Arial"/>
                <a:cs typeface="Arial"/>
              </a:rPr>
              <a:t>Structural </a:t>
            </a:r>
            <a:r>
              <a:rPr sz="1100" b="1" spc="-10" dirty="0">
                <a:latin typeface="Arial"/>
                <a:cs typeface="Arial"/>
              </a:rPr>
              <a:t>Walls</a:t>
            </a:r>
            <a:endParaRPr sz="1100">
              <a:latin typeface="Arial"/>
              <a:cs typeface="Arial"/>
            </a:endParaRPr>
          </a:p>
          <a:p>
            <a:pPr marL="12700" marR="8890">
              <a:lnSpc>
                <a:spcPct val="102200"/>
              </a:lnSpc>
              <a:spcBef>
                <a:spcPts val="20"/>
              </a:spcBef>
            </a:pPr>
            <a:r>
              <a:rPr sz="900" spc="-5" dirty="0">
                <a:latin typeface="Arial"/>
                <a:cs typeface="Arial"/>
              </a:rPr>
              <a:t>Load bearing and diaphragm walls together with integral columns. Excludes non-structural spandrel panels, linings  and applied finishes and treatments, profiled</a:t>
            </a:r>
            <a:r>
              <a:rPr sz="900" spc="-10" dirty="0">
                <a:latin typeface="Arial"/>
                <a:cs typeface="Arial"/>
              </a:rPr>
              <a:t> </a:t>
            </a:r>
            <a:r>
              <a:rPr sz="900" spc="-5" dirty="0">
                <a:latin typeface="Arial"/>
                <a:cs typeface="Arial"/>
              </a:rPr>
              <a:t>finish.</a:t>
            </a:r>
            <a:endParaRPr sz="900">
              <a:latin typeface="Arial"/>
              <a:cs typeface="Arial"/>
            </a:endParaRPr>
          </a:p>
          <a:p>
            <a:pPr marL="12700">
              <a:lnSpc>
                <a:spcPct val="100000"/>
              </a:lnSpc>
              <a:spcBef>
                <a:spcPts val="655"/>
              </a:spcBef>
            </a:pPr>
            <a:r>
              <a:rPr sz="1100" b="1" spc="-5" dirty="0">
                <a:latin typeface="Arial"/>
                <a:cs typeface="Arial"/>
              </a:rPr>
              <a:t>Upper Floors</a:t>
            </a:r>
            <a:endParaRPr sz="1100">
              <a:latin typeface="Arial"/>
              <a:cs typeface="Arial"/>
            </a:endParaRPr>
          </a:p>
          <a:p>
            <a:pPr marL="12700" marR="5080">
              <a:lnSpc>
                <a:spcPct val="102200"/>
              </a:lnSpc>
              <a:spcBef>
                <a:spcPts val="20"/>
              </a:spcBef>
            </a:pPr>
            <a:r>
              <a:rPr sz="900" spc="-5" dirty="0">
                <a:latin typeface="Arial"/>
                <a:cs typeface="Arial"/>
              </a:rPr>
              <a:t>Suspended</a:t>
            </a:r>
            <a:r>
              <a:rPr sz="900" spc="-45" dirty="0">
                <a:latin typeface="Arial"/>
                <a:cs typeface="Arial"/>
              </a:rPr>
              <a:t> </a:t>
            </a:r>
            <a:r>
              <a:rPr sz="900" spc="-5" dirty="0">
                <a:latin typeface="Arial"/>
                <a:cs typeface="Arial"/>
              </a:rPr>
              <a:t>floors,</a:t>
            </a:r>
            <a:r>
              <a:rPr sz="900" spc="-50" dirty="0">
                <a:latin typeface="Arial"/>
                <a:cs typeface="Arial"/>
              </a:rPr>
              <a:t> </a:t>
            </a:r>
            <a:r>
              <a:rPr sz="900" spc="-5" dirty="0">
                <a:latin typeface="Arial"/>
                <a:cs typeface="Arial"/>
              </a:rPr>
              <a:t>mezzanine</a:t>
            </a:r>
            <a:r>
              <a:rPr sz="900" spc="-40" dirty="0">
                <a:latin typeface="Arial"/>
                <a:cs typeface="Arial"/>
              </a:rPr>
              <a:t> </a:t>
            </a:r>
            <a:r>
              <a:rPr sz="900" spc="-5" dirty="0">
                <a:latin typeface="Arial"/>
                <a:cs typeface="Arial"/>
              </a:rPr>
              <a:t>floors,</a:t>
            </a:r>
            <a:r>
              <a:rPr sz="900" spc="-50" dirty="0">
                <a:latin typeface="Arial"/>
                <a:cs typeface="Arial"/>
              </a:rPr>
              <a:t> </a:t>
            </a:r>
            <a:r>
              <a:rPr sz="900" spc="-5" dirty="0">
                <a:latin typeface="Arial"/>
                <a:cs typeface="Arial"/>
              </a:rPr>
              <a:t>balcony</a:t>
            </a:r>
            <a:r>
              <a:rPr sz="900" spc="-35" dirty="0">
                <a:latin typeface="Arial"/>
                <a:cs typeface="Arial"/>
              </a:rPr>
              <a:t> </a:t>
            </a:r>
            <a:r>
              <a:rPr sz="900" spc="-5" dirty="0">
                <a:latin typeface="Arial"/>
                <a:cs typeface="Arial"/>
              </a:rPr>
              <a:t>floors</a:t>
            </a:r>
            <a:r>
              <a:rPr sz="900" spc="-45" dirty="0">
                <a:latin typeface="Arial"/>
                <a:cs typeface="Arial"/>
              </a:rPr>
              <a:t> </a:t>
            </a:r>
            <a:r>
              <a:rPr sz="900" spc="-5" dirty="0">
                <a:latin typeface="Arial"/>
                <a:cs typeface="Arial"/>
              </a:rPr>
              <a:t>and</a:t>
            </a:r>
            <a:r>
              <a:rPr sz="900" spc="-45" dirty="0">
                <a:latin typeface="Arial"/>
                <a:cs typeface="Arial"/>
              </a:rPr>
              <a:t> </a:t>
            </a:r>
            <a:r>
              <a:rPr sz="900" spc="-5" dirty="0">
                <a:latin typeface="Arial"/>
                <a:cs typeface="Arial"/>
              </a:rPr>
              <a:t>roof</a:t>
            </a:r>
            <a:r>
              <a:rPr sz="900" spc="-45" dirty="0">
                <a:latin typeface="Arial"/>
                <a:cs typeface="Arial"/>
              </a:rPr>
              <a:t> </a:t>
            </a:r>
            <a:r>
              <a:rPr sz="900" spc="-5" dirty="0">
                <a:latin typeface="Arial"/>
                <a:cs typeface="Arial"/>
              </a:rPr>
              <a:t>slabs.</a:t>
            </a:r>
            <a:r>
              <a:rPr sz="900" spc="-50" dirty="0">
                <a:latin typeface="Arial"/>
                <a:cs typeface="Arial"/>
              </a:rPr>
              <a:t> </a:t>
            </a:r>
            <a:r>
              <a:rPr sz="900" spc="-5" dirty="0">
                <a:latin typeface="Arial"/>
                <a:cs typeface="Arial"/>
              </a:rPr>
              <a:t>Includes</a:t>
            </a:r>
            <a:r>
              <a:rPr sz="900" spc="-50" dirty="0">
                <a:latin typeface="Arial"/>
                <a:cs typeface="Arial"/>
              </a:rPr>
              <a:t> </a:t>
            </a:r>
            <a:r>
              <a:rPr sz="900" spc="-5" dirty="0">
                <a:latin typeface="Arial"/>
                <a:cs typeface="Arial"/>
              </a:rPr>
              <a:t>fairface</a:t>
            </a:r>
            <a:r>
              <a:rPr sz="900" spc="-45" dirty="0">
                <a:latin typeface="Arial"/>
                <a:cs typeface="Arial"/>
              </a:rPr>
              <a:t> </a:t>
            </a:r>
            <a:r>
              <a:rPr sz="900" spc="-5" dirty="0">
                <a:latin typeface="Arial"/>
                <a:cs typeface="Arial"/>
              </a:rPr>
              <a:t>finish</a:t>
            </a:r>
            <a:r>
              <a:rPr sz="900" spc="-50" dirty="0">
                <a:latin typeface="Arial"/>
                <a:cs typeface="Arial"/>
              </a:rPr>
              <a:t> </a:t>
            </a:r>
            <a:r>
              <a:rPr sz="900" spc="-5" dirty="0">
                <a:latin typeface="Arial"/>
                <a:cs typeface="Arial"/>
              </a:rPr>
              <a:t>to</a:t>
            </a:r>
            <a:r>
              <a:rPr sz="900" spc="-45" dirty="0">
                <a:latin typeface="Arial"/>
                <a:cs typeface="Arial"/>
              </a:rPr>
              <a:t> </a:t>
            </a:r>
            <a:r>
              <a:rPr sz="900" spc="-5" dirty="0">
                <a:latin typeface="Arial"/>
                <a:cs typeface="Arial"/>
              </a:rPr>
              <a:t>concrete</a:t>
            </a:r>
            <a:r>
              <a:rPr sz="900" spc="-50" dirty="0">
                <a:latin typeface="Arial"/>
                <a:cs typeface="Arial"/>
              </a:rPr>
              <a:t> </a:t>
            </a:r>
            <a:r>
              <a:rPr sz="900" spc="-5" dirty="0">
                <a:latin typeface="Arial"/>
                <a:cs typeface="Arial"/>
              </a:rPr>
              <a:t>floor</a:t>
            </a:r>
            <a:r>
              <a:rPr sz="900" spc="-50" dirty="0">
                <a:latin typeface="Arial"/>
                <a:cs typeface="Arial"/>
              </a:rPr>
              <a:t> </a:t>
            </a:r>
            <a:r>
              <a:rPr sz="900" spc="-5" dirty="0">
                <a:latin typeface="Arial"/>
                <a:cs typeface="Arial"/>
              </a:rPr>
              <a:t>and</a:t>
            </a:r>
            <a:r>
              <a:rPr sz="900" spc="-40" dirty="0">
                <a:latin typeface="Arial"/>
                <a:cs typeface="Arial"/>
              </a:rPr>
              <a:t> </a:t>
            </a:r>
            <a:r>
              <a:rPr sz="900" spc="-5" dirty="0">
                <a:latin typeface="Arial"/>
                <a:cs typeface="Arial"/>
              </a:rPr>
              <a:t>roof  slabs. Excludes floor support beams and soffit treatments.</a:t>
            </a:r>
            <a:endParaRPr sz="900">
              <a:latin typeface="Arial"/>
              <a:cs typeface="Arial"/>
            </a:endParaRPr>
          </a:p>
        </p:txBody>
      </p:sp>
      <p:sp>
        <p:nvSpPr>
          <p:cNvPr id="9" name="object 9"/>
          <p:cNvSpPr/>
          <p:nvPr/>
        </p:nvSpPr>
        <p:spPr>
          <a:xfrm>
            <a:off x="899518" y="5526157"/>
            <a:ext cx="0" cy="32384"/>
          </a:xfrm>
          <a:custGeom>
            <a:avLst/>
            <a:gdLst/>
            <a:ahLst/>
            <a:cxnLst/>
            <a:rect l="l" t="t" r="r" b="b"/>
            <a:pathLst>
              <a:path h="32385">
                <a:moveTo>
                  <a:pt x="0" y="0"/>
                </a:moveTo>
                <a:lnTo>
                  <a:pt x="0" y="32004"/>
                </a:lnTo>
              </a:path>
            </a:pathLst>
          </a:custGeom>
          <a:solidFill>
            <a:srgbClr val="1AB3E0"/>
          </a:solidFill>
        </p:spPr>
        <p:txBody>
          <a:bodyPr wrap="square" lIns="0" tIns="0" rIns="0" bIns="0" rtlCol="0"/>
          <a:lstStyle/>
          <a:p>
            <a:endParaRPr/>
          </a:p>
        </p:txBody>
      </p:sp>
      <p:sp>
        <p:nvSpPr>
          <p:cNvPr id="10" name="object 10"/>
          <p:cNvSpPr/>
          <p:nvPr/>
        </p:nvSpPr>
        <p:spPr>
          <a:xfrm>
            <a:off x="899515" y="5542153"/>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11" name="object 11"/>
          <p:cNvSpPr txBox="1"/>
          <p:nvPr/>
        </p:nvSpPr>
        <p:spPr>
          <a:xfrm>
            <a:off x="886813" y="5276466"/>
            <a:ext cx="1181735" cy="238760"/>
          </a:xfrm>
          <a:prstGeom prst="rect">
            <a:avLst/>
          </a:prstGeom>
        </p:spPr>
        <p:txBody>
          <a:bodyPr vert="horz" wrap="square" lIns="0" tIns="12065" rIns="0" bIns="0" rtlCol="0">
            <a:spAutoFit/>
          </a:bodyPr>
          <a:lstStyle/>
          <a:p>
            <a:pPr marL="12700">
              <a:lnSpc>
                <a:spcPct val="100000"/>
              </a:lnSpc>
              <a:spcBef>
                <a:spcPts val="95"/>
              </a:spcBef>
            </a:pPr>
            <a:r>
              <a:rPr sz="1400" spc="-5" dirty="0">
                <a:latin typeface="Arial"/>
                <a:cs typeface="Arial"/>
              </a:rPr>
              <a:t>Exterior</a:t>
            </a:r>
            <a:r>
              <a:rPr sz="1400" spc="-40" dirty="0">
                <a:latin typeface="Arial"/>
                <a:cs typeface="Arial"/>
              </a:rPr>
              <a:t> </a:t>
            </a:r>
            <a:r>
              <a:rPr sz="1400" spc="-5" dirty="0">
                <a:latin typeface="Arial"/>
                <a:cs typeface="Arial"/>
              </a:rPr>
              <a:t>Fabric</a:t>
            </a:r>
            <a:endParaRPr sz="1400">
              <a:latin typeface="Arial"/>
              <a:cs typeface="Arial"/>
            </a:endParaRPr>
          </a:p>
        </p:txBody>
      </p:sp>
      <p:sp>
        <p:nvSpPr>
          <p:cNvPr id="12" name="object 12"/>
          <p:cNvSpPr txBox="1"/>
          <p:nvPr/>
        </p:nvSpPr>
        <p:spPr>
          <a:xfrm>
            <a:off x="886813" y="5738238"/>
            <a:ext cx="5761355" cy="2101215"/>
          </a:xfrm>
          <a:prstGeom prst="rect">
            <a:avLst/>
          </a:prstGeom>
        </p:spPr>
        <p:txBody>
          <a:bodyPr vert="horz" wrap="square" lIns="0" tIns="12065" rIns="0" bIns="0" rtlCol="0">
            <a:spAutoFit/>
          </a:bodyPr>
          <a:lstStyle/>
          <a:p>
            <a:pPr marL="12700">
              <a:lnSpc>
                <a:spcPct val="100000"/>
              </a:lnSpc>
              <a:spcBef>
                <a:spcPts val="95"/>
              </a:spcBef>
            </a:pPr>
            <a:r>
              <a:rPr sz="1100" b="1" spc="-5" dirty="0">
                <a:latin typeface="Arial"/>
                <a:cs typeface="Arial"/>
              </a:rPr>
              <a:t>Roof</a:t>
            </a:r>
            <a:endParaRPr sz="1100">
              <a:latin typeface="Arial"/>
              <a:cs typeface="Arial"/>
            </a:endParaRPr>
          </a:p>
          <a:p>
            <a:pPr marL="12700" marR="8255">
              <a:lnSpc>
                <a:spcPct val="101800"/>
              </a:lnSpc>
              <a:spcBef>
                <a:spcPts val="30"/>
              </a:spcBef>
            </a:pPr>
            <a:r>
              <a:rPr sz="900" spc="-5" dirty="0">
                <a:latin typeface="Arial"/>
                <a:cs typeface="Arial"/>
              </a:rPr>
              <a:t>Complete</a:t>
            </a:r>
            <a:r>
              <a:rPr sz="900" spc="-45" dirty="0">
                <a:latin typeface="Arial"/>
                <a:cs typeface="Arial"/>
              </a:rPr>
              <a:t> </a:t>
            </a:r>
            <a:r>
              <a:rPr sz="900" spc="-5" dirty="0">
                <a:latin typeface="Arial"/>
                <a:cs typeface="Arial"/>
              </a:rPr>
              <a:t>weatherproof</a:t>
            </a:r>
            <a:r>
              <a:rPr sz="900" spc="-45" dirty="0">
                <a:latin typeface="Arial"/>
                <a:cs typeface="Arial"/>
              </a:rPr>
              <a:t> </a:t>
            </a:r>
            <a:r>
              <a:rPr sz="900" spc="-5" dirty="0">
                <a:latin typeface="Arial"/>
                <a:cs typeface="Arial"/>
              </a:rPr>
              <a:t>covering</a:t>
            </a:r>
            <a:r>
              <a:rPr sz="900" spc="-40" dirty="0">
                <a:latin typeface="Arial"/>
                <a:cs typeface="Arial"/>
              </a:rPr>
              <a:t> </a:t>
            </a:r>
            <a:r>
              <a:rPr sz="900" spc="-5" dirty="0">
                <a:latin typeface="Arial"/>
                <a:cs typeface="Arial"/>
              </a:rPr>
              <a:t>of</a:t>
            </a:r>
            <a:r>
              <a:rPr sz="900" spc="-45" dirty="0">
                <a:latin typeface="Arial"/>
                <a:cs typeface="Arial"/>
              </a:rPr>
              <a:t> </a:t>
            </a:r>
            <a:r>
              <a:rPr sz="900" spc="-5" dirty="0">
                <a:latin typeface="Arial"/>
                <a:cs typeface="Arial"/>
              </a:rPr>
              <a:t>all</a:t>
            </a:r>
            <a:r>
              <a:rPr sz="900" spc="-45" dirty="0">
                <a:latin typeface="Arial"/>
                <a:cs typeface="Arial"/>
              </a:rPr>
              <a:t> </a:t>
            </a:r>
            <a:r>
              <a:rPr sz="900" spc="-5" dirty="0">
                <a:latin typeface="Arial"/>
                <a:cs typeface="Arial"/>
              </a:rPr>
              <a:t>types</a:t>
            </a:r>
            <a:r>
              <a:rPr sz="900" spc="-40" dirty="0">
                <a:latin typeface="Arial"/>
                <a:cs typeface="Arial"/>
              </a:rPr>
              <a:t> </a:t>
            </a:r>
            <a:r>
              <a:rPr sz="900" spc="-5" dirty="0">
                <a:latin typeface="Arial"/>
                <a:cs typeface="Arial"/>
              </a:rPr>
              <a:t>to</a:t>
            </a:r>
            <a:r>
              <a:rPr sz="900" spc="-45" dirty="0">
                <a:latin typeface="Arial"/>
                <a:cs typeface="Arial"/>
              </a:rPr>
              <a:t> </a:t>
            </a:r>
            <a:r>
              <a:rPr sz="900" spc="-5" dirty="0">
                <a:latin typeface="Arial"/>
                <a:cs typeface="Arial"/>
              </a:rPr>
              <a:t>roofs.</a:t>
            </a:r>
            <a:r>
              <a:rPr sz="900" spc="-45" dirty="0">
                <a:latin typeface="Arial"/>
                <a:cs typeface="Arial"/>
              </a:rPr>
              <a:t> </a:t>
            </a:r>
            <a:r>
              <a:rPr sz="900" spc="-5" dirty="0">
                <a:latin typeface="Arial"/>
                <a:cs typeface="Arial"/>
              </a:rPr>
              <a:t>Includes</a:t>
            </a:r>
            <a:r>
              <a:rPr sz="900" spc="-40" dirty="0">
                <a:latin typeface="Arial"/>
                <a:cs typeface="Arial"/>
              </a:rPr>
              <a:t> </a:t>
            </a:r>
            <a:r>
              <a:rPr sz="900" spc="-5" dirty="0">
                <a:latin typeface="Arial"/>
                <a:cs typeface="Arial"/>
              </a:rPr>
              <a:t>decks;</a:t>
            </a:r>
            <a:r>
              <a:rPr sz="900" spc="-45" dirty="0">
                <a:latin typeface="Arial"/>
                <a:cs typeface="Arial"/>
              </a:rPr>
              <a:t> </a:t>
            </a:r>
            <a:r>
              <a:rPr sz="900" spc="-5" dirty="0">
                <a:latin typeface="Arial"/>
                <a:cs typeface="Arial"/>
              </a:rPr>
              <a:t>diaphragm</a:t>
            </a:r>
            <a:r>
              <a:rPr sz="900" spc="-45" dirty="0">
                <a:latin typeface="Arial"/>
                <a:cs typeface="Arial"/>
              </a:rPr>
              <a:t> </a:t>
            </a:r>
            <a:r>
              <a:rPr sz="900" spc="-5" dirty="0">
                <a:latin typeface="Arial"/>
                <a:cs typeface="Arial"/>
              </a:rPr>
              <a:t>bracing,</a:t>
            </a:r>
            <a:r>
              <a:rPr sz="900" spc="-40" dirty="0">
                <a:latin typeface="Arial"/>
                <a:cs typeface="Arial"/>
              </a:rPr>
              <a:t> </a:t>
            </a:r>
            <a:r>
              <a:rPr sz="900" spc="-5" dirty="0">
                <a:latin typeface="Arial"/>
                <a:cs typeface="Arial"/>
              </a:rPr>
              <a:t>sarking</a:t>
            </a:r>
            <a:r>
              <a:rPr sz="900" spc="-40" dirty="0">
                <a:latin typeface="Arial"/>
                <a:cs typeface="Arial"/>
              </a:rPr>
              <a:t> </a:t>
            </a:r>
            <a:r>
              <a:rPr sz="900" spc="-5" dirty="0">
                <a:latin typeface="Arial"/>
                <a:cs typeface="Arial"/>
              </a:rPr>
              <a:t>and</a:t>
            </a:r>
            <a:r>
              <a:rPr sz="900" spc="-40" dirty="0">
                <a:latin typeface="Arial"/>
                <a:cs typeface="Arial"/>
              </a:rPr>
              <a:t> </a:t>
            </a:r>
            <a:r>
              <a:rPr sz="900" spc="-5" dirty="0">
                <a:latin typeface="Arial"/>
                <a:cs typeface="Arial"/>
              </a:rPr>
              <a:t>screeds;</a:t>
            </a:r>
            <a:r>
              <a:rPr sz="900" spc="-45" dirty="0">
                <a:latin typeface="Arial"/>
                <a:cs typeface="Arial"/>
              </a:rPr>
              <a:t> </a:t>
            </a:r>
            <a:r>
              <a:rPr sz="900" spc="-5" dirty="0">
                <a:latin typeface="Arial"/>
                <a:cs typeface="Arial"/>
              </a:rPr>
              <a:t>roof  support components such as roof purlins, battens; insulation to underside of roof covering, verge and eaves facing  and soffit; secret, parapet and eaves gutters, downpipes, </a:t>
            </a:r>
            <a:r>
              <a:rPr sz="900" spc="5" dirty="0">
                <a:latin typeface="Arial"/>
                <a:cs typeface="Arial"/>
              </a:rPr>
              <a:t>roof </a:t>
            </a:r>
            <a:r>
              <a:rPr sz="900" spc="-5" dirty="0">
                <a:latin typeface="Arial"/>
                <a:cs typeface="Arial"/>
              </a:rPr>
              <a:t>lights. Excludes support beams; </a:t>
            </a:r>
            <a:r>
              <a:rPr sz="900" dirty="0">
                <a:latin typeface="Arial"/>
                <a:cs typeface="Arial"/>
              </a:rPr>
              <a:t>in </a:t>
            </a:r>
            <a:r>
              <a:rPr sz="900" spc="-5" dirty="0">
                <a:latin typeface="Arial"/>
                <a:cs typeface="Arial"/>
              </a:rPr>
              <a:t>situ or precast  concrete roof slabs; parapets and parapet finishes, gable and gable finishes; canopies, balconies, covered ways,  roof top</a:t>
            </a:r>
            <a:r>
              <a:rPr sz="900" dirty="0">
                <a:latin typeface="Arial"/>
                <a:cs typeface="Arial"/>
              </a:rPr>
              <a:t> </a:t>
            </a:r>
            <a:r>
              <a:rPr sz="900" spc="-5" dirty="0">
                <a:latin typeface="Arial"/>
                <a:cs typeface="Arial"/>
              </a:rPr>
              <a:t>structures.</a:t>
            </a:r>
            <a:endParaRPr sz="900">
              <a:latin typeface="Arial"/>
              <a:cs typeface="Arial"/>
            </a:endParaRPr>
          </a:p>
          <a:p>
            <a:pPr marL="12700">
              <a:lnSpc>
                <a:spcPct val="100000"/>
              </a:lnSpc>
              <a:spcBef>
                <a:spcPts val="655"/>
              </a:spcBef>
            </a:pPr>
            <a:r>
              <a:rPr sz="1100" b="1" spc="-5" dirty="0">
                <a:latin typeface="Arial"/>
                <a:cs typeface="Arial"/>
              </a:rPr>
              <a:t>Exterior </a:t>
            </a:r>
            <a:r>
              <a:rPr sz="1100" b="1" spc="-10" dirty="0">
                <a:latin typeface="Arial"/>
                <a:cs typeface="Arial"/>
              </a:rPr>
              <a:t>Walls </a:t>
            </a:r>
            <a:r>
              <a:rPr sz="1100" b="1" spc="-5" dirty="0">
                <a:latin typeface="Arial"/>
                <a:cs typeface="Arial"/>
              </a:rPr>
              <a:t>and Exterior</a:t>
            </a:r>
            <a:r>
              <a:rPr sz="1100" b="1" spc="15" dirty="0">
                <a:latin typeface="Arial"/>
                <a:cs typeface="Arial"/>
              </a:rPr>
              <a:t> </a:t>
            </a:r>
            <a:r>
              <a:rPr sz="1100" b="1" spc="-5" dirty="0">
                <a:latin typeface="Arial"/>
                <a:cs typeface="Arial"/>
              </a:rPr>
              <a:t>Finish</a:t>
            </a:r>
            <a:endParaRPr sz="1100">
              <a:latin typeface="Arial"/>
              <a:cs typeface="Arial"/>
            </a:endParaRPr>
          </a:p>
          <a:p>
            <a:pPr marL="12700" marR="7620">
              <a:lnSpc>
                <a:spcPct val="101699"/>
              </a:lnSpc>
              <a:spcBef>
                <a:spcPts val="30"/>
              </a:spcBef>
            </a:pPr>
            <a:r>
              <a:rPr sz="900" spc="-5" dirty="0">
                <a:latin typeface="Arial"/>
                <a:cs typeface="Arial"/>
              </a:rPr>
              <a:t>All</a:t>
            </a:r>
            <a:r>
              <a:rPr sz="900" spc="-50" dirty="0">
                <a:latin typeface="Arial"/>
                <a:cs typeface="Arial"/>
              </a:rPr>
              <a:t> </a:t>
            </a:r>
            <a:r>
              <a:rPr sz="900" spc="-5" dirty="0">
                <a:latin typeface="Arial"/>
                <a:cs typeface="Arial"/>
              </a:rPr>
              <a:t>work</a:t>
            </a:r>
            <a:r>
              <a:rPr sz="900" spc="-45" dirty="0">
                <a:latin typeface="Arial"/>
                <a:cs typeface="Arial"/>
              </a:rPr>
              <a:t> </a:t>
            </a:r>
            <a:r>
              <a:rPr sz="900" spc="-5" dirty="0">
                <a:latin typeface="Arial"/>
                <a:cs typeface="Arial"/>
              </a:rPr>
              <a:t>to</a:t>
            </a:r>
            <a:r>
              <a:rPr sz="900" spc="-45" dirty="0">
                <a:latin typeface="Arial"/>
                <a:cs typeface="Arial"/>
              </a:rPr>
              <a:t> </a:t>
            </a:r>
            <a:r>
              <a:rPr sz="900" spc="-5" dirty="0">
                <a:latin typeface="Arial"/>
                <a:cs typeface="Arial"/>
              </a:rPr>
              <a:t>exterior</a:t>
            </a:r>
            <a:r>
              <a:rPr sz="900" spc="-45" dirty="0">
                <a:latin typeface="Arial"/>
                <a:cs typeface="Arial"/>
              </a:rPr>
              <a:t> </a:t>
            </a:r>
            <a:r>
              <a:rPr sz="900" spc="-5" dirty="0">
                <a:latin typeface="Arial"/>
                <a:cs typeface="Arial"/>
              </a:rPr>
              <a:t>walls,</a:t>
            </a:r>
            <a:r>
              <a:rPr sz="900" spc="-45" dirty="0">
                <a:latin typeface="Arial"/>
                <a:cs typeface="Arial"/>
              </a:rPr>
              <a:t> </a:t>
            </a:r>
            <a:r>
              <a:rPr sz="900" spc="-5" dirty="0">
                <a:latin typeface="Arial"/>
                <a:cs typeface="Arial"/>
              </a:rPr>
              <a:t>including</a:t>
            </a:r>
            <a:r>
              <a:rPr sz="900" spc="-45" dirty="0">
                <a:latin typeface="Arial"/>
                <a:cs typeface="Arial"/>
              </a:rPr>
              <a:t> </a:t>
            </a:r>
            <a:r>
              <a:rPr sz="900" spc="-5" dirty="0">
                <a:latin typeface="Arial"/>
                <a:cs typeface="Arial"/>
              </a:rPr>
              <a:t>applied</a:t>
            </a:r>
            <a:r>
              <a:rPr sz="900" spc="-45" dirty="0">
                <a:latin typeface="Arial"/>
                <a:cs typeface="Arial"/>
              </a:rPr>
              <a:t> </a:t>
            </a:r>
            <a:r>
              <a:rPr sz="900" spc="-5" dirty="0">
                <a:latin typeface="Arial"/>
                <a:cs typeface="Arial"/>
              </a:rPr>
              <a:t>or</a:t>
            </a:r>
            <a:r>
              <a:rPr sz="900" spc="-45" dirty="0">
                <a:latin typeface="Arial"/>
                <a:cs typeface="Arial"/>
              </a:rPr>
              <a:t> </a:t>
            </a:r>
            <a:r>
              <a:rPr sz="900" spc="-5" dirty="0">
                <a:latin typeface="Arial"/>
                <a:cs typeface="Arial"/>
              </a:rPr>
              <a:t>in</a:t>
            </a:r>
            <a:r>
              <a:rPr sz="900" spc="-45" dirty="0">
                <a:latin typeface="Arial"/>
                <a:cs typeface="Arial"/>
              </a:rPr>
              <a:t> </a:t>
            </a:r>
            <a:r>
              <a:rPr sz="900" spc="-5" dirty="0">
                <a:latin typeface="Arial"/>
                <a:cs typeface="Arial"/>
              </a:rPr>
              <a:t>situ</a:t>
            </a:r>
            <a:r>
              <a:rPr sz="900" spc="-45" dirty="0">
                <a:latin typeface="Arial"/>
                <a:cs typeface="Arial"/>
              </a:rPr>
              <a:t> </a:t>
            </a:r>
            <a:r>
              <a:rPr sz="900" spc="-5" dirty="0">
                <a:latin typeface="Arial"/>
                <a:cs typeface="Arial"/>
              </a:rPr>
              <a:t>finishes.</a:t>
            </a:r>
            <a:r>
              <a:rPr sz="900" spc="-45" dirty="0">
                <a:latin typeface="Arial"/>
                <a:cs typeface="Arial"/>
              </a:rPr>
              <a:t> </a:t>
            </a:r>
            <a:r>
              <a:rPr sz="900" spc="-5" dirty="0">
                <a:latin typeface="Arial"/>
                <a:cs typeface="Arial"/>
              </a:rPr>
              <a:t>Includes</a:t>
            </a:r>
            <a:r>
              <a:rPr sz="900" spc="-45" dirty="0">
                <a:latin typeface="Arial"/>
                <a:cs typeface="Arial"/>
              </a:rPr>
              <a:t> </a:t>
            </a:r>
            <a:r>
              <a:rPr sz="900" spc="-5" dirty="0">
                <a:latin typeface="Arial"/>
                <a:cs typeface="Arial"/>
              </a:rPr>
              <a:t>gable</a:t>
            </a:r>
            <a:r>
              <a:rPr sz="900" spc="-45" dirty="0">
                <a:latin typeface="Arial"/>
                <a:cs typeface="Arial"/>
              </a:rPr>
              <a:t> </a:t>
            </a:r>
            <a:r>
              <a:rPr sz="900" spc="-5" dirty="0">
                <a:latin typeface="Arial"/>
                <a:cs typeface="Arial"/>
              </a:rPr>
              <a:t>ends,</a:t>
            </a:r>
            <a:r>
              <a:rPr sz="900" spc="-45" dirty="0">
                <a:latin typeface="Arial"/>
                <a:cs typeface="Arial"/>
              </a:rPr>
              <a:t> </a:t>
            </a:r>
            <a:r>
              <a:rPr sz="900" spc="-5" dirty="0">
                <a:latin typeface="Arial"/>
                <a:cs typeface="Arial"/>
              </a:rPr>
              <a:t>parapets,</a:t>
            </a:r>
            <a:r>
              <a:rPr sz="900" spc="-50" dirty="0">
                <a:latin typeface="Arial"/>
                <a:cs typeface="Arial"/>
              </a:rPr>
              <a:t> </a:t>
            </a:r>
            <a:r>
              <a:rPr sz="900" spc="-5" dirty="0">
                <a:latin typeface="Arial"/>
                <a:cs typeface="Arial"/>
              </a:rPr>
              <a:t>spandrels</a:t>
            </a:r>
            <a:r>
              <a:rPr sz="900" spc="-50" dirty="0">
                <a:latin typeface="Arial"/>
                <a:cs typeface="Arial"/>
              </a:rPr>
              <a:t> </a:t>
            </a:r>
            <a:r>
              <a:rPr sz="900" spc="-5" dirty="0">
                <a:latin typeface="Arial"/>
                <a:cs typeface="Arial"/>
              </a:rPr>
              <a:t>and</a:t>
            </a:r>
            <a:r>
              <a:rPr sz="900" spc="-45" dirty="0">
                <a:latin typeface="Arial"/>
                <a:cs typeface="Arial"/>
              </a:rPr>
              <a:t> </a:t>
            </a:r>
            <a:r>
              <a:rPr sz="900" spc="-5" dirty="0">
                <a:latin typeface="Arial"/>
                <a:cs typeface="Arial"/>
              </a:rPr>
              <a:t>finishes;  both skins of exterior cavity walls; applied exterior finishes to exterior columns, beams, structural spandrels and  walls. Excludes curtain</a:t>
            </a:r>
            <a:r>
              <a:rPr sz="900" spc="-15" dirty="0">
                <a:latin typeface="Arial"/>
                <a:cs typeface="Arial"/>
              </a:rPr>
              <a:t> </a:t>
            </a:r>
            <a:r>
              <a:rPr sz="900" spc="-5" dirty="0">
                <a:latin typeface="Arial"/>
                <a:cs typeface="Arial"/>
              </a:rPr>
              <a:t>walls.</a:t>
            </a:r>
            <a:endParaRPr sz="900">
              <a:latin typeface="Arial"/>
              <a:cs typeface="Arial"/>
            </a:endParaRPr>
          </a:p>
          <a:p>
            <a:pPr marL="12700">
              <a:lnSpc>
                <a:spcPct val="100000"/>
              </a:lnSpc>
              <a:spcBef>
                <a:spcPts val="650"/>
              </a:spcBef>
            </a:pPr>
            <a:r>
              <a:rPr sz="1100" b="1" spc="-5" dirty="0">
                <a:latin typeface="Arial"/>
                <a:cs typeface="Arial"/>
              </a:rPr>
              <a:t>Windows and Exterior</a:t>
            </a:r>
            <a:r>
              <a:rPr sz="1100" b="1" dirty="0">
                <a:latin typeface="Arial"/>
                <a:cs typeface="Arial"/>
              </a:rPr>
              <a:t> </a:t>
            </a:r>
            <a:r>
              <a:rPr sz="1100" b="1" spc="-5" dirty="0">
                <a:latin typeface="Arial"/>
                <a:cs typeface="Arial"/>
              </a:rPr>
              <a:t>Doors.</a:t>
            </a:r>
            <a:endParaRPr sz="1100">
              <a:latin typeface="Arial"/>
              <a:cs typeface="Arial"/>
            </a:endParaRPr>
          </a:p>
          <a:p>
            <a:pPr marL="12700" marR="5080">
              <a:lnSpc>
                <a:spcPct val="101699"/>
              </a:lnSpc>
              <a:spcBef>
                <a:spcPts val="35"/>
              </a:spcBef>
            </a:pPr>
            <a:r>
              <a:rPr sz="900" spc="-5" dirty="0">
                <a:latin typeface="Arial"/>
                <a:cs typeface="Arial"/>
              </a:rPr>
              <a:t>All</a:t>
            </a:r>
            <a:r>
              <a:rPr sz="900" spc="-70" dirty="0">
                <a:latin typeface="Arial"/>
                <a:cs typeface="Arial"/>
              </a:rPr>
              <a:t> </a:t>
            </a:r>
            <a:r>
              <a:rPr sz="900" spc="-5" dirty="0">
                <a:latin typeface="Arial"/>
                <a:cs typeface="Arial"/>
              </a:rPr>
              <a:t>windows</a:t>
            </a:r>
            <a:r>
              <a:rPr sz="900" spc="-65" dirty="0">
                <a:latin typeface="Arial"/>
                <a:cs typeface="Arial"/>
              </a:rPr>
              <a:t> </a:t>
            </a:r>
            <a:r>
              <a:rPr sz="900" spc="-5" dirty="0">
                <a:latin typeface="Arial"/>
                <a:cs typeface="Arial"/>
              </a:rPr>
              <a:t>and</a:t>
            </a:r>
            <a:r>
              <a:rPr sz="900" spc="-60" dirty="0">
                <a:latin typeface="Arial"/>
                <a:cs typeface="Arial"/>
              </a:rPr>
              <a:t> </a:t>
            </a:r>
            <a:r>
              <a:rPr sz="900" spc="-5" dirty="0">
                <a:latin typeface="Arial"/>
                <a:cs typeface="Arial"/>
              </a:rPr>
              <a:t>doors</a:t>
            </a:r>
            <a:r>
              <a:rPr sz="900" spc="-65" dirty="0">
                <a:latin typeface="Arial"/>
                <a:cs typeface="Arial"/>
              </a:rPr>
              <a:t> </a:t>
            </a:r>
            <a:r>
              <a:rPr sz="900" dirty="0">
                <a:latin typeface="Arial"/>
                <a:cs typeface="Arial"/>
              </a:rPr>
              <a:t>in</a:t>
            </a:r>
            <a:r>
              <a:rPr sz="900" spc="-65" dirty="0">
                <a:latin typeface="Arial"/>
                <a:cs typeface="Arial"/>
              </a:rPr>
              <a:t> </a:t>
            </a:r>
            <a:r>
              <a:rPr sz="900" spc="-5" dirty="0">
                <a:latin typeface="Arial"/>
                <a:cs typeface="Arial"/>
              </a:rPr>
              <a:t>exterior</a:t>
            </a:r>
            <a:r>
              <a:rPr sz="900" spc="-70" dirty="0">
                <a:latin typeface="Arial"/>
                <a:cs typeface="Arial"/>
              </a:rPr>
              <a:t> </a:t>
            </a:r>
            <a:r>
              <a:rPr sz="900" spc="-5" dirty="0">
                <a:latin typeface="Arial"/>
                <a:cs typeface="Arial"/>
              </a:rPr>
              <a:t>walls,</a:t>
            </a:r>
            <a:r>
              <a:rPr sz="900" spc="-65" dirty="0">
                <a:latin typeface="Arial"/>
                <a:cs typeface="Arial"/>
              </a:rPr>
              <a:t> </a:t>
            </a:r>
            <a:r>
              <a:rPr sz="900" spc="-5" dirty="0">
                <a:latin typeface="Arial"/>
                <a:cs typeface="Arial"/>
              </a:rPr>
              <a:t>including</a:t>
            </a:r>
            <a:r>
              <a:rPr sz="900" spc="-65" dirty="0">
                <a:latin typeface="Arial"/>
                <a:cs typeface="Arial"/>
              </a:rPr>
              <a:t> </a:t>
            </a:r>
            <a:r>
              <a:rPr sz="900" spc="-5" dirty="0">
                <a:latin typeface="Arial"/>
                <a:cs typeface="Arial"/>
              </a:rPr>
              <a:t>vertical</a:t>
            </a:r>
            <a:r>
              <a:rPr sz="900" spc="-70" dirty="0">
                <a:latin typeface="Arial"/>
                <a:cs typeface="Arial"/>
              </a:rPr>
              <a:t> </a:t>
            </a:r>
            <a:r>
              <a:rPr sz="900" dirty="0">
                <a:latin typeface="Arial"/>
                <a:cs typeface="Arial"/>
              </a:rPr>
              <a:t>or</a:t>
            </a:r>
            <a:r>
              <a:rPr sz="900" spc="-55" dirty="0">
                <a:latin typeface="Arial"/>
                <a:cs typeface="Arial"/>
              </a:rPr>
              <a:t> </a:t>
            </a:r>
            <a:r>
              <a:rPr sz="900" spc="-5" dirty="0">
                <a:latin typeface="Arial"/>
                <a:cs typeface="Arial"/>
              </a:rPr>
              <a:t>near</a:t>
            </a:r>
            <a:r>
              <a:rPr sz="900" spc="-65" dirty="0">
                <a:latin typeface="Arial"/>
                <a:cs typeface="Arial"/>
              </a:rPr>
              <a:t> </a:t>
            </a:r>
            <a:r>
              <a:rPr sz="900" spc="-5" dirty="0">
                <a:latin typeface="Arial"/>
                <a:cs typeface="Arial"/>
              </a:rPr>
              <a:t>vertical</a:t>
            </a:r>
            <a:r>
              <a:rPr sz="900" spc="-55" dirty="0">
                <a:latin typeface="Arial"/>
                <a:cs typeface="Arial"/>
              </a:rPr>
              <a:t> </a:t>
            </a:r>
            <a:r>
              <a:rPr sz="900" spc="-5" dirty="0">
                <a:latin typeface="Arial"/>
                <a:cs typeface="Arial"/>
              </a:rPr>
              <a:t>glazing.</a:t>
            </a:r>
            <a:r>
              <a:rPr sz="900" spc="-70" dirty="0">
                <a:latin typeface="Arial"/>
                <a:cs typeface="Arial"/>
              </a:rPr>
              <a:t> </a:t>
            </a:r>
            <a:r>
              <a:rPr sz="900" spc="-5" dirty="0">
                <a:latin typeface="Arial"/>
                <a:cs typeface="Arial"/>
              </a:rPr>
              <a:t>Excludes</a:t>
            </a:r>
            <a:r>
              <a:rPr sz="900" spc="-65" dirty="0">
                <a:latin typeface="Arial"/>
                <a:cs typeface="Arial"/>
              </a:rPr>
              <a:t> </a:t>
            </a:r>
            <a:r>
              <a:rPr sz="900" spc="-5" dirty="0">
                <a:latin typeface="Arial"/>
                <a:cs typeface="Arial"/>
              </a:rPr>
              <a:t>roof</a:t>
            </a:r>
            <a:r>
              <a:rPr sz="900" spc="-65" dirty="0">
                <a:latin typeface="Arial"/>
                <a:cs typeface="Arial"/>
              </a:rPr>
              <a:t> </a:t>
            </a:r>
            <a:r>
              <a:rPr sz="900" spc="-5" dirty="0">
                <a:latin typeface="Arial"/>
                <a:cs typeface="Arial"/>
              </a:rPr>
              <a:t>lights,</a:t>
            </a:r>
            <a:r>
              <a:rPr sz="900" spc="-70" dirty="0">
                <a:latin typeface="Arial"/>
                <a:cs typeface="Arial"/>
              </a:rPr>
              <a:t> </a:t>
            </a:r>
            <a:r>
              <a:rPr sz="900" spc="-5" dirty="0">
                <a:latin typeface="Arial"/>
                <a:cs typeface="Arial"/>
              </a:rPr>
              <a:t>interior</a:t>
            </a:r>
            <a:r>
              <a:rPr sz="900" spc="-65" dirty="0">
                <a:latin typeface="Arial"/>
                <a:cs typeface="Arial"/>
              </a:rPr>
              <a:t> </a:t>
            </a:r>
            <a:r>
              <a:rPr sz="900" spc="-5" dirty="0">
                <a:latin typeface="Arial"/>
                <a:cs typeface="Arial"/>
              </a:rPr>
              <a:t>glazed  screens, curtain pelmets, sun screens, curtains, tracks and</a:t>
            </a:r>
            <a:r>
              <a:rPr sz="900" spc="15" dirty="0">
                <a:latin typeface="Arial"/>
                <a:cs typeface="Arial"/>
              </a:rPr>
              <a:t> </a:t>
            </a:r>
            <a:r>
              <a:rPr sz="900" spc="-5" dirty="0">
                <a:latin typeface="Arial"/>
                <a:cs typeface="Arial"/>
              </a:rPr>
              <a:t>blinds.</a:t>
            </a:r>
            <a:endParaRPr sz="900">
              <a:latin typeface="Arial"/>
              <a:cs typeface="Arial"/>
            </a:endParaRPr>
          </a:p>
        </p:txBody>
      </p:sp>
      <p:sp>
        <p:nvSpPr>
          <p:cNvPr id="13" name="object 13"/>
          <p:cNvSpPr/>
          <p:nvPr/>
        </p:nvSpPr>
        <p:spPr>
          <a:xfrm>
            <a:off x="899518" y="8477383"/>
            <a:ext cx="0" cy="31750"/>
          </a:xfrm>
          <a:custGeom>
            <a:avLst/>
            <a:gdLst/>
            <a:ahLst/>
            <a:cxnLst/>
            <a:rect l="l" t="t" r="r" b="b"/>
            <a:pathLst>
              <a:path h="31750">
                <a:moveTo>
                  <a:pt x="0" y="0"/>
                </a:moveTo>
                <a:lnTo>
                  <a:pt x="0" y="31242"/>
                </a:lnTo>
              </a:path>
            </a:pathLst>
          </a:custGeom>
          <a:solidFill>
            <a:srgbClr val="1AB3E0"/>
          </a:solidFill>
        </p:spPr>
        <p:txBody>
          <a:bodyPr wrap="square" lIns="0" tIns="0" rIns="0" bIns="0" rtlCol="0"/>
          <a:lstStyle/>
          <a:p>
            <a:endParaRPr/>
          </a:p>
        </p:txBody>
      </p:sp>
      <p:sp>
        <p:nvSpPr>
          <p:cNvPr id="14" name="object 14"/>
          <p:cNvSpPr/>
          <p:nvPr/>
        </p:nvSpPr>
        <p:spPr>
          <a:xfrm>
            <a:off x="899515" y="8492997"/>
            <a:ext cx="5760720" cy="0"/>
          </a:xfrm>
          <a:custGeom>
            <a:avLst/>
            <a:gdLst/>
            <a:ahLst/>
            <a:cxnLst/>
            <a:rect l="l" t="t" r="r" b="b"/>
            <a:pathLst>
              <a:path w="5760720">
                <a:moveTo>
                  <a:pt x="0" y="0"/>
                </a:moveTo>
                <a:lnTo>
                  <a:pt x="5760720" y="0"/>
                </a:lnTo>
              </a:path>
            </a:pathLst>
          </a:custGeom>
          <a:ln w="31242">
            <a:solidFill>
              <a:srgbClr val="1AB3E0"/>
            </a:solidFill>
          </a:ln>
        </p:spPr>
        <p:txBody>
          <a:bodyPr wrap="square" lIns="0" tIns="0" rIns="0" bIns="0" rtlCol="0"/>
          <a:lstStyle/>
          <a:p>
            <a:endParaRPr/>
          </a:p>
        </p:txBody>
      </p:sp>
      <p:sp>
        <p:nvSpPr>
          <p:cNvPr id="15" name="object 15"/>
          <p:cNvSpPr txBox="1"/>
          <p:nvPr/>
        </p:nvSpPr>
        <p:spPr>
          <a:xfrm>
            <a:off x="886813" y="8227692"/>
            <a:ext cx="1340485" cy="238760"/>
          </a:xfrm>
          <a:prstGeom prst="rect">
            <a:avLst/>
          </a:prstGeom>
        </p:spPr>
        <p:txBody>
          <a:bodyPr vert="horz" wrap="square" lIns="0" tIns="12065" rIns="0" bIns="0" rtlCol="0">
            <a:spAutoFit/>
          </a:bodyPr>
          <a:lstStyle/>
          <a:p>
            <a:pPr marL="12700">
              <a:lnSpc>
                <a:spcPct val="100000"/>
              </a:lnSpc>
              <a:spcBef>
                <a:spcPts val="95"/>
              </a:spcBef>
            </a:pPr>
            <a:r>
              <a:rPr sz="1400" spc="-5" dirty="0">
                <a:latin typeface="Arial"/>
                <a:cs typeface="Arial"/>
              </a:rPr>
              <a:t>Interior</a:t>
            </a:r>
            <a:r>
              <a:rPr sz="1400" spc="-35" dirty="0">
                <a:latin typeface="Arial"/>
                <a:cs typeface="Arial"/>
              </a:rPr>
              <a:t> </a:t>
            </a:r>
            <a:r>
              <a:rPr sz="1400" spc="-5" dirty="0">
                <a:latin typeface="Arial"/>
                <a:cs typeface="Arial"/>
              </a:rPr>
              <a:t>Finishing</a:t>
            </a:r>
            <a:endParaRPr sz="1400">
              <a:latin typeface="Arial"/>
              <a:cs typeface="Arial"/>
            </a:endParaRPr>
          </a:p>
        </p:txBody>
      </p:sp>
      <p:sp>
        <p:nvSpPr>
          <p:cNvPr id="16" name="object 16"/>
          <p:cNvSpPr txBox="1"/>
          <p:nvPr/>
        </p:nvSpPr>
        <p:spPr>
          <a:xfrm>
            <a:off x="886813" y="8689464"/>
            <a:ext cx="5784215" cy="1049655"/>
          </a:xfrm>
          <a:prstGeom prst="rect">
            <a:avLst/>
          </a:prstGeom>
        </p:spPr>
        <p:txBody>
          <a:bodyPr vert="horz" wrap="square" lIns="0" tIns="12065" rIns="0" bIns="0" rtlCol="0">
            <a:spAutoFit/>
          </a:bodyPr>
          <a:lstStyle/>
          <a:p>
            <a:pPr marL="12700" algn="just">
              <a:lnSpc>
                <a:spcPct val="100000"/>
              </a:lnSpc>
              <a:spcBef>
                <a:spcPts val="95"/>
              </a:spcBef>
            </a:pPr>
            <a:r>
              <a:rPr sz="1100" b="1" spc="-15" dirty="0">
                <a:latin typeface="Arial"/>
                <a:cs typeface="Arial"/>
              </a:rPr>
              <a:t>Stairs </a:t>
            </a:r>
            <a:r>
              <a:rPr sz="1100" b="1" spc="-5" dirty="0">
                <a:latin typeface="Arial"/>
                <a:cs typeface="Arial"/>
              </a:rPr>
              <a:t>and</a:t>
            </a:r>
            <a:r>
              <a:rPr sz="1100" b="1" spc="5" dirty="0">
                <a:latin typeface="Arial"/>
                <a:cs typeface="Arial"/>
              </a:rPr>
              <a:t> </a:t>
            </a:r>
            <a:r>
              <a:rPr sz="1100" b="1" spc="-5" dirty="0">
                <a:latin typeface="Arial"/>
                <a:cs typeface="Arial"/>
              </a:rPr>
              <a:t>Balustrades.</a:t>
            </a:r>
            <a:endParaRPr sz="1100">
              <a:latin typeface="Arial"/>
              <a:cs typeface="Arial"/>
            </a:endParaRPr>
          </a:p>
          <a:p>
            <a:pPr marL="12700" algn="just">
              <a:lnSpc>
                <a:spcPct val="100000"/>
              </a:lnSpc>
              <a:spcBef>
                <a:spcPts val="45"/>
              </a:spcBef>
            </a:pPr>
            <a:r>
              <a:rPr sz="900" spc="-5" dirty="0">
                <a:latin typeface="Arial"/>
                <a:cs typeface="Arial"/>
              </a:rPr>
              <a:t>Flights</a:t>
            </a:r>
            <a:r>
              <a:rPr sz="900" spc="-40" dirty="0">
                <a:latin typeface="Arial"/>
                <a:cs typeface="Arial"/>
              </a:rPr>
              <a:t> </a:t>
            </a:r>
            <a:r>
              <a:rPr sz="900" spc="-5" dirty="0">
                <a:latin typeface="Arial"/>
                <a:cs typeface="Arial"/>
              </a:rPr>
              <a:t>and</a:t>
            </a:r>
            <a:r>
              <a:rPr sz="900" spc="-35" dirty="0">
                <a:latin typeface="Arial"/>
                <a:cs typeface="Arial"/>
              </a:rPr>
              <a:t> </a:t>
            </a:r>
            <a:r>
              <a:rPr sz="900" spc="-5" dirty="0">
                <a:latin typeface="Arial"/>
                <a:cs typeface="Arial"/>
              </a:rPr>
              <a:t>intermediate</a:t>
            </a:r>
            <a:r>
              <a:rPr sz="900" spc="-40" dirty="0">
                <a:latin typeface="Arial"/>
                <a:cs typeface="Arial"/>
              </a:rPr>
              <a:t> </a:t>
            </a:r>
            <a:r>
              <a:rPr sz="900" spc="-5" dirty="0">
                <a:latin typeface="Arial"/>
                <a:cs typeface="Arial"/>
              </a:rPr>
              <a:t>landings</a:t>
            </a:r>
            <a:r>
              <a:rPr sz="900" spc="-40" dirty="0">
                <a:latin typeface="Arial"/>
                <a:cs typeface="Arial"/>
              </a:rPr>
              <a:t> </a:t>
            </a:r>
            <a:r>
              <a:rPr sz="900" spc="-5" dirty="0">
                <a:latin typeface="Arial"/>
                <a:cs typeface="Arial"/>
              </a:rPr>
              <a:t>including</a:t>
            </a:r>
            <a:r>
              <a:rPr sz="900" spc="-30" dirty="0">
                <a:latin typeface="Arial"/>
                <a:cs typeface="Arial"/>
              </a:rPr>
              <a:t> </a:t>
            </a:r>
            <a:r>
              <a:rPr sz="900" spc="-5" dirty="0">
                <a:latin typeface="Arial"/>
                <a:cs typeface="Arial"/>
              </a:rPr>
              <a:t>integral</a:t>
            </a:r>
            <a:r>
              <a:rPr sz="900" spc="-40" dirty="0">
                <a:latin typeface="Arial"/>
                <a:cs typeface="Arial"/>
              </a:rPr>
              <a:t> </a:t>
            </a:r>
            <a:r>
              <a:rPr sz="900" spc="-5" dirty="0">
                <a:latin typeface="Arial"/>
                <a:cs typeface="Arial"/>
              </a:rPr>
              <a:t>finishings,</a:t>
            </a:r>
            <a:r>
              <a:rPr sz="900" spc="-35" dirty="0">
                <a:latin typeface="Arial"/>
                <a:cs typeface="Arial"/>
              </a:rPr>
              <a:t> </a:t>
            </a:r>
            <a:r>
              <a:rPr sz="900" spc="-5" dirty="0">
                <a:latin typeface="Arial"/>
                <a:cs typeface="Arial"/>
              </a:rPr>
              <a:t>handrails</a:t>
            </a:r>
            <a:r>
              <a:rPr sz="900" spc="-35" dirty="0">
                <a:latin typeface="Arial"/>
                <a:cs typeface="Arial"/>
              </a:rPr>
              <a:t> </a:t>
            </a:r>
            <a:r>
              <a:rPr sz="900" spc="-5" dirty="0">
                <a:latin typeface="Arial"/>
                <a:cs typeface="Arial"/>
              </a:rPr>
              <a:t>and</a:t>
            </a:r>
            <a:r>
              <a:rPr sz="900" spc="-35" dirty="0">
                <a:latin typeface="Arial"/>
                <a:cs typeface="Arial"/>
              </a:rPr>
              <a:t> </a:t>
            </a:r>
            <a:r>
              <a:rPr sz="900" spc="-5" dirty="0">
                <a:latin typeface="Arial"/>
                <a:cs typeface="Arial"/>
              </a:rPr>
              <a:t>balustrades.</a:t>
            </a:r>
            <a:r>
              <a:rPr sz="900" spc="-35" dirty="0">
                <a:latin typeface="Arial"/>
                <a:cs typeface="Arial"/>
              </a:rPr>
              <a:t> </a:t>
            </a:r>
            <a:r>
              <a:rPr sz="900" spc="-5" dirty="0">
                <a:latin typeface="Arial"/>
                <a:cs typeface="Arial"/>
              </a:rPr>
              <a:t>Excludes</a:t>
            </a:r>
            <a:r>
              <a:rPr sz="900" spc="-40" dirty="0">
                <a:latin typeface="Arial"/>
                <a:cs typeface="Arial"/>
              </a:rPr>
              <a:t> </a:t>
            </a:r>
            <a:r>
              <a:rPr sz="900" spc="-5" dirty="0">
                <a:latin typeface="Arial"/>
                <a:cs typeface="Arial"/>
              </a:rPr>
              <a:t>applied</a:t>
            </a:r>
            <a:r>
              <a:rPr sz="900" spc="-35" dirty="0">
                <a:latin typeface="Arial"/>
                <a:cs typeface="Arial"/>
              </a:rPr>
              <a:t> </a:t>
            </a:r>
            <a:r>
              <a:rPr sz="900" spc="-5" dirty="0">
                <a:latin typeface="Arial"/>
                <a:cs typeface="Arial"/>
              </a:rPr>
              <a:t>finishes.</a:t>
            </a:r>
            <a:endParaRPr sz="900">
              <a:latin typeface="Arial"/>
              <a:cs typeface="Arial"/>
            </a:endParaRPr>
          </a:p>
          <a:p>
            <a:pPr>
              <a:lnSpc>
                <a:spcPct val="100000"/>
              </a:lnSpc>
            </a:pPr>
            <a:endParaRPr sz="850">
              <a:latin typeface="Times New Roman"/>
              <a:cs typeface="Times New Roman"/>
            </a:endParaRPr>
          </a:p>
          <a:p>
            <a:pPr marL="12700" algn="just">
              <a:lnSpc>
                <a:spcPct val="100000"/>
              </a:lnSpc>
            </a:pPr>
            <a:r>
              <a:rPr sz="1100" b="1" spc="-5" dirty="0">
                <a:latin typeface="Arial"/>
                <a:cs typeface="Arial"/>
              </a:rPr>
              <a:t>Interior Walls.</a:t>
            </a:r>
            <a:endParaRPr sz="1100">
              <a:latin typeface="Arial"/>
              <a:cs typeface="Arial"/>
            </a:endParaRPr>
          </a:p>
          <a:p>
            <a:pPr marL="12700" marR="29209" algn="just">
              <a:lnSpc>
                <a:spcPct val="101699"/>
              </a:lnSpc>
              <a:spcBef>
                <a:spcPts val="30"/>
              </a:spcBef>
            </a:pPr>
            <a:r>
              <a:rPr sz="900" spc="-5" dirty="0">
                <a:latin typeface="Arial"/>
                <a:cs typeface="Arial"/>
              </a:rPr>
              <a:t>All</a:t>
            </a:r>
            <a:r>
              <a:rPr sz="900" spc="-55" dirty="0">
                <a:latin typeface="Arial"/>
                <a:cs typeface="Arial"/>
              </a:rPr>
              <a:t> </a:t>
            </a:r>
            <a:r>
              <a:rPr sz="900" spc="-5" dirty="0">
                <a:latin typeface="Arial"/>
                <a:cs typeface="Arial"/>
              </a:rPr>
              <a:t>non-structural</a:t>
            </a:r>
            <a:r>
              <a:rPr sz="900" spc="-55" dirty="0">
                <a:latin typeface="Arial"/>
                <a:cs typeface="Arial"/>
              </a:rPr>
              <a:t> </a:t>
            </a:r>
            <a:r>
              <a:rPr sz="900" spc="-5" dirty="0">
                <a:latin typeface="Arial"/>
                <a:cs typeface="Arial"/>
              </a:rPr>
              <a:t>internal</a:t>
            </a:r>
            <a:r>
              <a:rPr sz="900" spc="-50" dirty="0">
                <a:latin typeface="Arial"/>
                <a:cs typeface="Arial"/>
              </a:rPr>
              <a:t> </a:t>
            </a:r>
            <a:r>
              <a:rPr sz="900" spc="-5" dirty="0">
                <a:latin typeface="Arial"/>
                <a:cs typeface="Arial"/>
              </a:rPr>
              <a:t>walls</a:t>
            </a:r>
            <a:r>
              <a:rPr sz="900" spc="-55" dirty="0">
                <a:latin typeface="Arial"/>
                <a:cs typeface="Arial"/>
              </a:rPr>
              <a:t> </a:t>
            </a:r>
            <a:r>
              <a:rPr sz="900" spc="-5" dirty="0">
                <a:latin typeface="Arial"/>
                <a:cs typeface="Arial"/>
              </a:rPr>
              <a:t>including</a:t>
            </a:r>
            <a:r>
              <a:rPr sz="900" spc="-60" dirty="0">
                <a:latin typeface="Arial"/>
                <a:cs typeface="Arial"/>
              </a:rPr>
              <a:t> </a:t>
            </a:r>
            <a:r>
              <a:rPr sz="900" spc="-5" dirty="0">
                <a:latin typeface="Arial"/>
                <a:cs typeface="Arial"/>
              </a:rPr>
              <a:t>glazed</a:t>
            </a:r>
            <a:r>
              <a:rPr sz="900" spc="-50" dirty="0">
                <a:latin typeface="Arial"/>
                <a:cs typeface="Arial"/>
              </a:rPr>
              <a:t> </a:t>
            </a:r>
            <a:r>
              <a:rPr sz="900" spc="-5" dirty="0">
                <a:latin typeface="Arial"/>
                <a:cs typeface="Arial"/>
              </a:rPr>
              <a:t>screens,</a:t>
            </a:r>
            <a:r>
              <a:rPr sz="900" spc="-55" dirty="0">
                <a:latin typeface="Arial"/>
                <a:cs typeface="Arial"/>
              </a:rPr>
              <a:t> </a:t>
            </a:r>
            <a:r>
              <a:rPr sz="900" spc="-5" dirty="0">
                <a:latin typeface="Arial"/>
                <a:cs typeface="Arial"/>
              </a:rPr>
              <a:t>demountable</a:t>
            </a:r>
            <a:r>
              <a:rPr sz="900" spc="-55" dirty="0">
                <a:latin typeface="Arial"/>
                <a:cs typeface="Arial"/>
              </a:rPr>
              <a:t> </a:t>
            </a:r>
            <a:r>
              <a:rPr sz="900" spc="-5" dirty="0">
                <a:latin typeface="Arial"/>
                <a:cs typeface="Arial"/>
              </a:rPr>
              <a:t>partitions</a:t>
            </a:r>
            <a:r>
              <a:rPr sz="900" spc="-60" dirty="0">
                <a:latin typeface="Arial"/>
                <a:cs typeface="Arial"/>
              </a:rPr>
              <a:t> </a:t>
            </a:r>
            <a:r>
              <a:rPr sz="900" spc="-5" dirty="0">
                <a:latin typeface="Arial"/>
                <a:cs typeface="Arial"/>
              </a:rPr>
              <a:t>and</a:t>
            </a:r>
            <a:r>
              <a:rPr sz="900" spc="-60" dirty="0">
                <a:latin typeface="Arial"/>
                <a:cs typeface="Arial"/>
              </a:rPr>
              <a:t> </a:t>
            </a:r>
            <a:r>
              <a:rPr sz="900" spc="-5" dirty="0">
                <a:latin typeface="Arial"/>
                <a:cs typeface="Arial"/>
              </a:rPr>
              <a:t>sound</a:t>
            </a:r>
            <a:r>
              <a:rPr sz="900" spc="-55" dirty="0">
                <a:latin typeface="Arial"/>
                <a:cs typeface="Arial"/>
              </a:rPr>
              <a:t> </a:t>
            </a:r>
            <a:r>
              <a:rPr sz="900" spc="-5" dirty="0">
                <a:latin typeface="Arial"/>
                <a:cs typeface="Arial"/>
              </a:rPr>
              <a:t>and</a:t>
            </a:r>
            <a:r>
              <a:rPr sz="900" spc="-55" dirty="0">
                <a:latin typeface="Arial"/>
                <a:cs typeface="Arial"/>
              </a:rPr>
              <a:t> </a:t>
            </a:r>
            <a:r>
              <a:rPr sz="900" spc="-5" dirty="0">
                <a:latin typeface="Arial"/>
                <a:cs typeface="Arial"/>
              </a:rPr>
              <a:t>fire</a:t>
            </a:r>
            <a:r>
              <a:rPr sz="900" spc="-50" dirty="0">
                <a:latin typeface="Arial"/>
                <a:cs typeface="Arial"/>
              </a:rPr>
              <a:t> </a:t>
            </a:r>
            <a:r>
              <a:rPr sz="900" spc="-5" dirty="0">
                <a:latin typeface="Arial"/>
                <a:cs typeface="Arial"/>
              </a:rPr>
              <a:t>walls.</a:t>
            </a:r>
            <a:r>
              <a:rPr sz="900" spc="-55" dirty="0">
                <a:latin typeface="Arial"/>
                <a:cs typeface="Arial"/>
              </a:rPr>
              <a:t> </a:t>
            </a:r>
            <a:r>
              <a:rPr sz="900" spc="-5" dirty="0">
                <a:latin typeface="Arial"/>
                <a:cs typeface="Arial"/>
              </a:rPr>
              <a:t>Excludes  fanlights</a:t>
            </a:r>
            <a:r>
              <a:rPr sz="900" spc="-55" dirty="0">
                <a:latin typeface="Arial"/>
                <a:cs typeface="Arial"/>
              </a:rPr>
              <a:t> </a:t>
            </a:r>
            <a:r>
              <a:rPr sz="900" spc="-5" dirty="0">
                <a:latin typeface="Arial"/>
                <a:cs typeface="Arial"/>
              </a:rPr>
              <a:t>and</a:t>
            </a:r>
            <a:r>
              <a:rPr sz="900" spc="-50" dirty="0">
                <a:latin typeface="Arial"/>
                <a:cs typeface="Arial"/>
              </a:rPr>
              <a:t> </a:t>
            </a:r>
            <a:r>
              <a:rPr sz="900" spc="-5" dirty="0">
                <a:latin typeface="Arial"/>
                <a:cs typeface="Arial"/>
              </a:rPr>
              <a:t>sidelights,</a:t>
            </a:r>
            <a:r>
              <a:rPr sz="900" spc="-50" dirty="0">
                <a:latin typeface="Arial"/>
                <a:cs typeface="Arial"/>
              </a:rPr>
              <a:t> </a:t>
            </a:r>
            <a:r>
              <a:rPr sz="900" spc="-5" dirty="0">
                <a:latin typeface="Arial"/>
                <a:cs typeface="Arial"/>
              </a:rPr>
              <a:t>folding</a:t>
            </a:r>
            <a:r>
              <a:rPr sz="900" spc="-55" dirty="0">
                <a:latin typeface="Arial"/>
                <a:cs typeface="Arial"/>
              </a:rPr>
              <a:t> </a:t>
            </a:r>
            <a:r>
              <a:rPr sz="900" spc="-5" dirty="0">
                <a:latin typeface="Arial"/>
                <a:cs typeface="Arial"/>
              </a:rPr>
              <a:t>or</a:t>
            </a:r>
            <a:r>
              <a:rPr sz="900" spc="-45" dirty="0">
                <a:latin typeface="Arial"/>
                <a:cs typeface="Arial"/>
              </a:rPr>
              <a:t> </a:t>
            </a:r>
            <a:r>
              <a:rPr sz="900" spc="-5" dirty="0">
                <a:latin typeface="Arial"/>
                <a:cs typeface="Arial"/>
              </a:rPr>
              <a:t>sliding</a:t>
            </a:r>
            <a:r>
              <a:rPr sz="900" spc="-50" dirty="0">
                <a:latin typeface="Arial"/>
                <a:cs typeface="Arial"/>
              </a:rPr>
              <a:t> </a:t>
            </a:r>
            <a:r>
              <a:rPr sz="900" spc="-5" dirty="0">
                <a:latin typeface="Arial"/>
                <a:cs typeface="Arial"/>
              </a:rPr>
              <a:t>doors</a:t>
            </a:r>
            <a:r>
              <a:rPr sz="900" spc="-50" dirty="0">
                <a:latin typeface="Arial"/>
                <a:cs typeface="Arial"/>
              </a:rPr>
              <a:t> </a:t>
            </a:r>
            <a:r>
              <a:rPr sz="900" spc="-5" dirty="0">
                <a:latin typeface="Arial"/>
                <a:cs typeface="Arial"/>
              </a:rPr>
              <a:t>forming</a:t>
            </a:r>
            <a:r>
              <a:rPr sz="900" spc="-50" dirty="0">
                <a:latin typeface="Arial"/>
                <a:cs typeface="Arial"/>
              </a:rPr>
              <a:t> </a:t>
            </a:r>
            <a:r>
              <a:rPr sz="900" spc="-5" dirty="0">
                <a:latin typeface="Arial"/>
                <a:cs typeface="Arial"/>
              </a:rPr>
              <a:t>partitions,</a:t>
            </a:r>
            <a:r>
              <a:rPr sz="900" spc="-45" dirty="0">
                <a:latin typeface="Arial"/>
                <a:cs typeface="Arial"/>
              </a:rPr>
              <a:t> </a:t>
            </a:r>
            <a:r>
              <a:rPr sz="900" spc="-5" dirty="0">
                <a:latin typeface="Arial"/>
                <a:cs typeface="Arial"/>
              </a:rPr>
              <a:t>wall</a:t>
            </a:r>
            <a:r>
              <a:rPr sz="900" spc="-45" dirty="0">
                <a:latin typeface="Arial"/>
                <a:cs typeface="Arial"/>
              </a:rPr>
              <a:t> </a:t>
            </a:r>
            <a:r>
              <a:rPr sz="900" spc="-5" dirty="0">
                <a:latin typeface="Arial"/>
                <a:cs typeface="Arial"/>
              </a:rPr>
              <a:t>finishes,</a:t>
            </a:r>
            <a:r>
              <a:rPr sz="900" spc="-45" dirty="0">
                <a:latin typeface="Arial"/>
                <a:cs typeface="Arial"/>
              </a:rPr>
              <a:t> </a:t>
            </a:r>
            <a:r>
              <a:rPr sz="900" spc="-5" dirty="0">
                <a:latin typeface="Arial"/>
                <a:cs typeface="Arial"/>
              </a:rPr>
              <a:t>and</a:t>
            </a:r>
            <a:r>
              <a:rPr sz="900" spc="-50" dirty="0">
                <a:latin typeface="Arial"/>
                <a:cs typeface="Arial"/>
              </a:rPr>
              <a:t> </a:t>
            </a:r>
            <a:r>
              <a:rPr sz="900" spc="-5" dirty="0">
                <a:latin typeface="Arial"/>
                <a:cs typeface="Arial"/>
              </a:rPr>
              <a:t>fire</a:t>
            </a:r>
            <a:r>
              <a:rPr sz="900" spc="-50" dirty="0">
                <a:latin typeface="Arial"/>
                <a:cs typeface="Arial"/>
              </a:rPr>
              <a:t> </a:t>
            </a:r>
            <a:r>
              <a:rPr sz="900" spc="-5" dirty="0">
                <a:latin typeface="Arial"/>
                <a:cs typeface="Arial"/>
              </a:rPr>
              <a:t>stopping</a:t>
            </a:r>
            <a:r>
              <a:rPr sz="900" spc="-45" dirty="0">
                <a:latin typeface="Arial"/>
                <a:cs typeface="Arial"/>
              </a:rPr>
              <a:t> </a:t>
            </a:r>
            <a:r>
              <a:rPr sz="900" spc="-5" dirty="0">
                <a:latin typeface="Arial"/>
                <a:cs typeface="Arial"/>
              </a:rPr>
              <a:t>and</a:t>
            </a:r>
            <a:r>
              <a:rPr sz="900" spc="-45" dirty="0">
                <a:latin typeface="Arial"/>
                <a:cs typeface="Arial"/>
              </a:rPr>
              <a:t> </a:t>
            </a:r>
            <a:r>
              <a:rPr sz="900" spc="-5" dirty="0">
                <a:latin typeface="Arial"/>
                <a:cs typeface="Arial"/>
              </a:rPr>
              <a:t>sound</a:t>
            </a:r>
            <a:r>
              <a:rPr sz="900" spc="-55" dirty="0">
                <a:latin typeface="Arial"/>
                <a:cs typeface="Arial"/>
              </a:rPr>
              <a:t> </a:t>
            </a:r>
            <a:r>
              <a:rPr sz="900" spc="-5" dirty="0">
                <a:latin typeface="Arial"/>
                <a:cs typeface="Arial"/>
              </a:rPr>
              <a:t>barriers  in ceiling spaces, where these are </a:t>
            </a:r>
            <a:r>
              <a:rPr sz="900" dirty="0">
                <a:latin typeface="Arial"/>
                <a:cs typeface="Arial"/>
              </a:rPr>
              <a:t>a </a:t>
            </a:r>
            <a:r>
              <a:rPr sz="900" spc="-5" dirty="0">
                <a:latin typeface="Arial"/>
                <a:cs typeface="Arial"/>
              </a:rPr>
              <a:t>continuation of partitions below the ceiling</a:t>
            </a:r>
            <a:r>
              <a:rPr sz="900" dirty="0">
                <a:latin typeface="Arial"/>
                <a:cs typeface="Arial"/>
              </a:rPr>
              <a:t> </a:t>
            </a:r>
            <a:r>
              <a:rPr sz="900" spc="-5" dirty="0">
                <a:latin typeface="Arial"/>
                <a:cs typeface="Arial"/>
              </a:rPr>
              <a:t>line.</a:t>
            </a:r>
            <a:endParaRPr sz="900">
              <a:latin typeface="Arial"/>
              <a:cs typeface="Aria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56870"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50</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6040841" y="1028260"/>
            <a:ext cx="146050" cy="912494"/>
          </a:xfrm>
          <a:prstGeom prst="rect">
            <a:avLst/>
          </a:prstGeom>
        </p:spPr>
        <p:txBody>
          <a:bodyPr vert="horz" wrap="square" lIns="0" tIns="0" rIns="0" bIns="0" rtlCol="0">
            <a:spAutoFit/>
          </a:bodyPr>
          <a:lstStyle/>
          <a:p>
            <a:pPr>
              <a:lnSpc>
                <a:spcPts val="994"/>
              </a:lnSpc>
            </a:pPr>
            <a:r>
              <a:rPr sz="900" spc="-5" dirty="0">
                <a:latin typeface="Arial"/>
                <a:cs typeface="Arial"/>
              </a:rPr>
              <a:t>N</a:t>
            </a:r>
            <a:r>
              <a:rPr sz="900" dirty="0">
                <a:latin typeface="Arial"/>
                <a:cs typeface="Arial"/>
              </a:rPr>
              <a:t>o</a:t>
            </a:r>
            <a:endParaRPr sz="900">
              <a:latin typeface="Arial"/>
              <a:cs typeface="Arial"/>
            </a:endParaRPr>
          </a:p>
          <a:p>
            <a:pPr>
              <a:lnSpc>
                <a:spcPct val="114399"/>
              </a:lnSpc>
            </a:pPr>
            <a:r>
              <a:rPr sz="900" spc="-5" dirty="0">
                <a:latin typeface="Arial"/>
                <a:cs typeface="Arial"/>
              </a:rPr>
              <a:t>No  N</a:t>
            </a:r>
            <a:r>
              <a:rPr sz="900" dirty="0">
                <a:latin typeface="Arial"/>
                <a:cs typeface="Arial"/>
              </a:rPr>
              <a:t>o</a:t>
            </a:r>
            <a:endParaRPr sz="900">
              <a:latin typeface="Arial"/>
              <a:cs typeface="Arial"/>
            </a:endParaRPr>
          </a:p>
          <a:p>
            <a:pPr>
              <a:lnSpc>
                <a:spcPct val="100000"/>
              </a:lnSpc>
            </a:pPr>
            <a:endParaRPr sz="1000">
              <a:latin typeface="Times New Roman"/>
              <a:cs typeface="Times New Roman"/>
            </a:endParaRPr>
          </a:p>
          <a:p>
            <a:pPr>
              <a:lnSpc>
                <a:spcPct val="100000"/>
              </a:lnSpc>
              <a:spcBef>
                <a:spcPts val="40"/>
              </a:spcBef>
            </a:pPr>
            <a:endParaRPr sz="1250">
              <a:latin typeface="Times New Roman"/>
              <a:cs typeface="Times New Roman"/>
            </a:endParaRPr>
          </a:p>
          <a:p>
            <a:pPr>
              <a:lnSpc>
                <a:spcPct val="100000"/>
              </a:lnSpc>
            </a:pPr>
            <a:r>
              <a:rPr sz="900" dirty="0">
                <a:latin typeface="Arial"/>
                <a:cs typeface="Arial"/>
              </a:rPr>
              <a:t>m</a:t>
            </a:r>
            <a:endParaRPr sz="900">
              <a:latin typeface="Arial"/>
              <a:cs typeface="Arial"/>
            </a:endParaRPr>
          </a:p>
        </p:txBody>
      </p:sp>
      <p:graphicFrame>
        <p:nvGraphicFramePr>
          <p:cNvPr id="5" name="object 5"/>
          <p:cNvGraphicFramePr>
            <a:graphicFrameLocks noGrp="1"/>
          </p:cNvGraphicFramePr>
          <p:nvPr/>
        </p:nvGraphicFramePr>
        <p:xfrm>
          <a:off x="867763" y="872011"/>
          <a:ext cx="6077585" cy="6151245"/>
        </p:xfrm>
        <a:graphic>
          <a:graphicData uri="http://schemas.openxmlformats.org/drawingml/2006/table">
            <a:tbl>
              <a:tblPr firstRow="1" bandRow="1">
                <a:tableStyleId>{2D5ABB26-0587-4C30-8999-92F81FD0307C}</a:tableStyleId>
              </a:tblPr>
              <a:tblGrid>
                <a:gridCol w="524510">
                  <a:extLst>
                    <a:ext uri="{9D8B030D-6E8A-4147-A177-3AD203B41FA5}">
                      <a16:colId xmlns:a16="http://schemas.microsoft.com/office/drawing/2014/main" val="20000"/>
                    </a:ext>
                  </a:extLst>
                </a:gridCol>
                <a:gridCol w="4687570">
                  <a:extLst>
                    <a:ext uri="{9D8B030D-6E8A-4147-A177-3AD203B41FA5}">
                      <a16:colId xmlns:a16="http://schemas.microsoft.com/office/drawing/2014/main" val="20001"/>
                    </a:ext>
                  </a:extLst>
                </a:gridCol>
                <a:gridCol w="864869">
                  <a:extLst>
                    <a:ext uri="{9D8B030D-6E8A-4147-A177-3AD203B41FA5}">
                      <a16:colId xmlns:a16="http://schemas.microsoft.com/office/drawing/2014/main" val="20002"/>
                    </a:ext>
                  </a:extLst>
                </a:gridCol>
              </a:tblGrid>
              <a:tr h="612430">
                <a:tc>
                  <a:txBody>
                    <a:bodyPr/>
                    <a:lstStyle/>
                    <a:p>
                      <a:pPr marL="31750">
                        <a:lnSpc>
                          <a:spcPts val="994"/>
                        </a:lnSpc>
                      </a:pPr>
                      <a:r>
                        <a:rPr sz="900" spc="-5" dirty="0">
                          <a:latin typeface="Arial"/>
                          <a:cs typeface="Arial"/>
                        </a:rPr>
                        <a:t>S24.05</a:t>
                      </a:r>
                      <a:endParaRPr sz="900">
                        <a:latin typeface="Arial"/>
                        <a:cs typeface="Arial"/>
                      </a:endParaRPr>
                    </a:p>
                    <a:p>
                      <a:pPr marL="31750" marR="123825" algn="just">
                        <a:lnSpc>
                          <a:spcPts val="1240"/>
                        </a:lnSpc>
                        <a:spcBef>
                          <a:spcPts val="55"/>
                        </a:spcBef>
                      </a:pPr>
                      <a:r>
                        <a:rPr sz="900" spc="-5" dirty="0">
                          <a:latin typeface="Arial"/>
                          <a:cs typeface="Arial"/>
                        </a:rPr>
                        <a:t>S24.06  S24.07  S24.08</a:t>
                      </a:r>
                      <a:endParaRPr sz="900">
                        <a:latin typeface="Arial"/>
                        <a:cs typeface="Arial"/>
                      </a:endParaRPr>
                    </a:p>
                  </a:txBody>
                  <a:tcPr marL="0" marR="0" marT="0" marB="0"/>
                </a:tc>
                <a:tc>
                  <a:txBody>
                    <a:bodyPr/>
                    <a:lstStyle/>
                    <a:p>
                      <a:pPr marL="130810">
                        <a:lnSpc>
                          <a:spcPts val="994"/>
                        </a:lnSpc>
                      </a:pPr>
                      <a:r>
                        <a:rPr sz="900" spc="-5" dirty="0">
                          <a:latin typeface="Arial"/>
                          <a:cs typeface="Arial"/>
                        </a:rPr>
                        <a:t>Balconies</a:t>
                      </a:r>
                      <a:endParaRPr sz="900">
                        <a:latin typeface="Arial"/>
                        <a:cs typeface="Arial"/>
                      </a:endParaRPr>
                    </a:p>
                    <a:p>
                      <a:pPr marL="130810" marR="3369945">
                        <a:lnSpc>
                          <a:spcPts val="1240"/>
                        </a:lnSpc>
                        <a:spcBef>
                          <a:spcPts val="55"/>
                        </a:spcBef>
                      </a:pPr>
                      <a:r>
                        <a:rPr sz="900" spc="-5" dirty="0">
                          <a:latin typeface="Arial"/>
                          <a:cs typeface="Arial"/>
                        </a:rPr>
                        <a:t>Sculptures and</a:t>
                      </a:r>
                      <a:r>
                        <a:rPr sz="900" spc="-75" dirty="0">
                          <a:latin typeface="Arial"/>
                          <a:cs typeface="Arial"/>
                        </a:rPr>
                        <a:t> </a:t>
                      </a:r>
                      <a:r>
                        <a:rPr sz="900" spc="-5" dirty="0">
                          <a:latin typeface="Arial"/>
                          <a:cs typeface="Arial"/>
                        </a:rPr>
                        <a:t>Artwork  Murals and Plaques  Signs and</a:t>
                      </a:r>
                      <a:r>
                        <a:rPr sz="900" spc="-15" dirty="0">
                          <a:latin typeface="Arial"/>
                          <a:cs typeface="Arial"/>
                        </a:rPr>
                        <a:t> </a:t>
                      </a:r>
                      <a:r>
                        <a:rPr sz="900" spc="-5" dirty="0">
                          <a:latin typeface="Arial"/>
                          <a:cs typeface="Arial"/>
                        </a:rPr>
                        <a:t>lettering</a:t>
                      </a:r>
                      <a:endParaRPr sz="900">
                        <a:latin typeface="Arial"/>
                        <a:cs typeface="Arial"/>
                      </a:endParaRPr>
                    </a:p>
                  </a:txBody>
                  <a:tcPr marL="0" marR="0" marT="0" marB="0"/>
                </a:tc>
                <a:tc>
                  <a:txBody>
                    <a:bodyPr/>
                    <a:lstStyle/>
                    <a:p>
                      <a:pPr marR="68580" algn="ctr">
                        <a:lnSpc>
                          <a:spcPts val="994"/>
                        </a:lnSpc>
                      </a:pPr>
                      <a:r>
                        <a:rPr sz="900" spc="-5" dirty="0">
                          <a:latin typeface="Arial"/>
                          <a:cs typeface="Arial"/>
                        </a:rPr>
                        <a:t>No</a:t>
                      </a:r>
                      <a:endParaRPr sz="900">
                        <a:latin typeface="Arial"/>
                        <a:cs typeface="Arial"/>
                      </a:endParaRPr>
                    </a:p>
                    <a:p>
                      <a:pPr marL="320675" marR="390525" algn="just">
                        <a:lnSpc>
                          <a:spcPts val="1240"/>
                        </a:lnSpc>
                        <a:spcBef>
                          <a:spcPts val="55"/>
                        </a:spcBef>
                      </a:pPr>
                      <a:r>
                        <a:rPr sz="900" spc="-5" dirty="0">
                          <a:latin typeface="Arial"/>
                          <a:cs typeface="Arial"/>
                        </a:rPr>
                        <a:t>N</a:t>
                      </a:r>
                      <a:r>
                        <a:rPr sz="900" dirty="0">
                          <a:latin typeface="Arial"/>
                          <a:cs typeface="Arial"/>
                        </a:rPr>
                        <a:t>o  </a:t>
                      </a:r>
                      <a:r>
                        <a:rPr sz="900" spc="-5" dirty="0">
                          <a:latin typeface="Arial"/>
                          <a:cs typeface="Arial"/>
                        </a:rPr>
                        <a:t>No  N</a:t>
                      </a:r>
                      <a:r>
                        <a:rPr sz="900" dirty="0">
                          <a:latin typeface="Arial"/>
                          <a:cs typeface="Arial"/>
                        </a:rPr>
                        <a:t>o</a:t>
                      </a:r>
                      <a:endParaRPr sz="900">
                        <a:latin typeface="Arial"/>
                        <a:cs typeface="Arial"/>
                      </a:endParaRPr>
                    </a:p>
                  </a:txBody>
                  <a:tcPr marL="0" marR="0" marT="0" marB="0"/>
                </a:tc>
                <a:extLst>
                  <a:ext uri="{0D108BD9-81ED-4DB2-BD59-A6C34878D82A}">
                    <a16:rowId xmlns:a16="http://schemas.microsoft.com/office/drawing/2014/main" val="10000"/>
                  </a:ext>
                </a:extLst>
              </a:tr>
              <a:tr h="156933">
                <a:tc>
                  <a:txBody>
                    <a:bodyPr/>
                    <a:lstStyle/>
                    <a:p>
                      <a:pPr marL="31750">
                        <a:lnSpc>
                          <a:spcPct val="100000"/>
                        </a:lnSpc>
                        <a:spcBef>
                          <a:spcPts val="30"/>
                        </a:spcBef>
                      </a:pPr>
                      <a:r>
                        <a:rPr sz="900" spc="-5" dirty="0">
                          <a:latin typeface="Arial"/>
                          <a:cs typeface="Arial"/>
                        </a:rPr>
                        <a:t>S24.09</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Flagpoles</a:t>
                      </a:r>
                      <a:endParaRPr sz="900">
                        <a:latin typeface="Arial"/>
                        <a:cs typeface="Arial"/>
                      </a:endParaRPr>
                    </a:p>
                  </a:txBody>
                  <a:tcPr marL="0" marR="0" marT="3810" marB="0"/>
                </a:tc>
                <a:tc>
                  <a:txBody>
                    <a:bodyPr/>
                    <a:lstStyle/>
                    <a:p>
                      <a:pPr marL="321310">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01"/>
                  </a:ext>
                </a:extLst>
              </a:tr>
              <a:tr h="156933">
                <a:tc>
                  <a:txBody>
                    <a:bodyPr/>
                    <a:lstStyle/>
                    <a:p>
                      <a:pPr marL="31750">
                        <a:lnSpc>
                          <a:spcPct val="100000"/>
                        </a:lnSpc>
                        <a:spcBef>
                          <a:spcPts val="30"/>
                        </a:spcBef>
                      </a:pPr>
                      <a:r>
                        <a:rPr sz="900" spc="-5" dirty="0">
                          <a:latin typeface="Arial"/>
                          <a:cs typeface="Arial"/>
                        </a:rPr>
                        <a:t>S24.10</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Swimming</a:t>
                      </a:r>
                      <a:r>
                        <a:rPr sz="900" spc="-10" dirty="0">
                          <a:latin typeface="Arial"/>
                          <a:cs typeface="Arial"/>
                        </a:rPr>
                        <a:t> </a:t>
                      </a:r>
                      <a:r>
                        <a:rPr sz="900" spc="-5" dirty="0">
                          <a:latin typeface="Arial"/>
                          <a:cs typeface="Arial"/>
                        </a:rPr>
                        <a:t>pools</a:t>
                      </a:r>
                      <a:endParaRPr sz="900">
                        <a:latin typeface="Arial"/>
                        <a:cs typeface="Arial"/>
                      </a:endParaRPr>
                    </a:p>
                  </a:txBody>
                  <a:tcPr marL="0" marR="0" marT="3810" marB="0"/>
                </a:tc>
                <a:tc>
                  <a:txBody>
                    <a:bodyPr/>
                    <a:lstStyle/>
                    <a:p>
                      <a:pPr marL="321310">
                        <a:lnSpc>
                          <a:spcPct val="100000"/>
                        </a:lnSpc>
                        <a:spcBef>
                          <a:spcPts val="30"/>
                        </a:spcBef>
                      </a:pPr>
                      <a:r>
                        <a:rPr sz="900" spc="-5" dirty="0">
                          <a:latin typeface="Arial"/>
                          <a:cs typeface="Arial"/>
                        </a:rPr>
                        <a:t>No</a:t>
                      </a:r>
                      <a:endParaRPr sz="900">
                        <a:latin typeface="Arial"/>
                        <a:cs typeface="Arial"/>
                      </a:endParaRPr>
                    </a:p>
                  </a:txBody>
                  <a:tcPr marL="0" marR="0" marT="3810" marB="0"/>
                </a:tc>
                <a:extLst>
                  <a:ext uri="{0D108BD9-81ED-4DB2-BD59-A6C34878D82A}">
                    <a16:rowId xmlns:a16="http://schemas.microsoft.com/office/drawing/2014/main" val="10002"/>
                  </a:ext>
                </a:extLst>
              </a:tr>
              <a:tr h="156933">
                <a:tc>
                  <a:txBody>
                    <a:bodyPr/>
                    <a:lstStyle/>
                    <a:p>
                      <a:pPr marL="31750">
                        <a:lnSpc>
                          <a:spcPct val="100000"/>
                        </a:lnSpc>
                        <a:spcBef>
                          <a:spcPts val="30"/>
                        </a:spcBef>
                      </a:pPr>
                      <a:r>
                        <a:rPr sz="900" spc="-5" dirty="0">
                          <a:latin typeface="Arial"/>
                          <a:cs typeface="Arial"/>
                        </a:rPr>
                        <a:t>S24.11</a:t>
                      </a:r>
                      <a:endParaRPr sz="900">
                        <a:latin typeface="Arial"/>
                        <a:cs typeface="Arial"/>
                      </a:endParaRPr>
                    </a:p>
                  </a:txBody>
                  <a:tcPr marL="0" marR="0" marT="3810" marB="0"/>
                </a:tc>
                <a:tc>
                  <a:txBody>
                    <a:bodyPr/>
                    <a:lstStyle/>
                    <a:p>
                      <a:pPr marL="130810">
                        <a:lnSpc>
                          <a:spcPct val="100000"/>
                        </a:lnSpc>
                        <a:spcBef>
                          <a:spcPts val="30"/>
                        </a:spcBef>
                      </a:pPr>
                      <a:r>
                        <a:rPr sz="900" spc="-5" dirty="0">
                          <a:latin typeface="Arial"/>
                          <a:cs typeface="Arial"/>
                        </a:rPr>
                        <a:t>Curtains and</a:t>
                      </a:r>
                      <a:r>
                        <a:rPr sz="900" spc="-10" dirty="0">
                          <a:latin typeface="Arial"/>
                          <a:cs typeface="Arial"/>
                        </a:rPr>
                        <a:t> </a:t>
                      </a:r>
                      <a:r>
                        <a:rPr sz="900" spc="-5" dirty="0">
                          <a:latin typeface="Arial"/>
                          <a:cs typeface="Arial"/>
                        </a:rPr>
                        <a:t>blinds</a:t>
                      </a:r>
                      <a:endParaRPr sz="900">
                        <a:latin typeface="Arial"/>
                        <a:cs typeface="Arial"/>
                      </a:endParaRPr>
                    </a:p>
                  </a:txBody>
                  <a:tcPr marL="0" marR="0" marT="3810" marB="0"/>
                </a:tc>
                <a:tc>
                  <a:txBody>
                    <a:bodyPr/>
                    <a:lstStyle/>
                    <a:p>
                      <a:pPr marL="320675">
                        <a:lnSpc>
                          <a:spcPct val="10000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03"/>
                  </a:ext>
                </a:extLst>
              </a:tr>
              <a:tr h="147257">
                <a:tc>
                  <a:txBody>
                    <a:bodyPr/>
                    <a:lstStyle/>
                    <a:p>
                      <a:pPr marL="31750">
                        <a:lnSpc>
                          <a:spcPts val="1030"/>
                        </a:lnSpc>
                        <a:spcBef>
                          <a:spcPts val="30"/>
                        </a:spcBef>
                      </a:pPr>
                      <a:r>
                        <a:rPr sz="900" spc="-5" dirty="0">
                          <a:latin typeface="Arial"/>
                          <a:cs typeface="Arial"/>
                        </a:rPr>
                        <a:t>S24.12</a:t>
                      </a:r>
                      <a:endParaRPr sz="900">
                        <a:latin typeface="Arial"/>
                        <a:cs typeface="Arial"/>
                      </a:endParaRPr>
                    </a:p>
                  </a:txBody>
                  <a:tcPr marL="0" marR="0" marT="3810" marB="0"/>
                </a:tc>
                <a:tc>
                  <a:txBody>
                    <a:bodyPr/>
                    <a:lstStyle/>
                    <a:p>
                      <a:pPr marL="130810">
                        <a:lnSpc>
                          <a:spcPts val="1030"/>
                        </a:lnSpc>
                        <a:spcBef>
                          <a:spcPts val="30"/>
                        </a:spcBef>
                      </a:pPr>
                      <a:r>
                        <a:rPr sz="900" spc="-5" dirty="0">
                          <a:latin typeface="Arial"/>
                          <a:cs typeface="Arial"/>
                        </a:rPr>
                        <a:t>Curtain</a:t>
                      </a:r>
                      <a:r>
                        <a:rPr sz="900" spc="-10" dirty="0">
                          <a:latin typeface="Arial"/>
                          <a:cs typeface="Arial"/>
                        </a:rPr>
                        <a:t> </a:t>
                      </a:r>
                      <a:r>
                        <a:rPr sz="900" spc="-5" dirty="0">
                          <a:latin typeface="Arial"/>
                          <a:cs typeface="Arial"/>
                        </a:rPr>
                        <a:t>tracks</a:t>
                      </a:r>
                      <a:endParaRPr sz="900">
                        <a:latin typeface="Arial"/>
                        <a:cs typeface="Arial"/>
                      </a:endParaRPr>
                    </a:p>
                  </a:txBody>
                  <a:tcPr marL="0" marR="0" marT="3810" marB="0"/>
                </a:tc>
                <a:tc>
                  <a:txBody>
                    <a:bodyPr/>
                    <a:lstStyle/>
                    <a:p>
                      <a:pPr marL="321310">
                        <a:lnSpc>
                          <a:spcPts val="1030"/>
                        </a:lnSpc>
                        <a:spcBef>
                          <a:spcPts val="30"/>
                        </a:spcBef>
                      </a:pPr>
                      <a:r>
                        <a:rPr sz="900" dirty="0">
                          <a:latin typeface="Arial"/>
                          <a:cs typeface="Arial"/>
                        </a:rPr>
                        <a:t>m</a:t>
                      </a:r>
                      <a:endParaRPr sz="900">
                        <a:latin typeface="Arial"/>
                        <a:cs typeface="Arial"/>
                      </a:endParaRPr>
                    </a:p>
                  </a:txBody>
                  <a:tcPr marL="0" marR="0" marT="3810" marB="0"/>
                </a:tc>
                <a:extLst>
                  <a:ext uri="{0D108BD9-81ED-4DB2-BD59-A6C34878D82A}">
                    <a16:rowId xmlns:a16="http://schemas.microsoft.com/office/drawing/2014/main" val="10004"/>
                  </a:ext>
                </a:extLst>
              </a:tr>
              <a:tr h="151340">
                <a:tc>
                  <a:txBody>
                    <a:bodyPr/>
                    <a:lstStyle/>
                    <a:p>
                      <a:pPr marL="31750">
                        <a:lnSpc>
                          <a:spcPts val="1035"/>
                        </a:lnSpc>
                      </a:pPr>
                      <a:r>
                        <a:rPr sz="900" dirty="0">
                          <a:solidFill>
                            <a:srgbClr val="231F20"/>
                          </a:solidFill>
                          <a:latin typeface="Arial"/>
                          <a:cs typeface="Arial"/>
                        </a:rPr>
                        <a:t>S24.13</a:t>
                      </a:r>
                      <a:endParaRPr sz="900">
                        <a:latin typeface="Arial"/>
                        <a:cs typeface="Arial"/>
                      </a:endParaRPr>
                    </a:p>
                  </a:txBody>
                  <a:tcPr marL="0" marR="0" marT="0" marB="0"/>
                </a:tc>
                <a:tc>
                  <a:txBody>
                    <a:bodyPr/>
                    <a:lstStyle/>
                    <a:p>
                      <a:pPr marL="129539">
                        <a:lnSpc>
                          <a:spcPts val="1035"/>
                        </a:lnSpc>
                      </a:pPr>
                      <a:r>
                        <a:rPr sz="900" dirty="0">
                          <a:solidFill>
                            <a:srgbClr val="231F20"/>
                          </a:solidFill>
                          <a:latin typeface="Arial"/>
                          <a:cs typeface="Arial"/>
                        </a:rPr>
                        <a:t>Sundry minor </a:t>
                      </a:r>
                      <a:r>
                        <a:rPr sz="900" spc="-5" dirty="0">
                          <a:solidFill>
                            <a:srgbClr val="231F20"/>
                          </a:solidFill>
                          <a:latin typeface="Arial"/>
                          <a:cs typeface="Arial"/>
                        </a:rPr>
                        <a:t>alteration</a:t>
                      </a:r>
                      <a:r>
                        <a:rPr sz="900" spc="-10" dirty="0">
                          <a:solidFill>
                            <a:srgbClr val="231F20"/>
                          </a:solidFill>
                          <a:latin typeface="Arial"/>
                          <a:cs typeface="Arial"/>
                        </a:rPr>
                        <a:t> </a:t>
                      </a:r>
                      <a:r>
                        <a:rPr sz="900" spc="-5" dirty="0">
                          <a:solidFill>
                            <a:srgbClr val="231F20"/>
                          </a:solidFill>
                          <a:latin typeface="Arial"/>
                          <a:cs typeface="Arial"/>
                        </a:rPr>
                        <a:t>work</a:t>
                      </a:r>
                      <a:endParaRPr sz="900">
                        <a:latin typeface="Arial"/>
                        <a:cs typeface="Arial"/>
                      </a:endParaRPr>
                    </a:p>
                  </a:txBody>
                  <a:tcPr marL="0" marR="0" marT="0" marB="0"/>
                </a:tc>
                <a:tc>
                  <a:txBody>
                    <a:bodyPr/>
                    <a:lstStyle/>
                    <a:p>
                      <a:pPr marL="331470">
                        <a:lnSpc>
                          <a:spcPts val="1035"/>
                        </a:lnSpc>
                      </a:pPr>
                      <a:r>
                        <a:rPr sz="900" dirty="0">
                          <a:solidFill>
                            <a:srgbClr val="231F20"/>
                          </a:solidFill>
                          <a:latin typeface="Arial"/>
                          <a:cs typeface="Arial"/>
                        </a:rPr>
                        <a:t>Sum</a:t>
                      </a:r>
                      <a:endParaRPr sz="900">
                        <a:latin typeface="Arial"/>
                        <a:cs typeface="Arial"/>
                      </a:endParaRPr>
                    </a:p>
                  </a:txBody>
                  <a:tcPr marL="0" marR="0" marT="0" marB="0"/>
                </a:tc>
                <a:extLst>
                  <a:ext uri="{0D108BD9-81ED-4DB2-BD59-A6C34878D82A}">
                    <a16:rowId xmlns:a16="http://schemas.microsoft.com/office/drawing/2014/main" val="10005"/>
                  </a:ext>
                </a:extLst>
              </a:tr>
              <a:tr h="165100">
                <a:tc>
                  <a:txBody>
                    <a:bodyPr/>
                    <a:lstStyle/>
                    <a:p>
                      <a:pPr marL="31750">
                        <a:lnSpc>
                          <a:spcPct val="100000"/>
                        </a:lnSpc>
                        <a:spcBef>
                          <a:spcPts val="60"/>
                        </a:spcBef>
                      </a:pPr>
                      <a:r>
                        <a:rPr sz="900" dirty="0">
                          <a:solidFill>
                            <a:srgbClr val="231F20"/>
                          </a:solidFill>
                          <a:latin typeface="Arial"/>
                          <a:cs typeface="Arial"/>
                        </a:rPr>
                        <a:t>S24.14</a:t>
                      </a:r>
                      <a:endParaRPr sz="900">
                        <a:latin typeface="Arial"/>
                        <a:cs typeface="Arial"/>
                      </a:endParaRPr>
                    </a:p>
                  </a:txBody>
                  <a:tcPr marL="0" marR="0" marT="7620" marB="0"/>
                </a:tc>
                <a:tc>
                  <a:txBody>
                    <a:bodyPr/>
                    <a:lstStyle/>
                    <a:p>
                      <a:pPr marL="129539">
                        <a:lnSpc>
                          <a:spcPct val="100000"/>
                        </a:lnSpc>
                        <a:spcBef>
                          <a:spcPts val="60"/>
                        </a:spcBef>
                      </a:pPr>
                      <a:r>
                        <a:rPr sz="900" dirty="0">
                          <a:solidFill>
                            <a:srgbClr val="231F20"/>
                          </a:solidFill>
                          <a:latin typeface="Arial"/>
                          <a:cs typeface="Arial"/>
                        </a:rPr>
                        <a:t>Small </a:t>
                      </a:r>
                      <a:r>
                        <a:rPr sz="900" spc="-5" dirty="0">
                          <a:solidFill>
                            <a:srgbClr val="231F20"/>
                          </a:solidFill>
                          <a:latin typeface="Arial"/>
                          <a:cs typeface="Arial"/>
                        </a:rPr>
                        <a:t>isolated </a:t>
                      </a:r>
                      <a:r>
                        <a:rPr sz="900" dirty="0">
                          <a:solidFill>
                            <a:srgbClr val="231F20"/>
                          </a:solidFill>
                          <a:latin typeface="Arial"/>
                          <a:cs typeface="Arial"/>
                        </a:rPr>
                        <a:t>structures such </a:t>
                      </a:r>
                      <a:r>
                        <a:rPr sz="900" spc="-5" dirty="0">
                          <a:solidFill>
                            <a:srgbClr val="231F20"/>
                          </a:solidFill>
                          <a:latin typeface="Arial"/>
                          <a:cs typeface="Arial"/>
                        </a:rPr>
                        <a:t>as pump houses, </a:t>
                      </a:r>
                      <a:r>
                        <a:rPr sz="900" dirty="0">
                          <a:solidFill>
                            <a:srgbClr val="231F20"/>
                          </a:solidFill>
                          <a:latin typeface="Arial"/>
                          <a:cs typeface="Arial"/>
                        </a:rPr>
                        <a:t>transformer </a:t>
                      </a:r>
                      <a:r>
                        <a:rPr sz="900" spc="-5" dirty="0">
                          <a:solidFill>
                            <a:srgbClr val="231F20"/>
                          </a:solidFill>
                          <a:latin typeface="Arial"/>
                          <a:cs typeface="Arial"/>
                        </a:rPr>
                        <a:t>enclosures and </a:t>
                      </a:r>
                      <a:r>
                        <a:rPr sz="900" dirty="0">
                          <a:solidFill>
                            <a:srgbClr val="231F20"/>
                          </a:solidFill>
                          <a:latin typeface="Arial"/>
                          <a:cs typeface="Arial"/>
                        </a:rPr>
                        <a:t>the</a:t>
                      </a:r>
                      <a:r>
                        <a:rPr sz="900" spc="-35" dirty="0">
                          <a:solidFill>
                            <a:srgbClr val="231F20"/>
                          </a:solidFill>
                          <a:latin typeface="Arial"/>
                          <a:cs typeface="Arial"/>
                        </a:rPr>
                        <a:t> </a:t>
                      </a:r>
                      <a:r>
                        <a:rPr sz="900" spc="-5" dirty="0">
                          <a:solidFill>
                            <a:srgbClr val="231F20"/>
                          </a:solidFill>
                          <a:latin typeface="Arial"/>
                          <a:cs typeface="Arial"/>
                        </a:rPr>
                        <a:t>like</a:t>
                      </a:r>
                      <a:endParaRPr sz="900">
                        <a:latin typeface="Arial"/>
                        <a:cs typeface="Arial"/>
                      </a:endParaRPr>
                    </a:p>
                  </a:txBody>
                  <a:tcPr marL="0" marR="0" marT="7620" marB="0"/>
                </a:tc>
                <a:tc>
                  <a:txBody>
                    <a:bodyPr/>
                    <a:lstStyle/>
                    <a:p>
                      <a:pPr marL="331470">
                        <a:lnSpc>
                          <a:spcPct val="100000"/>
                        </a:lnSpc>
                        <a:spcBef>
                          <a:spcPts val="60"/>
                        </a:spcBef>
                      </a:pPr>
                      <a:r>
                        <a:rPr sz="900" spc="-5" dirty="0">
                          <a:solidFill>
                            <a:srgbClr val="231F20"/>
                          </a:solidFill>
                          <a:latin typeface="Arial"/>
                          <a:cs typeface="Arial"/>
                        </a:rPr>
                        <a:t>No</a:t>
                      </a:r>
                      <a:endParaRPr sz="900">
                        <a:latin typeface="Arial"/>
                        <a:cs typeface="Arial"/>
                      </a:endParaRPr>
                    </a:p>
                  </a:txBody>
                  <a:tcPr marL="0" marR="0" marT="7620" marB="0"/>
                </a:tc>
                <a:extLst>
                  <a:ext uri="{0D108BD9-81ED-4DB2-BD59-A6C34878D82A}">
                    <a16:rowId xmlns:a16="http://schemas.microsoft.com/office/drawing/2014/main" val="10006"/>
                  </a:ext>
                </a:extLst>
              </a:tr>
              <a:tr h="165100">
                <a:tc>
                  <a:txBody>
                    <a:bodyPr/>
                    <a:lstStyle/>
                    <a:p>
                      <a:pPr marL="31750">
                        <a:lnSpc>
                          <a:spcPct val="100000"/>
                        </a:lnSpc>
                        <a:spcBef>
                          <a:spcPts val="60"/>
                        </a:spcBef>
                      </a:pPr>
                      <a:r>
                        <a:rPr sz="900" dirty="0">
                          <a:solidFill>
                            <a:srgbClr val="231F20"/>
                          </a:solidFill>
                          <a:latin typeface="Arial"/>
                          <a:cs typeface="Arial"/>
                        </a:rPr>
                        <a:t>S25.01</a:t>
                      </a:r>
                      <a:endParaRPr sz="900">
                        <a:latin typeface="Arial"/>
                        <a:cs typeface="Arial"/>
                      </a:endParaRPr>
                    </a:p>
                  </a:txBody>
                  <a:tcPr marL="0" marR="0" marT="7620" marB="0"/>
                </a:tc>
                <a:tc>
                  <a:txBody>
                    <a:bodyPr/>
                    <a:lstStyle/>
                    <a:p>
                      <a:pPr marL="129539">
                        <a:lnSpc>
                          <a:spcPct val="100000"/>
                        </a:lnSpc>
                        <a:spcBef>
                          <a:spcPts val="60"/>
                        </a:spcBef>
                      </a:pPr>
                      <a:r>
                        <a:rPr sz="900" dirty="0">
                          <a:solidFill>
                            <a:srgbClr val="231F20"/>
                          </a:solidFill>
                          <a:latin typeface="Arial"/>
                          <a:cs typeface="Arial"/>
                        </a:rPr>
                        <a:t>Site</a:t>
                      </a:r>
                      <a:r>
                        <a:rPr sz="900" spc="-5" dirty="0">
                          <a:solidFill>
                            <a:srgbClr val="231F20"/>
                          </a:solidFill>
                          <a:latin typeface="Arial"/>
                          <a:cs typeface="Arial"/>
                        </a:rPr>
                        <a:t> establishment</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 </a:t>
                      </a:r>
                      <a:r>
                        <a:rPr sz="900" spc="-5" dirty="0">
                          <a:solidFill>
                            <a:srgbClr val="231F20"/>
                          </a:solidFill>
                          <a:latin typeface="Arial"/>
                          <a:cs typeface="Arial"/>
                        </a:rPr>
                        <a:t>or</a:t>
                      </a:r>
                      <a:r>
                        <a:rPr sz="900" spc="-70" dirty="0">
                          <a:solidFill>
                            <a:srgbClr val="231F20"/>
                          </a:solidFill>
                          <a:latin typeface="Arial"/>
                          <a:cs typeface="Arial"/>
                        </a:rPr>
                        <a:t> </a:t>
                      </a:r>
                      <a:r>
                        <a:rPr sz="900" dirty="0">
                          <a:solidFill>
                            <a:srgbClr val="231F20"/>
                          </a:solidFill>
                          <a:latin typeface="Arial"/>
                          <a:cs typeface="Arial"/>
                        </a:rPr>
                        <a:t>%</a:t>
                      </a:r>
                      <a:endParaRPr sz="900">
                        <a:latin typeface="Arial"/>
                        <a:cs typeface="Arial"/>
                      </a:endParaRPr>
                    </a:p>
                  </a:txBody>
                  <a:tcPr marL="0" marR="0" marT="7620" marB="0"/>
                </a:tc>
                <a:extLst>
                  <a:ext uri="{0D108BD9-81ED-4DB2-BD59-A6C34878D82A}">
                    <a16:rowId xmlns:a16="http://schemas.microsoft.com/office/drawing/2014/main" val="10007"/>
                  </a:ext>
                </a:extLst>
              </a:tr>
              <a:tr h="165100">
                <a:tc>
                  <a:txBody>
                    <a:bodyPr/>
                    <a:lstStyle/>
                    <a:p>
                      <a:pPr marL="31750">
                        <a:lnSpc>
                          <a:spcPct val="100000"/>
                        </a:lnSpc>
                        <a:spcBef>
                          <a:spcPts val="60"/>
                        </a:spcBef>
                      </a:pPr>
                      <a:r>
                        <a:rPr sz="900" dirty="0">
                          <a:solidFill>
                            <a:srgbClr val="231F20"/>
                          </a:solidFill>
                          <a:latin typeface="Arial"/>
                          <a:cs typeface="Arial"/>
                        </a:rPr>
                        <a:t>S25.02</a:t>
                      </a:r>
                      <a:endParaRPr sz="900">
                        <a:latin typeface="Arial"/>
                        <a:cs typeface="Arial"/>
                      </a:endParaRPr>
                    </a:p>
                  </a:txBody>
                  <a:tcPr marL="0" marR="0" marT="7620" marB="0"/>
                </a:tc>
                <a:tc>
                  <a:txBody>
                    <a:bodyPr/>
                    <a:lstStyle/>
                    <a:p>
                      <a:pPr marL="129539">
                        <a:lnSpc>
                          <a:spcPct val="100000"/>
                        </a:lnSpc>
                        <a:spcBef>
                          <a:spcPts val="60"/>
                        </a:spcBef>
                      </a:pPr>
                      <a:r>
                        <a:rPr sz="900" spc="-15" dirty="0">
                          <a:solidFill>
                            <a:srgbClr val="231F20"/>
                          </a:solidFill>
                          <a:latin typeface="Arial"/>
                          <a:cs typeface="Arial"/>
                        </a:rPr>
                        <a:t>Temporary</a:t>
                      </a:r>
                      <a:r>
                        <a:rPr sz="900" spc="-10" dirty="0">
                          <a:solidFill>
                            <a:srgbClr val="231F20"/>
                          </a:solidFill>
                          <a:latin typeface="Arial"/>
                          <a:cs typeface="Arial"/>
                        </a:rPr>
                        <a:t> </a:t>
                      </a:r>
                      <a:r>
                        <a:rPr sz="900" dirty="0">
                          <a:solidFill>
                            <a:srgbClr val="231F20"/>
                          </a:solidFill>
                          <a:latin typeface="Arial"/>
                          <a:cs typeface="Arial"/>
                        </a:rPr>
                        <a:t>services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 </a:t>
                      </a:r>
                      <a:r>
                        <a:rPr sz="900" spc="-5" dirty="0">
                          <a:solidFill>
                            <a:srgbClr val="231F20"/>
                          </a:solidFill>
                          <a:latin typeface="Arial"/>
                          <a:cs typeface="Arial"/>
                        </a:rPr>
                        <a:t>or</a:t>
                      </a:r>
                      <a:r>
                        <a:rPr sz="900" spc="-70" dirty="0">
                          <a:solidFill>
                            <a:srgbClr val="231F20"/>
                          </a:solidFill>
                          <a:latin typeface="Arial"/>
                          <a:cs typeface="Arial"/>
                        </a:rPr>
                        <a:t> </a:t>
                      </a:r>
                      <a:r>
                        <a:rPr sz="900" dirty="0">
                          <a:solidFill>
                            <a:srgbClr val="231F20"/>
                          </a:solidFill>
                          <a:latin typeface="Arial"/>
                          <a:cs typeface="Arial"/>
                        </a:rPr>
                        <a:t>%</a:t>
                      </a:r>
                      <a:endParaRPr sz="900">
                        <a:latin typeface="Arial"/>
                        <a:cs typeface="Arial"/>
                      </a:endParaRPr>
                    </a:p>
                  </a:txBody>
                  <a:tcPr marL="0" marR="0" marT="7620" marB="0"/>
                </a:tc>
                <a:extLst>
                  <a:ext uri="{0D108BD9-81ED-4DB2-BD59-A6C34878D82A}">
                    <a16:rowId xmlns:a16="http://schemas.microsoft.com/office/drawing/2014/main" val="10008"/>
                  </a:ext>
                </a:extLst>
              </a:tr>
              <a:tr h="165100">
                <a:tc>
                  <a:txBody>
                    <a:bodyPr/>
                    <a:lstStyle/>
                    <a:p>
                      <a:pPr marL="31750">
                        <a:lnSpc>
                          <a:spcPct val="100000"/>
                        </a:lnSpc>
                        <a:spcBef>
                          <a:spcPts val="60"/>
                        </a:spcBef>
                      </a:pPr>
                      <a:r>
                        <a:rPr sz="900" dirty="0">
                          <a:solidFill>
                            <a:srgbClr val="231F20"/>
                          </a:solidFill>
                          <a:latin typeface="Arial"/>
                          <a:cs typeface="Arial"/>
                        </a:rPr>
                        <a:t>S25.03</a:t>
                      </a:r>
                      <a:endParaRPr sz="900">
                        <a:latin typeface="Arial"/>
                        <a:cs typeface="Arial"/>
                      </a:endParaRPr>
                    </a:p>
                  </a:txBody>
                  <a:tcPr marL="0" marR="0" marT="7620" marB="0"/>
                </a:tc>
                <a:tc>
                  <a:txBody>
                    <a:bodyPr/>
                    <a:lstStyle/>
                    <a:p>
                      <a:pPr marL="129539">
                        <a:lnSpc>
                          <a:spcPct val="100000"/>
                        </a:lnSpc>
                        <a:spcBef>
                          <a:spcPts val="60"/>
                        </a:spcBef>
                      </a:pPr>
                      <a:r>
                        <a:rPr sz="900" dirty="0">
                          <a:solidFill>
                            <a:srgbClr val="231F20"/>
                          </a:solidFill>
                          <a:latin typeface="Arial"/>
                          <a:cs typeface="Arial"/>
                        </a:rPr>
                        <a:t>Site management </a:t>
                      </a:r>
                      <a:r>
                        <a:rPr sz="900" spc="-5" dirty="0">
                          <a:solidFill>
                            <a:srgbClr val="231F20"/>
                          </a:solidFill>
                          <a:latin typeface="Arial"/>
                          <a:cs typeface="Arial"/>
                        </a:rPr>
                        <a:t>and</a:t>
                      </a:r>
                      <a:r>
                        <a:rPr sz="900" spc="-10" dirty="0">
                          <a:solidFill>
                            <a:srgbClr val="231F20"/>
                          </a:solidFill>
                          <a:latin typeface="Arial"/>
                          <a:cs typeface="Arial"/>
                        </a:rPr>
                        <a:t> </a:t>
                      </a:r>
                      <a:r>
                        <a:rPr sz="900" spc="-5" dirty="0">
                          <a:solidFill>
                            <a:srgbClr val="231F20"/>
                          </a:solidFill>
                          <a:latin typeface="Arial"/>
                          <a:cs typeface="Arial"/>
                        </a:rPr>
                        <a:t>personnel</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 </a:t>
                      </a:r>
                      <a:r>
                        <a:rPr sz="900" spc="-5" dirty="0">
                          <a:solidFill>
                            <a:srgbClr val="231F20"/>
                          </a:solidFill>
                          <a:latin typeface="Arial"/>
                          <a:cs typeface="Arial"/>
                        </a:rPr>
                        <a:t>or</a:t>
                      </a:r>
                      <a:r>
                        <a:rPr sz="900" spc="-70" dirty="0">
                          <a:solidFill>
                            <a:srgbClr val="231F20"/>
                          </a:solidFill>
                          <a:latin typeface="Arial"/>
                          <a:cs typeface="Arial"/>
                        </a:rPr>
                        <a:t> </a:t>
                      </a:r>
                      <a:r>
                        <a:rPr sz="900" dirty="0">
                          <a:solidFill>
                            <a:srgbClr val="231F20"/>
                          </a:solidFill>
                          <a:latin typeface="Arial"/>
                          <a:cs typeface="Arial"/>
                        </a:rPr>
                        <a:t>%</a:t>
                      </a:r>
                      <a:endParaRPr sz="900">
                        <a:latin typeface="Arial"/>
                        <a:cs typeface="Arial"/>
                      </a:endParaRPr>
                    </a:p>
                  </a:txBody>
                  <a:tcPr marL="0" marR="0" marT="7620" marB="0"/>
                </a:tc>
                <a:extLst>
                  <a:ext uri="{0D108BD9-81ED-4DB2-BD59-A6C34878D82A}">
                    <a16:rowId xmlns:a16="http://schemas.microsoft.com/office/drawing/2014/main" val="10009"/>
                  </a:ext>
                </a:extLst>
              </a:tr>
              <a:tr h="165100">
                <a:tc>
                  <a:txBody>
                    <a:bodyPr/>
                    <a:lstStyle/>
                    <a:p>
                      <a:pPr marL="31750">
                        <a:lnSpc>
                          <a:spcPct val="100000"/>
                        </a:lnSpc>
                        <a:spcBef>
                          <a:spcPts val="60"/>
                        </a:spcBef>
                      </a:pPr>
                      <a:r>
                        <a:rPr sz="900" dirty="0">
                          <a:solidFill>
                            <a:srgbClr val="231F20"/>
                          </a:solidFill>
                          <a:latin typeface="Arial"/>
                          <a:cs typeface="Arial"/>
                        </a:rPr>
                        <a:t>S25.04</a:t>
                      </a:r>
                      <a:endParaRPr sz="900">
                        <a:latin typeface="Arial"/>
                        <a:cs typeface="Arial"/>
                      </a:endParaRPr>
                    </a:p>
                  </a:txBody>
                  <a:tcPr marL="0" marR="0" marT="7620" marB="0"/>
                </a:tc>
                <a:tc>
                  <a:txBody>
                    <a:bodyPr/>
                    <a:lstStyle/>
                    <a:p>
                      <a:pPr marL="129539">
                        <a:lnSpc>
                          <a:spcPct val="100000"/>
                        </a:lnSpc>
                        <a:spcBef>
                          <a:spcPts val="60"/>
                        </a:spcBef>
                      </a:pPr>
                      <a:r>
                        <a:rPr sz="900" dirty="0">
                          <a:solidFill>
                            <a:srgbClr val="231F20"/>
                          </a:solidFill>
                          <a:latin typeface="Arial"/>
                          <a:cs typeface="Arial"/>
                        </a:rPr>
                        <a:t>Plant </a:t>
                      </a:r>
                      <a:r>
                        <a:rPr sz="900" spc="-5" dirty="0">
                          <a:solidFill>
                            <a:srgbClr val="231F20"/>
                          </a:solidFill>
                          <a:latin typeface="Arial"/>
                          <a:cs typeface="Arial"/>
                        </a:rPr>
                        <a:t>and</a:t>
                      </a:r>
                      <a:r>
                        <a:rPr sz="900" spc="-10" dirty="0">
                          <a:solidFill>
                            <a:srgbClr val="231F20"/>
                          </a:solidFill>
                          <a:latin typeface="Arial"/>
                          <a:cs typeface="Arial"/>
                        </a:rPr>
                        <a:t> </a:t>
                      </a:r>
                      <a:r>
                        <a:rPr sz="900" spc="-5" dirty="0">
                          <a:solidFill>
                            <a:srgbClr val="231F20"/>
                          </a:solidFill>
                          <a:latin typeface="Arial"/>
                          <a:cs typeface="Arial"/>
                        </a:rPr>
                        <a:t>equipment</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 </a:t>
                      </a:r>
                      <a:r>
                        <a:rPr sz="900" spc="-5" dirty="0">
                          <a:solidFill>
                            <a:srgbClr val="231F20"/>
                          </a:solidFill>
                          <a:latin typeface="Arial"/>
                          <a:cs typeface="Arial"/>
                        </a:rPr>
                        <a:t>or</a:t>
                      </a:r>
                      <a:r>
                        <a:rPr sz="900" spc="-70" dirty="0">
                          <a:solidFill>
                            <a:srgbClr val="231F20"/>
                          </a:solidFill>
                          <a:latin typeface="Arial"/>
                          <a:cs typeface="Arial"/>
                        </a:rPr>
                        <a:t> </a:t>
                      </a:r>
                      <a:r>
                        <a:rPr sz="900" dirty="0">
                          <a:solidFill>
                            <a:srgbClr val="231F20"/>
                          </a:solidFill>
                          <a:latin typeface="Arial"/>
                          <a:cs typeface="Arial"/>
                        </a:rPr>
                        <a:t>%</a:t>
                      </a:r>
                      <a:endParaRPr sz="900">
                        <a:latin typeface="Arial"/>
                        <a:cs typeface="Arial"/>
                      </a:endParaRPr>
                    </a:p>
                  </a:txBody>
                  <a:tcPr marL="0" marR="0" marT="7620" marB="0"/>
                </a:tc>
                <a:extLst>
                  <a:ext uri="{0D108BD9-81ED-4DB2-BD59-A6C34878D82A}">
                    <a16:rowId xmlns:a16="http://schemas.microsoft.com/office/drawing/2014/main" val="10010"/>
                  </a:ext>
                </a:extLst>
              </a:tr>
              <a:tr h="165100">
                <a:tc>
                  <a:txBody>
                    <a:bodyPr/>
                    <a:lstStyle/>
                    <a:p>
                      <a:pPr marL="31750">
                        <a:lnSpc>
                          <a:spcPct val="100000"/>
                        </a:lnSpc>
                        <a:spcBef>
                          <a:spcPts val="60"/>
                        </a:spcBef>
                      </a:pPr>
                      <a:r>
                        <a:rPr sz="900" dirty="0">
                          <a:solidFill>
                            <a:srgbClr val="231F20"/>
                          </a:solidFill>
                          <a:latin typeface="Arial"/>
                          <a:cs typeface="Arial"/>
                        </a:rPr>
                        <a:t>S25.05</a:t>
                      </a:r>
                      <a:endParaRPr sz="900">
                        <a:latin typeface="Arial"/>
                        <a:cs typeface="Arial"/>
                      </a:endParaRPr>
                    </a:p>
                  </a:txBody>
                  <a:tcPr marL="0" marR="0" marT="7620" marB="0"/>
                </a:tc>
                <a:tc>
                  <a:txBody>
                    <a:bodyPr/>
                    <a:lstStyle/>
                    <a:p>
                      <a:pPr marL="129539">
                        <a:lnSpc>
                          <a:spcPct val="100000"/>
                        </a:lnSpc>
                        <a:spcBef>
                          <a:spcPts val="60"/>
                        </a:spcBef>
                      </a:pPr>
                      <a:r>
                        <a:rPr sz="900" spc="-5" dirty="0">
                          <a:solidFill>
                            <a:srgbClr val="231F20"/>
                          </a:solidFill>
                          <a:latin typeface="Arial"/>
                          <a:cs typeface="Arial"/>
                        </a:rPr>
                        <a:t>Scaffolding</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 </a:t>
                      </a:r>
                      <a:r>
                        <a:rPr sz="900" spc="-5" dirty="0">
                          <a:solidFill>
                            <a:srgbClr val="231F20"/>
                          </a:solidFill>
                          <a:latin typeface="Arial"/>
                          <a:cs typeface="Arial"/>
                        </a:rPr>
                        <a:t>or</a:t>
                      </a:r>
                      <a:r>
                        <a:rPr sz="900" spc="-70" dirty="0">
                          <a:solidFill>
                            <a:srgbClr val="231F20"/>
                          </a:solidFill>
                          <a:latin typeface="Arial"/>
                          <a:cs typeface="Arial"/>
                        </a:rPr>
                        <a:t> </a:t>
                      </a:r>
                      <a:r>
                        <a:rPr sz="900" dirty="0">
                          <a:solidFill>
                            <a:srgbClr val="231F20"/>
                          </a:solidFill>
                          <a:latin typeface="Arial"/>
                          <a:cs typeface="Arial"/>
                        </a:rPr>
                        <a:t>%</a:t>
                      </a:r>
                      <a:endParaRPr sz="900">
                        <a:latin typeface="Arial"/>
                        <a:cs typeface="Arial"/>
                      </a:endParaRPr>
                    </a:p>
                  </a:txBody>
                  <a:tcPr marL="0" marR="0" marT="7620" marB="0"/>
                </a:tc>
                <a:extLst>
                  <a:ext uri="{0D108BD9-81ED-4DB2-BD59-A6C34878D82A}">
                    <a16:rowId xmlns:a16="http://schemas.microsoft.com/office/drawing/2014/main" val="10011"/>
                  </a:ext>
                </a:extLst>
              </a:tr>
              <a:tr h="165100">
                <a:tc>
                  <a:txBody>
                    <a:bodyPr/>
                    <a:lstStyle/>
                    <a:p>
                      <a:pPr marL="31750">
                        <a:lnSpc>
                          <a:spcPct val="100000"/>
                        </a:lnSpc>
                        <a:spcBef>
                          <a:spcPts val="60"/>
                        </a:spcBef>
                      </a:pPr>
                      <a:r>
                        <a:rPr sz="900" dirty="0">
                          <a:solidFill>
                            <a:srgbClr val="231F20"/>
                          </a:solidFill>
                          <a:latin typeface="Arial"/>
                          <a:cs typeface="Arial"/>
                        </a:rPr>
                        <a:t>S25.06</a:t>
                      </a:r>
                      <a:endParaRPr sz="900">
                        <a:latin typeface="Arial"/>
                        <a:cs typeface="Arial"/>
                      </a:endParaRPr>
                    </a:p>
                  </a:txBody>
                  <a:tcPr marL="0" marR="0" marT="7620" marB="0"/>
                </a:tc>
                <a:tc>
                  <a:txBody>
                    <a:bodyPr/>
                    <a:lstStyle/>
                    <a:p>
                      <a:pPr marL="129539">
                        <a:lnSpc>
                          <a:spcPct val="100000"/>
                        </a:lnSpc>
                        <a:spcBef>
                          <a:spcPts val="60"/>
                        </a:spcBef>
                      </a:pPr>
                      <a:r>
                        <a:rPr sz="900" spc="-5" dirty="0">
                          <a:solidFill>
                            <a:srgbClr val="231F20"/>
                          </a:solidFill>
                          <a:latin typeface="Arial"/>
                          <a:cs typeface="Arial"/>
                        </a:rPr>
                        <a:t>Cranage</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 </a:t>
                      </a:r>
                      <a:r>
                        <a:rPr sz="900" spc="-5" dirty="0">
                          <a:solidFill>
                            <a:srgbClr val="231F20"/>
                          </a:solidFill>
                          <a:latin typeface="Arial"/>
                          <a:cs typeface="Arial"/>
                        </a:rPr>
                        <a:t>or</a:t>
                      </a:r>
                      <a:r>
                        <a:rPr sz="900" spc="-70" dirty="0">
                          <a:solidFill>
                            <a:srgbClr val="231F20"/>
                          </a:solidFill>
                          <a:latin typeface="Arial"/>
                          <a:cs typeface="Arial"/>
                        </a:rPr>
                        <a:t> </a:t>
                      </a:r>
                      <a:r>
                        <a:rPr sz="900" dirty="0">
                          <a:solidFill>
                            <a:srgbClr val="231F20"/>
                          </a:solidFill>
                          <a:latin typeface="Arial"/>
                          <a:cs typeface="Arial"/>
                        </a:rPr>
                        <a:t>%</a:t>
                      </a:r>
                      <a:endParaRPr sz="900">
                        <a:latin typeface="Arial"/>
                        <a:cs typeface="Arial"/>
                      </a:endParaRPr>
                    </a:p>
                  </a:txBody>
                  <a:tcPr marL="0" marR="0" marT="7620" marB="0"/>
                </a:tc>
                <a:extLst>
                  <a:ext uri="{0D108BD9-81ED-4DB2-BD59-A6C34878D82A}">
                    <a16:rowId xmlns:a16="http://schemas.microsoft.com/office/drawing/2014/main" val="10012"/>
                  </a:ext>
                </a:extLst>
              </a:tr>
              <a:tr h="165100">
                <a:tc>
                  <a:txBody>
                    <a:bodyPr/>
                    <a:lstStyle/>
                    <a:p>
                      <a:pPr marL="31750">
                        <a:lnSpc>
                          <a:spcPct val="100000"/>
                        </a:lnSpc>
                        <a:spcBef>
                          <a:spcPts val="60"/>
                        </a:spcBef>
                      </a:pPr>
                      <a:r>
                        <a:rPr sz="900" dirty="0">
                          <a:solidFill>
                            <a:srgbClr val="231F20"/>
                          </a:solidFill>
                          <a:latin typeface="Arial"/>
                          <a:cs typeface="Arial"/>
                        </a:rPr>
                        <a:t>S25.07</a:t>
                      </a:r>
                      <a:endParaRPr sz="900">
                        <a:latin typeface="Arial"/>
                        <a:cs typeface="Arial"/>
                      </a:endParaRPr>
                    </a:p>
                  </a:txBody>
                  <a:tcPr marL="0" marR="0" marT="7620" marB="0"/>
                </a:tc>
                <a:tc>
                  <a:txBody>
                    <a:bodyPr/>
                    <a:lstStyle/>
                    <a:p>
                      <a:pPr marL="129539">
                        <a:lnSpc>
                          <a:spcPct val="100000"/>
                        </a:lnSpc>
                        <a:spcBef>
                          <a:spcPts val="60"/>
                        </a:spcBef>
                      </a:pPr>
                      <a:r>
                        <a:rPr sz="900" spc="-5" dirty="0">
                          <a:solidFill>
                            <a:srgbClr val="231F20"/>
                          </a:solidFill>
                          <a:latin typeface="Arial"/>
                          <a:cs typeface="Arial"/>
                        </a:rPr>
                        <a:t>Hoardings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 </a:t>
                      </a:r>
                      <a:r>
                        <a:rPr sz="900" spc="-5" dirty="0">
                          <a:solidFill>
                            <a:srgbClr val="231F20"/>
                          </a:solidFill>
                          <a:latin typeface="Arial"/>
                          <a:cs typeface="Arial"/>
                        </a:rPr>
                        <a:t>or</a:t>
                      </a:r>
                      <a:r>
                        <a:rPr sz="900" spc="-70" dirty="0">
                          <a:solidFill>
                            <a:srgbClr val="231F20"/>
                          </a:solidFill>
                          <a:latin typeface="Arial"/>
                          <a:cs typeface="Arial"/>
                        </a:rPr>
                        <a:t> </a:t>
                      </a:r>
                      <a:r>
                        <a:rPr sz="900" dirty="0">
                          <a:solidFill>
                            <a:srgbClr val="231F20"/>
                          </a:solidFill>
                          <a:latin typeface="Arial"/>
                          <a:cs typeface="Arial"/>
                        </a:rPr>
                        <a:t>%</a:t>
                      </a:r>
                      <a:endParaRPr sz="900">
                        <a:latin typeface="Arial"/>
                        <a:cs typeface="Arial"/>
                      </a:endParaRPr>
                    </a:p>
                  </a:txBody>
                  <a:tcPr marL="0" marR="0" marT="7620" marB="0"/>
                </a:tc>
                <a:extLst>
                  <a:ext uri="{0D108BD9-81ED-4DB2-BD59-A6C34878D82A}">
                    <a16:rowId xmlns:a16="http://schemas.microsoft.com/office/drawing/2014/main" val="10013"/>
                  </a:ext>
                </a:extLst>
              </a:tr>
              <a:tr h="165100">
                <a:tc>
                  <a:txBody>
                    <a:bodyPr/>
                    <a:lstStyle/>
                    <a:p>
                      <a:pPr marL="31750">
                        <a:lnSpc>
                          <a:spcPct val="100000"/>
                        </a:lnSpc>
                        <a:spcBef>
                          <a:spcPts val="60"/>
                        </a:spcBef>
                      </a:pPr>
                      <a:r>
                        <a:rPr sz="900" dirty="0">
                          <a:solidFill>
                            <a:srgbClr val="231F20"/>
                          </a:solidFill>
                          <a:latin typeface="Arial"/>
                          <a:cs typeface="Arial"/>
                        </a:rPr>
                        <a:t>S25.08</a:t>
                      </a:r>
                      <a:endParaRPr sz="900">
                        <a:latin typeface="Arial"/>
                        <a:cs typeface="Arial"/>
                      </a:endParaRPr>
                    </a:p>
                  </a:txBody>
                  <a:tcPr marL="0" marR="0" marT="7620" marB="0"/>
                </a:tc>
                <a:tc>
                  <a:txBody>
                    <a:bodyPr/>
                    <a:lstStyle/>
                    <a:p>
                      <a:pPr marL="129539">
                        <a:lnSpc>
                          <a:spcPct val="100000"/>
                        </a:lnSpc>
                        <a:spcBef>
                          <a:spcPts val="60"/>
                        </a:spcBef>
                      </a:pPr>
                      <a:r>
                        <a:rPr sz="900" dirty="0">
                          <a:solidFill>
                            <a:srgbClr val="231F20"/>
                          </a:solidFill>
                          <a:latin typeface="Arial"/>
                          <a:cs typeface="Arial"/>
                        </a:rPr>
                        <a:t>Messing, </a:t>
                      </a:r>
                      <a:r>
                        <a:rPr sz="900" spc="-5" dirty="0">
                          <a:solidFill>
                            <a:srgbClr val="231F20"/>
                          </a:solidFill>
                          <a:latin typeface="Arial"/>
                          <a:cs typeface="Arial"/>
                        </a:rPr>
                        <a:t>ablutions and </a:t>
                      </a:r>
                      <a:r>
                        <a:rPr sz="900" dirty="0">
                          <a:solidFill>
                            <a:srgbClr val="231F20"/>
                          </a:solidFill>
                          <a:latin typeface="Arial"/>
                          <a:cs typeface="Arial"/>
                        </a:rPr>
                        <a:t>site</a:t>
                      </a:r>
                      <a:r>
                        <a:rPr sz="900" spc="-5" dirty="0">
                          <a:solidFill>
                            <a:srgbClr val="231F20"/>
                          </a:solidFill>
                          <a:latin typeface="Arial"/>
                          <a:cs typeface="Arial"/>
                        </a:rPr>
                        <a:t> accommodation</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 </a:t>
                      </a:r>
                      <a:r>
                        <a:rPr sz="900" spc="-5" dirty="0">
                          <a:solidFill>
                            <a:srgbClr val="231F20"/>
                          </a:solidFill>
                          <a:latin typeface="Arial"/>
                          <a:cs typeface="Arial"/>
                        </a:rPr>
                        <a:t>or</a:t>
                      </a:r>
                      <a:r>
                        <a:rPr sz="900" spc="-70" dirty="0">
                          <a:solidFill>
                            <a:srgbClr val="231F20"/>
                          </a:solidFill>
                          <a:latin typeface="Arial"/>
                          <a:cs typeface="Arial"/>
                        </a:rPr>
                        <a:t> </a:t>
                      </a:r>
                      <a:r>
                        <a:rPr sz="900" dirty="0">
                          <a:solidFill>
                            <a:srgbClr val="231F20"/>
                          </a:solidFill>
                          <a:latin typeface="Arial"/>
                          <a:cs typeface="Arial"/>
                        </a:rPr>
                        <a:t>%</a:t>
                      </a:r>
                      <a:endParaRPr sz="900">
                        <a:latin typeface="Arial"/>
                        <a:cs typeface="Arial"/>
                      </a:endParaRPr>
                    </a:p>
                  </a:txBody>
                  <a:tcPr marL="0" marR="0" marT="7620" marB="0"/>
                </a:tc>
                <a:extLst>
                  <a:ext uri="{0D108BD9-81ED-4DB2-BD59-A6C34878D82A}">
                    <a16:rowId xmlns:a16="http://schemas.microsoft.com/office/drawing/2014/main" val="10014"/>
                  </a:ext>
                </a:extLst>
              </a:tr>
              <a:tr h="165100">
                <a:tc>
                  <a:txBody>
                    <a:bodyPr/>
                    <a:lstStyle/>
                    <a:p>
                      <a:pPr marL="31750">
                        <a:lnSpc>
                          <a:spcPct val="100000"/>
                        </a:lnSpc>
                        <a:spcBef>
                          <a:spcPts val="60"/>
                        </a:spcBef>
                      </a:pPr>
                      <a:r>
                        <a:rPr sz="900" dirty="0">
                          <a:solidFill>
                            <a:srgbClr val="231F20"/>
                          </a:solidFill>
                          <a:latin typeface="Arial"/>
                          <a:cs typeface="Arial"/>
                        </a:rPr>
                        <a:t>S25.09</a:t>
                      </a:r>
                      <a:endParaRPr sz="900">
                        <a:latin typeface="Arial"/>
                        <a:cs typeface="Arial"/>
                      </a:endParaRPr>
                    </a:p>
                  </a:txBody>
                  <a:tcPr marL="0" marR="0" marT="7620" marB="0"/>
                </a:tc>
                <a:tc>
                  <a:txBody>
                    <a:bodyPr/>
                    <a:lstStyle/>
                    <a:p>
                      <a:pPr marL="129539">
                        <a:lnSpc>
                          <a:spcPct val="100000"/>
                        </a:lnSpc>
                        <a:spcBef>
                          <a:spcPts val="60"/>
                        </a:spcBef>
                      </a:pPr>
                      <a:r>
                        <a:rPr sz="900" dirty="0">
                          <a:solidFill>
                            <a:srgbClr val="231F20"/>
                          </a:solidFill>
                          <a:latin typeface="Arial"/>
                          <a:cs typeface="Arial"/>
                        </a:rPr>
                        <a:t>On-site</a:t>
                      </a:r>
                      <a:r>
                        <a:rPr sz="900" spc="-5" dirty="0">
                          <a:solidFill>
                            <a:srgbClr val="231F20"/>
                          </a:solidFill>
                          <a:latin typeface="Arial"/>
                          <a:cs typeface="Arial"/>
                        </a:rPr>
                        <a:t> overheads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 </a:t>
                      </a:r>
                      <a:r>
                        <a:rPr sz="900" spc="-5" dirty="0">
                          <a:solidFill>
                            <a:srgbClr val="231F20"/>
                          </a:solidFill>
                          <a:latin typeface="Arial"/>
                          <a:cs typeface="Arial"/>
                        </a:rPr>
                        <a:t>or</a:t>
                      </a:r>
                      <a:r>
                        <a:rPr sz="900" spc="-70" dirty="0">
                          <a:solidFill>
                            <a:srgbClr val="231F20"/>
                          </a:solidFill>
                          <a:latin typeface="Arial"/>
                          <a:cs typeface="Arial"/>
                        </a:rPr>
                        <a:t> </a:t>
                      </a:r>
                      <a:r>
                        <a:rPr sz="900" dirty="0">
                          <a:solidFill>
                            <a:srgbClr val="231F20"/>
                          </a:solidFill>
                          <a:latin typeface="Arial"/>
                          <a:cs typeface="Arial"/>
                        </a:rPr>
                        <a:t>%</a:t>
                      </a:r>
                      <a:endParaRPr sz="900">
                        <a:latin typeface="Arial"/>
                        <a:cs typeface="Arial"/>
                      </a:endParaRPr>
                    </a:p>
                  </a:txBody>
                  <a:tcPr marL="0" marR="0" marT="7620" marB="0"/>
                </a:tc>
                <a:extLst>
                  <a:ext uri="{0D108BD9-81ED-4DB2-BD59-A6C34878D82A}">
                    <a16:rowId xmlns:a16="http://schemas.microsoft.com/office/drawing/2014/main" val="10015"/>
                  </a:ext>
                </a:extLst>
              </a:tr>
              <a:tr h="247650">
                <a:tc>
                  <a:txBody>
                    <a:bodyPr/>
                    <a:lstStyle/>
                    <a:p>
                      <a:pPr marL="31750">
                        <a:lnSpc>
                          <a:spcPct val="100000"/>
                        </a:lnSpc>
                        <a:spcBef>
                          <a:spcPts val="60"/>
                        </a:spcBef>
                      </a:pPr>
                      <a:r>
                        <a:rPr sz="900" dirty="0">
                          <a:solidFill>
                            <a:srgbClr val="231F20"/>
                          </a:solidFill>
                          <a:latin typeface="Arial"/>
                          <a:cs typeface="Arial"/>
                        </a:rPr>
                        <a:t>S25.10</a:t>
                      </a:r>
                      <a:endParaRPr sz="900">
                        <a:latin typeface="Arial"/>
                        <a:cs typeface="Arial"/>
                      </a:endParaRPr>
                    </a:p>
                  </a:txBody>
                  <a:tcPr marL="0" marR="0" marT="7620" marB="0"/>
                </a:tc>
                <a:tc>
                  <a:txBody>
                    <a:bodyPr/>
                    <a:lstStyle/>
                    <a:p>
                      <a:pPr marL="129539">
                        <a:lnSpc>
                          <a:spcPct val="100000"/>
                        </a:lnSpc>
                        <a:spcBef>
                          <a:spcPts val="60"/>
                        </a:spcBef>
                      </a:pPr>
                      <a:r>
                        <a:rPr sz="900" dirty="0">
                          <a:solidFill>
                            <a:srgbClr val="231F20"/>
                          </a:solidFill>
                          <a:latin typeface="Arial"/>
                          <a:cs typeface="Arial"/>
                        </a:rPr>
                        <a:t>Indirect</a:t>
                      </a:r>
                      <a:r>
                        <a:rPr sz="900" spc="-5" dirty="0">
                          <a:solidFill>
                            <a:srgbClr val="231F20"/>
                          </a:solidFill>
                          <a:latin typeface="Arial"/>
                          <a:cs typeface="Arial"/>
                        </a:rPr>
                        <a:t> </a:t>
                      </a:r>
                      <a:r>
                        <a:rPr sz="900" dirty="0">
                          <a:solidFill>
                            <a:srgbClr val="231F20"/>
                          </a:solidFill>
                          <a:latin typeface="Arial"/>
                          <a:cs typeface="Arial"/>
                        </a:rPr>
                        <a:t>costs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 </a:t>
                      </a:r>
                      <a:r>
                        <a:rPr sz="900" spc="-5" dirty="0">
                          <a:solidFill>
                            <a:srgbClr val="231F20"/>
                          </a:solidFill>
                          <a:latin typeface="Arial"/>
                          <a:cs typeface="Arial"/>
                        </a:rPr>
                        <a:t>or</a:t>
                      </a:r>
                      <a:r>
                        <a:rPr sz="900" spc="-70" dirty="0">
                          <a:solidFill>
                            <a:srgbClr val="231F20"/>
                          </a:solidFill>
                          <a:latin typeface="Arial"/>
                          <a:cs typeface="Arial"/>
                        </a:rPr>
                        <a:t> </a:t>
                      </a:r>
                      <a:r>
                        <a:rPr sz="900" dirty="0">
                          <a:solidFill>
                            <a:srgbClr val="231F20"/>
                          </a:solidFill>
                          <a:latin typeface="Arial"/>
                          <a:cs typeface="Arial"/>
                        </a:rPr>
                        <a:t>%</a:t>
                      </a:r>
                      <a:endParaRPr sz="900">
                        <a:latin typeface="Arial"/>
                        <a:cs typeface="Arial"/>
                      </a:endParaRPr>
                    </a:p>
                  </a:txBody>
                  <a:tcPr marL="0" marR="0" marT="7620" marB="0"/>
                </a:tc>
                <a:extLst>
                  <a:ext uri="{0D108BD9-81ED-4DB2-BD59-A6C34878D82A}">
                    <a16:rowId xmlns:a16="http://schemas.microsoft.com/office/drawing/2014/main" val="10016"/>
                  </a:ext>
                </a:extLst>
              </a:tr>
              <a:tr h="247650">
                <a:tc>
                  <a:txBody>
                    <a:bodyPr/>
                    <a:lstStyle/>
                    <a:p>
                      <a:pPr marL="31750">
                        <a:lnSpc>
                          <a:spcPct val="100000"/>
                        </a:lnSpc>
                        <a:spcBef>
                          <a:spcPts val="710"/>
                        </a:spcBef>
                      </a:pPr>
                      <a:r>
                        <a:rPr sz="900" dirty="0">
                          <a:solidFill>
                            <a:srgbClr val="231F20"/>
                          </a:solidFill>
                          <a:latin typeface="Arial"/>
                          <a:cs typeface="Arial"/>
                        </a:rPr>
                        <a:t>S28.01</a:t>
                      </a:r>
                      <a:endParaRPr sz="900">
                        <a:latin typeface="Arial"/>
                        <a:cs typeface="Arial"/>
                      </a:endParaRPr>
                    </a:p>
                  </a:txBody>
                  <a:tcPr marL="0" marR="0" marT="90170" marB="0"/>
                </a:tc>
                <a:tc>
                  <a:txBody>
                    <a:bodyPr/>
                    <a:lstStyle/>
                    <a:p>
                      <a:pPr marL="129539">
                        <a:lnSpc>
                          <a:spcPct val="100000"/>
                        </a:lnSpc>
                        <a:spcBef>
                          <a:spcPts val="710"/>
                        </a:spcBef>
                      </a:pPr>
                      <a:r>
                        <a:rPr sz="900" dirty="0">
                          <a:solidFill>
                            <a:srgbClr val="231F20"/>
                          </a:solidFill>
                          <a:latin typeface="Arial"/>
                          <a:cs typeface="Arial"/>
                        </a:rPr>
                        <a:t>Professional fees </a:t>
                      </a:r>
                      <a:r>
                        <a:rPr sz="900" spc="-5" dirty="0">
                          <a:solidFill>
                            <a:srgbClr val="231F20"/>
                          </a:solidFill>
                          <a:latin typeface="Arial"/>
                          <a:cs typeface="Arial"/>
                        </a:rPr>
                        <a:t>and</a:t>
                      </a:r>
                      <a:r>
                        <a:rPr sz="900" spc="-10" dirty="0">
                          <a:solidFill>
                            <a:srgbClr val="231F20"/>
                          </a:solidFill>
                          <a:latin typeface="Arial"/>
                          <a:cs typeface="Arial"/>
                        </a:rPr>
                        <a:t> </a:t>
                      </a:r>
                      <a:r>
                        <a:rPr sz="900" spc="-5" dirty="0">
                          <a:solidFill>
                            <a:srgbClr val="231F20"/>
                          </a:solidFill>
                          <a:latin typeface="Arial"/>
                          <a:cs typeface="Arial"/>
                        </a:rPr>
                        <a:t>disbursements</a:t>
                      </a:r>
                      <a:endParaRPr sz="900">
                        <a:latin typeface="Arial"/>
                        <a:cs typeface="Arial"/>
                      </a:endParaRPr>
                    </a:p>
                  </a:txBody>
                  <a:tcPr marL="0" marR="0" marT="90170" marB="0"/>
                </a:tc>
                <a:tc>
                  <a:txBody>
                    <a:bodyPr/>
                    <a:lstStyle/>
                    <a:p>
                      <a:pPr marL="331470">
                        <a:lnSpc>
                          <a:spcPct val="100000"/>
                        </a:lnSpc>
                        <a:spcBef>
                          <a:spcPts val="710"/>
                        </a:spcBef>
                      </a:pPr>
                      <a:r>
                        <a:rPr sz="900" dirty="0">
                          <a:solidFill>
                            <a:srgbClr val="231F20"/>
                          </a:solidFill>
                          <a:latin typeface="Arial"/>
                          <a:cs typeface="Arial"/>
                        </a:rPr>
                        <a:t>Sum</a:t>
                      </a:r>
                      <a:endParaRPr sz="900">
                        <a:latin typeface="Arial"/>
                        <a:cs typeface="Arial"/>
                      </a:endParaRPr>
                    </a:p>
                  </a:txBody>
                  <a:tcPr marL="0" marR="0" marT="90170" marB="0"/>
                </a:tc>
                <a:extLst>
                  <a:ext uri="{0D108BD9-81ED-4DB2-BD59-A6C34878D82A}">
                    <a16:rowId xmlns:a16="http://schemas.microsoft.com/office/drawing/2014/main" val="10017"/>
                  </a:ext>
                </a:extLst>
              </a:tr>
              <a:tr h="165100">
                <a:tc>
                  <a:txBody>
                    <a:bodyPr/>
                    <a:lstStyle/>
                    <a:p>
                      <a:pPr marL="31750">
                        <a:lnSpc>
                          <a:spcPct val="100000"/>
                        </a:lnSpc>
                        <a:spcBef>
                          <a:spcPts val="60"/>
                        </a:spcBef>
                      </a:pPr>
                      <a:r>
                        <a:rPr sz="900" dirty="0">
                          <a:solidFill>
                            <a:srgbClr val="231F20"/>
                          </a:solidFill>
                          <a:latin typeface="Arial"/>
                          <a:cs typeface="Arial"/>
                        </a:rPr>
                        <a:t>S28.02</a:t>
                      </a:r>
                      <a:endParaRPr sz="900">
                        <a:latin typeface="Arial"/>
                        <a:cs typeface="Arial"/>
                      </a:endParaRPr>
                    </a:p>
                  </a:txBody>
                  <a:tcPr marL="0" marR="0" marT="7620" marB="0"/>
                </a:tc>
                <a:tc>
                  <a:txBody>
                    <a:bodyPr/>
                    <a:lstStyle/>
                    <a:p>
                      <a:pPr marL="129539">
                        <a:lnSpc>
                          <a:spcPct val="100000"/>
                        </a:lnSpc>
                        <a:spcBef>
                          <a:spcPts val="60"/>
                        </a:spcBef>
                      </a:pPr>
                      <a:r>
                        <a:rPr sz="900" spc="-5" dirty="0">
                          <a:solidFill>
                            <a:srgbClr val="231F20"/>
                          </a:solidFill>
                          <a:latin typeface="Arial"/>
                          <a:cs typeface="Arial"/>
                        </a:rPr>
                        <a:t>Direct</a:t>
                      </a:r>
                      <a:r>
                        <a:rPr sz="900" spc="-10" dirty="0">
                          <a:solidFill>
                            <a:srgbClr val="231F20"/>
                          </a:solidFill>
                          <a:latin typeface="Arial"/>
                          <a:cs typeface="Arial"/>
                        </a:rPr>
                        <a:t> </a:t>
                      </a:r>
                      <a:r>
                        <a:rPr sz="900" dirty="0">
                          <a:solidFill>
                            <a:srgbClr val="231F20"/>
                          </a:solidFill>
                          <a:latin typeface="Arial"/>
                          <a:cs typeface="Arial"/>
                        </a:rPr>
                        <a:t>contracts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18"/>
                  </a:ext>
                </a:extLst>
              </a:tr>
              <a:tr h="165100">
                <a:tc>
                  <a:txBody>
                    <a:bodyPr/>
                    <a:lstStyle/>
                    <a:p>
                      <a:pPr marL="31750">
                        <a:lnSpc>
                          <a:spcPct val="100000"/>
                        </a:lnSpc>
                        <a:spcBef>
                          <a:spcPts val="60"/>
                        </a:spcBef>
                      </a:pPr>
                      <a:r>
                        <a:rPr sz="900" dirty="0">
                          <a:solidFill>
                            <a:srgbClr val="231F20"/>
                          </a:solidFill>
                          <a:latin typeface="Arial"/>
                          <a:cs typeface="Arial"/>
                        </a:rPr>
                        <a:t>S28.03</a:t>
                      </a:r>
                      <a:endParaRPr sz="900">
                        <a:latin typeface="Arial"/>
                        <a:cs typeface="Arial"/>
                      </a:endParaRPr>
                    </a:p>
                  </a:txBody>
                  <a:tcPr marL="0" marR="0" marT="7620" marB="0"/>
                </a:tc>
                <a:tc>
                  <a:txBody>
                    <a:bodyPr/>
                    <a:lstStyle/>
                    <a:p>
                      <a:pPr marL="129539">
                        <a:lnSpc>
                          <a:spcPct val="100000"/>
                        </a:lnSpc>
                        <a:spcBef>
                          <a:spcPts val="60"/>
                        </a:spcBef>
                      </a:pPr>
                      <a:r>
                        <a:rPr sz="900" spc="-5" dirty="0">
                          <a:solidFill>
                            <a:srgbClr val="231F20"/>
                          </a:solidFill>
                          <a:latin typeface="Arial"/>
                          <a:cs typeface="Arial"/>
                        </a:rPr>
                        <a:t>Loose </a:t>
                      </a:r>
                      <a:r>
                        <a:rPr sz="900" dirty="0">
                          <a:solidFill>
                            <a:srgbClr val="231F20"/>
                          </a:solidFill>
                          <a:latin typeface="Arial"/>
                          <a:cs typeface="Arial"/>
                        </a:rPr>
                        <a:t>furniture </a:t>
                      </a:r>
                      <a:r>
                        <a:rPr sz="900" spc="-5" dirty="0">
                          <a:solidFill>
                            <a:srgbClr val="231F20"/>
                          </a:solidFill>
                          <a:latin typeface="Arial"/>
                          <a:cs typeface="Arial"/>
                        </a:rPr>
                        <a:t>and</a:t>
                      </a:r>
                      <a:r>
                        <a:rPr sz="900" spc="-10" dirty="0">
                          <a:solidFill>
                            <a:srgbClr val="231F20"/>
                          </a:solidFill>
                          <a:latin typeface="Arial"/>
                          <a:cs typeface="Arial"/>
                        </a:rPr>
                        <a:t> </a:t>
                      </a:r>
                      <a:r>
                        <a:rPr sz="900" spc="-5" dirty="0">
                          <a:solidFill>
                            <a:srgbClr val="231F20"/>
                          </a:solidFill>
                          <a:latin typeface="Arial"/>
                          <a:cs typeface="Arial"/>
                        </a:rPr>
                        <a:t>equipment</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19"/>
                  </a:ext>
                </a:extLst>
              </a:tr>
              <a:tr h="165100">
                <a:tc>
                  <a:txBody>
                    <a:bodyPr/>
                    <a:lstStyle/>
                    <a:p>
                      <a:pPr marL="31750">
                        <a:lnSpc>
                          <a:spcPct val="100000"/>
                        </a:lnSpc>
                        <a:spcBef>
                          <a:spcPts val="60"/>
                        </a:spcBef>
                      </a:pPr>
                      <a:r>
                        <a:rPr sz="900" dirty="0">
                          <a:solidFill>
                            <a:srgbClr val="231F20"/>
                          </a:solidFill>
                          <a:latin typeface="Arial"/>
                          <a:cs typeface="Arial"/>
                        </a:rPr>
                        <a:t>S28.04</a:t>
                      </a:r>
                      <a:endParaRPr sz="900">
                        <a:latin typeface="Arial"/>
                        <a:cs typeface="Arial"/>
                      </a:endParaRPr>
                    </a:p>
                  </a:txBody>
                  <a:tcPr marL="0" marR="0" marT="7620" marB="0"/>
                </a:tc>
                <a:tc>
                  <a:txBody>
                    <a:bodyPr/>
                    <a:lstStyle/>
                    <a:p>
                      <a:pPr marL="129539">
                        <a:lnSpc>
                          <a:spcPct val="100000"/>
                        </a:lnSpc>
                        <a:spcBef>
                          <a:spcPts val="60"/>
                        </a:spcBef>
                      </a:pPr>
                      <a:r>
                        <a:rPr sz="900" spc="-5" dirty="0">
                          <a:solidFill>
                            <a:srgbClr val="231F20"/>
                          </a:solidFill>
                          <a:latin typeface="Arial"/>
                          <a:cs typeface="Arial"/>
                        </a:rPr>
                        <a:t>Client </a:t>
                      </a:r>
                      <a:r>
                        <a:rPr sz="900" dirty="0">
                          <a:solidFill>
                            <a:srgbClr val="231F20"/>
                          </a:solidFill>
                          <a:latin typeface="Arial"/>
                          <a:cs typeface="Arial"/>
                        </a:rPr>
                        <a:t>supplied</a:t>
                      </a:r>
                      <a:r>
                        <a:rPr sz="900" spc="-5" dirty="0">
                          <a:solidFill>
                            <a:srgbClr val="231F20"/>
                          </a:solidFill>
                          <a:latin typeface="Arial"/>
                          <a:cs typeface="Arial"/>
                        </a:rPr>
                        <a:t> </a:t>
                      </a:r>
                      <a:r>
                        <a:rPr sz="900" dirty="0">
                          <a:solidFill>
                            <a:srgbClr val="231F20"/>
                          </a:solidFill>
                          <a:latin typeface="Arial"/>
                          <a:cs typeface="Arial"/>
                        </a:rPr>
                        <a:t>material</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20"/>
                  </a:ext>
                </a:extLst>
              </a:tr>
              <a:tr h="165100">
                <a:tc>
                  <a:txBody>
                    <a:bodyPr/>
                    <a:lstStyle/>
                    <a:p>
                      <a:pPr marL="31750">
                        <a:lnSpc>
                          <a:spcPct val="100000"/>
                        </a:lnSpc>
                        <a:spcBef>
                          <a:spcPts val="60"/>
                        </a:spcBef>
                      </a:pPr>
                      <a:r>
                        <a:rPr sz="900" dirty="0">
                          <a:solidFill>
                            <a:srgbClr val="231F20"/>
                          </a:solidFill>
                          <a:latin typeface="Arial"/>
                          <a:cs typeface="Arial"/>
                        </a:rPr>
                        <a:t>S28.05</a:t>
                      </a:r>
                      <a:endParaRPr sz="900">
                        <a:latin typeface="Arial"/>
                        <a:cs typeface="Arial"/>
                      </a:endParaRPr>
                    </a:p>
                  </a:txBody>
                  <a:tcPr marL="0" marR="0" marT="7620" marB="0"/>
                </a:tc>
                <a:tc>
                  <a:txBody>
                    <a:bodyPr/>
                    <a:lstStyle/>
                    <a:p>
                      <a:pPr marL="129539">
                        <a:lnSpc>
                          <a:spcPct val="100000"/>
                        </a:lnSpc>
                        <a:spcBef>
                          <a:spcPts val="60"/>
                        </a:spcBef>
                      </a:pPr>
                      <a:r>
                        <a:rPr sz="900" spc="-15" dirty="0">
                          <a:solidFill>
                            <a:srgbClr val="231F20"/>
                          </a:solidFill>
                          <a:latin typeface="Arial"/>
                          <a:cs typeface="Arial"/>
                        </a:rPr>
                        <a:t>Territorial </a:t>
                      </a:r>
                      <a:r>
                        <a:rPr sz="900" spc="-5" dirty="0">
                          <a:solidFill>
                            <a:srgbClr val="231F20"/>
                          </a:solidFill>
                          <a:latin typeface="Arial"/>
                          <a:cs typeface="Arial"/>
                        </a:rPr>
                        <a:t>authority approval or </a:t>
                      </a:r>
                      <a:r>
                        <a:rPr sz="900" dirty="0">
                          <a:solidFill>
                            <a:srgbClr val="231F20"/>
                          </a:solidFill>
                          <a:latin typeface="Arial"/>
                          <a:cs typeface="Arial"/>
                        </a:rPr>
                        <a:t>consent</a:t>
                      </a:r>
                      <a:r>
                        <a:rPr sz="900" spc="5" dirty="0">
                          <a:solidFill>
                            <a:srgbClr val="231F20"/>
                          </a:solidFill>
                          <a:latin typeface="Arial"/>
                          <a:cs typeface="Arial"/>
                        </a:rPr>
                        <a:t> </a:t>
                      </a:r>
                      <a:r>
                        <a:rPr sz="900" dirty="0">
                          <a:solidFill>
                            <a:srgbClr val="231F20"/>
                          </a:solidFill>
                          <a:latin typeface="Arial"/>
                          <a:cs typeface="Arial"/>
                        </a:rPr>
                        <a:t>fees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21"/>
                  </a:ext>
                </a:extLst>
              </a:tr>
              <a:tr h="165100">
                <a:tc>
                  <a:txBody>
                    <a:bodyPr/>
                    <a:lstStyle/>
                    <a:p>
                      <a:pPr marL="31750">
                        <a:lnSpc>
                          <a:spcPct val="100000"/>
                        </a:lnSpc>
                        <a:spcBef>
                          <a:spcPts val="60"/>
                        </a:spcBef>
                      </a:pPr>
                      <a:r>
                        <a:rPr sz="900" dirty="0">
                          <a:solidFill>
                            <a:srgbClr val="231F20"/>
                          </a:solidFill>
                          <a:latin typeface="Arial"/>
                          <a:cs typeface="Arial"/>
                        </a:rPr>
                        <a:t>S28.06</a:t>
                      </a:r>
                      <a:endParaRPr sz="900">
                        <a:latin typeface="Arial"/>
                        <a:cs typeface="Arial"/>
                      </a:endParaRPr>
                    </a:p>
                  </a:txBody>
                  <a:tcPr marL="0" marR="0" marT="7620" marB="0"/>
                </a:tc>
                <a:tc>
                  <a:txBody>
                    <a:bodyPr/>
                    <a:lstStyle/>
                    <a:p>
                      <a:pPr marL="129539">
                        <a:lnSpc>
                          <a:spcPct val="100000"/>
                        </a:lnSpc>
                        <a:spcBef>
                          <a:spcPts val="60"/>
                        </a:spcBef>
                      </a:pPr>
                      <a:r>
                        <a:rPr sz="900" spc="-5" dirty="0">
                          <a:solidFill>
                            <a:srgbClr val="231F20"/>
                          </a:solidFill>
                          <a:latin typeface="Arial"/>
                          <a:cs typeface="Arial"/>
                        </a:rPr>
                        <a:t>Resource </a:t>
                      </a:r>
                      <a:r>
                        <a:rPr sz="900" dirty="0">
                          <a:solidFill>
                            <a:srgbClr val="231F20"/>
                          </a:solidFill>
                          <a:latin typeface="Arial"/>
                          <a:cs typeface="Arial"/>
                        </a:rPr>
                        <a:t>consent</a:t>
                      </a:r>
                      <a:r>
                        <a:rPr sz="900" spc="-5" dirty="0">
                          <a:solidFill>
                            <a:srgbClr val="231F20"/>
                          </a:solidFill>
                          <a:latin typeface="Arial"/>
                          <a:cs typeface="Arial"/>
                        </a:rPr>
                        <a:t> </a:t>
                      </a:r>
                      <a:r>
                        <a:rPr sz="900" dirty="0">
                          <a:solidFill>
                            <a:srgbClr val="231F20"/>
                          </a:solidFill>
                          <a:latin typeface="Arial"/>
                          <a:cs typeface="Arial"/>
                        </a:rPr>
                        <a:t>fees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22"/>
                  </a:ext>
                </a:extLst>
              </a:tr>
              <a:tr h="165100">
                <a:tc>
                  <a:txBody>
                    <a:bodyPr/>
                    <a:lstStyle/>
                    <a:p>
                      <a:pPr marL="31750">
                        <a:lnSpc>
                          <a:spcPct val="100000"/>
                        </a:lnSpc>
                        <a:spcBef>
                          <a:spcPts val="60"/>
                        </a:spcBef>
                      </a:pPr>
                      <a:r>
                        <a:rPr sz="900" dirty="0">
                          <a:solidFill>
                            <a:srgbClr val="231F20"/>
                          </a:solidFill>
                          <a:latin typeface="Arial"/>
                          <a:cs typeface="Arial"/>
                        </a:rPr>
                        <a:t>S28.07</a:t>
                      </a:r>
                      <a:endParaRPr sz="900">
                        <a:latin typeface="Arial"/>
                        <a:cs typeface="Arial"/>
                      </a:endParaRPr>
                    </a:p>
                  </a:txBody>
                  <a:tcPr marL="0" marR="0" marT="7620" marB="0"/>
                </a:tc>
                <a:tc>
                  <a:txBody>
                    <a:bodyPr/>
                    <a:lstStyle/>
                    <a:p>
                      <a:pPr marL="129539">
                        <a:lnSpc>
                          <a:spcPct val="100000"/>
                        </a:lnSpc>
                        <a:spcBef>
                          <a:spcPts val="60"/>
                        </a:spcBef>
                      </a:pPr>
                      <a:r>
                        <a:rPr sz="900" spc="-5" dirty="0">
                          <a:solidFill>
                            <a:srgbClr val="231F20"/>
                          </a:solidFill>
                          <a:latin typeface="Arial"/>
                          <a:cs typeface="Arial"/>
                        </a:rPr>
                        <a:t>Development</a:t>
                      </a:r>
                      <a:r>
                        <a:rPr sz="900" spc="-10" dirty="0">
                          <a:solidFill>
                            <a:srgbClr val="231F20"/>
                          </a:solidFill>
                          <a:latin typeface="Arial"/>
                          <a:cs typeface="Arial"/>
                        </a:rPr>
                        <a:t> </a:t>
                      </a:r>
                      <a:r>
                        <a:rPr sz="900" dirty="0">
                          <a:solidFill>
                            <a:srgbClr val="231F20"/>
                          </a:solidFill>
                          <a:latin typeface="Arial"/>
                          <a:cs typeface="Arial"/>
                        </a:rPr>
                        <a:t>contributions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23"/>
                  </a:ext>
                </a:extLst>
              </a:tr>
              <a:tr h="165100">
                <a:tc>
                  <a:txBody>
                    <a:bodyPr/>
                    <a:lstStyle/>
                    <a:p>
                      <a:pPr marL="31750">
                        <a:lnSpc>
                          <a:spcPct val="100000"/>
                        </a:lnSpc>
                        <a:spcBef>
                          <a:spcPts val="60"/>
                        </a:spcBef>
                      </a:pPr>
                      <a:r>
                        <a:rPr sz="900" dirty="0">
                          <a:solidFill>
                            <a:srgbClr val="231F20"/>
                          </a:solidFill>
                          <a:latin typeface="Arial"/>
                          <a:cs typeface="Arial"/>
                        </a:rPr>
                        <a:t>S28.08</a:t>
                      </a:r>
                      <a:endParaRPr sz="900">
                        <a:latin typeface="Arial"/>
                        <a:cs typeface="Arial"/>
                      </a:endParaRPr>
                    </a:p>
                  </a:txBody>
                  <a:tcPr marL="0" marR="0" marT="7620" marB="0"/>
                </a:tc>
                <a:tc>
                  <a:txBody>
                    <a:bodyPr/>
                    <a:lstStyle/>
                    <a:p>
                      <a:pPr marL="129539">
                        <a:lnSpc>
                          <a:spcPct val="100000"/>
                        </a:lnSpc>
                        <a:spcBef>
                          <a:spcPts val="60"/>
                        </a:spcBef>
                      </a:pPr>
                      <a:r>
                        <a:rPr sz="900" spc="-15" dirty="0">
                          <a:solidFill>
                            <a:srgbClr val="231F20"/>
                          </a:solidFill>
                          <a:latin typeface="Arial"/>
                          <a:cs typeface="Arial"/>
                        </a:rPr>
                        <a:t>Temporary</a:t>
                      </a:r>
                      <a:r>
                        <a:rPr sz="900" spc="-10" dirty="0">
                          <a:solidFill>
                            <a:srgbClr val="231F20"/>
                          </a:solidFill>
                          <a:latin typeface="Arial"/>
                          <a:cs typeface="Arial"/>
                        </a:rPr>
                        <a:t> </a:t>
                      </a:r>
                      <a:r>
                        <a:rPr sz="900" spc="-5" dirty="0">
                          <a:solidFill>
                            <a:srgbClr val="231F20"/>
                          </a:solidFill>
                          <a:latin typeface="Arial"/>
                          <a:cs typeface="Arial"/>
                        </a:rPr>
                        <a:t>accommodation</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24"/>
                  </a:ext>
                </a:extLst>
              </a:tr>
              <a:tr h="165100">
                <a:tc>
                  <a:txBody>
                    <a:bodyPr/>
                    <a:lstStyle/>
                    <a:p>
                      <a:pPr marL="31750">
                        <a:lnSpc>
                          <a:spcPct val="100000"/>
                        </a:lnSpc>
                        <a:spcBef>
                          <a:spcPts val="60"/>
                        </a:spcBef>
                      </a:pPr>
                      <a:r>
                        <a:rPr sz="900" dirty="0">
                          <a:solidFill>
                            <a:srgbClr val="231F20"/>
                          </a:solidFill>
                          <a:latin typeface="Arial"/>
                          <a:cs typeface="Arial"/>
                        </a:rPr>
                        <a:t>S28.09</a:t>
                      </a:r>
                      <a:endParaRPr sz="900">
                        <a:latin typeface="Arial"/>
                        <a:cs typeface="Arial"/>
                      </a:endParaRPr>
                    </a:p>
                  </a:txBody>
                  <a:tcPr marL="0" marR="0" marT="7620" marB="0"/>
                </a:tc>
                <a:tc>
                  <a:txBody>
                    <a:bodyPr/>
                    <a:lstStyle/>
                    <a:p>
                      <a:pPr marL="129539">
                        <a:lnSpc>
                          <a:spcPct val="100000"/>
                        </a:lnSpc>
                        <a:spcBef>
                          <a:spcPts val="60"/>
                        </a:spcBef>
                      </a:pPr>
                      <a:r>
                        <a:rPr sz="900" spc="-5" dirty="0">
                          <a:solidFill>
                            <a:srgbClr val="231F20"/>
                          </a:solidFill>
                          <a:latin typeface="Arial"/>
                          <a:cs typeface="Arial"/>
                        </a:rPr>
                        <a:t>Removal or </a:t>
                      </a:r>
                      <a:r>
                        <a:rPr sz="900" dirty="0">
                          <a:solidFill>
                            <a:srgbClr val="231F20"/>
                          </a:solidFill>
                          <a:latin typeface="Arial"/>
                          <a:cs typeface="Arial"/>
                        </a:rPr>
                        <a:t>relocation</a:t>
                      </a:r>
                      <a:r>
                        <a:rPr sz="900" spc="-5" dirty="0">
                          <a:solidFill>
                            <a:srgbClr val="231F20"/>
                          </a:solidFill>
                          <a:latin typeface="Arial"/>
                          <a:cs typeface="Arial"/>
                        </a:rPr>
                        <a:t> </a:t>
                      </a:r>
                      <a:r>
                        <a:rPr sz="900" dirty="0">
                          <a:solidFill>
                            <a:srgbClr val="231F20"/>
                          </a:solidFill>
                          <a:latin typeface="Arial"/>
                          <a:cs typeface="Arial"/>
                        </a:rPr>
                        <a:t>costs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25"/>
                  </a:ext>
                </a:extLst>
              </a:tr>
              <a:tr h="165100">
                <a:tc>
                  <a:txBody>
                    <a:bodyPr/>
                    <a:lstStyle/>
                    <a:p>
                      <a:pPr marL="31750">
                        <a:lnSpc>
                          <a:spcPct val="100000"/>
                        </a:lnSpc>
                        <a:spcBef>
                          <a:spcPts val="60"/>
                        </a:spcBef>
                      </a:pPr>
                      <a:r>
                        <a:rPr sz="900" dirty="0">
                          <a:solidFill>
                            <a:srgbClr val="231F20"/>
                          </a:solidFill>
                          <a:latin typeface="Arial"/>
                          <a:cs typeface="Arial"/>
                        </a:rPr>
                        <a:t>S28.10</a:t>
                      </a:r>
                      <a:endParaRPr sz="900">
                        <a:latin typeface="Arial"/>
                        <a:cs typeface="Arial"/>
                      </a:endParaRPr>
                    </a:p>
                  </a:txBody>
                  <a:tcPr marL="0" marR="0" marT="7620" marB="0"/>
                </a:tc>
                <a:tc>
                  <a:txBody>
                    <a:bodyPr/>
                    <a:lstStyle/>
                    <a:p>
                      <a:pPr marL="129539">
                        <a:lnSpc>
                          <a:spcPct val="100000"/>
                        </a:lnSpc>
                        <a:spcBef>
                          <a:spcPts val="60"/>
                        </a:spcBef>
                      </a:pPr>
                      <a:r>
                        <a:rPr sz="900" dirty="0">
                          <a:solidFill>
                            <a:srgbClr val="231F20"/>
                          </a:solidFill>
                          <a:latin typeface="Arial"/>
                          <a:cs typeface="Arial"/>
                        </a:rPr>
                        <a:t>Marketing </a:t>
                      </a:r>
                      <a:r>
                        <a:rPr sz="900" spc="-5" dirty="0">
                          <a:solidFill>
                            <a:srgbClr val="231F20"/>
                          </a:solidFill>
                          <a:latin typeface="Arial"/>
                          <a:cs typeface="Arial"/>
                        </a:rPr>
                        <a:t>and </a:t>
                      </a:r>
                      <a:r>
                        <a:rPr sz="900" dirty="0">
                          <a:solidFill>
                            <a:srgbClr val="231F20"/>
                          </a:solidFill>
                          <a:latin typeface="Arial"/>
                          <a:cs typeface="Arial"/>
                        </a:rPr>
                        <a:t>sales</a:t>
                      </a:r>
                      <a:r>
                        <a:rPr sz="900" spc="-5" dirty="0">
                          <a:solidFill>
                            <a:srgbClr val="231F20"/>
                          </a:solidFill>
                          <a:latin typeface="Arial"/>
                          <a:cs typeface="Arial"/>
                        </a:rPr>
                        <a:t> </a:t>
                      </a:r>
                      <a:r>
                        <a:rPr sz="900" dirty="0">
                          <a:solidFill>
                            <a:srgbClr val="231F20"/>
                          </a:solidFill>
                          <a:latin typeface="Arial"/>
                          <a:cs typeface="Arial"/>
                        </a:rPr>
                        <a:t>costs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26"/>
                  </a:ext>
                </a:extLst>
              </a:tr>
              <a:tr h="165100">
                <a:tc>
                  <a:txBody>
                    <a:bodyPr/>
                    <a:lstStyle/>
                    <a:p>
                      <a:pPr marL="31750">
                        <a:lnSpc>
                          <a:spcPct val="100000"/>
                        </a:lnSpc>
                        <a:spcBef>
                          <a:spcPts val="60"/>
                        </a:spcBef>
                      </a:pPr>
                      <a:r>
                        <a:rPr sz="900" spc="-15" dirty="0">
                          <a:solidFill>
                            <a:srgbClr val="231F20"/>
                          </a:solidFill>
                          <a:latin typeface="Arial"/>
                          <a:cs typeface="Arial"/>
                        </a:rPr>
                        <a:t>S28.11</a:t>
                      </a:r>
                      <a:endParaRPr sz="900">
                        <a:latin typeface="Arial"/>
                        <a:cs typeface="Arial"/>
                      </a:endParaRPr>
                    </a:p>
                  </a:txBody>
                  <a:tcPr marL="0" marR="0" marT="7620" marB="0"/>
                </a:tc>
                <a:tc>
                  <a:txBody>
                    <a:bodyPr/>
                    <a:lstStyle/>
                    <a:p>
                      <a:pPr marL="129539">
                        <a:lnSpc>
                          <a:spcPct val="100000"/>
                        </a:lnSpc>
                        <a:spcBef>
                          <a:spcPts val="60"/>
                        </a:spcBef>
                      </a:pPr>
                      <a:r>
                        <a:rPr sz="900" spc="-5" dirty="0">
                          <a:solidFill>
                            <a:srgbClr val="231F20"/>
                          </a:solidFill>
                          <a:latin typeface="Arial"/>
                          <a:cs typeface="Arial"/>
                        </a:rPr>
                        <a:t>Legal</a:t>
                      </a:r>
                      <a:r>
                        <a:rPr sz="900" spc="-10" dirty="0">
                          <a:solidFill>
                            <a:srgbClr val="231F20"/>
                          </a:solidFill>
                          <a:latin typeface="Arial"/>
                          <a:cs typeface="Arial"/>
                        </a:rPr>
                        <a:t> </a:t>
                      </a:r>
                      <a:r>
                        <a:rPr sz="900" dirty="0">
                          <a:solidFill>
                            <a:srgbClr val="231F20"/>
                          </a:solidFill>
                          <a:latin typeface="Arial"/>
                          <a:cs typeface="Arial"/>
                        </a:rPr>
                        <a:t>fees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27"/>
                  </a:ext>
                </a:extLst>
              </a:tr>
              <a:tr h="165100">
                <a:tc>
                  <a:txBody>
                    <a:bodyPr/>
                    <a:lstStyle/>
                    <a:p>
                      <a:pPr marL="31750">
                        <a:lnSpc>
                          <a:spcPct val="100000"/>
                        </a:lnSpc>
                        <a:spcBef>
                          <a:spcPts val="60"/>
                        </a:spcBef>
                      </a:pPr>
                      <a:r>
                        <a:rPr sz="900" dirty="0">
                          <a:solidFill>
                            <a:srgbClr val="231F20"/>
                          </a:solidFill>
                          <a:latin typeface="Arial"/>
                          <a:cs typeface="Arial"/>
                        </a:rPr>
                        <a:t>S28.12</a:t>
                      </a:r>
                      <a:endParaRPr sz="900">
                        <a:latin typeface="Arial"/>
                        <a:cs typeface="Arial"/>
                      </a:endParaRPr>
                    </a:p>
                  </a:txBody>
                  <a:tcPr marL="0" marR="0" marT="7620" marB="0"/>
                </a:tc>
                <a:tc>
                  <a:txBody>
                    <a:bodyPr/>
                    <a:lstStyle/>
                    <a:p>
                      <a:pPr marL="129539">
                        <a:lnSpc>
                          <a:spcPct val="100000"/>
                        </a:lnSpc>
                        <a:spcBef>
                          <a:spcPts val="60"/>
                        </a:spcBef>
                      </a:pPr>
                      <a:r>
                        <a:rPr sz="900" spc="-20" dirty="0">
                          <a:solidFill>
                            <a:srgbClr val="231F20"/>
                          </a:solidFill>
                          <a:latin typeface="Arial"/>
                          <a:cs typeface="Arial"/>
                        </a:rPr>
                        <a:t>Tenant </a:t>
                      </a:r>
                      <a:r>
                        <a:rPr sz="900" dirty="0">
                          <a:solidFill>
                            <a:srgbClr val="231F20"/>
                          </a:solidFill>
                          <a:latin typeface="Arial"/>
                          <a:cs typeface="Arial"/>
                        </a:rPr>
                        <a:t>fit-out</a:t>
                      </a:r>
                      <a:r>
                        <a:rPr sz="900" spc="15" dirty="0">
                          <a:solidFill>
                            <a:srgbClr val="231F20"/>
                          </a:solidFill>
                          <a:latin typeface="Arial"/>
                          <a:cs typeface="Arial"/>
                        </a:rPr>
                        <a:t> </a:t>
                      </a:r>
                      <a:r>
                        <a:rPr sz="900" dirty="0">
                          <a:solidFill>
                            <a:srgbClr val="231F20"/>
                          </a:solidFill>
                          <a:latin typeface="Arial"/>
                          <a:cs typeface="Arial"/>
                        </a:rPr>
                        <a:t>contributions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28"/>
                  </a:ext>
                </a:extLst>
              </a:tr>
              <a:tr h="165100">
                <a:tc>
                  <a:txBody>
                    <a:bodyPr/>
                    <a:lstStyle/>
                    <a:p>
                      <a:pPr marL="31750">
                        <a:lnSpc>
                          <a:spcPct val="100000"/>
                        </a:lnSpc>
                        <a:spcBef>
                          <a:spcPts val="60"/>
                        </a:spcBef>
                      </a:pPr>
                      <a:r>
                        <a:rPr sz="900" dirty="0">
                          <a:solidFill>
                            <a:srgbClr val="231F20"/>
                          </a:solidFill>
                          <a:latin typeface="Arial"/>
                          <a:cs typeface="Arial"/>
                        </a:rPr>
                        <a:t>S28.13</a:t>
                      </a:r>
                      <a:endParaRPr sz="900">
                        <a:latin typeface="Arial"/>
                        <a:cs typeface="Arial"/>
                      </a:endParaRPr>
                    </a:p>
                  </a:txBody>
                  <a:tcPr marL="0" marR="0" marT="7620" marB="0"/>
                </a:tc>
                <a:tc>
                  <a:txBody>
                    <a:bodyPr/>
                    <a:lstStyle/>
                    <a:p>
                      <a:pPr marL="129539">
                        <a:lnSpc>
                          <a:spcPct val="100000"/>
                        </a:lnSpc>
                        <a:spcBef>
                          <a:spcPts val="60"/>
                        </a:spcBef>
                      </a:pPr>
                      <a:r>
                        <a:rPr sz="900" spc="-5" dirty="0">
                          <a:solidFill>
                            <a:srgbClr val="231F20"/>
                          </a:solidFill>
                          <a:latin typeface="Arial"/>
                          <a:cs typeface="Arial"/>
                        </a:rPr>
                        <a:t>Land acquisition</a:t>
                      </a:r>
                      <a:r>
                        <a:rPr sz="900" spc="-10" dirty="0">
                          <a:solidFill>
                            <a:srgbClr val="231F20"/>
                          </a:solidFill>
                          <a:latin typeface="Arial"/>
                          <a:cs typeface="Arial"/>
                        </a:rPr>
                        <a:t> </a:t>
                      </a:r>
                      <a:r>
                        <a:rPr sz="900" dirty="0">
                          <a:solidFill>
                            <a:srgbClr val="231F20"/>
                          </a:solidFill>
                          <a:latin typeface="Arial"/>
                          <a:cs typeface="Arial"/>
                        </a:rPr>
                        <a:t>costs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29"/>
                  </a:ext>
                </a:extLst>
              </a:tr>
              <a:tr h="165100">
                <a:tc>
                  <a:txBody>
                    <a:bodyPr/>
                    <a:lstStyle/>
                    <a:p>
                      <a:pPr marL="31750">
                        <a:lnSpc>
                          <a:spcPct val="100000"/>
                        </a:lnSpc>
                        <a:spcBef>
                          <a:spcPts val="60"/>
                        </a:spcBef>
                      </a:pPr>
                      <a:r>
                        <a:rPr sz="900" dirty="0">
                          <a:solidFill>
                            <a:srgbClr val="231F20"/>
                          </a:solidFill>
                          <a:latin typeface="Arial"/>
                          <a:cs typeface="Arial"/>
                        </a:rPr>
                        <a:t>S28.14</a:t>
                      </a:r>
                      <a:endParaRPr sz="900">
                        <a:latin typeface="Arial"/>
                        <a:cs typeface="Arial"/>
                      </a:endParaRPr>
                    </a:p>
                  </a:txBody>
                  <a:tcPr marL="0" marR="0" marT="7620" marB="0"/>
                </a:tc>
                <a:tc>
                  <a:txBody>
                    <a:bodyPr/>
                    <a:lstStyle/>
                    <a:p>
                      <a:pPr marL="129539">
                        <a:lnSpc>
                          <a:spcPct val="100000"/>
                        </a:lnSpc>
                        <a:spcBef>
                          <a:spcPts val="60"/>
                        </a:spcBef>
                      </a:pPr>
                      <a:r>
                        <a:rPr sz="900" spc="-5" dirty="0">
                          <a:solidFill>
                            <a:srgbClr val="231F20"/>
                          </a:solidFill>
                          <a:latin typeface="Arial"/>
                          <a:cs typeface="Arial"/>
                        </a:rPr>
                        <a:t>Principal’s bond</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30"/>
                  </a:ext>
                </a:extLst>
              </a:tr>
              <a:tr h="165100">
                <a:tc>
                  <a:txBody>
                    <a:bodyPr/>
                    <a:lstStyle/>
                    <a:p>
                      <a:pPr marL="31750">
                        <a:lnSpc>
                          <a:spcPct val="100000"/>
                        </a:lnSpc>
                        <a:spcBef>
                          <a:spcPts val="60"/>
                        </a:spcBef>
                      </a:pPr>
                      <a:r>
                        <a:rPr sz="900" dirty="0">
                          <a:solidFill>
                            <a:srgbClr val="231F20"/>
                          </a:solidFill>
                          <a:latin typeface="Arial"/>
                          <a:cs typeface="Arial"/>
                        </a:rPr>
                        <a:t>S28.15</a:t>
                      </a:r>
                      <a:endParaRPr sz="900">
                        <a:latin typeface="Arial"/>
                        <a:cs typeface="Arial"/>
                      </a:endParaRPr>
                    </a:p>
                  </a:txBody>
                  <a:tcPr marL="0" marR="0" marT="7620" marB="0"/>
                </a:tc>
                <a:tc>
                  <a:txBody>
                    <a:bodyPr/>
                    <a:lstStyle/>
                    <a:p>
                      <a:pPr marL="129539">
                        <a:lnSpc>
                          <a:spcPct val="100000"/>
                        </a:lnSpc>
                        <a:spcBef>
                          <a:spcPts val="60"/>
                        </a:spcBef>
                      </a:pPr>
                      <a:r>
                        <a:rPr sz="900" dirty="0">
                          <a:solidFill>
                            <a:srgbClr val="231F20"/>
                          </a:solidFill>
                          <a:latin typeface="Arial"/>
                          <a:cs typeface="Arial"/>
                        </a:rPr>
                        <a:t>Operator</a:t>
                      </a:r>
                      <a:r>
                        <a:rPr sz="900" spc="-5" dirty="0">
                          <a:solidFill>
                            <a:srgbClr val="231F20"/>
                          </a:solidFill>
                          <a:latin typeface="Arial"/>
                          <a:cs typeface="Arial"/>
                        </a:rPr>
                        <a:t> licenses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31"/>
                  </a:ext>
                </a:extLst>
              </a:tr>
              <a:tr h="165100">
                <a:tc>
                  <a:txBody>
                    <a:bodyPr/>
                    <a:lstStyle/>
                    <a:p>
                      <a:pPr marL="31750">
                        <a:lnSpc>
                          <a:spcPct val="100000"/>
                        </a:lnSpc>
                        <a:spcBef>
                          <a:spcPts val="60"/>
                        </a:spcBef>
                      </a:pPr>
                      <a:r>
                        <a:rPr sz="900" dirty="0">
                          <a:solidFill>
                            <a:srgbClr val="231F20"/>
                          </a:solidFill>
                          <a:latin typeface="Arial"/>
                          <a:cs typeface="Arial"/>
                        </a:rPr>
                        <a:t>S28.16</a:t>
                      </a:r>
                      <a:endParaRPr sz="900">
                        <a:latin typeface="Arial"/>
                        <a:cs typeface="Arial"/>
                      </a:endParaRPr>
                    </a:p>
                  </a:txBody>
                  <a:tcPr marL="0" marR="0" marT="7620" marB="0"/>
                </a:tc>
                <a:tc>
                  <a:txBody>
                    <a:bodyPr/>
                    <a:lstStyle/>
                    <a:p>
                      <a:pPr marL="129539">
                        <a:lnSpc>
                          <a:spcPct val="100000"/>
                        </a:lnSpc>
                        <a:spcBef>
                          <a:spcPts val="60"/>
                        </a:spcBef>
                      </a:pPr>
                      <a:r>
                        <a:rPr sz="900" spc="-5" dirty="0">
                          <a:solidFill>
                            <a:srgbClr val="231F20"/>
                          </a:solidFill>
                          <a:latin typeface="Arial"/>
                          <a:cs typeface="Arial"/>
                        </a:rPr>
                        <a:t>Development </a:t>
                      </a:r>
                      <a:r>
                        <a:rPr sz="900" dirty="0">
                          <a:solidFill>
                            <a:srgbClr val="231F20"/>
                          </a:solidFill>
                          <a:latin typeface="Arial"/>
                          <a:cs typeface="Arial"/>
                        </a:rPr>
                        <a:t>management fees </a:t>
                      </a:r>
                      <a:r>
                        <a:rPr sz="900" spc="-5" dirty="0">
                          <a:solidFill>
                            <a:srgbClr val="231F20"/>
                          </a:solidFill>
                          <a:latin typeface="Arial"/>
                          <a:cs typeface="Arial"/>
                        </a:rPr>
                        <a:t>and administration</a:t>
                      </a:r>
                      <a:r>
                        <a:rPr sz="900" spc="-15" dirty="0">
                          <a:solidFill>
                            <a:srgbClr val="231F20"/>
                          </a:solidFill>
                          <a:latin typeface="Arial"/>
                          <a:cs typeface="Arial"/>
                        </a:rPr>
                        <a:t> </a:t>
                      </a:r>
                      <a:r>
                        <a:rPr sz="900" dirty="0">
                          <a:solidFill>
                            <a:srgbClr val="231F20"/>
                          </a:solidFill>
                          <a:latin typeface="Arial"/>
                          <a:cs typeface="Arial"/>
                        </a:rPr>
                        <a:t>costs</a:t>
                      </a:r>
                      <a:endParaRPr sz="900">
                        <a:latin typeface="Arial"/>
                        <a:cs typeface="Arial"/>
                      </a:endParaRPr>
                    </a:p>
                  </a:txBody>
                  <a:tcPr marL="0" marR="0" marT="7620" marB="0"/>
                </a:tc>
                <a:tc>
                  <a:txBody>
                    <a:bodyPr/>
                    <a:lstStyle/>
                    <a:p>
                      <a:pPr marL="331470">
                        <a:lnSpc>
                          <a:spcPct val="10000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32"/>
                  </a:ext>
                </a:extLst>
              </a:tr>
              <a:tr h="146397">
                <a:tc>
                  <a:txBody>
                    <a:bodyPr/>
                    <a:lstStyle/>
                    <a:p>
                      <a:pPr marL="31750">
                        <a:lnSpc>
                          <a:spcPts val="990"/>
                        </a:lnSpc>
                        <a:spcBef>
                          <a:spcPts val="60"/>
                        </a:spcBef>
                      </a:pPr>
                      <a:r>
                        <a:rPr sz="900" dirty="0">
                          <a:solidFill>
                            <a:srgbClr val="231F20"/>
                          </a:solidFill>
                          <a:latin typeface="Arial"/>
                          <a:cs typeface="Arial"/>
                        </a:rPr>
                        <a:t>S28.17</a:t>
                      </a:r>
                      <a:endParaRPr sz="900">
                        <a:latin typeface="Arial"/>
                        <a:cs typeface="Arial"/>
                      </a:endParaRPr>
                    </a:p>
                  </a:txBody>
                  <a:tcPr marL="0" marR="0" marT="7620" marB="0"/>
                </a:tc>
                <a:tc>
                  <a:txBody>
                    <a:bodyPr/>
                    <a:lstStyle/>
                    <a:p>
                      <a:pPr marL="129539">
                        <a:lnSpc>
                          <a:spcPts val="990"/>
                        </a:lnSpc>
                        <a:spcBef>
                          <a:spcPts val="60"/>
                        </a:spcBef>
                      </a:pPr>
                      <a:r>
                        <a:rPr sz="900" dirty="0">
                          <a:solidFill>
                            <a:srgbClr val="231F20"/>
                          </a:solidFill>
                          <a:latin typeface="Arial"/>
                          <a:cs typeface="Arial"/>
                        </a:rPr>
                        <a:t>Finance </a:t>
                      </a:r>
                      <a:r>
                        <a:rPr sz="900" spc="-5" dirty="0">
                          <a:solidFill>
                            <a:srgbClr val="231F20"/>
                          </a:solidFill>
                          <a:latin typeface="Arial"/>
                          <a:cs typeface="Arial"/>
                        </a:rPr>
                        <a:t>and </a:t>
                      </a:r>
                      <a:r>
                        <a:rPr sz="900" dirty="0">
                          <a:solidFill>
                            <a:srgbClr val="231F20"/>
                          </a:solidFill>
                          <a:latin typeface="Arial"/>
                          <a:cs typeface="Arial"/>
                        </a:rPr>
                        <a:t>funding</a:t>
                      </a:r>
                      <a:r>
                        <a:rPr sz="900" spc="-5" dirty="0">
                          <a:solidFill>
                            <a:srgbClr val="231F20"/>
                          </a:solidFill>
                          <a:latin typeface="Arial"/>
                          <a:cs typeface="Arial"/>
                        </a:rPr>
                        <a:t> </a:t>
                      </a:r>
                      <a:r>
                        <a:rPr sz="900" dirty="0">
                          <a:solidFill>
                            <a:srgbClr val="231F20"/>
                          </a:solidFill>
                          <a:latin typeface="Arial"/>
                          <a:cs typeface="Arial"/>
                        </a:rPr>
                        <a:t>costs</a:t>
                      </a:r>
                      <a:endParaRPr sz="900">
                        <a:latin typeface="Arial"/>
                        <a:cs typeface="Arial"/>
                      </a:endParaRPr>
                    </a:p>
                  </a:txBody>
                  <a:tcPr marL="0" marR="0" marT="7620" marB="0"/>
                </a:tc>
                <a:tc>
                  <a:txBody>
                    <a:bodyPr/>
                    <a:lstStyle/>
                    <a:p>
                      <a:pPr marL="331470">
                        <a:lnSpc>
                          <a:spcPts val="990"/>
                        </a:lnSpc>
                        <a:spcBef>
                          <a:spcPts val="60"/>
                        </a:spcBef>
                      </a:pPr>
                      <a:r>
                        <a:rPr sz="900" dirty="0">
                          <a:solidFill>
                            <a:srgbClr val="231F20"/>
                          </a:solidFill>
                          <a:latin typeface="Arial"/>
                          <a:cs typeface="Arial"/>
                        </a:rPr>
                        <a:t>Sum</a:t>
                      </a:r>
                      <a:endParaRPr sz="900">
                        <a:latin typeface="Arial"/>
                        <a:cs typeface="Arial"/>
                      </a:endParaRPr>
                    </a:p>
                  </a:txBody>
                  <a:tcPr marL="0" marR="0" marT="7620" marB="0"/>
                </a:tc>
                <a:extLst>
                  <a:ext uri="{0D108BD9-81ED-4DB2-BD59-A6C34878D82A}">
                    <a16:rowId xmlns:a16="http://schemas.microsoft.com/office/drawing/2014/main" val="10033"/>
                  </a:ext>
                </a:extLst>
              </a:tr>
            </a:tbl>
          </a:graphicData>
        </a:graphic>
      </p:graphicFrame>
      <p:sp>
        <p:nvSpPr>
          <p:cNvPr id="6" name="object 6"/>
          <p:cNvSpPr txBox="1"/>
          <p:nvPr/>
        </p:nvSpPr>
        <p:spPr>
          <a:xfrm>
            <a:off x="893317" y="300811"/>
            <a:ext cx="3347085" cy="319405"/>
          </a:xfrm>
          <a:prstGeom prst="rect">
            <a:avLst/>
          </a:prstGeom>
        </p:spPr>
        <p:txBody>
          <a:bodyPr vert="horz" wrap="square" lIns="0" tIns="23495" rIns="0" bIns="0" rtlCol="0">
            <a:spAutoFit/>
          </a:bodyPr>
          <a:lstStyle/>
          <a:p>
            <a:pPr marL="1270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List of Groups, Elements, Sub-elements: Element Unit Rate </a:t>
            </a:r>
            <a:r>
              <a:rPr sz="800" spc="-10" dirty="0">
                <a:latin typeface="Arial"/>
                <a:cs typeface="Arial"/>
              </a:rPr>
              <a:t>Record</a:t>
            </a:r>
            <a:r>
              <a:rPr sz="800" spc="60" dirty="0">
                <a:latin typeface="Arial"/>
                <a:cs typeface="Arial"/>
              </a:rPr>
              <a:t> </a:t>
            </a:r>
            <a:r>
              <a:rPr sz="800" spc="-5" dirty="0">
                <a:latin typeface="Arial"/>
                <a:cs typeface="Arial"/>
              </a:rPr>
              <a:t>Sheet</a:t>
            </a:r>
            <a:endParaRPr sz="800">
              <a:latin typeface="Arial"/>
              <a:cs typeface="Arial"/>
            </a:endParaRPr>
          </a:p>
        </p:txBody>
      </p:sp>
      <p:sp>
        <p:nvSpPr>
          <p:cNvPr id="7" name="object 7"/>
          <p:cNvSpPr/>
          <p:nvPr/>
        </p:nvSpPr>
        <p:spPr>
          <a:xfrm>
            <a:off x="5552998" y="818985"/>
            <a:ext cx="792480" cy="1431290"/>
          </a:xfrm>
          <a:custGeom>
            <a:avLst/>
            <a:gdLst/>
            <a:ahLst/>
            <a:cxnLst/>
            <a:rect l="l" t="t" r="r" b="b"/>
            <a:pathLst>
              <a:path w="792479" h="1431289">
                <a:moveTo>
                  <a:pt x="0" y="1431010"/>
                </a:moveTo>
                <a:lnTo>
                  <a:pt x="791997" y="1431010"/>
                </a:lnTo>
                <a:lnTo>
                  <a:pt x="791997" y="0"/>
                </a:lnTo>
                <a:lnTo>
                  <a:pt x="0" y="0"/>
                </a:lnTo>
                <a:lnTo>
                  <a:pt x="0" y="1431010"/>
                </a:lnTo>
                <a:close/>
              </a:path>
            </a:pathLst>
          </a:custGeom>
          <a:solidFill>
            <a:srgbClr val="FFFFFF"/>
          </a:solid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01625"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6</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886698" y="300811"/>
            <a:ext cx="5761990" cy="3288665"/>
          </a:xfrm>
          <a:prstGeom prst="rect">
            <a:avLst/>
          </a:prstGeom>
        </p:spPr>
        <p:txBody>
          <a:bodyPr vert="horz" wrap="square" lIns="0" tIns="23495" rIns="0" bIns="0" rtlCol="0">
            <a:spAutoFit/>
          </a:bodyPr>
          <a:lstStyle/>
          <a:p>
            <a:pPr marL="1905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9050" algn="just">
              <a:lnSpc>
                <a:spcPct val="100000"/>
              </a:lnSpc>
              <a:spcBef>
                <a:spcPts val="65"/>
              </a:spcBef>
            </a:pPr>
            <a:r>
              <a:rPr sz="800" spc="-5" dirty="0">
                <a:latin typeface="Arial"/>
                <a:cs typeface="Arial"/>
              </a:rPr>
              <a:t>Summary of Elements:</a:t>
            </a:r>
            <a:r>
              <a:rPr sz="800" spc="10" dirty="0">
                <a:latin typeface="Arial"/>
                <a:cs typeface="Arial"/>
              </a:rPr>
              <a:t> </a:t>
            </a:r>
            <a:r>
              <a:rPr sz="800" spc="-5" dirty="0">
                <a:latin typeface="Arial"/>
                <a:cs typeface="Arial"/>
              </a:rPr>
              <a:t>Services</a:t>
            </a:r>
            <a:endParaRPr sz="800">
              <a:latin typeface="Arial"/>
              <a:cs typeface="Arial"/>
            </a:endParaRPr>
          </a:p>
          <a:p>
            <a:pPr>
              <a:lnSpc>
                <a:spcPct val="100000"/>
              </a:lnSpc>
            </a:pPr>
            <a:endParaRPr sz="900">
              <a:latin typeface="Times New Roman"/>
              <a:cs typeface="Times New Roman"/>
            </a:endParaRPr>
          </a:p>
          <a:p>
            <a:pPr>
              <a:lnSpc>
                <a:spcPct val="100000"/>
              </a:lnSpc>
              <a:spcBef>
                <a:spcPts val="35"/>
              </a:spcBef>
            </a:pPr>
            <a:endParaRPr sz="750">
              <a:latin typeface="Times New Roman"/>
              <a:cs typeface="Times New Roman"/>
            </a:endParaRPr>
          </a:p>
          <a:p>
            <a:pPr marL="12700">
              <a:lnSpc>
                <a:spcPct val="100000"/>
              </a:lnSpc>
            </a:pPr>
            <a:r>
              <a:rPr sz="1100" b="1" spc="-5" dirty="0">
                <a:latin typeface="Arial"/>
                <a:cs typeface="Arial"/>
              </a:rPr>
              <a:t>Interior Doors.</a:t>
            </a:r>
            <a:endParaRPr sz="1100">
              <a:latin typeface="Arial"/>
              <a:cs typeface="Arial"/>
            </a:endParaRPr>
          </a:p>
          <a:p>
            <a:pPr marL="12700" marR="13335" algn="just">
              <a:lnSpc>
                <a:spcPct val="102200"/>
              </a:lnSpc>
              <a:spcBef>
                <a:spcPts val="20"/>
              </a:spcBef>
            </a:pPr>
            <a:r>
              <a:rPr sz="900" spc="-5" dirty="0">
                <a:latin typeface="Arial"/>
                <a:cs typeface="Arial"/>
              </a:rPr>
              <a:t>All interior doors including frames, architraves, finishes, glazing, fanlights, side lights, panels over doors, hardware  and control systems. Excludes doors to proprietary partition systems, fittings and</a:t>
            </a:r>
            <a:r>
              <a:rPr sz="900" spc="30" dirty="0">
                <a:latin typeface="Arial"/>
                <a:cs typeface="Arial"/>
              </a:rPr>
              <a:t> </a:t>
            </a:r>
            <a:r>
              <a:rPr sz="900" spc="-5" dirty="0">
                <a:latin typeface="Arial"/>
                <a:cs typeface="Arial"/>
              </a:rPr>
              <a:t>fixtures.</a:t>
            </a:r>
            <a:endParaRPr sz="900">
              <a:latin typeface="Arial"/>
              <a:cs typeface="Arial"/>
            </a:endParaRPr>
          </a:p>
          <a:p>
            <a:pPr marL="12700">
              <a:lnSpc>
                <a:spcPct val="100000"/>
              </a:lnSpc>
              <a:spcBef>
                <a:spcPts val="650"/>
              </a:spcBef>
            </a:pPr>
            <a:r>
              <a:rPr sz="1100" b="1" spc="-5" dirty="0">
                <a:latin typeface="Arial"/>
                <a:cs typeface="Arial"/>
              </a:rPr>
              <a:t>Floor Finishes.</a:t>
            </a:r>
            <a:endParaRPr sz="1100">
              <a:latin typeface="Arial"/>
              <a:cs typeface="Arial"/>
            </a:endParaRPr>
          </a:p>
          <a:p>
            <a:pPr marL="12700" marR="9525" algn="just">
              <a:lnSpc>
                <a:spcPct val="102200"/>
              </a:lnSpc>
              <a:spcBef>
                <a:spcPts val="25"/>
              </a:spcBef>
            </a:pPr>
            <a:r>
              <a:rPr sz="900" spc="-5" dirty="0">
                <a:latin typeface="Arial"/>
                <a:cs typeface="Arial"/>
              </a:rPr>
              <a:t>Includes all preparatory work, screeds, surface finishes, matwells, threshold strips, raised floors laid over structural  floors.</a:t>
            </a:r>
            <a:endParaRPr sz="900">
              <a:latin typeface="Arial"/>
              <a:cs typeface="Arial"/>
            </a:endParaRPr>
          </a:p>
          <a:p>
            <a:pPr marL="12700">
              <a:lnSpc>
                <a:spcPct val="100000"/>
              </a:lnSpc>
              <a:spcBef>
                <a:spcPts val="650"/>
              </a:spcBef>
            </a:pPr>
            <a:r>
              <a:rPr sz="1100" b="1" spc="-15" dirty="0">
                <a:latin typeface="Arial"/>
                <a:cs typeface="Arial"/>
              </a:rPr>
              <a:t>Wall</a:t>
            </a:r>
            <a:r>
              <a:rPr sz="1100" b="1" spc="-5" dirty="0">
                <a:latin typeface="Arial"/>
                <a:cs typeface="Arial"/>
              </a:rPr>
              <a:t> Finishes.</a:t>
            </a:r>
            <a:endParaRPr sz="1100">
              <a:latin typeface="Arial"/>
              <a:cs typeface="Arial"/>
            </a:endParaRPr>
          </a:p>
          <a:p>
            <a:pPr marL="12700" marR="5080" algn="just">
              <a:lnSpc>
                <a:spcPct val="102000"/>
              </a:lnSpc>
              <a:spcBef>
                <a:spcPts val="20"/>
              </a:spcBef>
            </a:pPr>
            <a:r>
              <a:rPr sz="900" spc="-5" dirty="0">
                <a:latin typeface="Arial"/>
                <a:cs typeface="Arial"/>
              </a:rPr>
              <a:t>Includes all preparatory work and finishes to interior walls, isolated columns, and to interior faces </a:t>
            </a:r>
            <a:r>
              <a:rPr sz="900" dirty="0">
                <a:latin typeface="Arial"/>
                <a:cs typeface="Arial"/>
              </a:rPr>
              <a:t>of </a:t>
            </a:r>
            <a:r>
              <a:rPr sz="900" spc="-5" dirty="0">
                <a:latin typeface="Arial"/>
                <a:cs typeface="Arial"/>
              </a:rPr>
              <a:t>exterior walls.  Excludes</a:t>
            </a:r>
            <a:r>
              <a:rPr sz="900" spc="-75" dirty="0">
                <a:latin typeface="Arial"/>
                <a:cs typeface="Arial"/>
              </a:rPr>
              <a:t> </a:t>
            </a:r>
            <a:r>
              <a:rPr sz="900" spc="-5" dirty="0">
                <a:latin typeface="Arial"/>
                <a:cs typeface="Arial"/>
              </a:rPr>
              <a:t>fairface</a:t>
            </a:r>
            <a:r>
              <a:rPr sz="900" spc="-75" dirty="0">
                <a:latin typeface="Arial"/>
                <a:cs typeface="Arial"/>
              </a:rPr>
              <a:t> </a:t>
            </a:r>
            <a:r>
              <a:rPr sz="900" spc="-5" dirty="0">
                <a:latin typeface="Arial"/>
                <a:cs typeface="Arial"/>
              </a:rPr>
              <a:t>finish</a:t>
            </a:r>
            <a:r>
              <a:rPr sz="900" spc="-75" dirty="0">
                <a:latin typeface="Arial"/>
                <a:cs typeface="Arial"/>
              </a:rPr>
              <a:t> </a:t>
            </a:r>
            <a:r>
              <a:rPr sz="900" spc="-5" dirty="0">
                <a:latin typeface="Arial"/>
                <a:cs typeface="Arial"/>
              </a:rPr>
              <a:t>to</a:t>
            </a:r>
            <a:r>
              <a:rPr sz="900" spc="-75" dirty="0">
                <a:latin typeface="Arial"/>
                <a:cs typeface="Arial"/>
              </a:rPr>
              <a:t> </a:t>
            </a:r>
            <a:r>
              <a:rPr sz="900" spc="-5" dirty="0">
                <a:latin typeface="Arial"/>
                <a:cs typeface="Arial"/>
              </a:rPr>
              <a:t>concrete,</a:t>
            </a:r>
            <a:r>
              <a:rPr sz="900" spc="-75" dirty="0">
                <a:latin typeface="Arial"/>
                <a:cs typeface="Arial"/>
              </a:rPr>
              <a:t> </a:t>
            </a:r>
            <a:r>
              <a:rPr sz="900" spc="-5" dirty="0">
                <a:latin typeface="Arial"/>
                <a:cs typeface="Arial"/>
              </a:rPr>
              <a:t>finishes</a:t>
            </a:r>
            <a:r>
              <a:rPr sz="900" spc="-75" dirty="0">
                <a:latin typeface="Arial"/>
                <a:cs typeface="Arial"/>
              </a:rPr>
              <a:t> </a:t>
            </a:r>
            <a:r>
              <a:rPr sz="900" spc="-5" dirty="0">
                <a:latin typeface="Arial"/>
                <a:cs typeface="Arial"/>
              </a:rPr>
              <a:t>to</a:t>
            </a:r>
            <a:r>
              <a:rPr sz="900" spc="-70" dirty="0">
                <a:latin typeface="Arial"/>
                <a:cs typeface="Arial"/>
              </a:rPr>
              <a:t> </a:t>
            </a:r>
            <a:r>
              <a:rPr sz="900" spc="-5" dirty="0">
                <a:latin typeface="Arial"/>
                <a:cs typeface="Arial"/>
              </a:rPr>
              <a:t>proprietary</a:t>
            </a:r>
            <a:r>
              <a:rPr sz="900" spc="-75" dirty="0">
                <a:latin typeface="Arial"/>
                <a:cs typeface="Arial"/>
              </a:rPr>
              <a:t> </a:t>
            </a:r>
            <a:r>
              <a:rPr sz="900" spc="-5" dirty="0">
                <a:latin typeface="Arial"/>
                <a:cs typeface="Arial"/>
              </a:rPr>
              <a:t>partition</a:t>
            </a:r>
            <a:r>
              <a:rPr sz="900" spc="-70" dirty="0">
                <a:latin typeface="Arial"/>
                <a:cs typeface="Arial"/>
              </a:rPr>
              <a:t> </a:t>
            </a:r>
            <a:r>
              <a:rPr sz="900" spc="-5" dirty="0">
                <a:latin typeface="Arial"/>
                <a:cs typeface="Arial"/>
              </a:rPr>
              <a:t>systems.</a:t>
            </a:r>
            <a:r>
              <a:rPr sz="900" spc="-70" dirty="0">
                <a:latin typeface="Arial"/>
                <a:cs typeface="Arial"/>
              </a:rPr>
              <a:t> </a:t>
            </a:r>
            <a:r>
              <a:rPr sz="900" spc="-5" dirty="0">
                <a:latin typeface="Arial"/>
                <a:cs typeface="Arial"/>
              </a:rPr>
              <a:t>Includes</a:t>
            </a:r>
            <a:r>
              <a:rPr sz="900" spc="-75" dirty="0">
                <a:latin typeface="Arial"/>
                <a:cs typeface="Arial"/>
              </a:rPr>
              <a:t> </a:t>
            </a:r>
            <a:r>
              <a:rPr sz="900" spc="-5" dirty="0">
                <a:latin typeface="Arial"/>
                <a:cs typeface="Arial"/>
              </a:rPr>
              <a:t>skirtings,</a:t>
            </a:r>
            <a:r>
              <a:rPr sz="900" spc="-75" dirty="0">
                <a:latin typeface="Arial"/>
                <a:cs typeface="Arial"/>
              </a:rPr>
              <a:t> </a:t>
            </a:r>
            <a:r>
              <a:rPr sz="900" spc="-5" dirty="0">
                <a:latin typeface="Arial"/>
                <a:cs typeface="Arial"/>
              </a:rPr>
              <a:t>cornices,</a:t>
            </a:r>
            <a:r>
              <a:rPr sz="900" spc="-75" dirty="0">
                <a:latin typeface="Arial"/>
                <a:cs typeface="Arial"/>
              </a:rPr>
              <a:t> </a:t>
            </a:r>
            <a:r>
              <a:rPr sz="900" spc="-5" dirty="0">
                <a:latin typeface="Arial"/>
                <a:cs typeface="Arial"/>
              </a:rPr>
              <a:t>trims,</a:t>
            </a:r>
            <a:r>
              <a:rPr sz="900" spc="-70" dirty="0">
                <a:latin typeface="Arial"/>
                <a:cs typeface="Arial"/>
              </a:rPr>
              <a:t> </a:t>
            </a:r>
            <a:r>
              <a:rPr sz="900" spc="-5" dirty="0">
                <a:latin typeface="Arial"/>
                <a:cs typeface="Arial"/>
              </a:rPr>
              <a:t>dado  rails and the</a:t>
            </a:r>
            <a:r>
              <a:rPr sz="900" spc="-15" dirty="0">
                <a:latin typeface="Arial"/>
                <a:cs typeface="Arial"/>
              </a:rPr>
              <a:t> </a:t>
            </a:r>
            <a:r>
              <a:rPr sz="900" spc="-5" dirty="0">
                <a:latin typeface="Arial"/>
                <a:cs typeface="Arial"/>
              </a:rPr>
              <a:t>like.</a:t>
            </a:r>
            <a:endParaRPr sz="900">
              <a:latin typeface="Arial"/>
              <a:cs typeface="Arial"/>
            </a:endParaRPr>
          </a:p>
          <a:p>
            <a:pPr marL="12700">
              <a:lnSpc>
                <a:spcPct val="100000"/>
              </a:lnSpc>
              <a:spcBef>
                <a:spcPts val="655"/>
              </a:spcBef>
            </a:pPr>
            <a:r>
              <a:rPr sz="1100" b="1" spc="-5" dirty="0">
                <a:latin typeface="Arial"/>
                <a:cs typeface="Arial"/>
              </a:rPr>
              <a:t>Ceiling</a:t>
            </a:r>
            <a:r>
              <a:rPr sz="1100" b="1" spc="-10" dirty="0">
                <a:latin typeface="Arial"/>
                <a:cs typeface="Arial"/>
              </a:rPr>
              <a:t> </a:t>
            </a:r>
            <a:r>
              <a:rPr sz="1100" b="1" spc="-5" dirty="0">
                <a:latin typeface="Arial"/>
                <a:cs typeface="Arial"/>
              </a:rPr>
              <a:t>Finishes.</a:t>
            </a:r>
            <a:endParaRPr sz="1100">
              <a:latin typeface="Arial"/>
              <a:cs typeface="Arial"/>
            </a:endParaRPr>
          </a:p>
          <a:p>
            <a:pPr marL="12700" marR="56515" algn="just">
              <a:lnSpc>
                <a:spcPct val="101699"/>
              </a:lnSpc>
              <a:spcBef>
                <a:spcPts val="30"/>
              </a:spcBef>
            </a:pPr>
            <a:r>
              <a:rPr sz="900" spc="-5" dirty="0">
                <a:latin typeface="Arial"/>
                <a:cs typeface="Arial"/>
              </a:rPr>
              <a:t>Includes all preparatory work and finishes, suspended ceilings and framing, soffits </a:t>
            </a:r>
            <a:r>
              <a:rPr sz="900" dirty="0">
                <a:latin typeface="Arial"/>
                <a:cs typeface="Arial"/>
              </a:rPr>
              <a:t>of </a:t>
            </a:r>
            <a:r>
              <a:rPr sz="900" spc="-5" dirty="0">
                <a:latin typeface="Arial"/>
                <a:cs typeface="Arial"/>
              </a:rPr>
              <a:t>staircases and intermediate  landings. Excludes ceiling framing forming part </a:t>
            </a:r>
            <a:r>
              <a:rPr sz="900" dirty="0">
                <a:latin typeface="Arial"/>
                <a:cs typeface="Arial"/>
              </a:rPr>
              <a:t>of </a:t>
            </a:r>
            <a:r>
              <a:rPr sz="900" spc="-5" dirty="0">
                <a:latin typeface="Arial"/>
                <a:cs typeface="Arial"/>
              </a:rPr>
              <a:t>roof</a:t>
            </a:r>
            <a:r>
              <a:rPr sz="900" spc="-20" dirty="0">
                <a:latin typeface="Arial"/>
                <a:cs typeface="Arial"/>
              </a:rPr>
              <a:t> </a:t>
            </a:r>
            <a:r>
              <a:rPr sz="900" spc="-5" dirty="0">
                <a:latin typeface="Arial"/>
                <a:cs typeface="Arial"/>
              </a:rPr>
              <a:t>framing.</a:t>
            </a:r>
            <a:endParaRPr sz="900">
              <a:latin typeface="Arial"/>
              <a:cs typeface="Arial"/>
            </a:endParaRPr>
          </a:p>
          <a:p>
            <a:pPr marL="12700">
              <a:lnSpc>
                <a:spcPct val="100000"/>
              </a:lnSpc>
              <a:spcBef>
                <a:spcPts val="650"/>
              </a:spcBef>
            </a:pPr>
            <a:r>
              <a:rPr sz="1100" b="1" spc="-5" dirty="0">
                <a:latin typeface="Arial"/>
                <a:cs typeface="Arial"/>
              </a:rPr>
              <a:t>Fittings and</a:t>
            </a:r>
            <a:r>
              <a:rPr sz="1100" b="1" dirty="0">
                <a:latin typeface="Arial"/>
                <a:cs typeface="Arial"/>
              </a:rPr>
              <a:t> </a:t>
            </a:r>
            <a:r>
              <a:rPr sz="1100" b="1" spc="-5" dirty="0">
                <a:latin typeface="Arial"/>
                <a:cs typeface="Arial"/>
              </a:rPr>
              <a:t>Fixtures.</a:t>
            </a:r>
            <a:endParaRPr sz="1100">
              <a:latin typeface="Arial"/>
              <a:cs typeface="Arial"/>
            </a:endParaRPr>
          </a:p>
          <a:p>
            <a:pPr marL="12700" marR="8890" algn="just">
              <a:lnSpc>
                <a:spcPct val="101699"/>
              </a:lnSpc>
              <a:spcBef>
                <a:spcPts val="35"/>
              </a:spcBef>
            </a:pPr>
            <a:r>
              <a:rPr sz="900" spc="-5" dirty="0">
                <a:latin typeface="Arial"/>
                <a:cs typeface="Arial"/>
              </a:rPr>
              <a:t>Joinery</a:t>
            </a:r>
            <a:r>
              <a:rPr sz="900" spc="-55" dirty="0">
                <a:latin typeface="Arial"/>
                <a:cs typeface="Arial"/>
              </a:rPr>
              <a:t> </a:t>
            </a:r>
            <a:r>
              <a:rPr sz="900" spc="-5" dirty="0">
                <a:latin typeface="Arial"/>
                <a:cs typeface="Arial"/>
              </a:rPr>
              <a:t>fittings,</a:t>
            </a:r>
            <a:r>
              <a:rPr sz="900" spc="-50" dirty="0">
                <a:latin typeface="Arial"/>
                <a:cs typeface="Arial"/>
              </a:rPr>
              <a:t> </a:t>
            </a:r>
            <a:r>
              <a:rPr sz="900" spc="-5" dirty="0">
                <a:latin typeface="Arial"/>
                <a:cs typeface="Arial"/>
              </a:rPr>
              <a:t>whether</a:t>
            </a:r>
            <a:r>
              <a:rPr sz="900" spc="-55" dirty="0">
                <a:latin typeface="Arial"/>
                <a:cs typeface="Arial"/>
              </a:rPr>
              <a:t> </a:t>
            </a:r>
            <a:r>
              <a:rPr sz="900" spc="-5" dirty="0">
                <a:latin typeface="Arial"/>
                <a:cs typeface="Arial"/>
              </a:rPr>
              <a:t>built-in</a:t>
            </a:r>
            <a:r>
              <a:rPr sz="900" spc="-50" dirty="0">
                <a:latin typeface="Arial"/>
                <a:cs typeface="Arial"/>
              </a:rPr>
              <a:t> </a:t>
            </a:r>
            <a:r>
              <a:rPr sz="900" dirty="0">
                <a:latin typeface="Arial"/>
                <a:cs typeface="Arial"/>
              </a:rPr>
              <a:t>or</a:t>
            </a:r>
            <a:r>
              <a:rPr sz="900" spc="-55" dirty="0">
                <a:latin typeface="Arial"/>
                <a:cs typeface="Arial"/>
              </a:rPr>
              <a:t> </a:t>
            </a:r>
            <a:r>
              <a:rPr sz="900" spc="-5" dirty="0">
                <a:latin typeface="Arial"/>
                <a:cs typeface="Arial"/>
              </a:rPr>
              <a:t>fixed</a:t>
            </a:r>
            <a:r>
              <a:rPr sz="900" spc="-45" dirty="0">
                <a:latin typeface="Arial"/>
                <a:cs typeface="Arial"/>
              </a:rPr>
              <a:t> </a:t>
            </a:r>
            <a:r>
              <a:rPr sz="900" spc="-5" dirty="0">
                <a:latin typeface="Arial"/>
                <a:cs typeface="Arial"/>
              </a:rPr>
              <a:t>in</a:t>
            </a:r>
            <a:r>
              <a:rPr sz="900" spc="-50" dirty="0">
                <a:latin typeface="Arial"/>
                <a:cs typeface="Arial"/>
              </a:rPr>
              <a:t> </a:t>
            </a:r>
            <a:r>
              <a:rPr sz="900" spc="-5" dirty="0">
                <a:latin typeface="Arial"/>
                <a:cs typeface="Arial"/>
              </a:rPr>
              <a:t>position,</a:t>
            </a:r>
            <a:r>
              <a:rPr sz="900" spc="-50" dirty="0">
                <a:latin typeface="Arial"/>
                <a:cs typeface="Arial"/>
              </a:rPr>
              <a:t> </a:t>
            </a:r>
            <a:r>
              <a:rPr sz="900" spc="-5" dirty="0">
                <a:latin typeface="Arial"/>
                <a:cs typeface="Arial"/>
              </a:rPr>
              <a:t>includes</a:t>
            </a:r>
            <a:r>
              <a:rPr sz="900" spc="-50" dirty="0">
                <a:latin typeface="Arial"/>
                <a:cs typeface="Arial"/>
              </a:rPr>
              <a:t> </a:t>
            </a:r>
            <a:r>
              <a:rPr sz="900" spc="-5" dirty="0">
                <a:latin typeface="Arial"/>
                <a:cs typeface="Arial"/>
              </a:rPr>
              <a:t>glass,</a:t>
            </a:r>
            <a:r>
              <a:rPr sz="900" spc="-55" dirty="0">
                <a:latin typeface="Arial"/>
                <a:cs typeface="Arial"/>
              </a:rPr>
              <a:t> </a:t>
            </a:r>
            <a:r>
              <a:rPr sz="900" spc="-5" dirty="0">
                <a:latin typeface="Arial"/>
                <a:cs typeface="Arial"/>
              </a:rPr>
              <a:t>hardware</a:t>
            </a:r>
            <a:r>
              <a:rPr sz="900" spc="-45" dirty="0">
                <a:latin typeface="Arial"/>
                <a:cs typeface="Arial"/>
              </a:rPr>
              <a:t> </a:t>
            </a:r>
            <a:r>
              <a:rPr sz="900" spc="-5" dirty="0">
                <a:latin typeface="Arial"/>
                <a:cs typeface="Arial"/>
              </a:rPr>
              <a:t>and</a:t>
            </a:r>
            <a:r>
              <a:rPr sz="900" spc="-45" dirty="0">
                <a:latin typeface="Arial"/>
                <a:cs typeface="Arial"/>
              </a:rPr>
              <a:t> </a:t>
            </a:r>
            <a:r>
              <a:rPr sz="900" spc="-5" dirty="0">
                <a:latin typeface="Arial"/>
                <a:cs typeface="Arial"/>
              </a:rPr>
              <a:t>finishes.</a:t>
            </a:r>
            <a:r>
              <a:rPr sz="900" spc="-50" dirty="0">
                <a:latin typeface="Arial"/>
                <a:cs typeface="Arial"/>
              </a:rPr>
              <a:t> </a:t>
            </a:r>
            <a:r>
              <a:rPr sz="900" spc="-5" dirty="0">
                <a:latin typeface="Arial"/>
                <a:cs typeface="Arial"/>
              </a:rPr>
              <a:t>Excludes</a:t>
            </a:r>
            <a:r>
              <a:rPr sz="900" spc="-45" dirty="0">
                <a:latin typeface="Arial"/>
                <a:cs typeface="Arial"/>
              </a:rPr>
              <a:t> </a:t>
            </a:r>
            <a:r>
              <a:rPr sz="900" spc="-5" dirty="0">
                <a:latin typeface="Arial"/>
                <a:cs typeface="Arial"/>
              </a:rPr>
              <a:t>sanitary</a:t>
            </a:r>
            <a:r>
              <a:rPr sz="900" spc="-55" dirty="0">
                <a:latin typeface="Arial"/>
                <a:cs typeface="Arial"/>
              </a:rPr>
              <a:t> </a:t>
            </a:r>
            <a:r>
              <a:rPr sz="900" spc="-5" dirty="0">
                <a:latin typeface="Arial"/>
                <a:cs typeface="Arial"/>
              </a:rPr>
              <a:t>fittings,  electrical fittings, services to fittings and</a:t>
            </a:r>
            <a:r>
              <a:rPr sz="900" dirty="0">
                <a:latin typeface="Arial"/>
                <a:cs typeface="Arial"/>
              </a:rPr>
              <a:t> </a:t>
            </a:r>
            <a:r>
              <a:rPr sz="900" spc="-5" dirty="0">
                <a:latin typeface="Arial"/>
                <a:cs typeface="Arial"/>
              </a:rPr>
              <a:t>fixtures.</a:t>
            </a:r>
            <a:endParaRPr sz="900">
              <a:latin typeface="Arial"/>
              <a:cs typeface="Arial"/>
            </a:endParaRPr>
          </a:p>
        </p:txBody>
      </p:sp>
      <p:sp>
        <p:nvSpPr>
          <p:cNvPr id="5" name="object 5"/>
          <p:cNvSpPr/>
          <p:nvPr/>
        </p:nvSpPr>
        <p:spPr>
          <a:xfrm>
            <a:off x="899518" y="4226178"/>
            <a:ext cx="0" cy="32384"/>
          </a:xfrm>
          <a:custGeom>
            <a:avLst/>
            <a:gdLst/>
            <a:ahLst/>
            <a:cxnLst/>
            <a:rect l="l" t="t" r="r" b="b"/>
            <a:pathLst>
              <a:path h="32385">
                <a:moveTo>
                  <a:pt x="0" y="0"/>
                </a:moveTo>
                <a:lnTo>
                  <a:pt x="0" y="32004"/>
                </a:lnTo>
              </a:path>
            </a:pathLst>
          </a:custGeom>
          <a:solidFill>
            <a:srgbClr val="1AB3E0"/>
          </a:solidFill>
        </p:spPr>
        <p:txBody>
          <a:bodyPr wrap="square" lIns="0" tIns="0" rIns="0" bIns="0" rtlCol="0"/>
          <a:lstStyle/>
          <a:p>
            <a:endParaRPr/>
          </a:p>
        </p:txBody>
      </p:sp>
      <p:sp>
        <p:nvSpPr>
          <p:cNvPr id="6" name="object 6"/>
          <p:cNvSpPr/>
          <p:nvPr/>
        </p:nvSpPr>
        <p:spPr>
          <a:xfrm>
            <a:off x="899515" y="4242181"/>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7" name="object 7"/>
          <p:cNvSpPr txBox="1"/>
          <p:nvPr/>
        </p:nvSpPr>
        <p:spPr>
          <a:xfrm>
            <a:off x="886813" y="3977255"/>
            <a:ext cx="706755" cy="238760"/>
          </a:xfrm>
          <a:prstGeom prst="rect">
            <a:avLst/>
          </a:prstGeom>
        </p:spPr>
        <p:txBody>
          <a:bodyPr vert="horz" wrap="square" lIns="0" tIns="12065" rIns="0" bIns="0" rtlCol="0">
            <a:spAutoFit/>
          </a:bodyPr>
          <a:lstStyle/>
          <a:p>
            <a:pPr marL="12700">
              <a:lnSpc>
                <a:spcPct val="100000"/>
              </a:lnSpc>
              <a:spcBef>
                <a:spcPts val="95"/>
              </a:spcBef>
            </a:pPr>
            <a:r>
              <a:rPr sz="1400" spc="-5" dirty="0">
                <a:latin typeface="Arial"/>
                <a:cs typeface="Arial"/>
              </a:rPr>
              <a:t>Services</a:t>
            </a:r>
            <a:endParaRPr sz="1400">
              <a:latin typeface="Arial"/>
              <a:cs typeface="Arial"/>
            </a:endParaRPr>
          </a:p>
        </p:txBody>
      </p:sp>
      <p:sp>
        <p:nvSpPr>
          <p:cNvPr id="8" name="object 8"/>
          <p:cNvSpPr txBox="1"/>
          <p:nvPr/>
        </p:nvSpPr>
        <p:spPr>
          <a:xfrm>
            <a:off x="886813" y="4438266"/>
            <a:ext cx="5782945" cy="3536950"/>
          </a:xfrm>
          <a:prstGeom prst="rect">
            <a:avLst/>
          </a:prstGeom>
        </p:spPr>
        <p:txBody>
          <a:bodyPr vert="horz" wrap="square" lIns="0" tIns="12065" rIns="0" bIns="0" rtlCol="0">
            <a:spAutoFit/>
          </a:bodyPr>
          <a:lstStyle/>
          <a:p>
            <a:pPr marL="12700">
              <a:lnSpc>
                <a:spcPct val="100000"/>
              </a:lnSpc>
              <a:spcBef>
                <a:spcPts val="95"/>
              </a:spcBef>
            </a:pPr>
            <a:r>
              <a:rPr sz="1100" b="1" spc="-10" dirty="0">
                <a:latin typeface="Arial"/>
                <a:cs typeface="Arial"/>
              </a:rPr>
              <a:t>Sanitary </a:t>
            </a:r>
            <a:r>
              <a:rPr sz="1100" b="1" spc="-5" dirty="0">
                <a:latin typeface="Arial"/>
                <a:cs typeface="Arial"/>
              </a:rPr>
              <a:t>Plumbing.</a:t>
            </a:r>
            <a:endParaRPr sz="1100">
              <a:latin typeface="Arial"/>
              <a:cs typeface="Arial"/>
            </a:endParaRPr>
          </a:p>
          <a:p>
            <a:pPr marL="12700" marR="26034">
              <a:lnSpc>
                <a:spcPct val="101699"/>
              </a:lnSpc>
              <a:spcBef>
                <a:spcPts val="35"/>
              </a:spcBef>
            </a:pPr>
            <a:r>
              <a:rPr sz="900" spc="-5" dirty="0">
                <a:latin typeface="Arial"/>
                <a:cs typeface="Arial"/>
              </a:rPr>
              <a:t>Hot</a:t>
            </a:r>
            <a:r>
              <a:rPr sz="900" spc="-60" dirty="0">
                <a:latin typeface="Arial"/>
                <a:cs typeface="Arial"/>
              </a:rPr>
              <a:t> </a:t>
            </a:r>
            <a:r>
              <a:rPr sz="900" spc="-5" dirty="0">
                <a:latin typeface="Arial"/>
                <a:cs typeface="Arial"/>
              </a:rPr>
              <a:t>and</a:t>
            </a:r>
            <a:r>
              <a:rPr sz="900" spc="-50" dirty="0">
                <a:latin typeface="Arial"/>
                <a:cs typeface="Arial"/>
              </a:rPr>
              <a:t> </a:t>
            </a:r>
            <a:r>
              <a:rPr sz="900" spc="-5" dirty="0">
                <a:latin typeface="Arial"/>
                <a:cs typeface="Arial"/>
              </a:rPr>
              <a:t>cold</a:t>
            </a:r>
            <a:r>
              <a:rPr sz="900" spc="-55" dirty="0">
                <a:latin typeface="Arial"/>
                <a:cs typeface="Arial"/>
              </a:rPr>
              <a:t> </a:t>
            </a:r>
            <a:r>
              <a:rPr sz="900" spc="-5" dirty="0">
                <a:latin typeface="Arial"/>
                <a:cs typeface="Arial"/>
              </a:rPr>
              <a:t>water</a:t>
            </a:r>
            <a:r>
              <a:rPr sz="900" spc="-65" dirty="0">
                <a:latin typeface="Arial"/>
                <a:cs typeface="Arial"/>
              </a:rPr>
              <a:t> </a:t>
            </a:r>
            <a:r>
              <a:rPr sz="900" spc="-5" dirty="0">
                <a:latin typeface="Arial"/>
                <a:cs typeface="Arial"/>
              </a:rPr>
              <a:t>supply,</a:t>
            </a:r>
            <a:r>
              <a:rPr sz="900" spc="-55" dirty="0">
                <a:latin typeface="Arial"/>
                <a:cs typeface="Arial"/>
              </a:rPr>
              <a:t> </a:t>
            </a:r>
            <a:r>
              <a:rPr sz="900" spc="-5" dirty="0">
                <a:latin typeface="Arial"/>
                <a:cs typeface="Arial"/>
              </a:rPr>
              <a:t>including</a:t>
            </a:r>
            <a:r>
              <a:rPr sz="900" spc="-65" dirty="0">
                <a:latin typeface="Arial"/>
                <a:cs typeface="Arial"/>
              </a:rPr>
              <a:t> </a:t>
            </a:r>
            <a:r>
              <a:rPr sz="900" spc="-5" dirty="0">
                <a:latin typeface="Arial"/>
                <a:cs typeface="Arial"/>
              </a:rPr>
              <a:t>hot</a:t>
            </a:r>
            <a:r>
              <a:rPr sz="900" spc="-55" dirty="0">
                <a:latin typeface="Arial"/>
                <a:cs typeface="Arial"/>
              </a:rPr>
              <a:t> </a:t>
            </a:r>
            <a:r>
              <a:rPr sz="900" spc="-5" dirty="0">
                <a:latin typeface="Arial"/>
                <a:cs typeface="Arial"/>
              </a:rPr>
              <a:t>water</a:t>
            </a:r>
            <a:r>
              <a:rPr sz="900" spc="-55" dirty="0">
                <a:latin typeface="Arial"/>
                <a:cs typeface="Arial"/>
              </a:rPr>
              <a:t> </a:t>
            </a:r>
            <a:r>
              <a:rPr sz="900" spc="-5" dirty="0">
                <a:latin typeface="Arial"/>
                <a:cs typeface="Arial"/>
              </a:rPr>
              <a:t>cylinder,</a:t>
            </a:r>
            <a:r>
              <a:rPr sz="900" spc="-55" dirty="0">
                <a:latin typeface="Arial"/>
                <a:cs typeface="Arial"/>
              </a:rPr>
              <a:t> </a:t>
            </a:r>
            <a:r>
              <a:rPr sz="900" spc="-5" dirty="0">
                <a:latin typeface="Arial"/>
                <a:cs typeface="Arial"/>
              </a:rPr>
              <a:t>sanitary</a:t>
            </a:r>
            <a:r>
              <a:rPr sz="900" spc="-55" dirty="0">
                <a:latin typeface="Arial"/>
                <a:cs typeface="Arial"/>
              </a:rPr>
              <a:t> </a:t>
            </a:r>
            <a:r>
              <a:rPr sz="900" spc="-5" dirty="0">
                <a:latin typeface="Arial"/>
                <a:cs typeface="Arial"/>
              </a:rPr>
              <a:t>fittings,</a:t>
            </a:r>
            <a:r>
              <a:rPr sz="900" spc="-60" dirty="0">
                <a:latin typeface="Arial"/>
                <a:cs typeface="Arial"/>
              </a:rPr>
              <a:t> </a:t>
            </a:r>
            <a:r>
              <a:rPr sz="900" spc="-5" dirty="0">
                <a:latin typeface="Arial"/>
                <a:cs typeface="Arial"/>
              </a:rPr>
              <a:t>soil,</a:t>
            </a:r>
            <a:r>
              <a:rPr sz="900" spc="-55" dirty="0">
                <a:latin typeface="Arial"/>
                <a:cs typeface="Arial"/>
              </a:rPr>
              <a:t> </a:t>
            </a:r>
            <a:r>
              <a:rPr sz="900" spc="-5" dirty="0">
                <a:latin typeface="Arial"/>
                <a:cs typeface="Arial"/>
              </a:rPr>
              <a:t>waste</a:t>
            </a:r>
            <a:r>
              <a:rPr sz="900" spc="-55" dirty="0">
                <a:latin typeface="Arial"/>
                <a:cs typeface="Arial"/>
              </a:rPr>
              <a:t> </a:t>
            </a:r>
            <a:r>
              <a:rPr sz="900" spc="-5" dirty="0">
                <a:latin typeface="Arial"/>
                <a:cs typeface="Arial"/>
              </a:rPr>
              <a:t>and</a:t>
            </a:r>
            <a:r>
              <a:rPr sz="900" spc="-55" dirty="0">
                <a:latin typeface="Arial"/>
                <a:cs typeface="Arial"/>
              </a:rPr>
              <a:t> </a:t>
            </a:r>
            <a:r>
              <a:rPr sz="900" spc="-5" dirty="0">
                <a:latin typeface="Arial"/>
                <a:cs typeface="Arial"/>
              </a:rPr>
              <a:t>vent</a:t>
            </a:r>
            <a:r>
              <a:rPr sz="900" spc="-55" dirty="0">
                <a:latin typeface="Arial"/>
                <a:cs typeface="Arial"/>
              </a:rPr>
              <a:t> </a:t>
            </a:r>
            <a:r>
              <a:rPr sz="900" spc="-5" dirty="0">
                <a:latin typeface="Arial"/>
                <a:cs typeface="Arial"/>
              </a:rPr>
              <a:t>pipes.</a:t>
            </a:r>
            <a:r>
              <a:rPr sz="900" spc="-60" dirty="0">
                <a:latin typeface="Arial"/>
                <a:cs typeface="Arial"/>
              </a:rPr>
              <a:t> </a:t>
            </a:r>
            <a:r>
              <a:rPr sz="900" spc="-5" dirty="0">
                <a:latin typeface="Arial"/>
                <a:cs typeface="Arial"/>
              </a:rPr>
              <a:t>Excludes</a:t>
            </a:r>
            <a:r>
              <a:rPr sz="900" spc="-55" dirty="0">
                <a:latin typeface="Arial"/>
                <a:cs typeface="Arial"/>
              </a:rPr>
              <a:t> </a:t>
            </a:r>
            <a:r>
              <a:rPr sz="900" spc="-5" dirty="0">
                <a:latin typeface="Arial"/>
                <a:cs typeface="Arial"/>
              </a:rPr>
              <a:t>special  kitchen equipment, laboratory equipment and</a:t>
            </a:r>
            <a:r>
              <a:rPr sz="900" spc="-10" dirty="0">
                <a:latin typeface="Arial"/>
                <a:cs typeface="Arial"/>
              </a:rPr>
              <a:t> </a:t>
            </a:r>
            <a:r>
              <a:rPr sz="900" spc="-5" dirty="0">
                <a:latin typeface="Arial"/>
                <a:cs typeface="Arial"/>
              </a:rPr>
              <a:t>services.</a:t>
            </a:r>
            <a:endParaRPr sz="900">
              <a:latin typeface="Arial"/>
              <a:cs typeface="Arial"/>
            </a:endParaRPr>
          </a:p>
          <a:p>
            <a:pPr marL="12700">
              <a:lnSpc>
                <a:spcPct val="100000"/>
              </a:lnSpc>
              <a:spcBef>
                <a:spcPts val="650"/>
              </a:spcBef>
            </a:pPr>
            <a:r>
              <a:rPr sz="1100" b="1" spc="-5" dirty="0">
                <a:latin typeface="Arial"/>
                <a:cs typeface="Arial"/>
              </a:rPr>
              <a:t>Heating and </a:t>
            </a:r>
            <a:r>
              <a:rPr sz="1100" b="1" spc="-10" dirty="0">
                <a:latin typeface="Arial"/>
                <a:cs typeface="Arial"/>
              </a:rPr>
              <a:t>Ventilation</a:t>
            </a:r>
            <a:r>
              <a:rPr sz="1100" b="1" spc="5" dirty="0">
                <a:latin typeface="Arial"/>
                <a:cs typeface="Arial"/>
              </a:rPr>
              <a:t> </a:t>
            </a:r>
            <a:r>
              <a:rPr sz="1100" b="1" spc="-5" dirty="0">
                <a:latin typeface="Arial"/>
                <a:cs typeface="Arial"/>
              </a:rPr>
              <a:t>Services.</a:t>
            </a:r>
            <a:endParaRPr sz="1100">
              <a:latin typeface="Arial"/>
              <a:cs typeface="Arial"/>
            </a:endParaRPr>
          </a:p>
          <a:p>
            <a:pPr marL="12700" marR="83185" indent="-635">
              <a:lnSpc>
                <a:spcPct val="101699"/>
              </a:lnSpc>
              <a:spcBef>
                <a:spcPts val="30"/>
              </a:spcBef>
            </a:pPr>
            <a:r>
              <a:rPr sz="900" spc="-5" dirty="0">
                <a:latin typeface="Arial"/>
                <a:cs typeface="Arial"/>
              </a:rPr>
              <a:t>Heating, ventilation </a:t>
            </a:r>
            <a:r>
              <a:rPr sz="900" dirty="0">
                <a:latin typeface="Arial"/>
                <a:cs typeface="Arial"/>
              </a:rPr>
              <a:t>and </a:t>
            </a:r>
            <a:r>
              <a:rPr sz="900" spc="-5" dirty="0">
                <a:latin typeface="Arial"/>
                <a:cs typeface="Arial"/>
              </a:rPr>
              <a:t>air conditioning systems, including all associated equipment. Excludes heating </a:t>
            </a:r>
            <a:r>
              <a:rPr sz="900" dirty="0">
                <a:latin typeface="Arial"/>
                <a:cs typeface="Arial"/>
              </a:rPr>
              <a:t>source to  </a:t>
            </a:r>
            <a:r>
              <a:rPr sz="900" spc="-5" dirty="0">
                <a:latin typeface="Arial"/>
                <a:cs typeface="Arial"/>
              </a:rPr>
              <a:t>hot water</a:t>
            </a:r>
            <a:r>
              <a:rPr sz="900" dirty="0">
                <a:latin typeface="Arial"/>
                <a:cs typeface="Arial"/>
              </a:rPr>
              <a:t> </a:t>
            </a:r>
            <a:r>
              <a:rPr sz="900" spc="-5" dirty="0">
                <a:latin typeface="Arial"/>
                <a:cs typeface="Arial"/>
              </a:rPr>
              <a:t>system.</a:t>
            </a:r>
            <a:endParaRPr sz="900">
              <a:latin typeface="Arial"/>
              <a:cs typeface="Arial"/>
            </a:endParaRPr>
          </a:p>
          <a:p>
            <a:pPr marL="12700">
              <a:lnSpc>
                <a:spcPct val="100000"/>
              </a:lnSpc>
              <a:spcBef>
                <a:spcPts val="655"/>
              </a:spcBef>
            </a:pPr>
            <a:r>
              <a:rPr sz="1100" b="1" spc="-5" dirty="0">
                <a:latin typeface="Arial"/>
                <a:cs typeface="Arial"/>
              </a:rPr>
              <a:t>Fire</a:t>
            </a:r>
            <a:r>
              <a:rPr sz="1100" b="1" spc="-55" dirty="0">
                <a:latin typeface="Arial"/>
                <a:cs typeface="Arial"/>
              </a:rPr>
              <a:t> </a:t>
            </a:r>
            <a:r>
              <a:rPr sz="1100" b="1" spc="-5" dirty="0">
                <a:latin typeface="Arial"/>
                <a:cs typeface="Arial"/>
              </a:rPr>
              <a:t>Services.</a:t>
            </a:r>
            <a:endParaRPr sz="1100">
              <a:latin typeface="Arial"/>
              <a:cs typeface="Arial"/>
            </a:endParaRPr>
          </a:p>
          <a:p>
            <a:pPr marL="12700">
              <a:lnSpc>
                <a:spcPct val="100000"/>
              </a:lnSpc>
              <a:spcBef>
                <a:spcPts val="50"/>
              </a:spcBef>
            </a:pPr>
            <a:r>
              <a:rPr sz="900" spc="-5" dirty="0">
                <a:latin typeface="Arial"/>
                <a:cs typeface="Arial"/>
              </a:rPr>
              <a:t>All fire services within </a:t>
            </a:r>
            <a:r>
              <a:rPr sz="900" dirty="0">
                <a:latin typeface="Arial"/>
                <a:cs typeface="Arial"/>
              </a:rPr>
              <a:t>a </a:t>
            </a:r>
            <a:r>
              <a:rPr sz="900" spc="-5" dirty="0">
                <a:latin typeface="Arial"/>
                <a:cs typeface="Arial"/>
              </a:rPr>
              <a:t>building, including all associated electrical</a:t>
            </a:r>
            <a:r>
              <a:rPr sz="900" spc="20" dirty="0">
                <a:latin typeface="Arial"/>
                <a:cs typeface="Arial"/>
              </a:rPr>
              <a:t> </a:t>
            </a:r>
            <a:r>
              <a:rPr sz="900" spc="-5" dirty="0">
                <a:latin typeface="Arial"/>
                <a:cs typeface="Arial"/>
              </a:rPr>
              <a:t>work.</a:t>
            </a:r>
            <a:endParaRPr sz="900">
              <a:latin typeface="Arial"/>
              <a:cs typeface="Arial"/>
            </a:endParaRPr>
          </a:p>
          <a:p>
            <a:pPr marL="12700">
              <a:lnSpc>
                <a:spcPct val="100000"/>
              </a:lnSpc>
              <a:spcBef>
                <a:spcPts val="650"/>
              </a:spcBef>
            </a:pPr>
            <a:r>
              <a:rPr sz="1100" b="1" spc="-5" dirty="0">
                <a:latin typeface="Arial"/>
                <a:cs typeface="Arial"/>
              </a:rPr>
              <a:t>Electrical Services.</a:t>
            </a:r>
            <a:endParaRPr sz="1100">
              <a:latin typeface="Arial"/>
              <a:cs typeface="Arial"/>
            </a:endParaRPr>
          </a:p>
          <a:p>
            <a:pPr marL="12700" marR="383540">
              <a:lnSpc>
                <a:spcPct val="101699"/>
              </a:lnSpc>
              <a:spcBef>
                <a:spcPts val="30"/>
              </a:spcBef>
            </a:pPr>
            <a:r>
              <a:rPr sz="900" spc="-5" dirty="0">
                <a:latin typeface="Arial"/>
                <a:cs typeface="Arial"/>
              </a:rPr>
              <a:t>All electrical services providing lighting and power. Excludes lighting and power to external works; wiring to  equipment and machinery which </a:t>
            </a:r>
            <a:r>
              <a:rPr sz="900" dirty="0">
                <a:latin typeface="Arial"/>
                <a:cs typeface="Arial"/>
              </a:rPr>
              <a:t>is </a:t>
            </a:r>
            <a:r>
              <a:rPr sz="900" spc="-5" dirty="0">
                <a:latin typeface="Arial"/>
                <a:cs typeface="Arial"/>
              </a:rPr>
              <a:t>covered in other</a:t>
            </a:r>
            <a:r>
              <a:rPr sz="900" spc="-15" dirty="0">
                <a:latin typeface="Arial"/>
                <a:cs typeface="Arial"/>
              </a:rPr>
              <a:t> </a:t>
            </a:r>
            <a:r>
              <a:rPr sz="900" spc="-5" dirty="0">
                <a:latin typeface="Arial"/>
                <a:cs typeface="Arial"/>
              </a:rPr>
              <a:t>elements.</a:t>
            </a:r>
            <a:endParaRPr sz="900">
              <a:latin typeface="Arial"/>
              <a:cs typeface="Arial"/>
            </a:endParaRPr>
          </a:p>
          <a:p>
            <a:pPr marL="12700">
              <a:lnSpc>
                <a:spcPct val="100000"/>
              </a:lnSpc>
              <a:spcBef>
                <a:spcPts val="655"/>
              </a:spcBef>
            </a:pPr>
            <a:r>
              <a:rPr sz="1100" b="1" spc="-10" dirty="0">
                <a:latin typeface="Arial"/>
                <a:cs typeface="Arial"/>
              </a:rPr>
              <a:t>Vertical </a:t>
            </a:r>
            <a:r>
              <a:rPr sz="1100" b="1" spc="-5" dirty="0">
                <a:latin typeface="Arial"/>
                <a:cs typeface="Arial"/>
              </a:rPr>
              <a:t>and Horizontal</a:t>
            </a:r>
            <a:r>
              <a:rPr sz="1100" b="1" dirty="0">
                <a:latin typeface="Arial"/>
                <a:cs typeface="Arial"/>
              </a:rPr>
              <a:t> </a:t>
            </a:r>
            <a:r>
              <a:rPr sz="1100" b="1" spc="-10" dirty="0">
                <a:latin typeface="Arial"/>
                <a:cs typeface="Arial"/>
              </a:rPr>
              <a:t>Transportation.</a:t>
            </a:r>
            <a:endParaRPr sz="1100">
              <a:latin typeface="Arial"/>
              <a:cs typeface="Arial"/>
            </a:endParaRPr>
          </a:p>
          <a:p>
            <a:pPr marL="12700">
              <a:lnSpc>
                <a:spcPct val="100000"/>
              </a:lnSpc>
              <a:spcBef>
                <a:spcPts val="50"/>
              </a:spcBef>
            </a:pPr>
            <a:r>
              <a:rPr sz="900" spc="-5" dirty="0">
                <a:latin typeface="Arial"/>
                <a:cs typeface="Arial"/>
              </a:rPr>
              <a:t>Vertical and horizontal moving equipment, including associated electrical equipment and builders</a:t>
            </a:r>
            <a:r>
              <a:rPr sz="900" spc="20" dirty="0">
                <a:latin typeface="Arial"/>
                <a:cs typeface="Arial"/>
              </a:rPr>
              <a:t> </a:t>
            </a:r>
            <a:r>
              <a:rPr sz="900" spc="-5" dirty="0">
                <a:latin typeface="Arial"/>
                <a:cs typeface="Arial"/>
              </a:rPr>
              <a:t>work.</a:t>
            </a:r>
            <a:endParaRPr sz="900">
              <a:latin typeface="Arial"/>
              <a:cs typeface="Arial"/>
            </a:endParaRPr>
          </a:p>
          <a:p>
            <a:pPr marL="12700">
              <a:lnSpc>
                <a:spcPct val="100000"/>
              </a:lnSpc>
              <a:spcBef>
                <a:spcPts val="650"/>
              </a:spcBef>
            </a:pPr>
            <a:r>
              <a:rPr sz="1100" b="1" spc="-5" dirty="0">
                <a:latin typeface="Arial"/>
                <a:cs typeface="Arial"/>
              </a:rPr>
              <a:t>Special</a:t>
            </a:r>
            <a:r>
              <a:rPr sz="1100" b="1" spc="-70" dirty="0">
                <a:latin typeface="Arial"/>
                <a:cs typeface="Arial"/>
              </a:rPr>
              <a:t> </a:t>
            </a:r>
            <a:r>
              <a:rPr sz="1100" b="1" spc="-5" dirty="0">
                <a:latin typeface="Arial"/>
                <a:cs typeface="Arial"/>
              </a:rPr>
              <a:t>Services.</a:t>
            </a:r>
            <a:endParaRPr sz="1100">
              <a:latin typeface="Arial"/>
              <a:cs typeface="Arial"/>
            </a:endParaRPr>
          </a:p>
          <a:p>
            <a:pPr marL="12700" marR="26034">
              <a:lnSpc>
                <a:spcPct val="101899"/>
              </a:lnSpc>
              <a:spcBef>
                <a:spcPts val="25"/>
              </a:spcBef>
            </a:pPr>
            <a:r>
              <a:rPr sz="900" spc="-5" dirty="0">
                <a:latin typeface="Arial"/>
                <a:cs typeface="Arial"/>
              </a:rPr>
              <a:t>Special services, including associated electrical work and builders work. Includes gas, liquids, fume extraction  systems, pneumatic and vacuum tube systems, refrigeration, disposal systems, kitchen, bar and laboratory  equipment</a:t>
            </a:r>
            <a:r>
              <a:rPr sz="900" spc="-65" dirty="0">
                <a:latin typeface="Arial"/>
                <a:cs typeface="Arial"/>
              </a:rPr>
              <a:t> </a:t>
            </a:r>
            <a:r>
              <a:rPr sz="900" spc="-5" dirty="0">
                <a:latin typeface="Arial"/>
                <a:cs typeface="Arial"/>
              </a:rPr>
              <a:t>and</a:t>
            </a:r>
            <a:r>
              <a:rPr sz="900" spc="-60" dirty="0">
                <a:latin typeface="Arial"/>
                <a:cs typeface="Arial"/>
              </a:rPr>
              <a:t> </a:t>
            </a:r>
            <a:r>
              <a:rPr sz="900" spc="-5" dirty="0">
                <a:latin typeface="Arial"/>
                <a:cs typeface="Arial"/>
              </a:rPr>
              <a:t>fittings,</a:t>
            </a:r>
            <a:r>
              <a:rPr sz="900" spc="-65" dirty="0">
                <a:latin typeface="Arial"/>
                <a:cs typeface="Arial"/>
              </a:rPr>
              <a:t> </a:t>
            </a:r>
            <a:r>
              <a:rPr sz="900" spc="-5" dirty="0">
                <a:latin typeface="Arial"/>
                <a:cs typeface="Arial"/>
              </a:rPr>
              <a:t>communication</a:t>
            </a:r>
            <a:r>
              <a:rPr sz="900" spc="-65" dirty="0">
                <a:latin typeface="Arial"/>
                <a:cs typeface="Arial"/>
              </a:rPr>
              <a:t> </a:t>
            </a:r>
            <a:r>
              <a:rPr sz="900" spc="-5" dirty="0">
                <a:latin typeface="Arial"/>
                <a:cs typeface="Arial"/>
              </a:rPr>
              <a:t>systems,</a:t>
            </a:r>
            <a:r>
              <a:rPr sz="900" spc="-65" dirty="0">
                <a:latin typeface="Arial"/>
                <a:cs typeface="Arial"/>
              </a:rPr>
              <a:t> </a:t>
            </a:r>
            <a:r>
              <a:rPr sz="900" spc="-5" dirty="0">
                <a:latin typeface="Arial"/>
                <a:cs typeface="Arial"/>
              </a:rPr>
              <a:t>protective</a:t>
            </a:r>
            <a:r>
              <a:rPr sz="900" spc="-45" dirty="0">
                <a:latin typeface="Arial"/>
                <a:cs typeface="Arial"/>
              </a:rPr>
              <a:t> </a:t>
            </a:r>
            <a:r>
              <a:rPr sz="900" spc="-5" dirty="0">
                <a:latin typeface="Arial"/>
                <a:cs typeface="Arial"/>
              </a:rPr>
              <a:t>systems</a:t>
            </a:r>
            <a:r>
              <a:rPr sz="900" spc="-65" dirty="0">
                <a:latin typeface="Arial"/>
                <a:cs typeface="Arial"/>
              </a:rPr>
              <a:t> </a:t>
            </a:r>
            <a:r>
              <a:rPr sz="900" spc="-5" dirty="0">
                <a:latin typeface="Arial"/>
                <a:cs typeface="Arial"/>
              </a:rPr>
              <a:t>(excluding</a:t>
            </a:r>
            <a:r>
              <a:rPr sz="900" spc="-70" dirty="0">
                <a:latin typeface="Arial"/>
                <a:cs typeface="Arial"/>
              </a:rPr>
              <a:t> </a:t>
            </a:r>
            <a:r>
              <a:rPr sz="900" spc="-5" dirty="0">
                <a:latin typeface="Arial"/>
                <a:cs typeface="Arial"/>
              </a:rPr>
              <a:t>fire),</a:t>
            </a:r>
            <a:r>
              <a:rPr sz="900" spc="-60" dirty="0">
                <a:latin typeface="Arial"/>
                <a:cs typeface="Arial"/>
              </a:rPr>
              <a:t> </a:t>
            </a:r>
            <a:r>
              <a:rPr sz="900" spc="-5" dirty="0">
                <a:latin typeface="Arial"/>
                <a:cs typeface="Arial"/>
              </a:rPr>
              <a:t>building</a:t>
            </a:r>
            <a:r>
              <a:rPr sz="900" spc="-60" dirty="0">
                <a:latin typeface="Arial"/>
                <a:cs typeface="Arial"/>
              </a:rPr>
              <a:t> </a:t>
            </a:r>
            <a:r>
              <a:rPr sz="900" spc="-5" dirty="0">
                <a:latin typeface="Arial"/>
                <a:cs typeface="Arial"/>
              </a:rPr>
              <a:t>management</a:t>
            </a:r>
            <a:r>
              <a:rPr sz="900" spc="-60" dirty="0">
                <a:latin typeface="Arial"/>
                <a:cs typeface="Arial"/>
              </a:rPr>
              <a:t> </a:t>
            </a:r>
            <a:r>
              <a:rPr sz="900" spc="-5" dirty="0">
                <a:latin typeface="Arial"/>
                <a:cs typeface="Arial"/>
              </a:rPr>
              <a:t>systems,  traffic </a:t>
            </a:r>
            <a:r>
              <a:rPr sz="900" dirty="0">
                <a:latin typeface="Arial"/>
                <a:cs typeface="Arial"/>
              </a:rPr>
              <a:t>control </a:t>
            </a:r>
            <a:r>
              <a:rPr sz="900" spc="-5" dirty="0">
                <a:latin typeface="Arial"/>
                <a:cs typeface="Arial"/>
              </a:rPr>
              <a:t>systems.</a:t>
            </a:r>
            <a:endParaRPr sz="900">
              <a:latin typeface="Arial"/>
              <a:cs typeface="Arial"/>
            </a:endParaRPr>
          </a:p>
          <a:p>
            <a:pPr marL="12700">
              <a:lnSpc>
                <a:spcPct val="100000"/>
              </a:lnSpc>
              <a:spcBef>
                <a:spcPts val="660"/>
              </a:spcBef>
            </a:pPr>
            <a:r>
              <a:rPr sz="1100" b="1" spc="-5" dirty="0">
                <a:latin typeface="Arial"/>
                <a:cs typeface="Arial"/>
              </a:rPr>
              <a:t>Drainage.</a:t>
            </a:r>
            <a:endParaRPr sz="1100">
              <a:latin typeface="Arial"/>
              <a:cs typeface="Arial"/>
            </a:endParaRPr>
          </a:p>
          <a:p>
            <a:pPr marL="12700">
              <a:lnSpc>
                <a:spcPct val="100000"/>
              </a:lnSpc>
              <a:spcBef>
                <a:spcPts val="40"/>
              </a:spcBef>
            </a:pPr>
            <a:r>
              <a:rPr sz="900" spc="-5" dirty="0">
                <a:latin typeface="Arial"/>
                <a:cs typeface="Arial"/>
              </a:rPr>
              <a:t>Sub-soil drainage, land drains, stormwater drains and soil drains, including excavation, backfill, fittings and the</a:t>
            </a:r>
            <a:r>
              <a:rPr sz="900" spc="-170" dirty="0">
                <a:latin typeface="Arial"/>
                <a:cs typeface="Arial"/>
              </a:rPr>
              <a:t> </a:t>
            </a:r>
            <a:r>
              <a:rPr sz="900" spc="-5" dirty="0">
                <a:latin typeface="Arial"/>
                <a:cs typeface="Arial"/>
              </a:rPr>
              <a:t>like.</a:t>
            </a:r>
            <a:endParaRPr sz="900">
              <a:latin typeface="Arial"/>
              <a:cs typeface="Arial"/>
            </a:endParaRPr>
          </a:p>
        </p:txBody>
      </p:sp>
      <p:sp>
        <p:nvSpPr>
          <p:cNvPr id="9" name="object 9"/>
          <p:cNvSpPr/>
          <p:nvPr/>
        </p:nvSpPr>
        <p:spPr>
          <a:xfrm>
            <a:off x="899518" y="8612257"/>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10" name="object 10"/>
          <p:cNvSpPr/>
          <p:nvPr/>
        </p:nvSpPr>
        <p:spPr>
          <a:xfrm>
            <a:off x="899515" y="8628253"/>
            <a:ext cx="5760720" cy="0"/>
          </a:xfrm>
          <a:custGeom>
            <a:avLst/>
            <a:gdLst/>
            <a:ahLst/>
            <a:cxnLst/>
            <a:rect l="l" t="t" r="r" b="b"/>
            <a:pathLst>
              <a:path w="5760720">
                <a:moveTo>
                  <a:pt x="0" y="0"/>
                </a:moveTo>
                <a:lnTo>
                  <a:pt x="5760720" y="0"/>
                </a:lnTo>
              </a:path>
            </a:pathLst>
          </a:custGeom>
          <a:ln w="32004">
            <a:solidFill>
              <a:srgbClr val="1AB3E0"/>
            </a:solidFill>
          </a:ln>
        </p:spPr>
        <p:txBody>
          <a:bodyPr wrap="square" lIns="0" tIns="0" rIns="0" bIns="0" rtlCol="0"/>
          <a:lstStyle/>
          <a:p>
            <a:endParaRPr/>
          </a:p>
        </p:txBody>
      </p:sp>
      <p:sp>
        <p:nvSpPr>
          <p:cNvPr id="11" name="object 11"/>
          <p:cNvSpPr txBox="1"/>
          <p:nvPr/>
        </p:nvSpPr>
        <p:spPr>
          <a:xfrm>
            <a:off x="886813" y="8363328"/>
            <a:ext cx="2323465" cy="238760"/>
          </a:xfrm>
          <a:prstGeom prst="rect">
            <a:avLst/>
          </a:prstGeom>
        </p:spPr>
        <p:txBody>
          <a:bodyPr vert="horz" wrap="square" lIns="0" tIns="12065" rIns="0" bIns="0" rtlCol="0">
            <a:spAutoFit/>
          </a:bodyPr>
          <a:lstStyle/>
          <a:p>
            <a:pPr marL="12700">
              <a:lnSpc>
                <a:spcPct val="100000"/>
              </a:lnSpc>
              <a:spcBef>
                <a:spcPts val="95"/>
              </a:spcBef>
            </a:pPr>
            <a:r>
              <a:rPr sz="1400" spc="-5" dirty="0">
                <a:latin typeface="Arial"/>
                <a:cs typeface="Arial"/>
              </a:rPr>
              <a:t>External </a:t>
            </a:r>
            <a:r>
              <a:rPr sz="1400" spc="-10" dirty="0">
                <a:latin typeface="Arial"/>
                <a:cs typeface="Arial"/>
              </a:rPr>
              <a:t>Works </a:t>
            </a:r>
            <a:r>
              <a:rPr sz="1400" spc="-5" dirty="0">
                <a:latin typeface="Arial"/>
                <a:cs typeface="Arial"/>
              </a:rPr>
              <a:t>and</a:t>
            </a:r>
            <a:r>
              <a:rPr sz="1400" spc="-20" dirty="0">
                <a:latin typeface="Arial"/>
                <a:cs typeface="Arial"/>
              </a:rPr>
              <a:t> </a:t>
            </a:r>
            <a:r>
              <a:rPr sz="1400" spc="-5" dirty="0">
                <a:latin typeface="Arial"/>
                <a:cs typeface="Arial"/>
              </a:rPr>
              <a:t>Sundries</a:t>
            </a:r>
            <a:endParaRPr sz="1400">
              <a:latin typeface="Arial"/>
              <a:cs typeface="Arial"/>
            </a:endParaRPr>
          </a:p>
        </p:txBody>
      </p:sp>
      <p:sp>
        <p:nvSpPr>
          <p:cNvPr id="12" name="object 12"/>
          <p:cNvSpPr txBox="1"/>
          <p:nvPr/>
        </p:nvSpPr>
        <p:spPr>
          <a:xfrm>
            <a:off x="886698" y="8824337"/>
            <a:ext cx="5473700" cy="869950"/>
          </a:xfrm>
          <a:prstGeom prst="rect">
            <a:avLst/>
          </a:prstGeom>
        </p:spPr>
        <p:txBody>
          <a:bodyPr vert="horz" wrap="square" lIns="0" tIns="12065" rIns="0" bIns="0" rtlCol="0">
            <a:spAutoFit/>
          </a:bodyPr>
          <a:lstStyle/>
          <a:p>
            <a:pPr marL="12700">
              <a:lnSpc>
                <a:spcPct val="100000"/>
              </a:lnSpc>
              <a:spcBef>
                <a:spcPts val="95"/>
              </a:spcBef>
            </a:pPr>
            <a:r>
              <a:rPr sz="1100" b="1" spc="-5" dirty="0">
                <a:latin typeface="Arial"/>
                <a:cs typeface="Arial"/>
              </a:rPr>
              <a:t>External</a:t>
            </a:r>
            <a:r>
              <a:rPr sz="1100" b="1" spc="-10" dirty="0">
                <a:latin typeface="Arial"/>
                <a:cs typeface="Arial"/>
              </a:rPr>
              <a:t> </a:t>
            </a:r>
            <a:r>
              <a:rPr sz="1100" b="1" spc="-5" dirty="0">
                <a:latin typeface="Arial"/>
                <a:cs typeface="Arial"/>
              </a:rPr>
              <a:t>Works.</a:t>
            </a:r>
            <a:endParaRPr sz="1100">
              <a:latin typeface="Arial"/>
              <a:cs typeface="Arial"/>
            </a:endParaRPr>
          </a:p>
          <a:p>
            <a:pPr marL="12700">
              <a:lnSpc>
                <a:spcPct val="100000"/>
              </a:lnSpc>
              <a:spcBef>
                <a:spcPts val="50"/>
              </a:spcBef>
            </a:pPr>
            <a:r>
              <a:rPr sz="900" spc="-5" dirty="0">
                <a:latin typeface="Arial"/>
                <a:cs typeface="Arial"/>
              </a:rPr>
              <a:t>Site works beyond the line of the exterior face </a:t>
            </a:r>
            <a:r>
              <a:rPr sz="900" dirty="0">
                <a:latin typeface="Arial"/>
                <a:cs typeface="Arial"/>
              </a:rPr>
              <a:t>of </a:t>
            </a:r>
            <a:r>
              <a:rPr sz="900" spc="-5" dirty="0">
                <a:latin typeface="Arial"/>
                <a:cs typeface="Arial"/>
              </a:rPr>
              <a:t>the building structure. Excludes site</a:t>
            </a:r>
            <a:r>
              <a:rPr sz="900" spc="25" dirty="0">
                <a:latin typeface="Arial"/>
                <a:cs typeface="Arial"/>
              </a:rPr>
              <a:t> </a:t>
            </a:r>
            <a:r>
              <a:rPr sz="900" spc="-5" dirty="0">
                <a:latin typeface="Arial"/>
                <a:cs typeface="Arial"/>
              </a:rPr>
              <a:t>preparation.</a:t>
            </a:r>
            <a:endParaRPr sz="900">
              <a:latin typeface="Arial"/>
              <a:cs typeface="Arial"/>
            </a:endParaRPr>
          </a:p>
          <a:p>
            <a:pPr marL="12700">
              <a:lnSpc>
                <a:spcPct val="100000"/>
              </a:lnSpc>
              <a:spcBef>
                <a:spcPts val="655"/>
              </a:spcBef>
            </a:pPr>
            <a:r>
              <a:rPr sz="1100" b="1" spc="-5" dirty="0">
                <a:latin typeface="Arial"/>
                <a:cs typeface="Arial"/>
              </a:rPr>
              <a:t>Sundries.</a:t>
            </a:r>
            <a:endParaRPr sz="1100">
              <a:latin typeface="Arial"/>
              <a:cs typeface="Arial"/>
            </a:endParaRPr>
          </a:p>
          <a:p>
            <a:pPr marL="12700" marR="5080">
              <a:lnSpc>
                <a:spcPct val="102200"/>
              </a:lnSpc>
              <a:spcBef>
                <a:spcPts val="20"/>
              </a:spcBef>
            </a:pPr>
            <a:r>
              <a:rPr sz="900" spc="-5" dirty="0">
                <a:latin typeface="Arial"/>
                <a:cs typeface="Arial"/>
              </a:rPr>
              <a:t>Items not readily classified under other elements, e.g., verandahs, canopies, swimming pools, small isolated  structures such as pump houses.</a:t>
            </a:r>
            <a:endParaRPr sz="9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71180" y="10108010"/>
            <a:ext cx="301625"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7</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4084165" y="300811"/>
            <a:ext cx="2581910" cy="319405"/>
          </a:xfrm>
          <a:prstGeom prst="rect">
            <a:avLst/>
          </a:prstGeom>
        </p:spPr>
        <p:txBody>
          <a:bodyPr vert="horz" wrap="square" lIns="0" tIns="23495" rIns="0" bIns="0" rtlCol="0">
            <a:spAutoFit/>
          </a:bodyPr>
          <a:lstStyle/>
          <a:p>
            <a:pPr marL="989330">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Summary of Elements: P&amp;G, Margins and</a:t>
            </a:r>
            <a:r>
              <a:rPr sz="800" spc="60" dirty="0">
                <a:latin typeface="Arial"/>
                <a:cs typeface="Arial"/>
              </a:rPr>
              <a:t> </a:t>
            </a:r>
            <a:r>
              <a:rPr sz="800" spc="-10" dirty="0">
                <a:latin typeface="Arial"/>
                <a:cs typeface="Arial"/>
              </a:rPr>
              <a:t>Contingencies</a:t>
            </a:r>
            <a:endParaRPr sz="800">
              <a:latin typeface="Arial"/>
              <a:cs typeface="Arial"/>
            </a:endParaRPr>
          </a:p>
        </p:txBody>
      </p:sp>
      <p:sp>
        <p:nvSpPr>
          <p:cNvPr id="5" name="object 5"/>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6" name="object 6"/>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7" name="object 7"/>
          <p:cNvSpPr txBox="1"/>
          <p:nvPr/>
        </p:nvSpPr>
        <p:spPr>
          <a:xfrm>
            <a:off x="886813" y="827148"/>
            <a:ext cx="2629535" cy="238760"/>
          </a:xfrm>
          <a:prstGeom prst="rect">
            <a:avLst/>
          </a:prstGeom>
        </p:spPr>
        <p:txBody>
          <a:bodyPr vert="horz" wrap="square" lIns="0" tIns="12065" rIns="0" bIns="0" rtlCol="0">
            <a:spAutoFit/>
          </a:bodyPr>
          <a:lstStyle/>
          <a:p>
            <a:pPr marL="12700">
              <a:lnSpc>
                <a:spcPct val="100000"/>
              </a:lnSpc>
              <a:spcBef>
                <a:spcPts val="95"/>
              </a:spcBef>
            </a:pPr>
            <a:r>
              <a:rPr sz="1400" spc="-40" dirty="0">
                <a:latin typeface="Arial"/>
                <a:cs typeface="Arial"/>
              </a:rPr>
              <a:t>P&amp;G, </a:t>
            </a:r>
            <a:r>
              <a:rPr sz="1400" spc="-5" dirty="0">
                <a:latin typeface="Arial"/>
                <a:cs typeface="Arial"/>
              </a:rPr>
              <a:t>Margins and</a:t>
            </a:r>
            <a:r>
              <a:rPr sz="1400" spc="5" dirty="0">
                <a:latin typeface="Arial"/>
                <a:cs typeface="Arial"/>
              </a:rPr>
              <a:t> </a:t>
            </a:r>
            <a:r>
              <a:rPr sz="1400" spc="-10" dirty="0">
                <a:latin typeface="Arial"/>
                <a:cs typeface="Arial"/>
              </a:rPr>
              <a:t>Contingencies</a:t>
            </a:r>
            <a:endParaRPr sz="1400">
              <a:latin typeface="Arial"/>
              <a:cs typeface="Arial"/>
            </a:endParaRPr>
          </a:p>
        </p:txBody>
      </p:sp>
      <p:sp>
        <p:nvSpPr>
          <p:cNvPr id="8" name="object 8"/>
          <p:cNvSpPr txBox="1"/>
          <p:nvPr/>
        </p:nvSpPr>
        <p:spPr>
          <a:xfrm>
            <a:off x="899513" y="1314829"/>
            <a:ext cx="5731510" cy="1226185"/>
          </a:xfrm>
          <a:prstGeom prst="rect">
            <a:avLst/>
          </a:prstGeom>
        </p:spPr>
        <p:txBody>
          <a:bodyPr vert="horz" wrap="square" lIns="0" tIns="0" rIns="0" bIns="0" rtlCol="0">
            <a:spAutoFit/>
          </a:bodyPr>
          <a:lstStyle/>
          <a:p>
            <a:pPr>
              <a:lnSpc>
                <a:spcPts val="1215"/>
              </a:lnSpc>
            </a:pPr>
            <a:r>
              <a:rPr sz="1100" b="1" spc="-5" dirty="0">
                <a:latin typeface="Arial"/>
                <a:cs typeface="Arial"/>
              </a:rPr>
              <a:t>Margins.</a:t>
            </a:r>
            <a:endParaRPr sz="1100">
              <a:latin typeface="Arial"/>
              <a:cs typeface="Arial"/>
            </a:endParaRPr>
          </a:p>
          <a:p>
            <a:pPr>
              <a:lnSpc>
                <a:spcPct val="100000"/>
              </a:lnSpc>
              <a:spcBef>
                <a:spcPts val="45"/>
              </a:spcBef>
            </a:pPr>
            <a:r>
              <a:rPr sz="900" spc="-5" dirty="0">
                <a:latin typeface="Arial"/>
                <a:cs typeface="Arial"/>
              </a:rPr>
              <a:t>All sums identifiable in </a:t>
            </a:r>
            <a:r>
              <a:rPr sz="900" dirty="0">
                <a:latin typeface="Arial"/>
                <a:cs typeface="Arial"/>
              </a:rPr>
              <a:t>a </a:t>
            </a:r>
            <a:r>
              <a:rPr sz="900" spc="-5" dirty="0">
                <a:latin typeface="Arial"/>
                <a:cs typeface="Arial"/>
              </a:rPr>
              <a:t>tender to cover </a:t>
            </a:r>
            <a:r>
              <a:rPr sz="900" dirty="0">
                <a:latin typeface="Arial"/>
                <a:cs typeface="Arial"/>
              </a:rPr>
              <a:t>the </a:t>
            </a:r>
            <a:r>
              <a:rPr sz="900" spc="-5" dirty="0">
                <a:latin typeface="Arial"/>
                <a:cs typeface="Arial"/>
              </a:rPr>
              <a:t>Main Contractor’s Profit and Overhead</a:t>
            </a:r>
            <a:r>
              <a:rPr sz="900" dirty="0">
                <a:latin typeface="Arial"/>
                <a:cs typeface="Arial"/>
              </a:rPr>
              <a:t> </a:t>
            </a:r>
            <a:r>
              <a:rPr sz="900" spc="-5" dirty="0">
                <a:latin typeface="Arial"/>
                <a:cs typeface="Arial"/>
              </a:rPr>
              <a:t>Costs.</a:t>
            </a:r>
            <a:endParaRPr sz="900">
              <a:latin typeface="Arial"/>
              <a:cs typeface="Arial"/>
            </a:endParaRPr>
          </a:p>
          <a:p>
            <a:pPr>
              <a:lnSpc>
                <a:spcPct val="100000"/>
              </a:lnSpc>
              <a:spcBef>
                <a:spcPts val="655"/>
              </a:spcBef>
            </a:pPr>
            <a:r>
              <a:rPr sz="1100" b="1" spc="-5" dirty="0">
                <a:latin typeface="Arial"/>
                <a:cs typeface="Arial"/>
              </a:rPr>
              <a:t>Preliminaries.</a:t>
            </a:r>
            <a:endParaRPr sz="1100">
              <a:latin typeface="Arial"/>
              <a:cs typeface="Arial"/>
            </a:endParaRPr>
          </a:p>
          <a:p>
            <a:pPr>
              <a:lnSpc>
                <a:spcPct val="101699"/>
              </a:lnSpc>
              <a:spcBef>
                <a:spcPts val="25"/>
              </a:spcBef>
            </a:pPr>
            <a:r>
              <a:rPr sz="900" spc="-5" dirty="0">
                <a:latin typeface="Arial"/>
                <a:cs typeface="Arial"/>
              </a:rPr>
              <a:t>Normal Builder's preliminaries, i.e., site establishment, temporary services, site management and personnel, plant,  equipment, scaffolding, on-site overheads, notices and fees, indirect</a:t>
            </a:r>
            <a:r>
              <a:rPr sz="900" dirty="0">
                <a:latin typeface="Arial"/>
                <a:cs typeface="Arial"/>
              </a:rPr>
              <a:t> </a:t>
            </a:r>
            <a:r>
              <a:rPr sz="900" spc="-5" dirty="0">
                <a:latin typeface="Arial"/>
                <a:cs typeface="Arial"/>
              </a:rPr>
              <a:t>costs.</a:t>
            </a:r>
            <a:endParaRPr sz="900">
              <a:latin typeface="Arial"/>
              <a:cs typeface="Arial"/>
            </a:endParaRPr>
          </a:p>
          <a:p>
            <a:pPr>
              <a:lnSpc>
                <a:spcPct val="100000"/>
              </a:lnSpc>
              <a:spcBef>
                <a:spcPts val="660"/>
              </a:spcBef>
            </a:pPr>
            <a:r>
              <a:rPr sz="1100" b="1" spc="-5" dirty="0">
                <a:latin typeface="Arial"/>
                <a:cs typeface="Arial"/>
              </a:rPr>
              <a:t>Contingencies.</a:t>
            </a:r>
            <a:endParaRPr sz="1100">
              <a:latin typeface="Arial"/>
              <a:cs typeface="Arial"/>
            </a:endParaRPr>
          </a:p>
          <a:p>
            <a:pPr>
              <a:lnSpc>
                <a:spcPct val="100000"/>
              </a:lnSpc>
              <a:spcBef>
                <a:spcPts val="45"/>
              </a:spcBef>
            </a:pPr>
            <a:r>
              <a:rPr sz="900" spc="-5" dirty="0">
                <a:latin typeface="Arial"/>
                <a:cs typeface="Arial"/>
              </a:rPr>
              <a:t>All contract contingency sums contained in the</a:t>
            </a:r>
            <a:r>
              <a:rPr sz="900" dirty="0">
                <a:latin typeface="Arial"/>
                <a:cs typeface="Arial"/>
              </a:rPr>
              <a:t> </a:t>
            </a:r>
            <a:r>
              <a:rPr sz="900" spc="-5" dirty="0">
                <a:latin typeface="Arial"/>
                <a:cs typeface="Arial"/>
              </a:rPr>
              <a:t>contract</a:t>
            </a:r>
            <a:endParaRPr sz="900">
              <a:latin typeface="Arial"/>
              <a:cs typeface="Arial"/>
            </a:endParaRPr>
          </a:p>
        </p:txBody>
      </p:sp>
      <p:sp>
        <p:nvSpPr>
          <p:cNvPr id="9" name="object 9"/>
          <p:cNvSpPr/>
          <p:nvPr/>
        </p:nvSpPr>
        <p:spPr>
          <a:xfrm>
            <a:off x="791997" y="1242009"/>
            <a:ext cx="6048375" cy="1458595"/>
          </a:xfrm>
          <a:custGeom>
            <a:avLst/>
            <a:gdLst/>
            <a:ahLst/>
            <a:cxnLst/>
            <a:rect l="l" t="t" r="r" b="b"/>
            <a:pathLst>
              <a:path w="6048375" h="1458595">
                <a:moveTo>
                  <a:pt x="0" y="1457998"/>
                </a:moveTo>
                <a:lnTo>
                  <a:pt x="6047994" y="1457998"/>
                </a:lnTo>
                <a:lnTo>
                  <a:pt x="6047994" y="0"/>
                </a:lnTo>
                <a:lnTo>
                  <a:pt x="0" y="0"/>
                </a:lnTo>
                <a:lnTo>
                  <a:pt x="0" y="1457998"/>
                </a:lnTo>
                <a:close/>
              </a:path>
            </a:pathLst>
          </a:custGeom>
          <a:solidFill>
            <a:srgbClr val="FFFFFF"/>
          </a:solidFill>
        </p:spPr>
        <p:txBody>
          <a:bodyPr wrap="square" lIns="0" tIns="0" rIns="0" bIns="0" rtlCol="0"/>
          <a:lstStyle/>
          <a:p>
            <a:endParaRPr/>
          </a:p>
        </p:txBody>
      </p:sp>
      <p:sp>
        <p:nvSpPr>
          <p:cNvPr id="10" name="object 10"/>
          <p:cNvSpPr txBox="1"/>
          <p:nvPr/>
        </p:nvSpPr>
        <p:spPr>
          <a:xfrm>
            <a:off x="886813" y="1304975"/>
            <a:ext cx="5813425" cy="1809114"/>
          </a:xfrm>
          <a:prstGeom prst="rect">
            <a:avLst/>
          </a:prstGeom>
        </p:spPr>
        <p:txBody>
          <a:bodyPr vert="horz" wrap="square" lIns="0" tIns="12065" rIns="0" bIns="0" rtlCol="0">
            <a:spAutoFit/>
          </a:bodyPr>
          <a:lstStyle/>
          <a:p>
            <a:pPr marL="12700">
              <a:lnSpc>
                <a:spcPct val="100000"/>
              </a:lnSpc>
              <a:spcBef>
                <a:spcPts val="95"/>
              </a:spcBef>
            </a:pPr>
            <a:r>
              <a:rPr sz="1100" b="1" spc="-5" dirty="0">
                <a:latin typeface="Arial"/>
                <a:cs typeface="Arial"/>
              </a:rPr>
              <a:t>Preliminaries.</a:t>
            </a:r>
            <a:endParaRPr sz="1100">
              <a:latin typeface="Arial"/>
              <a:cs typeface="Arial"/>
            </a:endParaRPr>
          </a:p>
          <a:p>
            <a:pPr marL="12700" marR="60960">
              <a:lnSpc>
                <a:spcPct val="101699"/>
              </a:lnSpc>
              <a:spcBef>
                <a:spcPts val="25"/>
              </a:spcBef>
            </a:pPr>
            <a:r>
              <a:rPr sz="900" spc="-5" dirty="0">
                <a:latin typeface="Arial"/>
                <a:cs typeface="Arial"/>
              </a:rPr>
              <a:t>Normal Builder's preliminaries, i.e., site establishment, temporary services, site management and personnel, plant,  equipment, scaffolding, on-site overheads, notices and fees, indirect</a:t>
            </a:r>
            <a:r>
              <a:rPr sz="900" dirty="0">
                <a:latin typeface="Arial"/>
                <a:cs typeface="Arial"/>
              </a:rPr>
              <a:t> </a:t>
            </a:r>
            <a:r>
              <a:rPr sz="900" spc="-5" dirty="0">
                <a:latin typeface="Arial"/>
                <a:cs typeface="Arial"/>
              </a:rPr>
              <a:t>costs.</a:t>
            </a:r>
            <a:endParaRPr sz="900">
              <a:latin typeface="Arial"/>
              <a:cs typeface="Arial"/>
            </a:endParaRPr>
          </a:p>
          <a:p>
            <a:pPr marL="12700">
              <a:lnSpc>
                <a:spcPct val="100000"/>
              </a:lnSpc>
              <a:spcBef>
                <a:spcPts val="655"/>
              </a:spcBef>
            </a:pPr>
            <a:r>
              <a:rPr sz="1100" b="1" spc="-5" dirty="0">
                <a:latin typeface="Arial"/>
                <a:cs typeface="Arial"/>
              </a:rPr>
              <a:t>Margins.</a:t>
            </a:r>
            <a:endParaRPr sz="1100">
              <a:latin typeface="Arial"/>
              <a:cs typeface="Arial"/>
            </a:endParaRPr>
          </a:p>
          <a:p>
            <a:pPr marL="12700">
              <a:lnSpc>
                <a:spcPct val="100000"/>
              </a:lnSpc>
              <a:spcBef>
                <a:spcPts val="45"/>
              </a:spcBef>
            </a:pPr>
            <a:r>
              <a:rPr sz="900" spc="-5" dirty="0">
                <a:latin typeface="Arial"/>
                <a:cs typeface="Arial"/>
              </a:rPr>
              <a:t>All sums identifiable in </a:t>
            </a:r>
            <a:r>
              <a:rPr sz="900" dirty="0">
                <a:latin typeface="Arial"/>
                <a:cs typeface="Arial"/>
              </a:rPr>
              <a:t>a </a:t>
            </a:r>
            <a:r>
              <a:rPr sz="900" spc="-5" dirty="0">
                <a:latin typeface="Arial"/>
                <a:cs typeface="Arial"/>
              </a:rPr>
              <a:t>tender to cover </a:t>
            </a:r>
            <a:r>
              <a:rPr sz="900" dirty="0">
                <a:latin typeface="Arial"/>
                <a:cs typeface="Arial"/>
              </a:rPr>
              <a:t>the </a:t>
            </a:r>
            <a:r>
              <a:rPr sz="900" spc="-5" dirty="0">
                <a:latin typeface="Arial"/>
                <a:cs typeface="Arial"/>
              </a:rPr>
              <a:t>Main Contractor’s Profit and Overhead</a:t>
            </a:r>
            <a:r>
              <a:rPr sz="900" dirty="0">
                <a:latin typeface="Arial"/>
                <a:cs typeface="Arial"/>
              </a:rPr>
              <a:t> </a:t>
            </a:r>
            <a:r>
              <a:rPr sz="900" spc="-5" dirty="0">
                <a:latin typeface="Arial"/>
                <a:cs typeface="Arial"/>
              </a:rPr>
              <a:t>Costs.</a:t>
            </a:r>
            <a:endParaRPr sz="900">
              <a:latin typeface="Arial"/>
              <a:cs typeface="Arial"/>
            </a:endParaRPr>
          </a:p>
          <a:p>
            <a:pPr marL="14604">
              <a:lnSpc>
                <a:spcPct val="100000"/>
              </a:lnSpc>
              <a:spcBef>
                <a:spcPts val="605"/>
              </a:spcBef>
            </a:pPr>
            <a:r>
              <a:rPr sz="1100" b="1" spc="-5" dirty="0">
                <a:solidFill>
                  <a:srgbClr val="231F20"/>
                </a:solidFill>
                <a:latin typeface="Arial"/>
                <a:cs typeface="Arial"/>
              </a:rPr>
              <a:t>Contract</a:t>
            </a:r>
            <a:r>
              <a:rPr sz="1100" b="1" spc="-10" dirty="0">
                <a:solidFill>
                  <a:srgbClr val="231F20"/>
                </a:solidFill>
                <a:latin typeface="Arial"/>
                <a:cs typeface="Arial"/>
              </a:rPr>
              <a:t> </a:t>
            </a:r>
            <a:r>
              <a:rPr sz="1100" b="1" spc="-5" dirty="0">
                <a:solidFill>
                  <a:srgbClr val="231F20"/>
                </a:solidFill>
                <a:latin typeface="Arial"/>
                <a:cs typeface="Arial"/>
              </a:rPr>
              <a:t>Contingencies.</a:t>
            </a:r>
            <a:endParaRPr sz="1100">
              <a:latin typeface="Arial"/>
              <a:cs typeface="Arial"/>
            </a:endParaRPr>
          </a:p>
          <a:p>
            <a:pPr marL="12700">
              <a:lnSpc>
                <a:spcPct val="100000"/>
              </a:lnSpc>
              <a:spcBef>
                <a:spcPts val="35"/>
              </a:spcBef>
            </a:pPr>
            <a:r>
              <a:rPr sz="900" spc="-5" dirty="0">
                <a:latin typeface="Arial"/>
                <a:cs typeface="Arial"/>
              </a:rPr>
              <a:t>All contract contingency sums contained in the</a:t>
            </a:r>
            <a:r>
              <a:rPr sz="900" dirty="0">
                <a:latin typeface="Arial"/>
                <a:cs typeface="Arial"/>
              </a:rPr>
              <a:t> </a:t>
            </a:r>
            <a:r>
              <a:rPr sz="900" spc="-5" dirty="0">
                <a:latin typeface="Arial"/>
                <a:cs typeface="Arial"/>
              </a:rPr>
              <a:t>contract</a:t>
            </a:r>
            <a:endParaRPr sz="900">
              <a:latin typeface="Arial"/>
              <a:cs typeface="Arial"/>
            </a:endParaRPr>
          </a:p>
          <a:p>
            <a:pPr marL="12700">
              <a:lnSpc>
                <a:spcPct val="100000"/>
              </a:lnSpc>
              <a:spcBef>
                <a:spcPts val="680"/>
              </a:spcBef>
            </a:pPr>
            <a:r>
              <a:rPr sz="1100" b="1" dirty="0">
                <a:solidFill>
                  <a:srgbClr val="231F20"/>
                </a:solidFill>
                <a:latin typeface="Arial"/>
                <a:cs typeface="Arial"/>
              </a:rPr>
              <a:t>Other </a:t>
            </a:r>
            <a:r>
              <a:rPr sz="1100" b="1" spc="-5" dirty="0">
                <a:solidFill>
                  <a:srgbClr val="231F20"/>
                </a:solidFill>
                <a:latin typeface="Arial"/>
                <a:cs typeface="Arial"/>
              </a:rPr>
              <a:t>Development</a:t>
            </a:r>
            <a:r>
              <a:rPr sz="1100" b="1" spc="-10" dirty="0">
                <a:solidFill>
                  <a:srgbClr val="231F20"/>
                </a:solidFill>
                <a:latin typeface="Arial"/>
                <a:cs typeface="Arial"/>
              </a:rPr>
              <a:t> </a:t>
            </a:r>
            <a:r>
              <a:rPr sz="1100" b="1" spc="-5" dirty="0">
                <a:solidFill>
                  <a:srgbClr val="231F20"/>
                </a:solidFill>
                <a:latin typeface="Arial"/>
                <a:cs typeface="Arial"/>
              </a:rPr>
              <a:t>Costs.</a:t>
            </a:r>
            <a:endParaRPr sz="1100">
              <a:latin typeface="Arial"/>
              <a:cs typeface="Arial"/>
            </a:endParaRPr>
          </a:p>
          <a:p>
            <a:pPr marL="12700" marR="5080">
              <a:lnSpc>
                <a:spcPts val="1200"/>
              </a:lnSpc>
              <a:spcBef>
                <a:spcPts val="20"/>
              </a:spcBef>
            </a:pPr>
            <a:r>
              <a:rPr sz="900" dirty="0">
                <a:solidFill>
                  <a:srgbClr val="231F20"/>
                </a:solidFill>
                <a:latin typeface="Arial"/>
                <a:cs typeface="Arial"/>
              </a:rPr>
              <a:t>Items </a:t>
            </a:r>
            <a:r>
              <a:rPr sz="900" spc="-5" dirty="0">
                <a:solidFill>
                  <a:srgbClr val="231F20"/>
                </a:solidFill>
                <a:latin typeface="Arial"/>
                <a:cs typeface="Arial"/>
              </a:rPr>
              <a:t>included in </a:t>
            </a:r>
            <a:r>
              <a:rPr sz="900" dirty="0">
                <a:solidFill>
                  <a:srgbClr val="231F20"/>
                </a:solidFill>
                <a:latin typeface="Arial"/>
                <a:cs typeface="Arial"/>
              </a:rPr>
              <a:t>a capital cost </a:t>
            </a:r>
            <a:r>
              <a:rPr sz="900" spc="-5" dirty="0">
                <a:solidFill>
                  <a:srgbClr val="231F20"/>
                </a:solidFill>
                <a:latin typeface="Arial"/>
                <a:cs typeface="Arial"/>
              </a:rPr>
              <a:t>estimate </a:t>
            </a:r>
            <a:r>
              <a:rPr sz="900" dirty="0">
                <a:solidFill>
                  <a:srgbClr val="231F20"/>
                </a:solidFill>
                <a:latin typeface="Arial"/>
                <a:cs typeface="Arial"/>
              </a:rPr>
              <a:t>that </a:t>
            </a:r>
            <a:r>
              <a:rPr sz="900" spc="-5" dirty="0">
                <a:solidFill>
                  <a:srgbClr val="231F20"/>
                </a:solidFill>
                <a:latin typeface="Arial"/>
                <a:cs typeface="Arial"/>
              </a:rPr>
              <a:t>are not included in </a:t>
            </a:r>
            <a:r>
              <a:rPr sz="900" dirty="0">
                <a:solidFill>
                  <a:srgbClr val="231F20"/>
                </a:solidFill>
                <a:latin typeface="Arial"/>
                <a:cs typeface="Arial"/>
              </a:rPr>
              <a:t>the construction contract scope </a:t>
            </a:r>
            <a:r>
              <a:rPr sz="900" spc="-5" dirty="0">
                <a:solidFill>
                  <a:srgbClr val="231F20"/>
                </a:solidFill>
                <a:latin typeface="Arial"/>
                <a:cs typeface="Arial"/>
              </a:rPr>
              <a:t>of works and </a:t>
            </a:r>
            <a:r>
              <a:rPr sz="900" dirty="0">
                <a:solidFill>
                  <a:srgbClr val="231F20"/>
                </a:solidFill>
                <a:latin typeface="Arial"/>
                <a:cs typeface="Arial"/>
              </a:rPr>
              <a:t>to </a:t>
            </a:r>
            <a:r>
              <a:rPr sz="900" spc="-5" dirty="0">
                <a:solidFill>
                  <a:srgbClr val="231F20"/>
                </a:solidFill>
                <a:latin typeface="Arial"/>
                <a:cs typeface="Arial"/>
              </a:rPr>
              <a:t>be  </a:t>
            </a:r>
            <a:r>
              <a:rPr sz="900" dirty="0">
                <a:solidFill>
                  <a:srgbClr val="231F20"/>
                </a:solidFill>
                <a:latin typeface="Arial"/>
                <a:cs typeface="Arial"/>
              </a:rPr>
              <a:t>supplied </a:t>
            </a:r>
            <a:r>
              <a:rPr sz="900" spc="-5" dirty="0">
                <a:solidFill>
                  <a:srgbClr val="231F20"/>
                </a:solidFill>
                <a:latin typeface="Arial"/>
                <a:cs typeface="Arial"/>
              </a:rPr>
              <a:t>or provided by parties other </a:t>
            </a:r>
            <a:r>
              <a:rPr sz="900" dirty="0">
                <a:solidFill>
                  <a:srgbClr val="231F20"/>
                </a:solidFill>
                <a:latin typeface="Arial"/>
                <a:cs typeface="Arial"/>
              </a:rPr>
              <a:t>than the construction</a:t>
            </a:r>
            <a:r>
              <a:rPr sz="900" spc="-10" dirty="0">
                <a:solidFill>
                  <a:srgbClr val="231F20"/>
                </a:solidFill>
                <a:latin typeface="Arial"/>
                <a:cs typeface="Arial"/>
              </a:rPr>
              <a:t> </a:t>
            </a:r>
            <a:r>
              <a:rPr sz="900" spc="-5" dirty="0">
                <a:solidFill>
                  <a:srgbClr val="231F20"/>
                </a:solidFill>
                <a:latin typeface="Arial"/>
                <a:cs typeface="Arial"/>
              </a:rPr>
              <a:t>contractor.</a:t>
            </a:r>
            <a:endParaRPr sz="9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0899" y="10136809"/>
            <a:ext cx="301625"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8</a:t>
            </a:r>
            <a:endParaRPr sz="700">
              <a:latin typeface="Trebuchet MS"/>
              <a:cs typeface="Trebuchet MS"/>
            </a:endParaRPr>
          </a:p>
        </p:txBody>
      </p:sp>
      <p:sp>
        <p:nvSpPr>
          <p:cNvPr id="3" name="object 3"/>
          <p:cNvSpPr txBox="1"/>
          <p:nvPr/>
        </p:nvSpPr>
        <p:spPr>
          <a:xfrm>
            <a:off x="3716303"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txBox="1"/>
          <p:nvPr/>
        </p:nvSpPr>
        <p:spPr>
          <a:xfrm>
            <a:off x="893671" y="300811"/>
            <a:ext cx="2277110" cy="319405"/>
          </a:xfrm>
          <a:prstGeom prst="rect">
            <a:avLst/>
          </a:prstGeom>
        </p:spPr>
        <p:txBody>
          <a:bodyPr vert="horz" wrap="square" lIns="0" tIns="23495" rIns="0" bIns="0" rtlCol="0">
            <a:spAutoFit/>
          </a:bodyPr>
          <a:lstStyle/>
          <a:p>
            <a:pPr marL="12700">
              <a:lnSpc>
                <a:spcPct val="100000"/>
              </a:lnSpc>
              <a:spcBef>
                <a:spcPts val="185"/>
              </a:spcBef>
            </a:pPr>
            <a:r>
              <a:rPr sz="1000" b="1" spc="-5" dirty="0">
                <a:solidFill>
                  <a:srgbClr val="1AB3E0"/>
                </a:solidFill>
                <a:latin typeface="Arial"/>
                <a:cs typeface="Arial"/>
              </a:rPr>
              <a:t>NZIQS Elemental</a:t>
            </a:r>
            <a:r>
              <a:rPr sz="1000" b="1"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12700">
              <a:lnSpc>
                <a:spcPct val="100000"/>
              </a:lnSpc>
              <a:spcBef>
                <a:spcPts val="65"/>
              </a:spcBef>
            </a:pPr>
            <a:r>
              <a:rPr sz="800" spc="-5" dirty="0">
                <a:latin typeface="Arial"/>
                <a:cs typeface="Arial"/>
              </a:rPr>
              <a:t>Form and Extent of Elements: E1 Site</a:t>
            </a:r>
            <a:r>
              <a:rPr sz="800" spc="25" dirty="0">
                <a:latin typeface="Arial"/>
                <a:cs typeface="Arial"/>
              </a:rPr>
              <a:t> </a:t>
            </a:r>
            <a:r>
              <a:rPr sz="800" spc="-5" dirty="0">
                <a:latin typeface="Arial"/>
                <a:cs typeface="Arial"/>
              </a:rPr>
              <a:t>Preparation</a:t>
            </a:r>
            <a:endParaRPr sz="800">
              <a:latin typeface="Arial"/>
              <a:cs typeface="Arial"/>
            </a:endParaRPr>
          </a:p>
        </p:txBody>
      </p:sp>
      <p:sp>
        <p:nvSpPr>
          <p:cNvPr id="5" name="object 5"/>
          <p:cNvSpPr txBox="1"/>
          <p:nvPr/>
        </p:nvSpPr>
        <p:spPr>
          <a:xfrm>
            <a:off x="886813" y="810384"/>
            <a:ext cx="3181350" cy="299720"/>
          </a:xfrm>
          <a:prstGeom prst="rect">
            <a:avLst/>
          </a:prstGeom>
        </p:spPr>
        <p:txBody>
          <a:bodyPr vert="horz" wrap="square" lIns="0" tIns="12700" rIns="0" bIns="0" rtlCol="0">
            <a:spAutoFit/>
          </a:bodyPr>
          <a:lstStyle/>
          <a:p>
            <a:pPr marL="12700">
              <a:lnSpc>
                <a:spcPct val="100000"/>
              </a:lnSpc>
              <a:spcBef>
                <a:spcPts val="100"/>
              </a:spcBef>
            </a:pPr>
            <a:r>
              <a:rPr sz="1800" b="1" dirty="0">
                <a:solidFill>
                  <a:srgbClr val="1AB3E0"/>
                </a:solidFill>
                <a:latin typeface="Arial"/>
                <a:cs typeface="Arial"/>
              </a:rPr>
              <a:t>Form </a:t>
            </a:r>
            <a:r>
              <a:rPr sz="1800" b="1" spc="-5" dirty="0">
                <a:solidFill>
                  <a:srgbClr val="1AB3E0"/>
                </a:solidFill>
                <a:latin typeface="Arial"/>
                <a:cs typeface="Arial"/>
              </a:rPr>
              <a:t>and </a:t>
            </a:r>
            <a:r>
              <a:rPr sz="1800" b="1" dirty="0">
                <a:solidFill>
                  <a:srgbClr val="1AB3E0"/>
                </a:solidFill>
                <a:latin typeface="Arial"/>
                <a:cs typeface="Arial"/>
              </a:rPr>
              <a:t>Extent of</a:t>
            </a:r>
            <a:r>
              <a:rPr sz="1800" b="1" spc="-85" dirty="0">
                <a:solidFill>
                  <a:srgbClr val="1AB3E0"/>
                </a:solidFill>
                <a:latin typeface="Arial"/>
                <a:cs typeface="Arial"/>
              </a:rPr>
              <a:t> </a:t>
            </a:r>
            <a:r>
              <a:rPr sz="1800" b="1" spc="-10" dirty="0">
                <a:solidFill>
                  <a:srgbClr val="1AB3E0"/>
                </a:solidFill>
                <a:latin typeface="Arial"/>
                <a:cs typeface="Arial"/>
              </a:rPr>
              <a:t>Elements</a:t>
            </a:r>
            <a:endParaRPr sz="1800">
              <a:latin typeface="Arial"/>
              <a:cs typeface="Arial"/>
            </a:endParaRPr>
          </a:p>
        </p:txBody>
      </p:sp>
      <p:sp>
        <p:nvSpPr>
          <p:cNvPr id="6" name="object 6"/>
          <p:cNvSpPr/>
          <p:nvPr/>
        </p:nvSpPr>
        <p:spPr>
          <a:xfrm>
            <a:off x="899518" y="1787781"/>
            <a:ext cx="0" cy="32384"/>
          </a:xfrm>
          <a:custGeom>
            <a:avLst/>
            <a:gdLst/>
            <a:ahLst/>
            <a:cxnLst/>
            <a:rect l="l" t="t" r="r" b="b"/>
            <a:pathLst>
              <a:path h="32385">
                <a:moveTo>
                  <a:pt x="0" y="0"/>
                </a:moveTo>
                <a:lnTo>
                  <a:pt x="0" y="32004"/>
                </a:lnTo>
              </a:path>
            </a:pathLst>
          </a:custGeom>
          <a:solidFill>
            <a:srgbClr val="1AB3E0"/>
          </a:solidFill>
        </p:spPr>
        <p:txBody>
          <a:bodyPr wrap="square" lIns="0" tIns="0" rIns="0" bIns="0" rtlCol="0"/>
          <a:lstStyle/>
          <a:p>
            <a:endParaRPr/>
          </a:p>
        </p:txBody>
      </p:sp>
      <p:sp>
        <p:nvSpPr>
          <p:cNvPr id="7" name="object 7"/>
          <p:cNvSpPr/>
          <p:nvPr/>
        </p:nvSpPr>
        <p:spPr>
          <a:xfrm>
            <a:off x="899515" y="1803781"/>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8" name="object 8"/>
          <p:cNvSpPr txBox="1"/>
          <p:nvPr/>
        </p:nvSpPr>
        <p:spPr>
          <a:xfrm>
            <a:off x="886813" y="1538856"/>
            <a:ext cx="5621655" cy="1710055"/>
          </a:xfrm>
          <a:prstGeom prst="rect">
            <a:avLst/>
          </a:prstGeom>
        </p:spPr>
        <p:txBody>
          <a:bodyPr vert="horz" wrap="square" lIns="0" tIns="12065" rIns="0" bIns="0" rtlCol="0">
            <a:spAutoFit/>
          </a:bodyPr>
          <a:lstStyle/>
          <a:p>
            <a:pPr marL="12700">
              <a:lnSpc>
                <a:spcPct val="100000"/>
              </a:lnSpc>
              <a:spcBef>
                <a:spcPts val="95"/>
              </a:spcBef>
              <a:tabLst>
                <a:tab pos="553085" algn="l"/>
              </a:tabLst>
            </a:pPr>
            <a:r>
              <a:rPr sz="1400" spc="-5" dirty="0">
                <a:latin typeface="Arial"/>
                <a:cs typeface="Arial"/>
              </a:rPr>
              <a:t>E1	Site </a:t>
            </a:r>
            <a:r>
              <a:rPr sz="1400" spc="-10" dirty="0">
                <a:latin typeface="Arial"/>
                <a:cs typeface="Arial"/>
              </a:rPr>
              <a:t>Preparation</a:t>
            </a:r>
            <a:endParaRPr sz="1400">
              <a:latin typeface="Arial"/>
              <a:cs typeface="Arial"/>
            </a:endParaRPr>
          </a:p>
          <a:p>
            <a:pPr>
              <a:lnSpc>
                <a:spcPct val="100000"/>
              </a:lnSpc>
              <a:spcBef>
                <a:spcPts val="55"/>
              </a:spcBef>
            </a:pPr>
            <a:endParaRPr sz="165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marR="5080" indent="-180975">
              <a:lnSpc>
                <a:spcPct val="101699"/>
              </a:lnSpc>
              <a:spcBef>
                <a:spcPts val="30"/>
              </a:spcBef>
              <a:buChar char="•"/>
              <a:tabLst>
                <a:tab pos="193040" algn="l"/>
                <a:tab pos="193675" algn="l"/>
              </a:tabLst>
            </a:pPr>
            <a:r>
              <a:rPr sz="900" spc="-5" dirty="0">
                <a:latin typeface="Arial"/>
                <a:cs typeface="Arial"/>
              </a:rPr>
              <a:t>All work necessary to clear </a:t>
            </a:r>
            <a:r>
              <a:rPr sz="900" dirty="0">
                <a:latin typeface="Arial"/>
                <a:cs typeface="Arial"/>
              </a:rPr>
              <a:t>a </a:t>
            </a:r>
            <a:r>
              <a:rPr sz="900" spc="-5" dirty="0">
                <a:latin typeface="Arial"/>
                <a:cs typeface="Arial"/>
              </a:rPr>
              <a:t>site of existing structures, trees, etc. to create </a:t>
            </a:r>
            <a:r>
              <a:rPr sz="900" dirty="0">
                <a:latin typeface="Arial"/>
                <a:cs typeface="Arial"/>
              </a:rPr>
              <a:t>a </a:t>
            </a:r>
            <a:r>
              <a:rPr sz="900" spc="-5" dirty="0">
                <a:latin typeface="Arial"/>
                <a:cs typeface="Arial"/>
              </a:rPr>
              <a:t>suitably benched surface as </a:t>
            </a:r>
            <a:r>
              <a:rPr sz="900" dirty="0">
                <a:latin typeface="Arial"/>
                <a:cs typeface="Arial"/>
              </a:rPr>
              <a:t>a  </a:t>
            </a:r>
            <a:r>
              <a:rPr sz="900" spc="-5" dirty="0">
                <a:latin typeface="Arial"/>
                <a:cs typeface="Arial"/>
              </a:rPr>
              <a:t>working </a:t>
            </a:r>
            <a:r>
              <a:rPr sz="900" spc="-10" dirty="0">
                <a:latin typeface="Arial"/>
                <a:cs typeface="Arial"/>
              </a:rPr>
              <a:t>platform </a:t>
            </a:r>
            <a:r>
              <a:rPr sz="900" spc="-5" dirty="0">
                <a:latin typeface="Arial"/>
                <a:cs typeface="Arial"/>
              </a:rPr>
              <a:t>and to support adjoining</a:t>
            </a:r>
            <a:r>
              <a:rPr sz="900" spc="5" dirty="0">
                <a:latin typeface="Arial"/>
                <a:cs typeface="Arial"/>
              </a:rPr>
              <a:t> </a:t>
            </a:r>
            <a:r>
              <a:rPr sz="900" spc="-5" dirty="0">
                <a:latin typeface="Arial"/>
                <a:cs typeface="Arial"/>
              </a:rPr>
              <a:t>structures</a:t>
            </a:r>
            <a:endParaRPr sz="900">
              <a:latin typeface="Arial"/>
              <a:cs typeface="Arial"/>
            </a:endParaRPr>
          </a:p>
          <a:p>
            <a:pPr marL="12700">
              <a:lnSpc>
                <a:spcPct val="100000"/>
              </a:lnSpc>
              <a:spcBef>
                <a:spcPts val="655"/>
              </a:spcBef>
            </a:pPr>
            <a:r>
              <a:rPr sz="1100" b="1" spc="-5" dirty="0">
                <a:latin typeface="Arial"/>
                <a:cs typeface="Arial"/>
              </a:rPr>
              <a:t>Exclusions</a:t>
            </a:r>
            <a:endParaRPr sz="1100">
              <a:latin typeface="Arial"/>
              <a:cs typeface="Arial"/>
            </a:endParaRPr>
          </a:p>
          <a:p>
            <a:pPr marL="193040" indent="-180975">
              <a:lnSpc>
                <a:spcPct val="100000"/>
              </a:lnSpc>
              <a:spcBef>
                <a:spcPts val="50"/>
              </a:spcBef>
              <a:buChar char="•"/>
              <a:tabLst>
                <a:tab pos="193040" algn="l"/>
                <a:tab pos="193675" algn="l"/>
              </a:tabLst>
            </a:pPr>
            <a:r>
              <a:rPr sz="900" spc="-5" dirty="0">
                <a:latin typeface="Arial"/>
                <a:cs typeface="Arial"/>
              </a:rPr>
              <a:t>Site retaining walls not attached to the structure. </a:t>
            </a:r>
            <a:r>
              <a:rPr sz="900" i="1" spc="-5" dirty="0">
                <a:latin typeface="Arial"/>
                <a:cs typeface="Arial"/>
              </a:rPr>
              <a:t>See “E23 External Works”, </a:t>
            </a:r>
            <a:r>
              <a:rPr sz="900" i="1" spc="-10" dirty="0">
                <a:latin typeface="Arial"/>
                <a:cs typeface="Arial"/>
              </a:rPr>
              <a:t>page</a:t>
            </a:r>
            <a:r>
              <a:rPr sz="900" i="1" spc="20" dirty="0">
                <a:latin typeface="Arial"/>
                <a:cs typeface="Arial"/>
              </a:rPr>
              <a:t> </a:t>
            </a:r>
            <a:r>
              <a:rPr sz="900" i="1" spc="-5" dirty="0">
                <a:latin typeface="Arial"/>
                <a:cs typeface="Arial"/>
              </a:rPr>
              <a:t>34.</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0"/>
              </a:spcBef>
              <a:tabLst>
                <a:tab pos="3346450" algn="l"/>
              </a:tabLst>
            </a:pPr>
            <a:r>
              <a:rPr sz="1000" b="1" spc="-5" dirty="0">
                <a:latin typeface="Arial"/>
                <a:cs typeface="Arial"/>
              </a:rPr>
              <a:t>Element	Element Unit</a:t>
            </a:r>
            <a:endParaRPr sz="1000">
              <a:latin typeface="Arial"/>
              <a:cs typeface="Arial"/>
            </a:endParaRPr>
          </a:p>
        </p:txBody>
      </p:sp>
      <p:sp>
        <p:nvSpPr>
          <p:cNvPr id="9" name="object 9"/>
          <p:cNvSpPr txBox="1"/>
          <p:nvPr/>
        </p:nvSpPr>
        <p:spPr>
          <a:xfrm>
            <a:off x="912721" y="3404994"/>
            <a:ext cx="1381125" cy="162560"/>
          </a:xfrm>
          <a:prstGeom prst="rect">
            <a:avLst/>
          </a:prstGeom>
        </p:spPr>
        <p:txBody>
          <a:bodyPr vert="horz" wrap="square" lIns="0" tIns="12700" rIns="0" bIns="0" rtlCol="0">
            <a:spAutoFit/>
          </a:bodyPr>
          <a:lstStyle/>
          <a:p>
            <a:pPr marL="12700">
              <a:lnSpc>
                <a:spcPct val="100000"/>
              </a:lnSpc>
              <a:spcBef>
                <a:spcPts val="100"/>
              </a:spcBef>
              <a:tabLst>
                <a:tab pos="551815" algn="l"/>
              </a:tabLst>
            </a:pPr>
            <a:r>
              <a:rPr sz="900" dirty="0">
                <a:latin typeface="Arial"/>
                <a:cs typeface="Arial"/>
              </a:rPr>
              <a:t>1	</a:t>
            </a:r>
            <a:r>
              <a:rPr sz="900" spc="-5" dirty="0">
                <a:latin typeface="Arial"/>
                <a:cs typeface="Arial"/>
              </a:rPr>
              <a:t>Site</a:t>
            </a:r>
            <a:r>
              <a:rPr sz="900" spc="-60" dirty="0">
                <a:latin typeface="Arial"/>
                <a:cs typeface="Arial"/>
              </a:rPr>
              <a:t> </a:t>
            </a:r>
            <a:r>
              <a:rPr sz="900" spc="-5" dirty="0">
                <a:latin typeface="Arial"/>
                <a:cs typeface="Arial"/>
              </a:rPr>
              <a:t>Preparation</a:t>
            </a:r>
            <a:endParaRPr sz="900">
              <a:latin typeface="Arial"/>
              <a:cs typeface="Arial"/>
            </a:endParaRPr>
          </a:p>
        </p:txBody>
      </p:sp>
      <p:sp>
        <p:nvSpPr>
          <p:cNvPr id="10" name="object 10"/>
          <p:cNvSpPr txBox="1"/>
          <p:nvPr/>
        </p:nvSpPr>
        <p:spPr>
          <a:xfrm>
            <a:off x="4221020" y="3404994"/>
            <a:ext cx="2385695" cy="302895"/>
          </a:xfrm>
          <a:prstGeom prst="rect">
            <a:avLst/>
          </a:prstGeom>
        </p:spPr>
        <p:txBody>
          <a:bodyPr vert="horz" wrap="square" lIns="0" tIns="9525" rIns="0" bIns="0" rtlCol="0">
            <a:spAutoFit/>
          </a:bodyPr>
          <a:lstStyle/>
          <a:p>
            <a:pPr marL="12700" marR="5080" indent="-635">
              <a:lnSpc>
                <a:spcPct val="102299"/>
              </a:lnSpc>
              <a:spcBef>
                <a:spcPts val="75"/>
              </a:spcBef>
            </a:pPr>
            <a:r>
              <a:rPr sz="900" spc="-5" dirty="0">
                <a:latin typeface="Arial"/>
                <a:cs typeface="Arial"/>
              </a:rPr>
              <a:t>Area </a:t>
            </a:r>
            <a:r>
              <a:rPr sz="900" dirty="0">
                <a:latin typeface="Arial"/>
                <a:cs typeface="Arial"/>
              </a:rPr>
              <a:t>of </a:t>
            </a:r>
            <a:r>
              <a:rPr sz="900" spc="-5" dirty="0">
                <a:latin typeface="Arial"/>
                <a:cs typeface="Arial"/>
              </a:rPr>
              <a:t>lowest floor measured over all external  walls in m2 </a:t>
            </a:r>
            <a:r>
              <a:rPr sz="900" dirty="0">
                <a:latin typeface="Arial"/>
                <a:cs typeface="Arial"/>
              </a:rPr>
              <a:t>(if relevant, </a:t>
            </a:r>
            <a:r>
              <a:rPr sz="900" spc="-5" dirty="0">
                <a:latin typeface="Arial"/>
                <a:cs typeface="Arial"/>
              </a:rPr>
              <a:t>relate also to plot</a:t>
            </a:r>
            <a:r>
              <a:rPr sz="900" spc="-45" dirty="0">
                <a:latin typeface="Arial"/>
                <a:cs typeface="Arial"/>
              </a:rPr>
              <a:t> </a:t>
            </a:r>
            <a:r>
              <a:rPr sz="900" spc="-5" dirty="0">
                <a:latin typeface="Arial"/>
                <a:cs typeface="Arial"/>
              </a:rPr>
              <a:t>area)</a:t>
            </a:r>
            <a:endParaRPr sz="900">
              <a:latin typeface="Arial"/>
              <a:cs typeface="Arial"/>
            </a:endParaRPr>
          </a:p>
        </p:txBody>
      </p:sp>
      <p:sp>
        <p:nvSpPr>
          <p:cNvPr id="11" name="object 11"/>
          <p:cNvSpPr txBox="1"/>
          <p:nvPr/>
        </p:nvSpPr>
        <p:spPr>
          <a:xfrm>
            <a:off x="4221245" y="3833238"/>
            <a:ext cx="1069975"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Sub-element</a:t>
            </a:r>
            <a:r>
              <a:rPr sz="1000" b="1" spc="-45" dirty="0">
                <a:latin typeface="Arial"/>
                <a:cs typeface="Arial"/>
              </a:rPr>
              <a:t> </a:t>
            </a:r>
            <a:r>
              <a:rPr sz="1000" b="1" spc="-5" dirty="0">
                <a:latin typeface="Arial"/>
                <a:cs typeface="Arial"/>
              </a:rPr>
              <a:t>Unit</a:t>
            </a:r>
            <a:endParaRPr sz="1000">
              <a:latin typeface="Arial"/>
              <a:cs typeface="Arial"/>
            </a:endParaRPr>
          </a:p>
        </p:txBody>
      </p:sp>
      <p:sp>
        <p:nvSpPr>
          <p:cNvPr id="12" name="object 12"/>
          <p:cNvSpPr txBox="1"/>
          <p:nvPr/>
        </p:nvSpPr>
        <p:spPr>
          <a:xfrm>
            <a:off x="912721" y="3833238"/>
            <a:ext cx="1103630" cy="49657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Sub-element</a:t>
            </a:r>
            <a:endParaRPr sz="1000">
              <a:latin typeface="Arial"/>
              <a:cs typeface="Arial"/>
            </a:endParaRPr>
          </a:p>
          <a:p>
            <a:pPr>
              <a:lnSpc>
                <a:spcPct val="100000"/>
              </a:lnSpc>
              <a:spcBef>
                <a:spcPts val="50"/>
              </a:spcBef>
            </a:pPr>
            <a:endParaRPr sz="1200">
              <a:latin typeface="Times New Roman"/>
              <a:cs typeface="Times New Roman"/>
            </a:endParaRPr>
          </a:p>
          <a:p>
            <a:pPr marL="12700">
              <a:lnSpc>
                <a:spcPct val="100000"/>
              </a:lnSpc>
              <a:tabLst>
                <a:tab pos="551815" algn="l"/>
              </a:tabLst>
            </a:pPr>
            <a:r>
              <a:rPr sz="900" dirty="0">
                <a:latin typeface="Arial"/>
                <a:cs typeface="Arial"/>
              </a:rPr>
              <a:t>1</a:t>
            </a:r>
            <a:r>
              <a:rPr sz="900" spc="-5" dirty="0">
                <a:latin typeface="Arial"/>
                <a:cs typeface="Arial"/>
              </a:rPr>
              <a:t>.0</a:t>
            </a:r>
            <a:r>
              <a:rPr sz="900" dirty="0">
                <a:latin typeface="Arial"/>
                <a:cs typeface="Arial"/>
              </a:rPr>
              <a:t>1	</a:t>
            </a:r>
            <a:r>
              <a:rPr sz="900" spc="-5" dirty="0">
                <a:latin typeface="Arial"/>
                <a:cs typeface="Arial"/>
              </a:rPr>
              <a:t>Demo</a:t>
            </a:r>
            <a:r>
              <a:rPr sz="900" dirty="0">
                <a:latin typeface="Arial"/>
                <a:cs typeface="Arial"/>
              </a:rPr>
              <a:t>l</a:t>
            </a:r>
            <a:r>
              <a:rPr sz="900" spc="-5" dirty="0">
                <a:latin typeface="Arial"/>
                <a:cs typeface="Arial"/>
              </a:rPr>
              <a:t>ition</a:t>
            </a:r>
            <a:endParaRPr sz="900">
              <a:latin typeface="Arial"/>
              <a:cs typeface="Arial"/>
            </a:endParaRPr>
          </a:p>
        </p:txBody>
      </p:sp>
      <p:sp>
        <p:nvSpPr>
          <p:cNvPr id="13" name="object 13"/>
          <p:cNvSpPr txBox="1"/>
          <p:nvPr/>
        </p:nvSpPr>
        <p:spPr>
          <a:xfrm>
            <a:off x="4220677" y="4166994"/>
            <a:ext cx="2123440" cy="302895"/>
          </a:xfrm>
          <a:prstGeom prst="rect">
            <a:avLst/>
          </a:prstGeom>
        </p:spPr>
        <p:txBody>
          <a:bodyPr vert="horz" wrap="square" lIns="0" tIns="9525" rIns="0" bIns="0" rtlCol="0">
            <a:spAutoFit/>
          </a:bodyPr>
          <a:lstStyle/>
          <a:p>
            <a:pPr marL="12700" marR="5080" indent="-635">
              <a:lnSpc>
                <a:spcPct val="102200"/>
              </a:lnSpc>
              <a:spcBef>
                <a:spcPts val="75"/>
              </a:spcBef>
            </a:pPr>
            <a:r>
              <a:rPr sz="900" spc="-5" dirty="0">
                <a:latin typeface="Arial"/>
                <a:cs typeface="Arial"/>
              </a:rPr>
              <a:t>Gross area </a:t>
            </a:r>
            <a:r>
              <a:rPr sz="900" dirty="0">
                <a:latin typeface="Arial"/>
                <a:cs typeface="Arial"/>
              </a:rPr>
              <a:t>of </a:t>
            </a:r>
            <a:r>
              <a:rPr sz="900" spc="-5" dirty="0">
                <a:latin typeface="Arial"/>
                <a:cs typeface="Arial"/>
              </a:rPr>
              <a:t>demolished building </a:t>
            </a:r>
            <a:r>
              <a:rPr sz="900" spc="-10" dirty="0">
                <a:latin typeface="Arial"/>
                <a:cs typeface="Arial"/>
              </a:rPr>
              <a:t>stating  </a:t>
            </a:r>
            <a:r>
              <a:rPr sz="900" spc="-5" dirty="0">
                <a:latin typeface="Arial"/>
                <a:cs typeface="Arial"/>
              </a:rPr>
              <a:t>number </a:t>
            </a:r>
            <a:r>
              <a:rPr sz="900" dirty="0">
                <a:latin typeface="Arial"/>
                <a:cs typeface="Arial"/>
              </a:rPr>
              <a:t>of</a:t>
            </a:r>
            <a:r>
              <a:rPr sz="900" spc="-10" dirty="0">
                <a:latin typeface="Arial"/>
                <a:cs typeface="Arial"/>
              </a:rPr>
              <a:t> </a:t>
            </a:r>
            <a:r>
              <a:rPr sz="900" spc="-5" dirty="0">
                <a:latin typeface="Arial"/>
                <a:cs typeface="Arial"/>
              </a:rPr>
              <a:t>stories</a:t>
            </a:r>
            <a:endParaRPr sz="900">
              <a:latin typeface="Arial"/>
              <a:cs typeface="Arial"/>
            </a:endParaRPr>
          </a:p>
        </p:txBody>
      </p:sp>
      <p:sp>
        <p:nvSpPr>
          <p:cNvPr id="14" name="object 14"/>
          <p:cNvSpPr txBox="1"/>
          <p:nvPr/>
        </p:nvSpPr>
        <p:spPr>
          <a:xfrm>
            <a:off x="912606" y="4599048"/>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.02</a:t>
            </a:r>
            <a:endParaRPr sz="900">
              <a:latin typeface="Arial"/>
              <a:cs typeface="Arial"/>
            </a:endParaRPr>
          </a:p>
        </p:txBody>
      </p:sp>
      <p:sp>
        <p:nvSpPr>
          <p:cNvPr id="15" name="object 15"/>
          <p:cNvSpPr txBox="1"/>
          <p:nvPr/>
        </p:nvSpPr>
        <p:spPr>
          <a:xfrm>
            <a:off x="1452137" y="4599048"/>
            <a:ext cx="77343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Site</a:t>
            </a:r>
            <a:r>
              <a:rPr sz="900" spc="-55" dirty="0">
                <a:latin typeface="Arial"/>
                <a:cs typeface="Arial"/>
              </a:rPr>
              <a:t> </a:t>
            </a:r>
            <a:r>
              <a:rPr sz="900" spc="-5" dirty="0">
                <a:latin typeface="Arial"/>
                <a:cs typeface="Arial"/>
              </a:rPr>
              <a:t>Clearance</a:t>
            </a:r>
            <a:endParaRPr sz="900">
              <a:latin typeface="Arial"/>
              <a:cs typeface="Arial"/>
            </a:endParaRPr>
          </a:p>
        </p:txBody>
      </p:sp>
      <p:sp>
        <p:nvSpPr>
          <p:cNvPr id="16" name="object 16"/>
          <p:cNvSpPr txBox="1"/>
          <p:nvPr/>
        </p:nvSpPr>
        <p:spPr>
          <a:xfrm>
            <a:off x="4220791" y="4599048"/>
            <a:ext cx="98361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cleared in</a:t>
            </a:r>
            <a:r>
              <a:rPr sz="900" spc="-60" dirty="0">
                <a:latin typeface="Arial"/>
                <a:cs typeface="Arial"/>
              </a:rPr>
              <a:t> </a:t>
            </a:r>
            <a:r>
              <a:rPr sz="900" spc="-5" dirty="0">
                <a:latin typeface="Arial"/>
                <a:cs typeface="Arial"/>
              </a:rPr>
              <a:t>m2</a:t>
            </a:r>
            <a:endParaRPr sz="900">
              <a:latin typeface="Arial"/>
              <a:cs typeface="Arial"/>
            </a:endParaRPr>
          </a:p>
        </p:txBody>
      </p:sp>
      <p:sp>
        <p:nvSpPr>
          <p:cNvPr id="17" name="object 17"/>
          <p:cNvSpPr txBox="1"/>
          <p:nvPr/>
        </p:nvSpPr>
        <p:spPr>
          <a:xfrm>
            <a:off x="912606" y="489085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a:t>
            </a:r>
            <a:r>
              <a:rPr sz="900" dirty="0">
                <a:latin typeface="Arial"/>
                <a:cs typeface="Arial"/>
              </a:rPr>
              <a:t>3</a:t>
            </a:r>
            <a:endParaRPr sz="900">
              <a:latin typeface="Arial"/>
              <a:cs typeface="Arial"/>
            </a:endParaRPr>
          </a:p>
        </p:txBody>
      </p:sp>
      <p:sp>
        <p:nvSpPr>
          <p:cNvPr id="18" name="object 18"/>
          <p:cNvSpPr txBox="1"/>
          <p:nvPr/>
        </p:nvSpPr>
        <p:spPr>
          <a:xfrm>
            <a:off x="1451768" y="4890856"/>
            <a:ext cx="241681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Bulk excavation including basement</a:t>
            </a:r>
            <a:r>
              <a:rPr sz="900" spc="-25" dirty="0">
                <a:latin typeface="Arial"/>
                <a:cs typeface="Arial"/>
              </a:rPr>
              <a:t> </a:t>
            </a:r>
            <a:r>
              <a:rPr sz="900" spc="-5" dirty="0">
                <a:latin typeface="Arial"/>
                <a:cs typeface="Arial"/>
              </a:rPr>
              <a:t>excavation</a:t>
            </a:r>
            <a:endParaRPr sz="900">
              <a:latin typeface="Arial"/>
              <a:cs typeface="Arial"/>
            </a:endParaRPr>
          </a:p>
        </p:txBody>
      </p:sp>
      <p:sp>
        <p:nvSpPr>
          <p:cNvPr id="19" name="object 19"/>
          <p:cNvSpPr txBox="1"/>
          <p:nvPr/>
        </p:nvSpPr>
        <p:spPr>
          <a:xfrm>
            <a:off x="4220723" y="4890856"/>
            <a:ext cx="1896110" cy="302895"/>
          </a:xfrm>
          <a:prstGeom prst="rect">
            <a:avLst/>
          </a:prstGeom>
        </p:spPr>
        <p:txBody>
          <a:bodyPr vert="horz" wrap="square" lIns="0" tIns="9525" rIns="0" bIns="0" rtlCol="0">
            <a:spAutoFit/>
          </a:bodyPr>
          <a:lstStyle/>
          <a:p>
            <a:pPr marL="12700" marR="5080" indent="-635">
              <a:lnSpc>
                <a:spcPct val="102200"/>
              </a:lnSpc>
              <a:spcBef>
                <a:spcPts val="75"/>
              </a:spcBef>
            </a:pPr>
            <a:r>
              <a:rPr sz="900" spc="-15" dirty="0">
                <a:latin typeface="Arial"/>
                <a:cs typeface="Arial"/>
              </a:rPr>
              <a:t>Volume </a:t>
            </a:r>
            <a:r>
              <a:rPr sz="900" dirty="0">
                <a:latin typeface="Arial"/>
                <a:cs typeface="Arial"/>
              </a:rPr>
              <a:t>excavated </a:t>
            </a:r>
            <a:r>
              <a:rPr sz="900" spc="-5" dirty="0">
                <a:latin typeface="Arial"/>
                <a:cs typeface="Arial"/>
              </a:rPr>
              <a:t>in m3 stating area  excavated</a:t>
            </a:r>
            <a:endParaRPr sz="900">
              <a:latin typeface="Arial"/>
              <a:cs typeface="Arial"/>
            </a:endParaRPr>
          </a:p>
        </p:txBody>
      </p:sp>
      <p:sp>
        <p:nvSpPr>
          <p:cNvPr id="20" name="object 20"/>
          <p:cNvSpPr txBox="1"/>
          <p:nvPr/>
        </p:nvSpPr>
        <p:spPr>
          <a:xfrm>
            <a:off x="912606" y="5322910"/>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.04</a:t>
            </a:r>
            <a:endParaRPr sz="900">
              <a:latin typeface="Arial"/>
              <a:cs typeface="Arial"/>
            </a:endParaRPr>
          </a:p>
        </p:txBody>
      </p:sp>
      <p:sp>
        <p:nvSpPr>
          <p:cNvPr id="21" name="object 21"/>
          <p:cNvSpPr txBox="1"/>
          <p:nvPr/>
        </p:nvSpPr>
        <p:spPr>
          <a:xfrm>
            <a:off x="1452137" y="5322910"/>
            <a:ext cx="145859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Bulk filling and</a:t>
            </a:r>
            <a:r>
              <a:rPr sz="900" spc="-55" dirty="0">
                <a:latin typeface="Arial"/>
                <a:cs typeface="Arial"/>
              </a:rPr>
              <a:t> </a:t>
            </a:r>
            <a:r>
              <a:rPr sz="900" spc="-5" dirty="0">
                <a:latin typeface="Arial"/>
                <a:cs typeface="Arial"/>
              </a:rPr>
              <a:t>consolidation</a:t>
            </a:r>
            <a:endParaRPr sz="900">
              <a:latin typeface="Arial"/>
              <a:cs typeface="Arial"/>
            </a:endParaRPr>
          </a:p>
        </p:txBody>
      </p:sp>
      <p:sp>
        <p:nvSpPr>
          <p:cNvPr id="22" name="object 22"/>
          <p:cNvSpPr txBox="1"/>
          <p:nvPr/>
        </p:nvSpPr>
        <p:spPr>
          <a:xfrm>
            <a:off x="4220562" y="5322910"/>
            <a:ext cx="2029460" cy="162560"/>
          </a:xfrm>
          <a:prstGeom prst="rect">
            <a:avLst/>
          </a:prstGeom>
        </p:spPr>
        <p:txBody>
          <a:bodyPr vert="horz" wrap="square" lIns="0" tIns="12700" rIns="0" bIns="0" rtlCol="0">
            <a:spAutoFit/>
          </a:bodyPr>
          <a:lstStyle/>
          <a:p>
            <a:pPr marL="12700">
              <a:lnSpc>
                <a:spcPct val="100000"/>
              </a:lnSpc>
              <a:spcBef>
                <a:spcPts val="100"/>
              </a:spcBef>
            </a:pPr>
            <a:r>
              <a:rPr sz="900" spc="-15" dirty="0">
                <a:latin typeface="Arial"/>
                <a:cs typeface="Arial"/>
              </a:rPr>
              <a:t>Volume </a:t>
            </a:r>
            <a:r>
              <a:rPr sz="900" spc="-5" dirty="0">
                <a:latin typeface="Arial"/>
                <a:cs typeface="Arial"/>
              </a:rPr>
              <a:t>of filling </a:t>
            </a:r>
            <a:r>
              <a:rPr sz="900" dirty="0">
                <a:latin typeface="Arial"/>
                <a:cs typeface="Arial"/>
              </a:rPr>
              <a:t>in </a:t>
            </a:r>
            <a:r>
              <a:rPr sz="900" spc="-5" dirty="0">
                <a:latin typeface="Arial"/>
                <a:cs typeface="Arial"/>
              </a:rPr>
              <a:t>m3 stating area</a:t>
            </a:r>
            <a:r>
              <a:rPr sz="900" spc="-30" dirty="0">
                <a:latin typeface="Arial"/>
                <a:cs typeface="Arial"/>
              </a:rPr>
              <a:t> </a:t>
            </a:r>
            <a:r>
              <a:rPr sz="900" spc="-5" dirty="0">
                <a:latin typeface="Arial"/>
                <a:cs typeface="Arial"/>
              </a:rPr>
              <a:t>filled</a:t>
            </a:r>
            <a:endParaRPr sz="900">
              <a:latin typeface="Arial"/>
              <a:cs typeface="Arial"/>
            </a:endParaRPr>
          </a:p>
        </p:txBody>
      </p:sp>
      <p:sp>
        <p:nvSpPr>
          <p:cNvPr id="23" name="object 23"/>
          <p:cNvSpPr txBox="1"/>
          <p:nvPr/>
        </p:nvSpPr>
        <p:spPr>
          <a:xfrm>
            <a:off x="912606" y="5615518"/>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.05</a:t>
            </a:r>
            <a:endParaRPr sz="900">
              <a:latin typeface="Arial"/>
              <a:cs typeface="Arial"/>
            </a:endParaRPr>
          </a:p>
        </p:txBody>
      </p:sp>
      <p:sp>
        <p:nvSpPr>
          <p:cNvPr id="24" name="object 24"/>
          <p:cNvSpPr txBox="1"/>
          <p:nvPr/>
        </p:nvSpPr>
        <p:spPr>
          <a:xfrm>
            <a:off x="1452182" y="5615518"/>
            <a:ext cx="1521460" cy="162560"/>
          </a:xfrm>
          <a:prstGeom prst="rect">
            <a:avLst/>
          </a:prstGeom>
        </p:spPr>
        <p:txBody>
          <a:bodyPr vert="horz" wrap="square" lIns="0" tIns="12700" rIns="0" bIns="0" rtlCol="0">
            <a:spAutoFit/>
          </a:bodyPr>
          <a:lstStyle/>
          <a:p>
            <a:pPr marL="12700">
              <a:lnSpc>
                <a:spcPct val="100000"/>
              </a:lnSpc>
              <a:spcBef>
                <a:spcPts val="100"/>
              </a:spcBef>
            </a:pPr>
            <a:r>
              <a:rPr sz="900" spc="-15" dirty="0">
                <a:latin typeface="Arial"/>
                <a:cs typeface="Arial"/>
              </a:rPr>
              <a:t>Temporary </a:t>
            </a:r>
            <a:r>
              <a:rPr sz="900" spc="-5" dirty="0">
                <a:latin typeface="Arial"/>
                <a:cs typeface="Arial"/>
              </a:rPr>
              <a:t>ground</a:t>
            </a:r>
            <a:r>
              <a:rPr sz="900" spc="-50" dirty="0">
                <a:latin typeface="Arial"/>
                <a:cs typeface="Arial"/>
              </a:rPr>
              <a:t> </a:t>
            </a:r>
            <a:r>
              <a:rPr sz="900" spc="-5" dirty="0">
                <a:latin typeface="Arial"/>
                <a:cs typeface="Arial"/>
              </a:rPr>
              <a:t>retainment</a:t>
            </a:r>
            <a:endParaRPr sz="900">
              <a:latin typeface="Arial"/>
              <a:cs typeface="Arial"/>
            </a:endParaRPr>
          </a:p>
        </p:txBody>
      </p:sp>
      <p:sp>
        <p:nvSpPr>
          <p:cNvPr id="25" name="object 25"/>
          <p:cNvSpPr txBox="1"/>
          <p:nvPr/>
        </p:nvSpPr>
        <p:spPr>
          <a:xfrm>
            <a:off x="4221591" y="5615518"/>
            <a:ext cx="139255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of face retained in</a:t>
            </a:r>
            <a:r>
              <a:rPr sz="900" spc="-75" dirty="0">
                <a:latin typeface="Arial"/>
                <a:cs typeface="Arial"/>
              </a:rPr>
              <a:t> </a:t>
            </a:r>
            <a:r>
              <a:rPr sz="900" spc="-5" dirty="0">
                <a:latin typeface="Arial"/>
                <a:cs typeface="Arial"/>
              </a:rPr>
              <a:t>m2</a:t>
            </a:r>
            <a:endParaRPr sz="900">
              <a:latin typeface="Arial"/>
              <a:cs typeface="Arial"/>
            </a:endParaRPr>
          </a:p>
        </p:txBody>
      </p:sp>
      <p:sp>
        <p:nvSpPr>
          <p:cNvPr id="26" name="object 26"/>
          <p:cNvSpPr txBox="1"/>
          <p:nvPr/>
        </p:nvSpPr>
        <p:spPr>
          <a:xfrm>
            <a:off x="912606" y="5907326"/>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.06</a:t>
            </a:r>
            <a:endParaRPr sz="900">
              <a:latin typeface="Arial"/>
              <a:cs typeface="Arial"/>
            </a:endParaRPr>
          </a:p>
        </p:txBody>
      </p:sp>
      <p:sp>
        <p:nvSpPr>
          <p:cNvPr id="27" name="object 27"/>
          <p:cNvSpPr txBox="1"/>
          <p:nvPr/>
        </p:nvSpPr>
        <p:spPr>
          <a:xfrm>
            <a:off x="1452137" y="5907326"/>
            <a:ext cx="70421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Underpinning</a:t>
            </a:r>
            <a:endParaRPr sz="900">
              <a:latin typeface="Arial"/>
              <a:cs typeface="Arial"/>
            </a:endParaRPr>
          </a:p>
        </p:txBody>
      </p:sp>
      <p:sp>
        <p:nvSpPr>
          <p:cNvPr id="28" name="object 28"/>
          <p:cNvSpPr txBox="1"/>
          <p:nvPr/>
        </p:nvSpPr>
        <p:spPr>
          <a:xfrm>
            <a:off x="4221248" y="5907326"/>
            <a:ext cx="226250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Length of wall underpinned in metres </a:t>
            </a:r>
            <a:r>
              <a:rPr sz="900" spc="-10" dirty="0">
                <a:latin typeface="Arial"/>
                <a:cs typeface="Arial"/>
              </a:rPr>
              <a:t>stating  </a:t>
            </a:r>
            <a:r>
              <a:rPr sz="900" spc="-5" dirty="0">
                <a:latin typeface="Arial"/>
                <a:cs typeface="Arial"/>
              </a:rPr>
              <a:t>depth </a:t>
            </a:r>
            <a:r>
              <a:rPr sz="900" dirty="0">
                <a:latin typeface="Arial"/>
                <a:cs typeface="Arial"/>
              </a:rPr>
              <a:t>of</a:t>
            </a:r>
            <a:r>
              <a:rPr sz="900" spc="-10" dirty="0">
                <a:latin typeface="Arial"/>
                <a:cs typeface="Arial"/>
              </a:rPr>
              <a:t> </a:t>
            </a:r>
            <a:r>
              <a:rPr sz="900" spc="-5" dirty="0">
                <a:latin typeface="Arial"/>
                <a:cs typeface="Arial"/>
              </a:rPr>
              <a:t>underpinning</a:t>
            </a:r>
            <a:endParaRPr sz="900">
              <a:latin typeface="Arial"/>
              <a:cs typeface="Arial"/>
            </a:endParaRPr>
          </a:p>
        </p:txBody>
      </p:sp>
      <p:sp>
        <p:nvSpPr>
          <p:cNvPr id="29" name="object 29"/>
          <p:cNvSpPr txBox="1"/>
          <p:nvPr/>
        </p:nvSpPr>
        <p:spPr>
          <a:xfrm>
            <a:off x="912606" y="6339380"/>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.07</a:t>
            </a:r>
            <a:endParaRPr sz="900">
              <a:latin typeface="Arial"/>
              <a:cs typeface="Arial"/>
            </a:endParaRPr>
          </a:p>
        </p:txBody>
      </p:sp>
      <p:sp>
        <p:nvSpPr>
          <p:cNvPr id="30" name="object 30"/>
          <p:cNvSpPr txBox="1"/>
          <p:nvPr/>
        </p:nvSpPr>
        <p:spPr>
          <a:xfrm>
            <a:off x="1452125" y="6339380"/>
            <a:ext cx="1981200" cy="162560"/>
          </a:xfrm>
          <a:prstGeom prst="rect">
            <a:avLst/>
          </a:prstGeom>
        </p:spPr>
        <p:txBody>
          <a:bodyPr vert="horz" wrap="square" lIns="0" tIns="12700" rIns="0" bIns="0" rtlCol="0">
            <a:spAutoFit/>
          </a:bodyPr>
          <a:lstStyle/>
          <a:p>
            <a:pPr marL="12700">
              <a:lnSpc>
                <a:spcPct val="100000"/>
              </a:lnSpc>
              <a:spcBef>
                <a:spcPts val="100"/>
              </a:spcBef>
            </a:pPr>
            <a:r>
              <a:rPr sz="900" spc="-10" dirty="0">
                <a:latin typeface="Arial"/>
                <a:cs typeface="Arial"/>
              </a:rPr>
              <a:t>Supports </a:t>
            </a:r>
            <a:r>
              <a:rPr sz="900" spc="-5" dirty="0">
                <a:latin typeface="Arial"/>
                <a:cs typeface="Arial"/>
              </a:rPr>
              <a:t>to existing structure</a:t>
            </a:r>
            <a:r>
              <a:rPr sz="900" spc="-25" dirty="0">
                <a:latin typeface="Arial"/>
                <a:cs typeface="Arial"/>
              </a:rPr>
              <a:t> </a:t>
            </a:r>
            <a:r>
              <a:rPr sz="900" spc="-5" dirty="0">
                <a:latin typeface="Arial"/>
                <a:cs typeface="Arial"/>
              </a:rPr>
              <a:t>(shoring)</a:t>
            </a:r>
            <a:endParaRPr sz="900">
              <a:latin typeface="Arial"/>
              <a:cs typeface="Arial"/>
            </a:endParaRPr>
          </a:p>
        </p:txBody>
      </p:sp>
      <p:sp>
        <p:nvSpPr>
          <p:cNvPr id="31" name="object 31"/>
          <p:cNvSpPr txBox="1"/>
          <p:nvPr/>
        </p:nvSpPr>
        <p:spPr>
          <a:xfrm>
            <a:off x="4221248" y="6339380"/>
            <a:ext cx="2137410"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Length of wall supported in metres stating  height of</a:t>
            </a:r>
            <a:r>
              <a:rPr sz="900" spc="-10" dirty="0">
                <a:latin typeface="Arial"/>
                <a:cs typeface="Arial"/>
              </a:rPr>
              <a:t> </a:t>
            </a:r>
            <a:r>
              <a:rPr sz="900" spc="-5" dirty="0">
                <a:latin typeface="Arial"/>
                <a:cs typeface="Arial"/>
              </a:rPr>
              <a:t>shoring</a:t>
            </a:r>
            <a:endParaRPr sz="900">
              <a:latin typeface="Arial"/>
              <a:cs typeface="Arial"/>
            </a:endParaRPr>
          </a:p>
        </p:txBody>
      </p:sp>
      <p:sp>
        <p:nvSpPr>
          <p:cNvPr id="32" name="object 32"/>
          <p:cNvSpPr txBox="1"/>
          <p:nvPr/>
        </p:nvSpPr>
        <p:spPr>
          <a:xfrm>
            <a:off x="912606" y="6770634"/>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.08</a:t>
            </a:r>
            <a:endParaRPr sz="900">
              <a:latin typeface="Arial"/>
              <a:cs typeface="Arial"/>
            </a:endParaRPr>
          </a:p>
        </p:txBody>
      </p:sp>
      <p:sp>
        <p:nvSpPr>
          <p:cNvPr id="33" name="object 33"/>
          <p:cNvSpPr txBox="1"/>
          <p:nvPr/>
        </p:nvSpPr>
        <p:spPr>
          <a:xfrm>
            <a:off x="1452102" y="6770634"/>
            <a:ext cx="2157730"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Diversion /termination of existing services,  water courses,</a:t>
            </a:r>
            <a:r>
              <a:rPr sz="900" dirty="0">
                <a:latin typeface="Arial"/>
                <a:cs typeface="Arial"/>
              </a:rPr>
              <a:t> </a:t>
            </a:r>
            <a:r>
              <a:rPr sz="900" spc="-5" dirty="0">
                <a:latin typeface="Arial"/>
                <a:cs typeface="Arial"/>
              </a:rPr>
              <a:t>etc.</a:t>
            </a:r>
            <a:endParaRPr sz="900">
              <a:latin typeface="Arial"/>
              <a:cs typeface="Arial"/>
            </a:endParaRPr>
          </a:p>
        </p:txBody>
      </p:sp>
      <p:sp>
        <p:nvSpPr>
          <p:cNvPr id="34" name="object 34"/>
          <p:cNvSpPr txBox="1"/>
          <p:nvPr/>
        </p:nvSpPr>
        <p:spPr>
          <a:xfrm>
            <a:off x="4221248" y="6770634"/>
            <a:ext cx="64643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
            </a:r>
            <a:r>
              <a:rPr sz="900" dirty="0">
                <a:latin typeface="Arial"/>
                <a:cs typeface="Arial"/>
              </a:rPr>
              <a:t>a</a:t>
            </a:r>
            <a:r>
              <a:rPr sz="900" spc="-5" dirty="0">
                <a:latin typeface="Arial"/>
                <a:cs typeface="Arial"/>
              </a:rPr>
              <a:t>ted</a:t>
            </a:r>
            <a:endParaRPr sz="900">
              <a:latin typeface="Arial"/>
              <a:cs typeface="Arial"/>
            </a:endParaRPr>
          </a:p>
        </p:txBody>
      </p:sp>
      <p:sp>
        <p:nvSpPr>
          <p:cNvPr id="35" name="object 35"/>
          <p:cNvSpPr txBox="1"/>
          <p:nvPr/>
        </p:nvSpPr>
        <p:spPr>
          <a:xfrm>
            <a:off x="912606" y="7202688"/>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1</a:t>
            </a:r>
            <a:r>
              <a:rPr sz="900" spc="-5" dirty="0">
                <a:latin typeface="Arial"/>
                <a:cs typeface="Arial"/>
              </a:rPr>
              <a:t>.09</a:t>
            </a:r>
            <a:endParaRPr sz="900">
              <a:latin typeface="Arial"/>
              <a:cs typeface="Arial"/>
            </a:endParaRPr>
          </a:p>
        </p:txBody>
      </p:sp>
      <p:sp>
        <p:nvSpPr>
          <p:cNvPr id="36" name="object 36"/>
          <p:cNvSpPr txBox="1"/>
          <p:nvPr/>
        </p:nvSpPr>
        <p:spPr>
          <a:xfrm>
            <a:off x="1452045" y="7202688"/>
            <a:ext cx="60198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De</a:t>
            </a:r>
            <a:r>
              <a:rPr sz="900" dirty="0">
                <a:latin typeface="Arial"/>
                <a:cs typeface="Arial"/>
              </a:rPr>
              <a:t>w</a:t>
            </a:r>
            <a:r>
              <a:rPr sz="900" spc="-5" dirty="0">
                <a:latin typeface="Arial"/>
                <a:cs typeface="Arial"/>
              </a:rPr>
              <a:t>at</a:t>
            </a:r>
            <a:r>
              <a:rPr sz="900" dirty="0">
                <a:latin typeface="Arial"/>
                <a:cs typeface="Arial"/>
              </a:rPr>
              <a:t>e</a:t>
            </a:r>
            <a:r>
              <a:rPr sz="900" spc="-5" dirty="0">
                <a:latin typeface="Arial"/>
                <a:cs typeface="Arial"/>
              </a:rPr>
              <a:t>ring</a:t>
            </a:r>
            <a:endParaRPr sz="900">
              <a:latin typeface="Arial"/>
              <a:cs typeface="Arial"/>
            </a:endParaRPr>
          </a:p>
        </p:txBody>
      </p:sp>
      <p:sp>
        <p:nvSpPr>
          <p:cNvPr id="37" name="object 37"/>
          <p:cNvSpPr txBox="1"/>
          <p:nvPr/>
        </p:nvSpPr>
        <p:spPr>
          <a:xfrm>
            <a:off x="4221020" y="7202688"/>
            <a:ext cx="25971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Sum</a:t>
            </a:r>
            <a:endParaRPr sz="900">
              <a:latin typeface="Arial"/>
              <a:cs typeface="Arial"/>
            </a:endParaRPr>
          </a:p>
        </p:txBody>
      </p:sp>
      <p:sp>
        <p:nvSpPr>
          <p:cNvPr id="38" name="object 38"/>
          <p:cNvSpPr/>
          <p:nvPr/>
        </p:nvSpPr>
        <p:spPr>
          <a:xfrm>
            <a:off x="899515" y="3354451"/>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sp>
        <p:nvSpPr>
          <p:cNvPr id="39" name="object 39"/>
          <p:cNvSpPr/>
          <p:nvPr/>
        </p:nvSpPr>
        <p:spPr>
          <a:xfrm>
            <a:off x="899515" y="4116451"/>
            <a:ext cx="5774690" cy="0"/>
          </a:xfrm>
          <a:custGeom>
            <a:avLst/>
            <a:gdLst/>
            <a:ahLst/>
            <a:cxnLst/>
            <a:rect l="l" t="t" r="r" b="b"/>
            <a:pathLst>
              <a:path w="5774690">
                <a:moveTo>
                  <a:pt x="0" y="0"/>
                </a:moveTo>
                <a:lnTo>
                  <a:pt x="5774423" y="0"/>
                </a:lnTo>
              </a:path>
            </a:pathLst>
          </a:custGeom>
          <a:ln w="6096">
            <a:solidFill>
              <a:srgbClr val="000000"/>
            </a:solidFill>
          </a:ln>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71180" y="10108010"/>
            <a:ext cx="301625" cy="132080"/>
          </a:xfrm>
          <a:prstGeom prst="rect">
            <a:avLst/>
          </a:prstGeom>
        </p:spPr>
        <p:txBody>
          <a:bodyPr vert="horz" wrap="square" lIns="0" tIns="12700" rIns="0" bIns="0" rtlCol="0">
            <a:spAutoFit/>
          </a:bodyPr>
          <a:lstStyle/>
          <a:p>
            <a:pPr marL="12700">
              <a:lnSpc>
                <a:spcPct val="100000"/>
              </a:lnSpc>
              <a:spcBef>
                <a:spcPts val="100"/>
              </a:spcBef>
            </a:pPr>
            <a:r>
              <a:rPr sz="700" spc="15" dirty="0">
                <a:solidFill>
                  <a:srgbClr val="58595B"/>
                </a:solidFill>
                <a:latin typeface="Trebuchet MS"/>
                <a:cs typeface="Trebuchet MS"/>
              </a:rPr>
              <a:t>Page</a:t>
            </a:r>
            <a:r>
              <a:rPr sz="700" spc="-90" dirty="0">
                <a:solidFill>
                  <a:srgbClr val="58595B"/>
                </a:solidFill>
                <a:latin typeface="Trebuchet MS"/>
                <a:cs typeface="Trebuchet MS"/>
              </a:rPr>
              <a:t> </a:t>
            </a:r>
            <a:r>
              <a:rPr sz="700" spc="65" dirty="0">
                <a:solidFill>
                  <a:srgbClr val="58595B"/>
                </a:solidFill>
                <a:latin typeface="Trebuchet MS"/>
                <a:cs typeface="Trebuchet MS"/>
              </a:rPr>
              <a:t>9</a:t>
            </a:r>
            <a:endParaRPr sz="700">
              <a:latin typeface="Trebuchet MS"/>
              <a:cs typeface="Trebuchet MS"/>
            </a:endParaRPr>
          </a:p>
        </p:txBody>
      </p:sp>
      <p:sp>
        <p:nvSpPr>
          <p:cNvPr id="3" name="object 3"/>
          <p:cNvSpPr txBox="1"/>
          <p:nvPr/>
        </p:nvSpPr>
        <p:spPr>
          <a:xfrm>
            <a:off x="851300" y="10136809"/>
            <a:ext cx="3042920" cy="132080"/>
          </a:xfrm>
          <a:prstGeom prst="rect">
            <a:avLst/>
          </a:prstGeom>
        </p:spPr>
        <p:txBody>
          <a:bodyPr vert="horz" wrap="square" lIns="0" tIns="12700" rIns="0" bIns="0" rtlCol="0">
            <a:spAutoFit/>
          </a:bodyPr>
          <a:lstStyle/>
          <a:p>
            <a:pPr marL="12700">
              <a:lnSpc>
                <a:spcPct val="100000"/>
              </a:lnSpc>
              <a:spcBef>
                <a:spcPts val="100"/>
              </a:spcBef>
            </a:pPr>
            <a:r>
              <a:rPr sz="700" spc="-5" dirty="0">
                <a:solidFill>
                  <a:srgbClr val="58595B"/>
                </a:solidFill>
                <a:latin typeface="Trebuchet MS"/>
                <a:cs typeface="Trebuchet MS"/>
              </a:rPr>
              <a:t>Elemental</a:t>
            </a:r>
            <a:r>
              <a:rPr sz="700" spc="-25" dirty="0">
                <a:solidFill>
                  <a:srgbClr val="58595B"/>
                </a:solidFill>
                <a:latin typeface="Trebuchet MS"/>
                <a:cs typeface="Trebuchet MS"/>
              </a:rPr>
              <a:t> </a:t>
            </a:r>
            <a:r>
              <a:rPr sz="700" spc="15" dirty="0">
                <a:solidFill>
                  <a:srgbClr val="58595B"/>
                </a:solidFill>
                <a:latin typeface="Trebuchet MS"/>
                <a:cs typeface="Trebuchet MS"/>
              </a:rPr>
              <a:t>Analysis</a:t>
            </a:r>
            <a:r>
              <a:rPr sz="700" spc="-25" dirty="0">
                <a:solidFill>
                  <a:srgbClr val="58595B"/>
                </a:solidFill>
                <a:latin typeface="Trebuchet MS"/>
                <a:cs typeface="Trebuchet MS"/>
              </a:rPr>
              <a:t> </a:t>
            </a:r>
            <a:r>
              <a:rPr sz="700" spc="-5" dirty="0">
                <a:solidFill>
                  <a:srgbClr val="58595B"/>
                </a:solidFill>
                <a:latin typeface="Trebuchet MS"/>
                <a:cs typeface="Trebuchet MS"/>
              </a:rPr>
              <a:t>of</a:t>
            </a:r>
            <a:r>
              <a:rPr sz="700" spc="-25" dirty="0">
                <a:solidFill>
                  <a:srgbClr val="58595B"/>
                </a:solidFill>
                <a:latin typeface="Trebuchet MS"/>
                <a:cs typeface="Trebuchet MS"/>
              </a:rPr>
              <a:t> </a:t>
            </a:r>
            <a:r>
              <a:rPr sz="700" dirty="0">
                <a:solidFill>
                  <a:srgbClr val="58595B"/>
                </a:solidFill>
                <a:latin typeface="Trebuchet MS"/>
                <a:cs typeface="Trebuchet MS"/>
              </a:rPr>
              <a:t>Building</a:t>
            </a:r>
            <a:r>
              <a:rPr sz="700" spc="-25" dirty="0">
                <a:solidFill>
                  <a:srgbClr val="58595B"/>
                </a:solidFill>
                <a:latin typeface="Trebuchet MS"/>
                <a:cs typeface="Trebuchet MS"/>
              </a:rPr>
              <a:t> </a:t>
            </a:r>
            <a:r>
              <a:rPr sz="700" spc="-5" dirty="0">
                <a:solidFill>
                  <a:srgbClr val="58595B"/>
                </a:solidFill>
                <a:latin typeface="Trebuchet MS"/>
                <a:cs typeface="Trebuchet MS"/>
              </a:rPr>
              <a:t>Projects</a:t>
            </a:r>
            <a:r>
              <a:rPr sz="700" spc="-25" dirty="0">
                <a:solidFill>
                  <a:srgbClr val="58595B"/>
                </a:solidFill>
                <a:latin typeface="Trebuchet MS"/>
                <a:cs typeface="Trebuchet MS"/>
              </a:rPr>
              <a:t> </a:t>
            </a:r>
            <a:r>
              <a:rPr sz="700" spc="20" dirty="0">
                <a:solidFill>
                  <a:srgbClr val="58595B"/>
                </a:solidFill>
                <a:latin typeface="Trebuchet MS"/>
                <a:cs typeface="Trebuchet MS"/>
              </a:rPr>
              <a:t>5th</a:t>
            </a:r>
            <a:r>
              <a:rPr sz="700" spc="-25" dirty="0">
                <a:solidFill>
                  <a:srgbClr val="58595B"/>
                </a:solidFill>
                <a:latin typeface="Trebuchet MS"/>
                <a:cs typeface="Trebuchet MS"/>
              </a:rPr>
              <a:t> </a:t>
            </a:r>
            <a:r>
              <a:rPr sz="700" spc="-5" dirty="0">
                <a:solidFill>
                  <a:srgbClr val="58595B"/>
                </a:solidFill>
                <a:latin typeface="Trebuchet MS"/>
                <a:cs typeface="Trebuchet MS"/>
              </a:rPr>
              <a:t>Edition</a:t>
            </a:r>
            <a:r>
              <a:rPr sz="700" spc="-25" dirty="0">
                <a:solidFill>
                  <a:srgbClr val="58595B"/>
                </a:solidFill>
                <a:latin typeface="Trebuchet MS"/>
                <a:cs typeface="Trebuchet MS"/>
              </a:rPr>
              <a:t> </a:t>
            </a:r>
            <a:r>
              <a:rPr sz="700" spc="20" dirty="0">
                <a:solidFill>
                  <a:srgbClr val="58595B"/>
                </a:solidFill>
                <a:latin typeface="Trebuchet MS"/>
                <a:cs typeface="Trebuchet MS"/>
              </a:rPr>
              <a:t>January</a:t>
            </a:r>
            <a:r>
              <a:rPr sz="700" spc="-25" dirty="0">
                <a:solidFill>
                  <a:srgbClr val="58595B"/>
                </a:solidFill>
                <a:latin typeface="Trebuchet MS"/>
                <a:cs typeface="Trebuchet MS"/>
              </a:rPr>
              <a:t> </a:t>
            </a:r>
            <a:r>
              <a:rPr sz="700" spc="45" dirty="0">
                <a:solidFill>
                  <a:srgbClr val="58595B"/>
                </a:solidFill>
                <a:latin typeface="Trebuchet MS"/>
                <a:cs typeface="Trebuchet MS"/>
              </a:rPr>
              <a:t>2017,</a:t>
            </a:r>
            <a:r>
              <a:rPr sz="700" spc="-25" dirty="0">
                <a:solidFill>
                  <a:srgbClr val="58595B"/>
                </a:solidFill>
                <a:latin typeface="Trebuchet MS"/>
                <a:cs typeface="Trebuchet MS"/>
              </a:rPr>
              <a:t> </a:t>
            </a:r>
            <a:r>
              <a:rPr sz="700" spc="85" dirty="0">
                <a:solidFill>
                  <a:srgbClr val="58595B"/>
                </a:solidFill>
                <a:latin typeface="Trebuchet MS"/>
                <a:cs typeface="Trebuchet MS"/>
              </a:rPr>
              <a:t>©</a:t>
            </a:r>
            <a:r>
              <a:rPr sz="700" spc="-20" dirty="0">
                <a:solidFill>
                  <a:srgbClr val="58595B"/>
                </a:solidFill>
                <a:latin typeface="Trebuchet MS"/>
                <a:cs typeface="Trebuchet MS"/>
              </a:rPr>
              <a:t> </a:t>
            </a:r>
            <a:r>
              <a:rPr sz="700" spc="30" dirty="0">
                <a:solidFill>
                  <a:srgbClr val="58595B"/>
                </a:solidFill>
                <a:latin typeface="Trebuchet MS"/>
                <a:cs typeface="Trebuchet MS"/>
              </a:rPr>
              <a:t>NZIQS</a:t>
            </a:r>
            <a:endParaRPr sz="700">
              <a:latin typeface="Trebuchet MS"/>
              <a:cs typeface="Trebuchet MS"/>
            </a:endParaRPr>
          </a:p>
        </p:txBody>
      </p:sp>
      <p:sp>
        <p:nvSpPr>
          <p:cNvPr id="4" name="object 4"/>
          <p:cNvSpPr/>
          <p:nvPr/>
        </p:nvSpPr>
        <p:spPr>
          <a:xfrm>
            <a:off x="899518" y="1076835"/>
            <a:ext cx="0" cy="32384"/>
          </a:xfrm>
          <a:custGeom>
            <a:avLst/>
            <a:gdLst/>
            <a:ahLst/>
            <a:cxnLst/>
            <a:rect l="l" t="t" r="r" b="b"/>
            <a:pathLst>
              <a:path h="32384">
                <a:moveTo>
                  <a:pt x="0" y="0"/>
                </a:moveTo>
                <a:lnTo>
                  <a:pt x="0" y="32004"/>
                </a:lnTo>
              </a:path>
            </a:pathLst>
          </a:custGeom>
          <a:solidFill>
            <a:srgbClr val="1AB3E0"/>
          </a:solidFill>
        </p:spPr>
        <p:txBody>
          <a:bodyPr wrap="square" lIns="0" tIns="0" rIns="0" bIns="0" rtlCol="0"/>
          <a:lstStyle/>
          <a:p>
            <a:endParaRPr/>
          </a:p>
        </p:txBody>
      </p:sp>
      <p:sp>
        <p:nvSpPr>
          <p:cNvPr id="5" name="object 5"/>
          <p:cNvSpPr/>
          <p:nvPr/>
        </p:nvSpPr>
        <p:spPr>
          <a:xfrm>
            <a:off x="899515" y="1092835"/>
            <a:ext cx="5760720" cy="0"/>
          </a:xfrm>
          <a:custGeom>
            <a:avLst/>
            <a:gdLst/>
            <a:ahLst/>
            <a:cxnLst/>
            <a:rect l="l" t="t" r="r" b="b"/>
            <a:pathLst>
              <a:path w="5760720">
                <a:moveTo>
                  <a:pt x="0" y="0"/>
                </a:moveTo>
                <a:lnTo>
                  <a:pt x="5760720" y="0"/>
                </a:lnTo>
              </a:path>
            </a:pathLst>
          </a:custGeom>
          <a:ln w="32003">
            <a:solidFill>
              <a:srgbClr val="1AB3E0"/>
            </a:solidFill>
          </a:ln>
        </p:spPr>
        <p:txBody>
          <a:bodyPr wrap="square" lIns="0" tIns="0" rIns="0" bIns="0" rtlCol="0"/>
          <a:lstStyle/>
          <a:p>
            <a:endParaRPr/>
          </a:p>
        </p:txBody>
      </p:sp>
      <p:sp>
        <p:nvSpPr>
          <p:cNvPr id="6" name="object 6"/>
          <p:cNvSpPr txBox="1"/>
          <p:nvPr/>
        </p:nvSpPr>
        <p:spPr>
          <a:xfrm>
            <a:off x="886813" y="300811"/>
            <a:ext cx="5781675" cy="1883410"/>
          </a:xfrm>
          <a:prstGeom prst="rect">
            <a:avLst/>
          </a:prstGeom>
        </p:spPr>
        <p:txBody>
          <a:bodyPr vert="horz" wrap="square" lIns="0" tIns="23495" rIns="0" bIns="0" rtlCol="0">
            <a:spAutoFit/>
          </a:bodyPr>
          <a:lstStyle/>
          <a:p>
            <a:pPr marR="6985" algn="r">
              <a:lnSpc>
                <a:spcPct val="100000"/>
              </a:lnSpc>
              <a:spcBef>
                <a:spcPts val="185"/>
              </a:spcBef>
            </a:pPr>
            <a:r>
              <a:rPr sz="1000" b="1" spc="-5" dirty="0">
                <a:solidFill>
                  <a:srgbClr val="1AB3E0"/>
                </a:solidFill>
                <a:latin typeface="Arial"/>
                <a:cs typeface="Arial"/>
              </a:rPr>
              <a:t>NZIQS Elemental</a:t>
            </a:r>
            <a:r>
              <a:rPr sz="1000" b="1" spc="-60" dirty="0">
                <a:solidFill>
                  <a:srgbClr val="1AB3E0"/>
                </a:solidFill>
                <a:latin typeface="Arial"/>
                <a:cs typeface="Arial"/>
              </a:rPr>
              <a:t> </a:t>
            </a:r>
            <a:r>
              <a:rPr sz="1000" b="1" spc="-5" dirty="0">
                <a:solidFill>
                  <a:srgbClr val="1AB3E0"/>
                </a:solidFill>
                <a:latin typeface="Arial"/>
                <a:cs typeface="Arial"/>
              </a:rPr>
              <a:t>Analysis</a:t>
            </a:r>
            <a:endParaRPr sz="1000">
              <a:latin typeface="Arial"/>
              <a:cs typeface="Arial"/>
            </a:endParaRPr>
          </a:p>
          <a:p>
            <a:pPr marL="3667125">
              <a:lnSpc>
                <a:spcPct val="100000"/>
              </a:lnSpc>
              <a:spcBef>
                <a:spcPts val="65"/>
              </a:spcBef>
            </a:pPr>
            <a:r>
              <a:rPr sz="800" spc="-5" dirty="0">
                <a:latin typeface="Arial"/>
                <a:cs typeface="Arial"/>
              </a:rPr>
              <a:t>Form </a:t>
            </a:r>
            <a:r>
              <a:rPr sz="800" dirty="0">
                <a:latin typeface="Arial"/>
                <a:cs typeface="Arial"/>
              </a:rPr>
              <a:t>and </a:t>
            </a:r>
            <a:r>
              <a:rPr sz="800" spc="-5" dirty="0">
                <a:latin typeface="Arial"/>
                <a:cs typeface="Arial"/>
              </a:rPr>
              <a:t>Extent of Elements: E2</a:t>
            </a:r>
            <a:r>
              <a:rPr sz="800" spc="70" dirty="0">
                <a:latin typeface="Arial"/>
                <a:cs typeface="Arial"/>
              </a:rPr>
              <a:t> </a:t>
            </a:r>
            <a:r>
              <a:rPr sz="800" spc="-5" dirty="0">
                <a:latin typeface="Arial"/>
                <a:cs typeface="Arial"/>
              </a:rPr>
              <a:t>Substructure</a:t>
            </a:r>
            <a:endParaRPr sz="800">
              <a:latin typeface="Arial"/>
              <a:cs typeface="Arial"/>
            </a:endParaRPr>
          </a:p>
          <a:p>
            <a:pPr>
              <a:lnSpc>
                <a:spcPct val="100000"/>
              </a:lnSpc>
            </a:pPr>
            <a:endParaRPr sz="900">
              <a:latin typeface="Times New Roman"/>
              <a:cs typeface="Times New Roman"/>
            </a:endParaRPr>
          </a:p>
          <a:p>
            <a:pPr marL="12700">
              <a:lnSpc>
                <a:spcPct val="100000"/>
              </a:lnSpc>
              <a:spcBef>
                <a:spcPts val="795"/>
              </a:spcBef>
              <a:tabLst>
                <a:tab pos="553085" algn="l"/>
              </a:tabLst>
            </a:pPr>
            <a:r>
              <a:rPr sz="1400" spc="-5" dirty="0">
                <a:latin typeface="Arial"/>
                <a:cs typeface="Arial"/>
              </a:rPr>
              <a:t>E2	Substructure</a:t>
            </a:r>
            <a:endParaRPr sz="1400">
              <a:latin typeface="Arial"/>
              <a:cs typeface="Arial"/>
            </a:endParaRPr>
          </a:p>
          <a:p>
            <a:pPr>
              <a:lnSpc>
                <a:spcPct val="100000"/>
              </a:lnSpc>
            </a:pPr>
            <a:endParaRPr sz="1700">
              <a:latin typeface="Times New Roman"/>
              <a:cs typeface="Times New Roman"/>
            </a:endParaRPr>
          </a:p>
          <a:p>
            <a:pPr marL="12700">
              <a:lnSpc>
                <a:spcPct val="100000"/>
              </a:lnSpc>
            </a:pPr>
            <a:r>
              <a:rPr sz="1100" b="1" spc="-10" dirty="0">
                <a:latin typeface="Arial"/>
                <a:cs typeface="Arial"/>
              </a:rPr>
              <a:t>Definition</a:t>
            </a:r>
            <a:endParaRPr sz="1100">
              <a:latin typeface="Arial"/>
              <a:cs typeface="Arial"/>
            </a:endParaRPr>
          </a:p>
          <a:p>
            <a:pPr marL="193040" marR="30480" indent="-180975">
              <a:lnSpc>
                <a:spcPct val="102000"/>
              </a:lnSpc>
              <a:spcBef>
                <a:spcPts val="25"/>
              </a:spcBef>
              <a:buChar char="•"/>
              <a:tabLst>
                <a:tab pos="193040" algn="l"/>
                <a:tab pos="193675" algn="l"/>
              </a:tabLst>
            </a:pPr>
            <a:r>
              <a:rPr sz="900" spc="-5" dirty="0">
                <a:latin typeface="Arial"/>
                <a:cs typeface="Arial"/>
              </a:rPr>
              <a:t>All</a:t>
            </a:r>
            <a:r>
              <a:rPr sz="900" spc="-35" dirty="0">
                <a:latin typeface="Arial"/>
                <a:cs typeface="Arial"/>
              </a:rPr>
              <a:t> </a:t>
            </a:r>
            <a:r>
              <a:rPr sz="900" spc="-5" dirty="0">
                <a:latin typeface="Arial"/>
                <a:cs typeface="Arial"/>
              </a:rPr>
              <a:t>work</a:t>
            </a:r>
            <a:r>
              <a:rPr sz="900" spc="-35" dirty="0">
                <a:latin typeface="Arial"/>
                <a:cs typeface="Arial"/>
              </a:rPr>
              <a:t> </a:t>
            </a:r>
            <a:r>
              <a:rPr sz="900" spc="-5" dirty="0">
                <a:latin typeface="Arial"/>
                <a:cs typeface="Arial"/>
              </a:rPr>
              <a:t>below</a:t>
            </a:r>
            <a:r>
              <a:rPr sz="900" spc="-25" dirty="0">
                <a:latin typeface="Arial"/>
                <a:cs typeface="Arial"/>
              </a:rPr>
              <a:t> </a:t>
            </a:r>
            <a:r>
              <a:rPr sz="900" spc="-5" dirty="0">
                <a:latin typeface="Arial"/>
                <a:cs typeface="Arial"/>
              </a:rPr>
              <a:t>the</a:t>
            </a:r>
            <a:r>
              <a:rPr sz="900" spc="-20" dirty="0">
                <a:latin typeface="Arial"/>
                <a:cs typeface="Arial"/>
              </a:rPr>
              <a:t> </a:t>
            </a:r>
            <a:r>
              <a:rPr sz="900" spc="-5" dirty="0">
                <a:latin typeface="Arial"/>
                <a:cs typeface="Arial"/>
              </a:rPr>
              <a:t>underside</a:t>
            </a:r>
            <a:r>
              <a:rPr sz="900" spc="-25" dirty="0">
                <a:latin typeface="Arial"/>
                <a:cs typeface="Arial"/>
              </a:rPr>
              <a:t> </a:t>
            </a:r>
            <a:r>
              <a:rPr sz="900" spc="-5" dirty="0">
                <a:latin typeface="Arial"/>
                <a:cs typeface="Arial"/>
              </a:rPr>
              <a:t>of</a:t>
            </a:r>
            <a:r>
              <a:rPr sz="900" spc="-25" dirty="0">
                <a:latin typeface="Arial"/>
                <a:cs typeface="Arial"/>
              </a:rPr>
              <a:t> </a:t>
            </a:r>
            <a:r>
              <a:rPr sz="900" spc="-5" dirty="0">
                <a:latin typeface="Arial"/>
                <a:cs typeface="Arial"/>
              </a:rPr>
              <a:t>the</a:t>
            </a:r>
            <a:r>
              <a:rPr sz="900" spc="-25" dirty="0">
                <a:latin typeface="Arial"/>
                <a:cs typeface="Arial"/>
              </a:rPr>
              <a:t> </a:t>
            </a:r>
            <a:r>
              <a:rPr sz="900" spc="-5" dirty="0">
                <a:latin typeface="Arial"/>
                <a:cs typeface="Arial"/>
              </a:rPr>
              <a:t>lowest</a:t>
            </a:r>
            <a:r>
              <a:rPr sz="900" spc="-30" dirty="0">
                <a:latin typeface="Arial"/>
                <a:cs typeface="Arial"/>
              </a:rPr>
              <a:t> </a:t>
            </a:r>
            <a:r>
              <a:rPr sz="900" spc="-5" dirty="0">
                <a:latin typeface="Arial"/>
                <a:cs typeface="Arial"/>
              </a:rPr>
              <a:t>floor</a:t>
            </a:r>
            <a:r>
              <a:rPr sz="900" spc="-35" dirty="0">
                <a:latin typeface="Arial"/>
                <a:cs typeface="Arial"/>
              </a:rPr>
              <a:t> </a:t>
            </a:r>
            <a:r>
              <a:rPr sz="900" spc="-5" dirty="0">
                <a:latin typeface="Arial"/>
                <a:cs typeface="Arial"/>
              </a:rPr>
              <a:t>finish</a:t>
            </a:r>
            <a:r>
              <a:rPr sz="900" spc="-25" dirty="0">
                <a:latin typeface="Arial"/>
                <a:cs typeface="Arial"/>
              </a:rPr>
              <a:t> </a:t>
            </a:r>
            <a:r>
              <a:rPr sz="900" spc="-5" dirty="0">
                <a:latin typeface="Arial"/>
                <a:cs typeface="Arial"/>
              </a:rPr>
              <a:t>including</a:t>
            </a:r>
            <a:r>
              <a:rPr sz="900" spc="-30" dirty="0">
                <a:latin typeface="Arial"/>
                <a:cs typeface="Arial"/>
              </a:rPr>
              <a:t> </a:t>
            </a:r>
            <a:r>
              <a:rPr sz="900" spc="-5" dirty="0">
                <a:latin typeface="Arial"/>
                <a:cs typeface="Arial"/>
              </a:rPr>
              <a:t>all</a:t>
            </a:r>
            <a:r>
              <a:rPr sz="900" spc="-30" dirty="0">
                <a:latin typeface="Arial"/>
                <a:cs typeface="Arial"/>
              </a:rPr>
              <a:t> </a:t>
            </a:r>
            <a:r>
              <a:rPr sz="900" spc="-5" dirty="0">
                <a:latin typeface="Arial"/>
                <a:cs typeface="Arial"/>
              </a:rPr>
              <a:t>work</a:t>
            </a:r>
            <a:r>
              <a:rPr sz="900" spc="-25" dirty="0">
                <a:latin typeface="Arial"/>
                <a:cs typeface="Arial"/>
              </a:rPr>
              <a:t> </a:t>
            </a:r>
            <a:r>
              <a:rPr sz="900" spc="-5" dirty="0">
                <a:latin typeface="Arial"/>
                <a:cs typeface="Arial"/>
              </a:rPr>
              <a:t>applicable</a:t>
            </a:r>
            <a:r>
              <a:rPr sz="900" spc="-25" dirty="0">
                <a:latin typeface="Arial"/>
                <a:cs typeface="Arial"/>
              </a:rPr>
              <a:t> </a:t>
            </a:r>
            <a:r>
              <a:rPr sz="900" spc="-5" dirty="0">
                <a:latin typeface="Arial"/>
                <a:cs typeface="Arial"/>
              </a:rPr>
              <a:t>to</a:t>
            </a:r>
            <a:r>
              <a:rPr sz="900" spc="-30" dirty="0">
                <a:latin typeface="Arial"/>
                <a:cs typeface="Arial"/>
              </a:rPr>
              <a:t> </a:t>
            </a:r>
            <a:r>
              <a:rPr sz="900" spc="-5" dirty="0">
                <a:latin typeface="Arial"/>
                <a:cs typeface="Arial"/>
              </a:rPr>
              <a:t>the</a:t>
            </a:r>
            <a:r>
              <a:rPr sz="900" spc="-25" dirty="0">
                <a:latin typeface="Arial"/>
                <a:cs typeface="Arial"/>
              </a:rPr>
              <a:t> </a:t>
            </a:r>
            <a:r>
              <a:rPr sz="900" spc="-5" dirty="0">
                <a:latin typeface="Arial"/>
                <a:cs typeface="Arial"/>
              </a:rPr>
              <a:t>foundations,</a:t>
            </a:r>
            <a:r>
              <a:rPr sz="900" spc="-35" dirty="0">
                <a:latin typeface="Arial"/>
                <a:cs typeface="Arial"/>
              </a:rPr>
              <a:t> </a:t>
            </a:r>
            <a:r>
              <a:rPr sz="900" spc="-5" dirty="0">
                <a:latin typeface="Arial"/>
                <a:cs typeface="Arial"/>
              </a:rPr>
              <a:t>hardfilling  beneath the floor slab, concrete floor slabs, service </a:t>
            </a:r>
            <a:r>
              <a:rPr sz="900" spc="-10" dirty="0">
                <a:latin typeface="Arial"/>
                <a:cs typeface="Arial"/>
              </a:rPr>
              <a:t>ducts, lift pits </a:t>
            </a:r>
            <a:r>
              <a:rPr sz="900" spc="-5" dirty="0">
                <a:latin typeface="Arial"/>
                <a:cs typeface="Arial"/>
              </a:rPr>
              <a:t>and the like in or beneath the floor slab and  hollow </a:t>
            </a:r>
            <a:r>
              <a:rPr sz="900" dirty="0">
                <a:latin typeface="Arial"/>
                <a:cs typeface="Arial"/>
              </a:rPr>
              <a:t>timber floor</a:t>
            </a:r>
            <a:r>
              <a:rPr sz="900" spc="-15" dirty="0">
                <a:latin typeface="Arial"/>
                <a:cs typeface="Arial"/>
              </a:rPr>
              <a:t> </a:t>
            </a:r>
            <a:r>
              <a:rPr sz="900" spc="-5" dirty="0">
                <a:latin typeface="Arial"/>
                <a:cs typeface="Arial"/>
              </a:rPr>
              <a:t>construction.</a:t>
            </a:r>
            <a:endParaRPr sz="900">
              <a:latin typeface="Arial"/>
              <a:cs typeface="Arial"/>
            </a:endParaRPr>
          </a:p>
          <a:p>
            <a:pPr marL="193040" marR="323215" indent="-180975">
              <a:lnSpc>
                <a:spcPts val="1100"/>
              </a:lnSpc>
              <a:spcBef>
                <a:spcPts val="40"/>
              </a:spcBef>
              <a:buChar char="•"/>
              <a:tabLst>
                <a:tab pos="193040" algn="l"/>
                <a:tab pos="193675" algn="l"/>
              </a:tabLst>
            </a:pPr>
            <a:r>
              <a:rPr sz="900" spc="-5" dirty="0">
                <a:latin typeface="Arial"/>
                <a:cs typeface="Arial"/>
              </a:rPr>
              <a:t>Where the lowest floor finish varies throughout the </a:t>
            </a:r>
            <a:r>
              <a:rPr sz="900" dirty="0">
                <a:latin typeface="Arial"/>
                <a:cs typeface="Arial"/>
              </a:rPr>
              <a:t>building </a:t>
            </a:r>
            <a:r>
              <a:rPr sz="900" spc="-5" dirty="0">
                <a:latin typeface="Arial"/>
                <a:cs typeface="Arial"/>
              </a:rPr>
              <a:t>then this element shall </a:t>
            </a:r>
            <a:r>
              <a:rPr sz="900" spc="-10" dirty="0">
                <a:latin typeface="Arial"/>
                <a:cs typeface="Arial"/>
              </a:rPr>
              <a:t>contain </a:t>
            </a:r>
            <a:r>
              <a:rPr sz="900" spc="-5" dirty="0">
                <a:latin typeface="Arial"/>
                <a:cs typeface="Arial"/>
              </a:rPr>
              <a:t>all work in the  various lowest floors and beneath, including basement walls between the different levels. See</a:t>
            </a:r>
            <a:r>
              <a:rPr sz="900" spc="40" dirty="0">
                <a:latin typeface="Arial"/>
                <a:cs typeface="Arial"/>
              </a:rPr>
              <a:t> </a:t>
            </a:r>
            <a:r>
              <a:rPr sz="900" spc="-5" dirty="0">
                <a:latin typeface="Arial"/>
                <a:cs typeface="Arial"/>
              </a:rPr>
              <a:t>sketch.</a:t>
            </a:r>
            <a:endParaRPr sz="900">
              <a:latin typeface="Arial"/>
              <a:cs typeface="Arial"/>
            </a:endParaRPr>
          </a:p>
        </p:txBody>
      </p:sp>
      <p:sp>
        <p:nvSpPr>
          <p:cNvPr id="7" name="object 7"/>
          <p:cNvSpPr txBox="1"/>
          <p:nvPr/>
        </p:nvSpPr>
        <p:spPr>
          <a:xfrm>
            <a:off x="886813" y="4692012"/>
            <a:ext cx="5753100" cy="1668145"/>
          </a:xfrm>
          <a:prstGeom prst="rect">
            <a:avLst/>
          </a:prstGeom>
        </p:spPr>
        <p:txBody>
          <a:bodyPr vert="horz" wrap="square" lIns="0" tIns="12065" rIns="0" bIns="0" rtlCol="0">
            <a:spAutoFit/>
          </a:bodyPr>
          <a:lstStyle/>
          <a:p>
            <a:pPr marL="12700">
              <a:lnSpc>
                <a:spcPct val="100000"/>
              </a:lnSpc>
              <a:spcBef>
                <a:spcPts val="95"/>
              </a:spcBef>
            </a:pPr>
            <a:r>
              <a:rPr sz="1100" b="1" spc="-5" dirty="0">
                <a:latin typeface="Arial"/>
                <a:cs typeface="Arial"/>
              </a:rPr>
              <a:t>Exclusions</a:t>
            </a:r>
            <a:endParaRPr sz="1100">
              <a:latin typeface="Arial"/>
              <a:cs typeface="Arial"/>
            </a:endParaRPr>
          </a:p>
          <a:p>
            <a:pPr marL="193040" indent="-180975">
              <a:lnSpc>
                <a:spcPct val="100000"/>
              </a:lnSpc>
              <a:spcBef>
                <a:spcPts val="50"/>
              </a:spcBef>
              <a:buChar char="•"/>
              <a:tabLst>
                <a:tab pos="193040" algn="l"/>
                <a:tab pos="193675" algn="l"/>
              </a:tabLst>
            </a:pPr>
            <a:r>
              <a:rPr sz="900" spc="-5" dirty="0">
                <a:latin typeface="Arial"/>
                <a:cs typeface="Arial"/>
              </a:rPr>
              <a:t>Excavations above the lowest floor level, i.e., basement excavation. </a:t>
            </a:r>
            <a:r>
              <a:rPr sz="900" i="1" spc="-5" dirty="0">
                <a:latin typeface="Arial"/>
                <a:cs typeface="Arial"/>
              </a:rPr>
              <a:t>See “E1 Site Preparation”, page</a:t>
            </a:r>
            <a:r>
              <a:rPr sz="900" i="1" spc="40" dirty="0">
                <a:latin typeface="Arial"/>
                <a:cs typeface="Arial"/>
              </a:rPr>
              <a:t> </a:t>
            </a:r>
            <a:r>
              <a:rPr sz="900" i="1" spc="-5" dirty="0">
                <a:latin typeface="Arial"/>
                <a:cs typeface="Arial"/>
              </a:rPr>
              <a:t>8.</a:t>
            </a:r>
            <a:endParaRPr sz="900">
              <a:latin typeface="Arial"/>
              <a:cs typeface="Arial"/>
            </a:endParaRPr>
          </a:p>
          <a:p>
            <a:pPr marL="193040" indent="-180975">
              <a:lnSpc>
                <a:spcPct val="100000"/>
              </a:lnSpc>
              <a:spcBef>
                <a:spcPts val="20"/>
              </a:spcBef>
              <a:buChar char="•"/>
              <a:tabLst>
                <a:tab pos="193040" algn="l"/>
                <a:tab pos="193675" algn="l"/>
              </a:tabLst>
            </a:pPr>
            <a:r>
              <a:rPr sz="900" spc="-5" dirty="0">
                <a:latin typeface="Arial"/>
                <a:cs typeface="Arial"/>
              </a:rPr>
              <a:t>Plumbing, drainage </a:t>
            </a:r>
            <a:r>
              <a:rPr sz="900" dirty="0">
                <a:latin typeface="Arial"/>
                <a:cs typeface="Arial"/>
              </a:rPr>
              <a:t>or </a:t>
            </a:r>
            <a:r>
              <a:rPr sz="900" spc="-5" dirty="0">
                <a:latin typeface="Arial"/>
                <a:cs typeface="Arial"/>
              </a:rPr>
              <a:t>any other services below the lowest floor finish</a:t>
            </a:r>
            <a:endParaRPr sz="900">
              <a:latin typeface="Arial"/>
              <a:cs typeface="Arial"/>
            </a:endParaRPr>
          </a:p>
          <a:p>
            <a:pPr marL="193040" indent="-180975">
              <a:lnSpc>
                <a:spcPct val="100000"/>
              </a:lnSpc>
              <a:spcBef>
                <a:spcPts val="20"/>
              </a:spcBef>
              <a:buChar char="•"/>
              <a:tabLst>
                <a:tab pos="193040" algn="l"/>
                <a:tab pos="193675" algn="l"/>
              </a:tabLst>
            </a:pPr>
            <a:r>
              <a:rPr sz="900" spc="-5" dirty="0">
                <a:latin typeface="Arial"/>
                <a:cs typeface="Arial"/>
              </a:rPr>
              <a:t>Site preparation items. </a:t>
            </a:r>
            <a:r>
              <a:rPr sz="900" i="1" spc="-5" dirty="0">
                <a:latin typeface="Arial"/>
                <a:cs typeface="Arial"/>
              </a:rPr>
              <a:t>See “E1 Site Preparation”, page</a:t>
            </a:r>
            <a:r>
              <a:rPr sz="900" i="1" spc="5" dirty="0">
                <a:latin typeface="Arial"/>
                <a:cs typeface="Arial"/>
              </a:rPr>
              <a:t> </a:t>
            </a:r>
            <a:r>
              <a:rPr sz="900" i="1" spc="-5" dirty="0">
                <a:latin typeface="Arial"/>
                <a:cs typeface="Arial"/>
              </a:rPr>
              <a:t>8.</a:t>
            </a:r>
            <a:endParaRPr sz="900">
              <a:latin typeface="Arial"/>
              <a:cs typeface="Arial"/>
            </a:endParaRPr>
          </a:p>
          <a:p>
            <a:pPr marL="193040" indent="-180975">
              <a:lnSpc>
                <a:spcPct val="100000"/>
              </a:lnSpc>
              <a:spcBef>
                <a:spcPts val="20"/>
              </a:spcBef>
              <a:buChar char="•"/>
              <a:tabLst>
                <a:tab pos="193040" algn="l"/>
                <a:tab pos="193675" algn="l"/>
              </a:tabLst>
            </a:pPr>
            <a:r>
              <a:rPr sz="900" spc="-5" dirty="0">
                <a:latin typeface="Arial"/>
                <a:cs typeface="Arial"/>
              </a:rPr>
              <a:t>Recesses </a:t>
            </a:r>
            <a:r>
              <a:rPr sz="900" dirty="0">
                <a:latin typeface="Arial"/>
                <a:cs typeface="Arial"/>
              </a:rPr>
              <a:t>for matwells. </a:t>
            </a:r>
            <a:r>
              <a:rPr sz="900" i="1" spc="-5" dirty="0">
                <a:latin typeface="Arial"/>
                <a:cs typeface="Arial"/>
              </a:rPr>
              <a:t>See “E12 Floor Finishes”, </a:t>
            </a:r>
            <a:r>
              <a:rPr sz="900" i="1" spc="-10" dirty="0">
                <a:latin typeface="Arial"/>
                <a:cs typeface="Arial"/>
              </a:rPr>
              <a:t>page</a:t>
            </a:r>
            <a:r>
              <a:rPr sz="900" i="1" spc="-5" dirty="0">
                <a:latin typeface="Arial"/>
                <a:cs typeface="Arial"/>
              </a:rPr>
              <a:t> 21.</a:t>
            </a:r>
            <a:endParaRPr sz="900">
              <a:latin typeface="Arial"/>
              <a:cs typeface="Arial"/>
            </a:endParaRPr>
          </a:p>
          <a:p>
            <a:pPr marL="193040" indent="-180975">
              <a:lnSpc>
                <a:spcPct val="100000"/>
              </a:lnSpc>
              <a:spcBef>
                <a:spcPts val="20"/>
              </a:spcBef>
              <a:buChar char="•"/>
              <a:tabLst>
                <a:tab pos="193040" algn="l"/>
                <a:tab pos="193675" algn="l"/>
              </a:tabLst>
            </a:pPr>
            <a:r>
              <a:rPr sz="900" spc="-10" dirty="0">
                <a:latin typeface="Arial"/>
                <a:cs typeface="Arial"/>
              </a:rPr>
              <a:t>Upstands </a:t>
            </a:r>
            <a:r>
              <a:rPr sz="900" spc="-5" dirty="0">
                <a:latin typeface="Arial"/>
                <a:cs typeface="Arial"/>
              </a:rPr>
              <a:t>and machine bases cast onto floor slab. </a:t>
            </a:r>
            <a:r>
              <a:rPr sz="900" i="1" spc="-5" dirty="0">
                <a:latin typeface="Arial"/>
                <a:cs typeface="Arial"/>
              </a:rPr>
              <a:t>See Elements </a:t>
            </a:r>
            <a:r>
              <a:rPr sz="900" i="1" dirty="0">
                <a:latin typeface="Arial"/>
                <a:cs typeface="Arial"/>
              </a:rPr>
              <a:t>4, </a:t>
            </a:r>
            <a:r>
              <a:rPr sz="900" i="1" spc="-5" dirty="0">
                <a:latin typeface="Arial"/>
                <a:cs typeface="Arial"/>
              </a:rPr>
              <a:t>7, 8, 10, 15, 16, 17 and </a:t>
            </a:r>
            <a:r>
              <a:rPr sz="900" i="1" dirty="0">
                <a:latin typeface="Arial"/>
                <a:cs typeface="Arial"/>
              </a:rPr>
              <a:t>21 </a:t>
            </a:r>
            <a:r>
              <a:rPr sz="900" i="1" spc="-5" dirty="0">
                <a:latin typeface="Arial"/>
                <a:cs typeface="Arial"/>
              </a:rPr>
              <a:t>as</a:t>
            </a:r>
            <a:r>
              <a:rPr sz="900" i="1" spc="60" dirty="0">
                <a:latin typeface="Arial"/>
                <a:cs typeface="Arial"/>
              </a:rPr>
              <a:t> </a:t>
            </a:r>
            <a:r>
              <a:rPr sz="900" i="1" spc="-5" dirty="0">
                <a:latin typeface="Arial"/>
                <a:cs typeface="Arial"/>
              </a:rPr>
              <a:t>appropriate.</a:t>
            </a:r>
            <a:endParaRPr sz="900">
              <a:latin typeface="Arial"/>
              <a:cs typeface="Arial"/>
            </a:endParaRPr>
          </a:p>
          <a:p>
            <a:pPr marL="12700">
              <a:lnSpc>
                <a:spcPct val="100000"/>
              </a:lnSpc>
              <a:spcBef>
                <a:spcPts val="650"/>
              </a:spcBef>
            </a:pPr>
            <a:r>
              <a:rPr sz="1100" b="1" spc="-10" dirty="0">
                <a:latin typeface="Arial"/>
                <a:cs typeface="Arial"/>
              </a:rPr>
              <a:t>Notes</a:t>
            </a:r>
            <a:endParaRPr sz="1100">
              <a:latin typeface="Arial"/>
              <a:cs typeface="Arial"/>
            </a:endParaRPr>
          </a:p>
          <a:p>
            <a:pPr marL="193040" indent="-180975">
              <a:lnSpc>
                <a:spcPct val="100000"/>
              </a:lnSpc>
              <a:spcBef>
                <a:spcPts val="50"/>
              </a:spcBef>
              <a:buChar char="•"/>
              <a:tabLst>
                <a:tab pos="193040" algn="l"/>
                <a:tab pos="193675" algn="l"/>
              </a:tabLst>
            </a:pPr>
            <a:r>
              <a:rPr sz="900" spc="-5" dirty="0">
                <a:latin typeface="Arial"/>
                <a:cs typeface="Arial"/>
              </a:rPr>
              <a:t>Excavation shall include backfilling, disposal </a:t>
            </a:r>
            <a:r>
              <a:rPr sz="900" dirty="0">
                <a:latin typeface="Arial"/>
                <a:cs typeface="Arial"/>
              </a:rPr>
              <a:t>of </a:t>
            </a:r>
            <a:r>
              <a:rPr sz="900" spc="-5" dirty="0">
                <a:latin typeface="Arial"/>
                <a:cs typeface="Arial"/>
              </a:rPr>
              <a:t>surplus and planking and</a:t>
            </a:r>
            <a:r>
              <a:rPr sz="900" dirty="0">
                <a:latin typeface="Arial"/>
                <a:cs typeface="Arial"/>
              </a:rPr>
              <a:t> </a:t>
            </a:r>
            <a:r>
              <a:rPr sz="900" spc="-5" dirty="0">
                <a:latin typeface="Arial"/>
                <a:cs typeface="Arial"/>
              </a:rPr>
              <a:t>strutting.</a:t>
            </a:r>
            <a:endParaRPr sz="900">
              <a:latin typeface="Arial"/>
              <a:cs typeface="Arial"/>
            </a:endParaRPr>
          </a:p>
          <a:p>
            <a:pPr>
              <a:lnSpc>
                <a:spcPct val="100000"/>
              </a:lnSpc>
            </a:pPr>
            <a:endParaRPr sz="1000">
              <a:latin typeface="Times New Roman"/>
              <a:cs typeface="Times New Roman"/>
            </a:endParaRPr>
          </a:p>
          <a:p>
            <a:pPr marL="38100">
              <a:lnSpc>
                <a:spcPct val="100000"/>
              </a:lnSpc>
              <a:spcBef>
                <a:spcPts val="635"/>
              </a:spcBef>
              <a:tabLst>
                <a:tab pos="3346450" algn="l"/>
              </a:tabLst>
            </a:pPr>
            <a:r>
              <a:rPr sz="1000" b="1" spc="-5" dirty="0">
                <a:latin typeface="Arial"/>
                <a:cs typeface="Arial"/>
              </a:rPr>
              <a:t>Element	Element Unit</a:t>
            </a:r>
            <a:endParaRPr sz="1000">
              <a:latin typeface="Arial"/>
              <a:cs typeface="Arial"/>
            </a:endParaRPr>
          </a:p>
        </p:txBody>
      </p:sp>
      <p:sp>
        <p:nvSpPr>
          <p:cNvPr id="8" name="object 8"/>
          <p:cNvSpPr txBox="1"/>
          <p:nvPr/>
        </p:nvSpPr>
        <p:spPr>
          <a:xfrm>
            <a:off x="912721" y="6516239"/>
            <a:ext cx="1211580" cy="162560"/>
          </a:xfrm>
          <a:prstGeom prst="rect">
            <a:avLst/>
          </a:prstGeom>
        </p:spPr>
        <p:txBody>
          <a:bodyPr vert="horz" wrap="square" lIns="0" tIns="12700" rIns="0" bIns="0" rtlCol="0">
            <a:spAutoFit/>
          </a:bodyPr>
          <a:lstStyle/>
          <a:p>
            <a:pPr marL="12700">
              <a:lnSpc>
                <a:spcPct val="100000"/>
              </a:lnSpc>
              <a:spcBef>
                <a:spcPts val="100"/>
              </a:spcBef>
              <a:tabLst>
                <a:tab pos="551815" algn="l"/>
              </a:tabLst>
            </a:pPr>
            <a:r>
              <a:rPr sz="900" dirty="0">
                <a:latin typeface="Arial"/>
                <a:cs typeface="Arial"/>
              </a:rPr>
              <a:t>2	</a:t>
            </a:r>
            <a:r>
              <a:rPr sz="900" spc="-5" dirty="0">
                <a:latin typeface="Arial"/>
                <a:cs typeface="Arial"/>
              </a:rPr>
              <a:t>Substructure</a:t>
            </a:r>
            <a:endParaRPr sz="900">
              <a:latin typeface="Arial"/>
              <a:cs typeface="Arial"/>
            </a:endParaRPr>
          </a:p>
        </p:txBody>
      </p:sp>
      <p:sp>
        <p:nvSpPr>
          <p:cNvPr id="9" name="object 9"/>
          <p:cNvSpPr txBox="1"/>
          <p:nvPr/>
        </p:nvSpPr>
        <p:spPr>
          <a:xfrm>
            <a:off x="4220448" y="6516239"/>
            <a:ext cx="2139315" cy="302895"/>
          </a:xfrm>
          <a:prstGeom prst="rect">
            <a:avLst/>
          </a:prstGeom>
        </p:spPr>
        <p:txBody>
          <a:bodyPr vert="horz" wrap="square" lIns="0" tIns="9525" rIns="0" bIns="0" rtlCol="0">
            <a:spAutoFit/>
          </a:bodyPr>
          <a:lstStyle/>
          <a:p>
            <a:pPr marL="13335" marR="5080" indent="-1270">
              <a:lnSpc>
                <a:spcPct val="102200"/>
              </a:lnSpc>
              <a:spcBef>
                <a:spcPts val="75"/>
              </a:spcBef>
            </a:pPr>
            <a:r>
              <a:rPr sz="900" spc="-5" dirty="0">
                <a:latin typeface="Arial"/>
                <a:cs typeface="Arial"/>
              </a:rPr>
              <a:t>Area of lowest floor in m2, measured over  exterior walls</a:t>
            </a:r>
            <a:endParaRPr sz="900">
              <a:latin typeface="Arial"/>
              <a:cs typeface="Arial"/>
            </a:endParaRPr>
          </a:p>
        </p:txBody>
      </p:sp>
      <p:sp>
        <p:nvSpPr>
          <p:cNvPr id="10" name="object 10"/>
          <p:cNvSpPr txBox="1"/>
          <p:nvPr/>
        </p:nvSpPr>
        <p:spPr>
          <a:xfrm>
            <a:off x="4221245" y="6944483"/>
            <a:ext cx="1069975" cy="17780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Sub-element</a:t>
            </a:r>
            <a:r>
              <a:rPr sz="1000" b="1" spc="-45" dirty="0">
                <a:latin typeface="Arial"/>
                <a:cs typeface="Arial"/>
              </a:rPr>
              <a:t> </a:t>
            </a:r>
            <a:r>
              <a:rPr sz="1000" b="1" spc="-5" dirty="0">
                <a:latin typeface="Arial"/>
                <a:cs typeface="Arial"/>
              </a:rPr>
              <a:t>Unit</a:t>
            </a:r>
            <a:endParaRPr sz="1000">
              <a:latin typeface="Arial"/>
              <a:cs typeface="Arial"/>
            </a:endParaRPr>
          </a:p>
        </p:txBody>
      </p:sp>
      <p:sp>
        <p:nvSpPr>
          <p:cNvPr id="11" name="object 11"/>
          <p:cNvSpPr txBox="1"/>
          <p:nvPr/>
        </p:nvSpPr>
        <p:spPr>
          <a:xfrm>
            <a:off x="912721" y="6944483"/>
            <a:ext cx="843915" cy="496570"/>
          </a:xfrm>
          <a:prstGeom prst="rect">
            <a:avLst/>
          </a:prstGeom>
        </p:spPr>
        <p:txBody>
          <a:bodyPr vert="horz" wrap="square" lIns="0" tIns="12065" rIns="0" bIns="0" rtlCol="0">
            <a:spAutoFit/>
          </a:bodyPr>
          <a:lstStyle/>
          <a:p>
            <a:pPr marL="12700">
              <a:lnSpc>
                <a:spcPct val="100000"/>
              </a:lnSpc>
              <a:spcBef>
                <a:spcPts val="95"/>
              </a:spcBef>
            </a:pPr>
            <a:r>
              <a:rPr sz="1000" b="1" spc="-5" dirty="0">
                <a:latin typeface="Arial"/>
                <a:cs typeface="Arial"/>
              </a:rPr>
              <a:t>Sub-element</a:t>
            </a:r>
            <a:endParaRPr sz="1000">
              <a:latin typeface="Arial"/>
              <a:cs typeface="Arial"/>
            </a:endParaRPr>
          </a:p>
          <a:p>
            <a:pPr>
              <a:lnSpc>
                <a:spcPct val="100000"/>
              </a:lnSpc>
              <a:spcBef>
                <a:spcPts val="50"/>
              </a:spcBef>
            </a:pPr>
            <a:endParaRPr sz="1200">
              <a:latin typeface="Times New Roman"/>
              <a:cs typeface="Times New Roman"/>
            </a:endParaRPr>
          </a:p>
          <a:p>
            <a:pPr marL="12700">
              <a:lnSpc>
                <a:spcPct val="100000"/>
              </a:lnSpc>
              <a:tabLst>
                <a:tab pos="551815" algn="l"/>
              </a:tabLst>
            </a:pPr>
            <a:r>
              <a:rPr sz="900" dirty="0">
                <a:latin typeface="Arial"/>
                <a:cs typeface="Arial"/>
              </a:rPr>
              <a:t>2</a:t>
            </a:r>
            <a:r>
              <a:rPr sz="900" spc="-5" dirty="0">
                <a:latin typeface="Arial"/>
                <a:cs typeface="Arial"/>
              </a:rPr>
              <a:t>.0</a:t>
            </a:r>
            <a:r>
              <a:rPr sz="900" dirty="0">
                <a:latin typeface="Arial"/>
                <a:cs typeface="Arial"/>
              </a:rPr>
              <a:t>1	</a:t>
            </a:r>
            <a:r>
              <a:rPr sz="900" spc="-5" dirty="0">
                <a:latin typeface="Arial"/>
                <a:cs typeface="Arial"/>
              </a:rPr>
              <a:t>Pil</a:t>
            </a:r>
            <a:r>
              <a:rPr sz="900" dirty="0">
                <a:latin typeface="Arial"/>
                <a:cs typeface="Arial"/>
              </a:rPr>
              <a:t>i</a:t>
            </a:r>
            <a:r>
              <a:rPr sz="900" spc="-5" dirty="0">
                <a:latin typeface="Arial"/>
                <a:cs typeface="Arial"/>
              </a:rPr>
              <a:t>ng</a:t>
            </a:r>
            <a:endParaRPr sz="900">
              <a:latin typeface="Arial"/>
              <a:cs typeface="Arial"/>
            </a:endParaRPr>
          </a:p>
        </p:txBody>
      </p:sp>
      <p:sp>
        <p:nvSpPr>
          <p:cNvPr id="12" name="object 12"/>
          <p:cNvSpPr txBox="1"/>
          <p:nvPr/>
        </p:nvSpPr>
        <p:spPr>
          <a:xfrm>
            <a:off x="4221248" y="7278239"/>
            <a:ext cx="2013585" cy="302895"/>
          </a:xfrm>
          <a:prstGeom prst="rect">
            <a:avLst/>
          </a:prstGeom>
        </p:spPr>
        <p:txBody>
          <a:bodyPr vert="horz" wrap="square" lIns="0" tIns="9525" rIns="0" bIns="0" rtlCol="0">
            <a:spAutoFit/>
          </a:bodyPr>
          <a:lstStyle/>
          <a:p>
            <a:pPr marL="12700" marR="5080">
              <a:lnSpc>
                <a:spcPct val="102200"/>
              </a:lnSpc>
              <a:spcBef>
                <a:spcPts val="75"/>
              </a:spcBef>
            </a:pPr>
            <a:r>
              <a:rPr sz="900" spc="-25" dirty="0">
                <a:latin typeface="Arial"/>
                <a:cs typeface="Arial"/>
              </a:rPr>
              <a:t>Total </a:t>
            </a:r>
            <a:r>
              <a:rPr sz="900" spc="-5" dirty="0">
                <a:latin typeface="Arial"/>
                <a:cs typeface="Arial"/>
              </a:rPr>
              <a:t>length </a:t>
            </a:r>
            <a:r>
              <a:rPr sz="900" dirty="0">
                <a:latin typeface="Arial"/>
                <a:cs typeface="Arial"/>
              </a:rPr>
              <a:t>of </a:t>
            </a:r>
            <a:r>
              <a:rPr sz="900" spc="-5" dirty="0">
                <a:latin typeface="Arial"/>
                <a:cs typeface="Arial"/>
              </a:rPr>
              <a:t>all piles in metres </a:t>
            </a:r>
            <a:r>
              <a:rPr sz="900" spc="-10" dirty="0">
                <a:latin typeface="Arial"/>
                <a:cs typeface="Arial"/>
              </a:rPr>
              <a:t>stating  </a:t>
            </a:r>
            <a:r>
              <a:rPr sz="900" spc="-15" dirty="0">
                <a:latin typeface="Arial"/>
                <a:cs typeface="Arial"/>
              </a:rPr>
              <a:t>number, </a:t>
            </a:r>
            <a:r>
              <a:rPr sz="900" spc="-5" dirty="0">
                <a:latin typeface="Arial"/>
                <a:cs typeface="Arial"/>
              </a:rPr>
              <a:t>section and</a:t>
            </a:r>
            <a:r>
              <a:rPr sz="900" dirty="0">
                <a:latin typeface="Arial"/>
                <a:cs typeface="Arial"/>
              </a:rPr>
              <a:t> </a:t>
            </a:r>
            <a:r>
              <a:rPr sz="900" spc="-5" dirty="0">
                <a:latin typeface="Arial"/>
                <a:cs typeface="Arial"/>
              </a:rPr>
              <a:t>type</a:t>
            </a:r>
            <a:endParaRPr sz="900">
              <a:latin typeface="Arial"/>
              <a:cs typeface="Arial"/>
            </a:endParaRPr>
          </a:p>
        </p:txBody>
      </p:sp>
      <p:sp>
        <p:nvSpPr>
          <p:cNvPr id="13" name="object 13"/>
          <p:cNvSpPr txBox="1"/>
          <p:nvPr/>
        </p:nvSpPr>
        <p:spPr>
          <a:xfrm>
            <a:off x="912606" y="7710293"/>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.02</a:t>
            </a:r>
            <a:endParaRPr sz="900">
              <a:latin typeface="Arial"/>
              <a:cs typeface="Arial"/>
            </a:endParaRPr>
          </a:p>
        </p:txBody>
      </p:sp>
      <p:sp>
        <p:nvSpPr>
          <p:cNvPr id="14" name="object 14"/>
          <p:cNvSpPr txBox="1"/>
          <p:nvPr/>
        </p:nvSpPr>
        <p:spPr>
          <a:xfrm>
            <a:off x="1452137" y="7710293"/>
            <a:ext cx="76136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Belling of</a:t>
            </a:r>
            <a:r>
              <a:rPr sz="900" spc="-65" dirty="0">
                <a:latin typeface="Arial"/>
                <a:cs typeface="Arial"/>
              </a:rPr>
              <a:t> </a:t>
            </a:r>
            <a:r>
              <a:rPr sz="900" spc="-5" dirty="0">
                <a:latin typeface="Arial"/>
                <a:cs typeface="Arial"/>
              </a:rPr>
              <a:t>piles</a:t>
            </a:r>
            <a:endParaRPr sz="900">
              <a:latin typeface="Arial"/>
              <a:cs typeface="Arial"/>
            </a:endParaRPr>
          </a:p>
        </p:txBody>
      </p:sp>
      <p:sp>
        <p:nvSpPr>
          <p:cNvPr id="15" name="object 15"/>
          <p:cNvSpPr txBox="1"/>
          <p:nvPr/>
        </p:nvSpPr>
        <p:spPr>
          <a:xfrm>
            <a:off x="4221134" y="7710293"/>
            <a:ext cx="64643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E</a:t>
            </a:r>
            <a:r>
              <a:rPr sz="900" spc="-5" dirty="0">
                <a:latin typeface="Arial"/>
                <a:cs typeface="Arial"/>
              </a:rPr>
              <a:t>numer</a:t>
            </a:r>
            <a:r>
              <a:rPr sz="900" dirty="0">
                <a:latin typeface="Arial"/>
                <a:cs typeface="Arial"/>
              </a:rPr>
              <a:t>a</a:t>
            </a:r>
            <a:r>
              <a:rPr sz="900" spc="-5" dirty="0">
                <a:latin typeface="Arial"/>
                <a:cs typeface="Arial"/>
              </a:rPr>
              <a:t>ted</a:t>
            </a:r>
            <a:endParaRPr sz="900">
              <a:latin typeface="Arial"/>
              <a:cs typeface="Arial"/>
            </a:endParaRPr>
          </a:p>
        </p:txBody>
      </p:sp>
      <p:sp>
        <p:nvSpPr>
          <p:cNvPr id="16" name="object 16"/>
          <p:cNvSpPr txBox="1"/>
          <p:nvPr/>
        </p:nvSpPr>
        <p:spPr>
          <a:xfrm>
            <a:off x="912606" y="8002101"/>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.03</a:t>
            </a:r>
            <a:endParaRPr sz="900">
              <a:latin typeface="Arial"/>
              <a:cs typeface="Arial"/>
            </a:endParaRPr>
          </a:p>
        </p:txBody>
      </p:sp>
      <p:sp>
        <p:nvSpPr>
          <p:cNvPr id="17" name="object 17"/>
          <p:cNvSpPr txBox="1"/>
          <p:nvPr/>
        </p:nvSpPr>
        <p:spPr>
          <a:xfrm>
            <a:off x="1452102" y="8002101"/>
            <a:ext cx="1997710" cy="302895"/>
          </a:xfrm>
          <a:prstGeom prst="rect">
            <a:avLst/>
          </a:prstGeom>
        </p:spPr>
        <p:txBody>
          <a:bodyPr vert="horz" wrap="square" lIns="0" tIns="9525" rIns="0" bIns="0" rtlCol="0">
            <a:spAutoFit/>
          </a:bodyPr>
          <a:lstStyle/>
          <a:p>
            <a:pPr marL="12700" marR="5080">
              <a:lnSpc>
                <a:spcPct val="102200"/>
              </a:lnSpc>
              <a:spcBef>
                <a:spcPts val="75"/>
              </a:spcBef>
            </a:pPr>
            <a:r>
              <a:rPr sz="900" spc="-15" dirty="0">
                <a:latin typeface="Arial"/>
                <a:cs typeface="Arial"/>
              </a:rPr>
              <a:t>Strip </a:t>
            </a:r>
            <a:r>
              <a:rPr sz="900" spc="-5" dirty="0">
                <a:latin typeface="Arial"/>
                <a:cs typeface="Arial"/>
              </a:rPr>
              <a:t>foundations, including excavation,  concrete, formwork and</a:t>
            </a:r>
            <a:r>
              <a:rPr sz="900" spc="-35" dirty="0">
                <a:latin typeface="Arial"/>
                <a:cs typeface="Arial"/>
              </a:rPr>
              <a:t> </a:t>
            </a:r>
            <a:r>
              <a:rPr sz="900" spc="-5" dirty="0">
                <a:latin typeface="Arial"/>
                <a:cs typeface="Arial"/>
              </a:rPr>
              <a:t>reinforcement</a:t>
            </a:r>
            <a:endParaRPr sz="900">
              <a:latin typeface="Arial"/>
              <a:cs typeface="Arial"/>
            </a:endParaRPr>
          </a:p>
        </p:txBody>
      </p:sp>
      <p:sp>
        <p:nvSpPr>
          <p:cNvPr id="18" name="object 18"/>
          <p:cNvSpPr txBox="1"/>
          <p:nvPr/>
        </p:nvSpPr>
        <p:spPr>
          <a:xfrm>
            <a:off x="4221248" y="8002101"/>
            <a:ext cx="1932939" cy="302895"/>
          </a:xfrm>
          <a:prstGeom prst="rect">
            <a:avLst/>
          </a:prstGeom>
        </p:spPr>
        <p:txBody>
          <a:bodyPr vert="horz" wrap="square" lIns="0" tIns="9525" rIns="0" bIns="0" rtlCol="0">
            <a:spAutoFit/>
          </a:bodyPr>
          <a:lstStyle/>
          <a:p>
            <a:pPr marL="12700" marR="5080">
              <a:lnSpc>
                <a:spcPct val="102200"/>
              </a:lnSpc>
              <a:spcBef>
                <a:spcPts val="75"/>
              </a:spcBef>
            </a:pPr>
            <a:r>
              <a:rPr sz="900" spc="-5" dirty="0">
                <a:latin typeface="Arial"/>
                <a:cs typeface="Arial"/>
              </a:rPr>
              <a:t>Length of foundation </a:t>
            </a:r>
            <a:r>
              <a:rPr sz="900" dirty="0">
                <a:latin typeface="Arial"/>
                <a:cs typeface="Arial"/>
              </a:rPr>
              <a:t>in </a:t>
            </a:r>
            <a:r>
              <a:rPr sz="900" spc="-5" dirty="0">
                <a:latin typeface="Arial"/>
                <a:cs typeface="Arial"/>
              </a:rPr>
              <a:t>metres </a:t>
            </a:r>
            <a:r>
              <a:rPr sz="900" spc="-10" dirty="0">
                <a:latin typeface="Arial"/>
                <a:cs typeface="Arial"/>
              </a:rPr>
              <a:t>stating  </a:t>
            </a:r>
            <a:r>
              <a:rPr sz="900" spc="-5" dirty="0">
                <a:latin typeface="Arial"/>
                <a:cs typeface="Arial"/>
              </a:rPr>
              <a:t>sectional</a:t>
            </a:r>
            <a:r>
              <a:rPr sz="900" spc="-10" dirty="0">
                <a:latin typeface="Arial"/>
                <a:cs typeface="Arial"/>
              </a:rPr>
              <a:t> </a:t>
            </a:r>
            <a:r>
              <a:rPr sz="900" spc="-5" dirty="0">
                <a:latin typeface="Arial"/>
                <a:cs typeface="Arial"/>
              </a:rPr>
              <a:t>dimensions</a:t>
            </a:r>
            <a:endParaRPr sz="900">
              <a:latin typeface="Arial"/>
              <a:cs typeface="Arial"/>
            </a:endParaRPr>
          </a:p>
        </p:txBody>
      </p:sp>
      <p:sp>
        <p:nvSpPr>
          <p:cNvPr id="19" name="object 19"/>
          <p:cNvSpPr txBox="1"/>
          <p:nvPr/>
        </p:nvSpPr>
        <p:spPr>
          <a:xfrm>
            <a:off x="912606" y="8434154"/>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.04</a:t>
            </a:r>
            <a:endParaRPr sz="900">
              <a:latin typeface="Arial"/>
              <a:cs typeface="Arial"/>
            </a:endParaRPr>
          </a:p>
        </p:txBody>
      </p:sp>
      <p:sp>
        <p:nvSpPr>
          <p:cNvPr id="20" name="object 20"/>
          <p:cNvSpPr txBox="1"/>
          <p:nvPr/>
        </p:nvSpPr>
        <p:spPr>
          <a:xfrm>
            <a:off x="1452102" y="8434154"/>
            <a:ext cx="2413635" cy="302260"/>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Isolated</a:t>
            </a:r>
            <a:r>
              <a:rPr sz="900" spc="-80" dirty="0">
                <a:latin typeface="Arial"/>
                <a:cs typeface="Arial"/>
              </a:rPr>
              <a:t> </a:t>
            </a:r>
            <a:r>
              <a:rPr sz="900" spc="-5" dirty="0">
                <a:latin typeface="Arial"/>
                <a:cs typeface="Arial"/>
              </a:rPr>
              <a:t>base</a:t>
            </a:r>
            <a:r>
              <a:rPr sz="900" spc="-80" dirty="0">
                <a:latin typeface="Arial"/>
                <a:cs typeface="Arial"/>
              </a:rPr>
              <a:t> </a:t>
            </a:r>
            <a:r>
              <a:rPr sz="900" spc="-5" dirty="0">
                <a:latin typeface="Arial"/>
                <a:cs typeface="Arial"/>
              </a:rPr>
              <a:t>foundations,</a:t>
            </a:r>
            <a:r>
              <a:rPr sz="900" spc="-85" dirty="0">
                <a:latin typeface="Arial"/>
                <a:cs typeface="Arial"/>
              </a:rPr>
              <a:t> </a:t>
            </a:r>
            <a:r>
              <a:rPr sz="900" spc="-5" dirty="0">
                <a:latin typeface="Arial"/>
                <a:cs typeface="Arial"/>
              </a:rPr>
              <a:t>including</a:t>
            </a:r>
            <a:r>
              <a:rPr sz="900" spc="-75" dirty="0">
                <a:latin typeface="Arial"/>
                <a:cs typeface="Arial"/>
              </a:rPr>
              <a:t> </a:t>
            </a:r>
            <a:r>
              <a:rPr sz="900" spc="-5" dirty="0">
                <a:latin typeface="Arial"/>
                <a:cs typeface="Arial"/>
              </a:rPr>
              <a:t>excavation,  concrete, formwork and reinforcement</a:t>
            </a:r>
            <a:endParaRPr sz="900">
              <a:latin typeface="Arial"/>
              <a:cs typeface="Arial"/>
            </a:endParaRPr>
          </a:p>
        </p:txBody>
      </p:sp>
      <p:sp>
        <p:nvSpPr>
          <p:cNvPr id="21" name="object 21"/>
          <p:cNvSpPr txBox="1"/>
          <p:nvPr/>
        </p:nvSpPr>
        <p:spPr>
          <a:xfrm>
            <a:off x="4221248" y="8434154"/>
            <a:ext cx="162115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Enumerated </a:t>
            </a:r>
            <a:r>
              <a:rPr sz="900" spc="-10" dirty="0">
                <a:latin typeface="Arial"/>
                <a:cs typeface="Arial"/>
              </a:rPr>
              <a:t>stating</a:t>
            </a:r>
            <a:r>
              <a:rPr sz="900" spc="-45" dirty="0">
                <a:latin typeface="Arial"/>
                <a:cs typeface="Arial"/>
              </a:rPr>
              <a:t> </a:t>
            </a:r>
            <a:r>
              <a:rPr sz="900" spc="-5" dirty="0">
                <a:latin typeface="Arial"/>
                <a:cs typeface="Arial"/>
              </a:rPr>
              <a:t>dimensions</a:t>
            </a:r>
            <a:endParaRPr sz="900">
              <a:latin typeface="Arial"/>
              <a:cs typeface="Arial"/>
            </a:endParaRPr>
          </a:p>
        </p:txBody>
      </p:sp>
      <p:sp>
        <p:nvSpPr>
          <p:cNvPr id="22" name="object 22"/>
          <p:cNvSpPr txBox="1"/>
          <p:nvPr/>
        </p:nvSpPr>
        <p:spPr>
          <a:xfrm>
            <a:off x="912606" y="8866209"/>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.05</a:t>
            </a:r>
            <a:endParaRPr sz="900">
              <a:latin typeface="Arial"/>
              <a:cs typeface="Arial"/>
            </a:endParaRPr>
          </a:p>
        </p:txBody>
      </p:sp>
      <p:sp>
        <p:nvSpPr>
          <p:cNvPr id="23" name="object 23"/>
          <p:cNvSpPr txBox="1"/>
          <p:nvPr/>
        </p:nvSpPr>
        <p:spPr>
          <a:xfrm>
            <a:off x="1452102" y="8866209"/>
            <a:ext cx="2156460" cy="441959"/>
          </a:xfrm>
          <a:prstGeom prst="rect">
            <a:avLst/>
          </a:prstGeom>
        </p:spPr>
        <p:txBody>
          <a:bodyPr vert="horz" wrap="square" lIns="0" tIns="10160" rIns="0" bIns="0" rtlCol="0">
            <a:spAutoFit/>
          </a:bodyPr>
          <a:lstStyle/>
          <a:p>
            <a:pPr marL="12700" marR="5080">
              <a:lnSpc>
                <a:spcPct val="101699"/>
              </a:lnSpc>
              <a:spcBef>
                <a:spcPts val="80"/>
              </a:spcBef>
            </a:pPr>
            <a:r>
              <a:rPr sz="900" spc="-5" dirty="0">
                <a:latin typeface="Arial"/>
                <a:cs typeface="Arial"/>
              </a:rPr>
              <a:t>Concrete </a:t>
            </a:r>
            <a:r>
              <a:rPr sz="900" dirty="0">
                <a:latin typeface="Arial"/>
                <a:cs typeface="Arial"/>
              </a:rPr>
              <a:t>in </a:t>
            </a:r>
            <a:r>
              <a:rPr sz="900" spc="-5" dirty="0">
                <a:latin typeface="Arial"/>
                <a:cs typeface="Arial"/>
              </a:rPr>
              <a:t>floor slabs on grade, including  reinforcement, hardfilling and damp proof  </a:t>
            </a:r>
            <a:r>
              <a:rPr sz="900" dirty="0">
                <a:latin typeface="Arial"/>
                <a:cs typeface="Arial"/>
              </a:rPr>
              <a:t>membrane</a:t>
            </a:r>
            <a:endParaRPr sz="900">
              <a:latin typeface="Arial"/>
              <a:cs typeface="Arial"/>
            </a:endParaRPr>
          </a:p>
        </p:txBody>
      </p:sp>
      <p:sp>
        <p:nvSpPr>
          <p:cNvPr id="24" name="object 24"/>
          <p:cNvSpPr txBox="1"/>
          <p:nvPr/>
        </p:nvSpPr>
        <p:spPr>
          <a:xfrm>
            <a:off x="4221248" y="8866209"/>
            <a:ext cx="207391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Area of floor slab in m2 </a:t>
            </a:r>
            <a:r>
              <a:rPr sz="900" spc="-10" dirty="0">
                <a:latin typeface="Arial"/>
                <a:cs typeface="Arial"/>
              </a:rPr>
              <a:t>stating</a:t>
            </a:r>
            <a:r>
              <a:rPr sz="900" spc="-15" dirty="0">
                <a:latin typeface="Arial"/>
                <a:cs typeface="Arial"/>
              </a:rPr>
              <a:t> </a:t>
            </a:r>
            <a:r>
              <a:rPr sz="900" spc="-5" dirty="0">
                <a:latin typeface="Arial"/>
                <a:cs typeface="Arial"/>
              </a:rPr>
              <a:t>thickness</a:t>
            </a:r>
            <a:endParaRPr sz="900">
              <a:latin typeface="Arial"/>
              <a:cs typeface="Arial"/>
            </a:endParaRPr>
          </a:p>
        </p:txBody>
      </p:sp>
      <p:sp>
        <p:nvSpPr>
          <p:cNvPr id="25" name="object 25"/>
          <p:cNvSpPr txBox="1"/>
          <p:nvPr/>
        </p:nvSpPr>
        <p:spPr>
          <a:xfrm>
            <a:off x="912606" y="9437709"/>
            <a:ext cx="247650" cy="162560"/>
          </a:xfrm>
          <a:prstGeom prst="rect">
            <a:avLst/>
          </a:prstGeom>
        </p:spPr>
        <p:txBody>
          <a:bodyPr vert="horz" wrap="square" lIns="0" tIns="12700" rIns="0" bIns="0" rtlCol="0">
            <a:spAutoFit/>
          </a:bodyPr>
          <a:lstStyle/>
          <a:p>
            <a:pPr marL="12700">
              <a:lnSpc>
                <a:spcPct val="100000"/>
              </a:lnSpc>
              <a:spcBef>
                <a:spcPts val="100"/>
              </a:spcBef>
            </a:pPr>
            <a:r>
              <a:rPr sz="900" dirty="0">
                <a:latin typeface="Arial"/>
                <a:cs typeface="Arial"/>
              </a:rPr>
              <a:t>2</a:t>
            </a:r>
            <a:r>
              <a:rPr sz="900" spc="-5" dirty="0">
                <a:latin typeface="Arial"/>
                <a:cs typeface="Arial"/>
              </a:rPr>
              <a:t>.06</a:t>
            </a:r>
            <a:endParaRPr sz="900">
              <a:latin typeface="Arial"/>
              <a:cs typeface="Arial"/>
            </a:endParaRPr>
          </a:p>
        </p:txBody>
      </p:sp>
      <p:sp>
        <p:nvSpPr>
          <p:cNvPr id="26" name="object 26"/>
          <p:cNvSpPr txBox="1"/>
          <p:nvPr/>
        </p:nvSpPr>
        <p:spPr>
          <a:xfrm>
            <a:off x="1452137" y="9437709"/>
            <a:ext cx="169418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Additional filling under floor</a:t>
            </a:r>
            <a:r>
              <a:rPr sz="900" spc="-40" dirty="0">
                <a:latin typeface="Arial"/>
                <a:cs typeface="Arial"/>
              </a:rPr>
              <a:t> </a:t>
            </a:r>
            <a:r>
              <a:rPr sz="900" spc="-5" dirty="0">
                <a:latin typeface="Arial"/>
                <a:cs typeface="Arial"/>
              </a:rPr>
              <a:t>slabs</a:t>
            </a:r>
            <a:endParaRPr sz="900">
              <a:latin typeface="Arial"/>
              <a:cs typeface="Arial"/>
            </a:endParaRPr>
          </a:p>
        </p:txBody>
      </p:sp>
      <p:sp>
        <p:nvSpPr>
          <p:cNvPr id="27" name="object 27"/>
          <p:cNvSpPr txBox="1"/>
          <p:nvPr/>
        </p:nvSpPr>
        <p:spPr>
          <a:xfrm>
            <a:off x="4220791" y="9437709"/>
            <a:ext cx="716280" cy="162560"/>
          </a:xfrm>
          <a:prstGeom prst="rect">
            <a:avLst/>
          </a:prstGeom>
        </p:spPr>
        <p:txBody>
          <a:bodyPr vert="horz" wrap="square" lIns="0" tIns="12700" rIns="0" bIns="0" rtlCol="0">
            <a:spAutoFit/>
          </a:bodyPr>
          <a:lstStyle/>
          <a:p>
            <a:pPr marL="12700">
              <a:lnSpc>
                <a:spcPct val="100000"/>
              </a:lnSpc>
              <a:spcBef>
                <a:spcPts val="100"/>
              </a:spcBef>
            </a:pPr>
            <a:r>
              <a:rPr sz="900" spc="-15" dirty="0">
                <a:latin typeface="Arial"/>
                <a:cs typeface="Arial"/>
              </a:rPr>
              <a:t>Volume </a:t>
            </a:r>
            <a:r>
              <a:rPr sz="900" spc="-5" dirty="0">
                <a:latin typeface="Arial"/>
                <a:cs typeface="Arial"/>
              </a:rPr>
              <a:t>in</a:t>
            </a:r>
            <a:r>
              <a:rPr sz="900" spc="-50" dirty="0">
                <a:latin typeface="Arial"/>
                <a:cs typeface="Arial"/>
              </a:rPr>
              <a:t> </a:t>
            </a:r>
            <a:r>
              <a:rPr sz="900" spc="-5" dirty="0">
                <a:latin typeface="Arial"/>
                <a:cs typeface="Arial"/>
              </a:rPr>
              <a:t>m3</a:t>
            </a:r>
            <a:endParaRPr sz="900">
              <a:latin typeface="Arial"/>
              <a:cs typeface="Arial"/>
            </a:endParaRPr>
          </a:p>
        </p:txBody>
      </p:sp>
      <p:sp>
        <p:nvSpPr>
          <p:cNvPr id="28" name="object 28"/>
          <p:cNvSpPr/>
          <p:nvPr/>
        </p:nvSpPr>
        <p:spPr>
          <a:xfrm>
            <a:off x="899515" y="6465697"/>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
        <p:nvSpPr>
          <p:cNvPr id="29" name="object 29"/>
          <p:cNvSpPr/>
          <p:nvPr/>
        </p:nvSpPr>
        <p:spPr>
          <a:xfrm>
            <a:off x="899515" y="7227696"/>
            <a:ext cx="5774690" cy="0"/>
          </a:xfrm>
          <a:custGeom>
            <a:avLst/>
            <a:gdLst/>
            <a:ahLst/>
            <a:cxnLst/>
            <a:rect l="l" t="t" r="r" b="b"/>
            <a:pathLst>
              <a:path w="5774690">
                <a:moveTo>
                  <a:pt x="0" y="0"/>
                </a:moveTo>
                <a:lnTo>
                  <a:pt x="5774436" y="0"/>
                </a:lnTo>
              </a:path>
            </a:pathLst>
          </a:custGeom>
          <a:ln w="6096">
            <a:solidFill>
              <a:srgbClr val="000000"/>
            </a:solidFill>
          </a:ln>
        </p:spPr>
        <p:txBody>
          <a:bodyPr wrap="square" lIns="0" tIns="0" rIns="0" bIns="0" rtlCol="0"/>
          <a:lstStyle/>
          <a:p>
            <a:endParaRPr/>
          </a:p>
        </p:txBody>
      </p:sp>
      <p:sp>
        <p:nvSpPr>
          <p:cNvPr id="30" name="object 30"/>
          <p:cNvSpPr/>
          <p:nvPr/>
        </p:nvSpPr>
        <p:spPr>
          <a:xfrm>
            <a:off x="1077063" y="2261432"/>
            <a:ext cx="5320582" cy="228738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717</TotalTime>
  <Words>9627</Words>
  <Application>Microsoft Office PowerPoint</Application>
  <PresentationFormat>Custom</PresentationFormat>
  <Paragraphs>2713</Paragraphs>
  <Slides>50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Calibri</vt:lpstr>
      <vt:lpstr>Lucida Sans</vt:lpstr>
      <vt:lpstr>Times New Roman</vt:lpstr>
      <vt:lpstr>Trebuchet MS</vt:lpstr>
      <vt:lpstr>Office Theme</vt:lpstr>
      <vt:lpstr>Elemental Analysis of Costs of Building Projects</vt:lpstr>
      <vt:lpstr>PowerPoint Presentation</vt:lpstr>
      <vt:lpstr>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Elemental Analysis of Costs of Building Projects</dc:title>
  <dc:creator>Ronnie Matafeo</dc:creator>
  <cp:lastModifiedBy>Ronnie Matafeo</cp:lastModifiedBy>
  <cp:revision>1</cp:revision>
  <cp:lastPrinted>2021-10-27T06:15:11Z</cp:lastPrinted>
  <dcterms:created xsi:type="dcterms:W3CDTF">2019-08-10T22:25:18Z</dcterms:created>
  <dcterms:modified xsi:type="dcterms:W3CDTF">2021-10-27T18:11:45Z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2019-08-10T00:00:00Z</vt:filetime>
  </property>
</Properties>
</file>