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Lst>
  <p:notesMasterIdLst>
    <p:notesMasterId r:id="rId25"/>
  </p:notesMasterIdLst>
  <p:handoutMasterIdLst>
    <p:handoutMasterId r:id="rId26"/>
  </p:handoutMasterIdLst>
  <p:sldIdLst>
    <p:sldId id="256" r:id="rId2"/>
    <p:sldId id="301" r:id="rId3"/>
    <p:sldId id="368" r:id="rId4"/>
    <p:sldId id="340" r:id="rId5"/>
    <p:sldId id="371" r:id="rId6"/>
    <p:sldId id="370" r:id="rId7"/>
    <p:sldId id="369" r:id="rId8"/>
    <p:sldId id="362" r:id="rId9"/>
    <p:sldId id="361" r:id="rId10"/>
    <p:sldId id="352" r:id="rId11"/>
    <p:sldId id="357" r:id="rId12"/>
    <p:sldId id="306" r:id="rId13"/>
    <p:sldId id="270" r:id="rId14"/>
    <p:sldId id="302" r:id="rId15"/>
    <p:sldId id="303" r:id="rId16"/>
    <p:sldId id="304" r:id="rId17"/>
    <p:sldId id="305" r:id="rId18"/>
    <p:sldId id="363" r:id="rId19"/>
    <p:sldId id="364" r:id="rId20"/>
    <p:sldId id="307" r:id="rId21"/>
    <p:sldId id="365" r:id="rId22"/>
    <p:sldId id="367" r:id="rId23"/>
    <p:sldId id="27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3A91FE-0153-4604-B419-E18CC9D7C459}" v="127" dt="2022-03-14T10:32:31.5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2" autoAdjust="0"/>
    <p:restoredTop sz="94667" autoAdjust="0"/>
  </p:normalViewPr>
  <p:slideViewPr>
    <p:cSldViewPr>
      <p:cViewPr varScale="1">
        <p:scale>
          <a:sx n="62" d="100"/>
          <a:sy n="62" d="100"/>
        </p:scale>
        <p:origin x="696" y="56"/>
      </p:cViewPr>
      <p:guideLst>
        <p:guide orient="horz" pos="2160"/>
        <p:guide pos="2880"/>
      </p:guideLst>
    </p:cSldViewPr>
  </p:slideViewPr>
  <p:outlineViewPr>
    <p:cViewPr>
      <p:scale>
        <a:sx n="33" d="100"/>
        <a:sy n="33" d="100"/>
      </p:scale>
      <p:origin x="0" y="76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01C317E-E7D6-4BB2-B501-19F2A9B2A900}" type="datetimeFigureOut">
              <a:rPr lang="en-US" smtClean="0"/>
              <a:pPr/>
              <a:t>3/16/2022</a:t>
            </a:fld>
            <a:endParaRPr lang="en-NZ"/>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503486B-3DB0-4EDA-B593-1B75A53598A3}" type="slidenum">
              <a:rPr lang="en-NZ" smtClean="0"/>
              <a:pPr/>
              <a:t>‹#›</a:t>
            </a:fld>
            <a:endParaRPr lang="en-NZ"/>
          </a:p>
        </p:txBody>
      </p:sp>
    </p:spTree>
    <p:extLst>
      <p:ext uri="{BB962C8B-B14F-4D97-AF65-F5344CB8AC3E}">
        <p14:creationId xmlns:p14="http://schemas.microsoft.com/office/powerpoint/2010/main" val="1294751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NZ"/>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5ABF453D-B662-4D33-95E7-336E4349B2E2}" type="datetimeFigureOut">
              <a:rPr lang="en-US"/>
              <a:pPr/>
              <a:t>3/16/2022</a:t>
            </a:fld>
            <a:endParaRPr lang="en-NZ"/>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NZ"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NZ"/>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C0ACA82E-72AB-49F5-B211-60B0D0C11DFF}" type="slidenum">
              <a:rPr lang="en-NZ"/>
              <a:pPr/>
              <a:t>‹#›</a:t>
            </a:fld>
            <a:endParaRPr lang="en-NZ"/>
          </a:p>
        </p:txBody>
      </p:sp>
    </p:spTree>
    <p:extLst>
      <p:ext uri="{BB962C8B-B14F-4D97-AF65-F5344CB8AC3E}">
        <p14:creationId xmlns:p14="http://schemas.microsoft.com/office/powerpoint/2010/main" val="24221495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C0ACA82E-72AB-49F5-B211-60B0D0C11DFF}" type="slidenum">
              <a:rPr lang="en-NZ" smtClean="0"/>
              <a:pPr/>
              <a:t>1</a:t>
            </a:fld>
            <a:endParaRPr lang="en-N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C0ACA82E-72AB-49F5-B211-60B0D0C11DFF}" type="slidenum">
              <a:rPr lang="en-NZ" smtClean="0"/>
              <a:pPr/>
              <a:t>13</a:t>
            </a:fld>
            <a:endParaRPr lang="en-NZ"/>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NZ"/>
          </a:p>
        </p:txBody>
      </p:sp>
      <p:sp>
        <p:nvSpPr>
          <p:cNvPr id="4" name="Slide Number Placeholder 3"/>
          <p:cNvSpPr>
            <a:spLocks noGrp="1"/>
          </p:cNvSpPr>
          <p:nvPr>
            <p:ph type="sldNum" sz="quarter" idx="10"/>
          </p:nvPr>
        </p:nvSpPr>
        <p:spPr/>
        <p:txBody>
          <a:bodyPr/>
          <a:lstStyle/>
          <a:p>
            <a:fld id="{C0ACA82E-72AB-49F5-B211-60B0D0C11DFF}" type="slidenum">
              <a:rPr lang="en-NZ" smtClean="0"/>
              <a:pPr/>
              <a:t>23</a:t>
            </a:fld>
            <a:endParaRPr lang="en-NZ"/>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920AF7A-CC0F-4544-A901-D594EB376E36}" type="datetimeFigureOut">
              <a:rPr lang="en-US" smtClean="0"/>
              <a:pPr/>
              <a:t>3/16/2022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CD52E54-EB36-4076-A7E1-F43EEBC8D1F3}" type="slidenum">
              <a:rPr lang="en-NZ" smtClean="0"/>
              <a:pPr/>
              <a:t>‹#›</a:t>
            </a:fld>
            <a:endParaRPr lang="en-NZ"/>
          </a:p>
        </p:txBody>
      </p:sp>
    </p:spTree>
    <p:extLst>
      <p:ext uri="{BB962C8B-B14F-4D97-AF65-F5344CB8AC3E}">
        <p14:creationId xmlns:p14="http://schemas.microsoft.com/office/powerpoint/2010/main" val="2798990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972E846-EC6D-4275-88FA-E1E4F69CBC5B}" type="datetimeFigureOut">
              <a:rPr lang="en-US" smtClean="0"/>
              <a:pPr/>
              <a:t>3/16/2022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4CA69E6-1A45-4A97-A8EE-7EAC4CA94699}" type="slidenum">
              <a:rPr lang="en-NZ" smtClean="0"/>
              <a:pPr/>
              <a:t>‹#›</a:t>
            </a:fld>
            <a:endParaRPr lang="en-NZ"/>
          </a:p>
        </p:txBody>
      </p:sp>
    </p:spTree>
    <p:extLst>
      <p:ext uri="{BB962C8B-B14F-4D97-AF65-F5344CB8AC3E}">
        <p14:creationId xmlns:p14="http://schemas.microsoft.com/office/powerpoint/2010/main" val="38189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972E846-EC6D-4275-88FA-E1E4F69CBC5B}" type="datetimeFigureOut">
              <a:rPr lang="en-US" smtClean="0"/>
              <a:pPr/>
              <a:t>3/16/2022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4CA69E6-1A45-4A97-A8EE-7EAC4CA94699}" type="slidenum">
              <a:rPr lang="en-NZ" smtClean="0"/>
              <a:pPr/>
              <a:t>‹#›</a:t>
            </a:fld>
            <a:endParaRPr lang="en-NZ"/>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42184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972E846-EC6D-4275-88FA-E1E4F69CBC5B}" type="datetimeFigureOut">
              <a:rPr lang="en-US" smtClean="0"/>
              <a:pPr/>
              <a:t>3/16/2022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4CA69E6-1A45-4A97-A8EE-7EAC4CA94699}" type="slidenum">
              <a:rPr lang="en-NZ" smtClean="0"/>
              <a:pPr/>
              <a:t>‹#›</a:t>
            </a:fld>
            <a:endParaRPr lang="en-NZ"/>
          </a:p>
        </p:txBody>
      </p:sp>
    </p:spTree>
    <p:extLst>
      <p:ext uri="{BB962C8B-B14F-4D97-AF65-F5344CB8AC3E}">
        <p14:creationId xmlns:p14="http://schemas.microsoft.com/office/powerpoint/2010/main" val="31713228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972E846-EC6D-4275-88FA-E1E4F69CBC5B}" type="datetimeFigureOut">
              <a:rPr lang="en-US" smtClean="0"/>
              <a:pPr/>
              <a:t>3/16/2022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4CA69E6-1A45-4A97-A8EE-7EAC4CA94699}" type="slidenum">
              <a:rPr lang="en-NZ" smtClean="0"/>
              <a:pPr/>
              <a:t>‹#›</a:t>
            </a:fld>
            <a:endParaRPr lang="en-NZ"/>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51107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972E846-EC6D-4275-88FA-E1E4F69CBC5B}" type="datetimeFigureOut">
              <a:rPr lang="en-US" smtClean="0"/>
              <a:pPr/>
              <a:t>3/16/2022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4CA69E6-1A45-4A97-A8EE-7EAC4CA94699}" type="slidenum">
              <a:rPr lang="en-NZ" smtClean="0"/>
              <a:pPr/>
              <a:t>‹#›</a:t>
            </a:fld>
            <a:endParaRPr lang="en-NZ"/>
          </a:p>
        </p:txBody>
      </p:sp>
    </p:spTree>
    <p:extLst>
      <p:ext uri="{BB962C8B-B14F-4D97-AF65-F5344CB8AC3E}">
        <p14:creationId xmlns:p14="http://schemas.microsoft.com/office/powerpoint/2010/main" val="28112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18E079-04A9-437E-B0CB-148532E44305}" type="datetimeFigureOut">
              <a:rPr lang="en-US" smtClean="0"/>
              <a:pPr/>
              <a:t>3/16/2022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512BB1ED-1075-4DD0-9624-E0BC1630B7E7}" type="slidenum">
              <a:rPr lang="en-NZ" smtClean="0"/>
              <a:pPr/>
              <a:t>‹#›</a:t>
            </a:fld>
            <a:endParaRPr lang="en-NZ"/>
          </a:p>
        </p:txBody>
      </p:sp>
    </p:spTree>
    <p:extLst>
      <p:ext uri="{BB962C8B-B14F-4D97-AF65-F5344CB8AC3E}">
        <p14:creationId xmlns:p14="http://schemas.microsoft.com/office/powerpoint/2010/main" val="4264619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73D1F9-98AF-4AF7-B2EF-60F6B507EE36}" type="datetimeFigureOut">
              <a:rPr lang="en-US" smtClean="0"/>
              <a:pPr/>
              <a:t>3/16/2022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E89144FF-1A91-4178-A33C-7E36896B8082}" type="slidenum">
              <a:rPr lang="en-NZ" smtClean="0"/>
              <a:pPr/>
              <a:t>‹#›</a:t>
            </a:fld>
            <a:endParaRPr lang="en-NZ"/>
          </a:p>
        </p:txBody>
      </p:sp>
    </p:spTree>
    <p:extLst>
      <p:ext uri="{BB962C8B-B14F-4D97-AF65-F5344CB8AC3E}">
        <p14:creationId xmlns:p14="http://schemas.microsoft.com/office/powerpoint/2010/main" val="893759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267AD8-8690-4A4E-BD41-CEA36AB5F8CE}" type="datetimeFigureOut">
              <a:rPr lang="en-US" smtClean="0"/>
              <a:pPr/>
              <a:t>3/16/2022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621B7BCD-05B9-4C1C-A758-D50C727CD6D6}" type="slidenum">
              <a:rPr lang="en-NZ" smtClean="0"/>
              <a:pPr/>
              <a:t>‹#›</a:t>
            </a:fld>
            <a:endParaRPr lang="en-NZ"/>
          </a:p>
        </p:txBody>
      </p:sp>
    </p:spTree>
    <p:extLst>
      <p:ext uri="{BB962C8B-B14F-4D97-AF65-F5344CB8AC3E}">
        <p14:creationId xmlns:p14="http://schemas.microsoft.com/office/powerpoint/2010/main" val="2997288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DC86C81-8D7B-4FC1-91C4-4D0EEEC55D07}" type="datetimeFigureOut">
              <a:rPr lang="en-US" smtClean="0"/>
              <a:pPr/>
              <a:t>3/16/2022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1FA39719-63BB-42C7-9785-F002B110363C}" type="slidenum">
              <a:rPr lang="en-NZ" smtClean="0"/>
              <a:pPr/>
              <a:t>‹#›</a:t>
            </a:fld>
            <a:endParaRPr lang="en-NZ"/>
          </a:p>
        </p:txBody>
      </p:sp>
    </p:spTree>
    <p:extLst>
      <p:ext uri="{BB962C8B-B14F-4D97-AF65-F5344CB8AC3E}">
        <p14:creationId xmlns:p14="http://schemas.microsoft.com/office/powerpoint/2010/main" val="1374078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3667FC-870F-48D8-9277-B619560A8CC1}" type="datetimeFigureOut">
              <a:rPr lang="en-US" smtClean="0"/>
              <a:pPr/>
              <a:t>3/16/2022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CC0FA687-9058-45C6-984D-0549A1E62CD2}" type="slidenum">
              <a:rPr lang="en-NZ" smtClean="0"/>
              <a:pPr/>
              <a:t>‹#›</a:t>
            </a:fld>
            <a:endParaRPr lang="en-NZ"/>
          </a:p>
        </p:txBody>
      </p:sp>
    </p:spTree>
    <p:extLst>
      <p:ext uri="{BB962C8B-B14F-4D97-AF65-F5344CB8AC3E}">
        <p14:creationId xmlns:p14="http://schemas.microsoft.com/office/powerpoint/2010/main" val="1818010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1874019-B23D-4754-9BE0-2DEFF7B6F2A3}" type="datetimeFigureOut">
              <a:rPr lang="en-US" smtClean="0"/>
              <a:pPr/>
              <a:t>3/16/2022</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B9557529-92C1-4F47-BF6E-A33E6B987C3A}" type="slidenum">
              <a:rPr lang="en-NZ" smtClean="0"/>
              <a:pPr/>
              <a:t>‹#›</a:t>
            </a:fld>
            <a:endParaRPr lang="en-NZ"/>
          </a:p>
        </p:txBody>
      </p:sp>
    </p:spTree>
    <p:extLst>
      <p:ext uri="{BB962C8B-B14F-4D97-AF65-F5344CB8AC3E}">
        <p14:creationId xmlns:p14="http://schemas.microsoft.com/office/powerpoint/2010/main" val="1677825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A9D821-6ECD-4BD6-A382-EE00DFEFD81B}" type="datetimeFigureOut">
              <a:rPr lang="en-US" smtClean="0"/>
              <a:pPr/>
              <a:t>3/16/2022</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FB2C8B73-3F64-431E-A822-D7CBEA8FEAA1}" type="slidenum">
              <a:rPr lang="en-NZ" smtClean="0"/>
              <a:pPr/>
              <a:t>‹#›</a:t>
            </a:fld>
            <a:endParaRPr lang="en-NZ"/>
          </a:p>
        </p:txBody>
      </p:sp>
    </p:spTree>
    <p:extLst>
      <p:ext uri="{BB962C8B-B14F-4D97-AF65-F5344CB8AC3E}">
        <p14:creationId xmlns:p14="http://schemas.microsoft.com/office/powerpoint/2010/main" val="2109877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58B55-355D-4C50-B43E-3C28C6FEFC96}" type="datetimeFigureOut">
              <a:rPr lang="en-US" smtClean="0"/>
              <a:pPr/>
              <a:t>3/16/2022</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285856B8-6907-4F69-9755-CF87D955653B}" type="slidenum">
              <a:rPr lang="en-NZ" smtClean="0"/>
              <a:pPr/>
              <a:t>‹#›</a:t>
            </a:fld>
            <a:endParaRPr lang="en-NZ"/>
          </a:p>
        </p:txBody>
      </p:sp>
    </p:spTree>
    <p:extLst>
      <p:ext uri="{BB962C8B-B14F-4D97-AF65-F5344CB8AC3E}">
        <p14:creationId xmlns:p14="http://schemas.microsoft.com/office/powerpoint/2010/main" val="813736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06659A6E-00BB-4684-8CA8-38E3A47B3C2A}" type="datetimeFigureOut">
              <a:rPr lang="en-US" smtClean="0"/>
              <a:pPr/>
              <a:t>3/16/2022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91149F7C-1CD9-4F2F-9D38-E4588706C042}" type="slidenum">
              <a:rPr lang="en-NZ" smtClean="0"/>
              <a:pPr/>
              <a:t>‹#›</a:t>
            </a:fld>
            <a:endParaRPr lang="en-NZ"/>
          </a:p>
        </p:txBody>
      </p:sp>
    </p:spTree>
    <p:extLst>
      <p:ext uri="{BB962C8B-B14F-4D97-AF65-F5344CB8AC3E}">
        <p14:creationId xmlns:p14="http://schemas.microsoft.com/office/powerpoint/2010/main" val="1077462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89F414B-8C14-4C5C-9AD3-50D781274C55}" type="datetimeFigureOut">
              <a:rPr lang="en-US" smtClean="0"/>
              <a:pPr/>
              <a:t>3/16/2022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2E66A0D5-8413-4B6B-99C4-3E74F27E6A3A}" type="slidenum">
              <a:rPr lang="en-NZ" smtClean="0"/>
              <a:pPr/>
              <a:t>‹#›</a:t>
            </a:fld>
            <a:endParaRPr lang="en-NZ"/>
          </a:p>
        </p:txBody>
      </p:sp>
    </p:spTree>
    <p:extLst>
      <p:ext uri="{BB962C8B-B14F-4D97-AF65-F5344CB8AC3E}">
        <p14:creationId xmlns:p14="http://schemas.microsoft.com/office/powerpoint/2010/main" val="2474426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972E846-EC6D-4275-88FA-E1E4F69CBC5B}" type="datetimeFigureOut">
              <a:rPr lang="en-US" smtClean="0"/>
              <a:pPr/>
              <a:t>3/16/2022</a:t>
            </a:fld>
            <a:endParaRPr lang="en-NZ"/>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E4CA69E6-1A45-4A97-A8EE-7EAC4CA94699}" type="slidenum">
              <a:rPr lang="en-NZ" smtClean="0"/>
              <a:pPr/>
              <a:t>‹#›</a:t>
            </a:fld>
            <a:endParaRPr lang="en-NZ"/>
          </a:p>
        </p:txBody>
      </p:sp>
    </p:spTree>
    <p:extLst>
      <p:ext uri="{BB962C8B-B14F-4D97-AF65-F5344CB8AC3E}">
        <p14:creationId xmlns:p14="http://schemas.microsoft.com/office/powerpoint/2010/main" val="1902523673"/>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 id="2147483809" r:id="rId13"/>
    <p:sldLayoutId id="2147483810" r:id="rId14"/>
    <p:sldLayoutId id="2147483811" r:id="rId15"/>
    <p:sldLayoutId id="21474838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79II_eXKoWo"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http://www.review.mai.ac.nz/"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unitec.ac.nz/maori/who-we-are/our-partnership"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fXEB62KTNH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2" name="Group 71">
            <a:extLst>
              <a:ext uri="{FF2B5EF4-FFF2-40B4-BE49-F238E27FC236}">
                <a16:creationId xmlns:a16="http://schemas.microsoft.com/office/drawing/2014/main" id="{28460BD8-AE3F-4AC9-9D0B-717052AA5D3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73" name="Straight Connector 72">
              <a:extLst>
                <a:ext uri="{FF2B5EF4-FFF2-40B4-BE49-F238E27FC236}">
                  <a16:creationId xmlns:a16="http://schemas.microsoft.com/office/drawing/2014/main" id="{54420CFE-F482-466E-9E1E-C78513C0B85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4" name="Straight Connector 73">
              <a:extLst>
                <a:ext uri="{FF2B5EF4-FFF2-40B4-BE49-F238E27FC236}">
                  <a16:creationId xmlns:a16="http://schemas.microsoft.com/office/drawing/2014/main" id="{5331032B-BD21-4BDA-920C-12E35805256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5" name="Rectangle 23">
              <a:extLst>
                <a:ext uri="{FF2B5EF4-FFF2-40B4-BE49-F238E27FC236}">
                  <a16:creationId xmlns:a16="http://schemas.microsoft.com/office/drawing/2014/main" id="{E7514DA3-59E7-409E-8A3B-AD097F6E56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6" name="Rectangle 25">
              <a:extLst>
                <a:ext uri="{FF2B5EF4-FFF2-40B4-BE49-F238E27FC236}">
                  <a16:creationId xmlns:a16="http://schemas.microsoft.com/office/drawing/2014/main" id="{57B9A2A6-3BE4-4599-9364-F71C5BFD61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7" name="Isosceles Triangle 76">
              <a:extLst>
                <a:ext uri="{FF2B5EF4-FFF2-40B4-BE49-F238E27FC236}">
                  <a16:creationId xmlns:a16="http://schemas.microsoft.com/office/drawing/2014/main" id="{4FD744C6-4ED8-4BC9-BF68-6BDF701C5D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78" name="Rectangle 27">
              <a:extLst>
                <a:ext uri="{FF2B5EF4-FFF2-40B4-BE49-F238E27FC236}">
                  <a16:creationId xmlns:a16="http://schemas.microsoft.com/office/drawing/2014/main" id="{092C5BAD-C911-4F8F-A1C5-470268BE66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Rectangle 28">
              <a:extLst>
                <a:ext uri="{FF2B5EF4-FFF2-40B4-BE49-F238E27FC236}">
                  <a16:creationId xmlns:a16="http://schemas.microsoft.com/office/drawing/2014/main" id="{B133D0C8-4EC4-424F-8E70-0482D5B1B6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0" name="Rectangle 29">
              <a:extLst>
                <a:ext uri="{FF2B5EF4-FFF2-40B4-BE49-F238E27FC236}">
                  <a16:creationId xmlns:a16="http://schemas.microsoft.com/office/drawing/2014/main" id="{7B1532A0-F4B3-4DE8-B18F-740CAAD25A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1" name="Isosceles Triangle 80">
              <a:extLst>
                <a:ext uri="{FF2B5EF4-FFF2-40B4-BE49-F238E27FC236}">
                  <a16:creationId xmlns:a16="http://schemas.microsoft.com/office/drawing/2014/main" id="{8EFDD162-BBBA-4062-8BBF-53DBA10913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2" name="Isosceles Triangle 81">
              <a:extLst>
                <a:ext uri="{FF2B5EF4-FFF2-40B4-BE49-F238E27FC236}">
                  <a16:creationId xmlns:a16="http://schemas.microsoft.com/office/drawing/2014/main" id="{DCFC9E65-3E19-4483-B952-25D29683CA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useBgFill="1">
        <p:nvSpPr>
          <p:cNvPr id="84" name="Rectangle 83">
            <a:extLst>
              <a:ext uri="{FF2B5EF4-FFF2-40B4-BE49-F238E27FC236}">
                <a16:creationId xmlns:a16="http://schemas.microsoft.com/office/drawing/2014/main" id="{2783C067-F8BF-4755-B516-8A0CD74CF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66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Isosceles Triangle 85">
            <a:extLst>
              <a:ext uri="{FF2B5EF4-FFF2-40B4-BE49-F238E27FC236}">
                <a16:creationId xmlns:a16="http://schemas.microsoft.com/office/drawing/2014/main" id="{2ED796EC-E7FF-46DB-B912-FB08BF12AA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631947"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8" name="Isosceles Triangle 87">
            <a:extLst>
              <a:ext uri="{FF2B5EF4-FFF2-40B4-BE49-F238E27FC236}">
                <a16:creationId xmlns:a16="http://schemas.microsoft.com/office/drawing/2014/main" id="{549A2DAB-B431-487D-95AD-BB0FECB49E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03900" y="3818467"/>
            <a:ext cx="3337719" cy="3039533"/>
          </a:xfrm>
          <a:prstGeom prst="triangle">
            <a:avLst>
              <a:gd name="adj" fmla="val 100000"/>
            </a:avLst>
          </a:prstGeom>
          <a:solidFill>
            <a:schemeClr val="accent1">
              <a:alpha val="88000"/>
            </a:schemeClr>
          </a:solidFill>
          <a:ln>
            <a:noFill/>
          </a:ln>
          <a:effectLst/>
        </p:spPr>
        <p:style>
          <a:lnRef idx="1">
            <a:schemeClr val="accent1"/>
          </a:lnRef>
          <a:fillRef idx="3">
            <a:schemeClr val="accent1"/>
          </a:fillRef>
          <a:effectRef idx="2">
            <a:schemeClr val="accent1"/>
          </a:effectRef>
          <a:fontRef idx="minor">
            <a:schemeClr val="lt1"/>
          </a:fontRef>
        </p:style>
      </p:sp>
      <p:sp>
        <p:nvSpPr>
          <p:cNvPr id="90" name="Rectangle 27">
            <a:extLst>
              <a:ext uri="{FF2B5EF4-FFF2-40B4-BE49-F238E27FC236}">
                <a16:creationId xmlns:a16="http://schemas.microsoft.com/office/drawing/2014/main" id="{0819F787-32B4-46A8-BC57-C6571BCEE2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19230" y="0"/>
            <a:ext cx="1324770" cy="6858000"/>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cxnSp>
        <p:nvCxnSpPr>
          <p:cNvPr id="92" name="Straight Connector 91">
            <a:extLst>
              <a:ext uri="{FF2B5EF4-FFF2-40B4-BE49-F238E27FC236}">
                <a16:creationId xmlns:a16="http://schemas.microsoft.com/office/drawing/2014/main" id="{C5ECDEE1-7093-418F-9CF5-24EEB115C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00950" y="0"/>
            <a:ext cx="1295400" cy="6858000"/>
          </a:xfrm>
          <a:prstGeom prst="line">
            <a:avLst/>
          </a:prstGeom>
          <a:ln w="15875" cap="sq">
            <a:solidFill>
              <a:schemeClr val="accent2"/>
            </a:solidFill>
            <a:bevel/>
          </a:ln>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045062AF-EB11-4651-BC4A-4DA21768DE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568950" y="3681413"/>
            <a:ext cx="3572668" cy="3176587"/>
          </a:xfrm>
          <a:prstGeom prst="line">
            <a:avLst/>
          </a:prstGeom>
          <a:ln w="15875">
            <a:solidFill>
              <a:schemeClr val="accent1"/>
            </a:solidFill>
          </a:ln>
        </p:spPr>
        <p:style>
          <a:lnRef idx="2">
            <a:schemeClr val="accent1"/>
          </a:lnRef>
          <a:fillRef idx="0">
            <a:schemeClr val="accent1"/>
          </a:fillRef>
          <a:effectRef idx="1">
            <a:schemeClr val="accent1"/>
          </a:effectRef>
          <a:fontRef idx="minor">
            <a:schemeClr val="tx1"/>
          </a:fontRef>
        </p:style>
      </p:cxnSp>
      <p:sp>
        <p:nvSpPr>
          <p:cNvPr id="3" name="Subtitle 2"/>
          <p:cNvSpPr>
            <a:spLocks noGrp="1"/>
          </p:cNvSpPr>
          <p:nvPr>
            <p:ph idx="1"/>
          </p:nvPr>
        </p:nvSpPr>
        <p:spPr>
          <a:xfrm>
            <a:off x="1951168" y="3227332"/>
            <a:ext cx="5825202" cy="1096899"/>
          </a:xfrm>
        </p:spPr>
        <p:txBody>
          <a:bodyPr vert="horz" lIns="91440" tIns="45720" rIns="91440" bIns="45720" rtlCol="0" anchor="t">
            <a:normAutofit/>
          </a:bodyPr>
          <a:lstStyle/>
          <a:p>
            <a:pPr marL="0" indent="0" algn="r" fontAlgn="auto">
              <a:buNone/>
              <a:defRPr/>
            </a:pPr>
            <a:r>
              <a:rPr lang="en-US" sz="2400" dirty="0">
                <a:solidFill>
                  <a:schemeClr val="tx1">
                    <a:lumMod val="50000"/>
                    <a:lumOff val="50000"/>
                  </a:schemeClr>
                </a:solidFill>
              </a:rPr>
              <a:t>EDUC6006 Leading Ethical Practice</a:t>
            </a:r>
          </a:p>
          <a:p>
            <a:pPr marL="0" indent="0" algn="r" fontAlgn="auto">
              <a:buNone/>
              <a:defRPr/>
            </a:pPr>
            <a:r>
              <a:rPr lang="en-US" sz="2400" dirty="0">
                <a:solidFill>
                  <a:schemeClr val="tx1">
                    <a:lumMod val="50000"/>
                    <a:lumOff val="50000"/>
                  </a:schemeClr>
                </a:solidFill>
              </a:rPr>
              <a:t>Rangituohu Nathan 2022</a:t>
            </a:r>
          </a:p>
          <a:p>
            <a:pPr marL="0" indent="0" algn="r" fontAlgn="auto">
              <a:buNone/>
              <a:defRPr/>
            </a:pPr>
            <a:endParaRPr lang="en-US" sz="2000" dirty="0">
              <a:solidFill>
                <a:schemeClr val="tx1">
                  <a:lumMod val="50000"/>
                  <a:lumOff val="50000"/>
                </a:schemeClr>
              </a:solidFill>
            </a:endParaRPr>
          </a:p>
        </p:txBody>
      </p:sp>
      <p:sp>
        <p:nvSpPr>
          <p:cNvPr id="13315" name="Title 1"/>
          <p:cNvSpPr>
            <a:spLocks noGrp="1"/>
          </p:cNvSpPr>
          <p:nvPr>
            <p:ph type="title"/>
          </p:nvPr>
        </p:nvSpPr>
        <p:spPr>
          <a:xfrm>
            <a:off x="1117922" y="422243"/>
            <a:ext cx="6798479" cy="2653836"/>
          </a:xfrm>
        </p:spPr>
        <p:txBody>
          <a:bodyPr vert="horz" lIns="91440" tIns="45720" rIns="91440" bIns="45720" rtlCol="0" anchor="b">
            <a:normAutofit/>
          </a:bodyPr>
          <a:lstStyle/>
          <a:p>
            <a:pPr algn="r"/>
            <a:r>
              <a:rPr lang="en-US" sz="5400" dirty="0"/>
              <a:t>Rangatiratanga and Ethical Practice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257" y="332656"/>
            <a:ext cx="6347713" cy="1320800"/>
          </a:xfrm>
        </p:spPr>
        <p:txBody>
          <a:bodyPr/>
          <a:lstStyle/>
          <a:p>
            <a:r>
              <a:rPr lang="en-NZ" dirty="0"/>
              <a:t>Attributes of a leader</a:t>
            </a:r>
          </a:p>
        </p:txBody>
      </p:sp>
      <p:sp>
        <p:nvSpPr>
          <p:cNvPr id="3" name="Content Placeholder 2"/>
          <p:cNvSpPr>
            <a:spLocks noGrp="1"/>
          </p:cNvSpPr>
          <p:nvPr>
            <p:ph idx="1"/>
          </p:nvPr>
        </p:nvSpPr>
        <p:spPr>
          <a:xfrm>
            <a:off x="539552" y="1196752"/>
            <a:ext cx="8369783" cy="4824536"/>
          </a:xfrm>
        </p:spPr>
        <p:txBody>
          <a:bodyPr>
            <a:normAutofit/>
          </a:bodyPr>
          <a:lstStyle/>
          <a:p>
            <a:endParaRPr lang="en-NZ" sz="2000" dirty="0"/>
          </a:p>
          <a:p>
            <a:r>
              <a:rPr lang="en-NZ" sz="2000" dirty="0">
                <a:latin typeface="Arial" panose="020B0604020202020204" pitchFamily="34" charset="0"/>
                <a:cs typeface="Arial" panose="020B0604020202020204" pitchFamily="34" charset="0"/>
              </a:rPr>
              <a:t>To strategize and plan to ensure holistic wellbeing</a:t>
            </a:r>
          </a:p>
          <a:p>
            <a:r>
              <a:rPr lang="en-NZ" sz="2000" dirty="0">
                <a:latin typeface="Arial" panose="020B0604020202020204" pitchFamily="34" charset="0"/>
                <a:cs typeface="Arial" panose="020B0604020202020204" pitchFamily="34" charset="0"/>
              </a:rPr>
              <a:t>Make sound judgements</a:t>
            </a:r>
            <a:endParaRPr lang="en-NZ" sz="2000" i="1" dirty="0">
              <a:latin typeface="Arial" panose="020B0604020202020204" pitchFamily="34" charset="0"/>
              <a:cs typeface="Arial" panose="020B0604020202020204" pitchFamily="34" charset="0"/>
            </a:endParaRPr>
          </a:p>
          <a:p>
            <a:r>
              <a:rPr lang="en-NZ" sz="2000" dirty="0">
                <a:latin typeface="Arial" panose="020B0604020202020204" pitchFamily="34" charset="0"/>
                <a:cs typeface="Arial" panose="020B0604020202020204" pitchFamily="34" charset="0"/>
              </a:rPr>
              <a:t>Communicate effectively</a:t>
            </a:r>
          </a:p>
          <a:p>
            <a:r>
              <a:rPr lang="en-NZ" sz="2000" dirty="0">
                <a:latin typeface="Arial" panose="020B0604020202020204" pitchFamily="34" charset="0"/>
                <a:cs typeface="Arial" panose="020B0604020202020204" pitchFamily="34" charset="0"/>
              </a:rPr>
              <a:t>Be a role model</a:t>
            </a:r>
          </a:p>
          <a:p>
            <a:r>
              <a:rPr lang="en-NZ" sz="2000" dirty="0">
                <a:latin typeface="Arial" panose="020B0604020202020204" pitchFamily="34" charset="0"/>
                <a:cs typeface="Arial" panose="020B0604020202020204" pitchFamily="34" charset="0"/>
              </a:rPr>
              <a:t>Motivate , inspire and mobilise people</a:t>
            </a:r>
          </a:p>
          <a:p>
            <a:r>
              <a:rPr lang="en-NZ" sz="2000" dirty="0">
                <a:latin typeface="Arial" panose="020B0604020202020204" pitchFamily="34" charset="0"/>
                <a:cs typeface="Arial" panose="020B0604020202020204" pitchFamily="34" charset="0"/>
              </a:rPr>
              <a:t>Critically reflect and evaluate  own performance as a leader</a:t>
            </a:r>
          </a:p>
          <a:p>
            <a:r>
              <a:rPr lang="en-NZ" sz="2000" dirty="0">
                <a:latin typeface="Arial" panose="020B0604020202020204" pitchFamily="34" charset="0"/>
                <a:cs typeface="Arial" panose="020B0604020202020204" pitchFamily="34" charset="0"/>
              </a:rPr>
              <a:t>Manage conflict, seek resolution and make difficult decisions</a:t>
            </a:r>
          </a:p>
          <a:p>
            <a:r>
              <a:rPr lang="en-NZ" sz="2000" dirty="0">
                <a:latin typeface="Arial" panose="020B0604020202020204" pitchFamily="34" charset="0"/>
                <a:cs typeface="Arial" panose="020B0604020202020204" pitchFamily="34" charset="0"/>
              </a:rPr>
              <a:t>Negotiate and facilitate</a:t>
            </a:r>
          </a:p>
          <a:p>
            <a:r>
              <a:rPr lang="en-NZ" sz="2000" dirty="0">
                <a:latin typeface="Arial" panose="020B0604020202020204" pitchFamily="34" charset="0"/>
                <a:cs typeface="Arial" panose="020B0604020202020204" pitchFamily="34" charset="0"/>
              </a:rPr>
              <a:t>Multi-task</a:t>
            </a:r>
          </a:p>
          <a:p>
            <a:pPr marL="0" indent="0">
              <a:buNone/>
            </a:pPr>
            <a:r>
              <a:rPr lang="en-NZ" sz="2400" dirty="0"/>
              <a:t>				</a:t>
            </a:r>
            <a:r>
              <a:rPr lang="en-NZ" sz="1800" dirty="0" err="1"/>
              <a:t>Ka’ai</a:t>
            </a:r>
            <a:r>
              <a:rPr lang="en-NZ" sz="1800" dirty="0"/>
              <a:t>, </a:t>
            </a:r>
            <a:r>
              <a:rPr lang="en-NZ" sz="1800" dirty="0" err="1"/>
              <a:t>Moorfield</a:t>
            </a:r>
            <a:r>
              <a:rPr lang="en-NZ" sz="1800" dirty="0"/>
              <a:t>, Reilly and Mosely (2005)</a:t>
            </a:r>
            <a:endParaRPr lang="en-NZ" sz="2400" dirty="0"/>
          </a:p>
        </p:txBody>
      </p:sp>
    </p:spTree>
    <p:extLst>
      <p:ext uri="{BB962C8B-B14F-4D97-AF65-F5344CB8AC3E}">
        <p14:creationId xmlns:p14="http://schemas.microsoft.com/office/powerpoint/2010/main" val="306275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227382"/>
            <a:ext cx="9036496" cy="1143000"/>
          </a:xfrm>
        </p:spPr>
        <p:txBody>
          <a:bodyPr/>
          <a:lstStyle/>
          <a:p>
            <a:r>
              <a:rPr lang="en-NZ" dirty="0"/>
              <a:t>He Tino Rangatira!</a:t>
            </a:r>
          </a:p>
        </p:txBody>
      </p:sp>
      <p:sp>
        <p:nvSpPr>
          <p:cNvPr id="3" name="Content Placeholder 2"/>
          <p:cNvSpPr>
            <a:spLocks noGrp="1"/>
          </p:cNvSpPr>
          <p:nvPr>
            <p:ph idx="1"/>
          </p:nvPr>
        </p:nvSpPr>
        <p:spPr>
          <a:xfrm>
            <a:off x="317106" y="956303"/>
            <a:ext cx="8229600" cy="4945393"/>
          </a:xfrm>
        </p:spPr>
        <p:txBody>
          <a:bodyPr>
            <a:normAutofit lnSpcReduction="10000"/>
          </a:bodyPr>
          <a:lstStyle/>
          <a:p>
            <a:pPr marL="0" indent="0" algn="ctr">
              <a:buNone/>
            </a:pPr>
            <a:r>
              <a:rPr lang="en-NZ" sz="2800" dirty="0">
                <a:latin typeface="Arial" panose="020B0604020202020204" pitchFamily="34" charset="0"/>
                <a:cs typeface="Arial" panose="020B0604020202020204" pitchFamily="34" charset="0"/>
              </a:rPr>
              <a:t>Te kai a te rangatira, he kōrero </a:t>
            </a:r>
          </a:p>
          <a:p>
            <a:pPr marL="0" indent="0" algn="ctr">
              <a:buNone/>
            </a:pPr>
            <a:r>
              <a:rPr lang="en-NZ" sz="2800" dirty="0">
                <a:latin typeface="Arial" panose="020B0604020202020204" pitchFamily="34" charset="0"/>
                <a:cs typeface="Arial" panose="020B0604020202020204" pitchFamily="34" charset="0"/>
              </a:rPr>
              <a:t>The food of a rangatira is talk </a:t>
            </a:r>
          </a:p>
          <a:p>
            <a:pPr marL="0" indent="0" algn="ctr">
              <a:buNone/>
            </a:pPr>
            <a:r>
              <a:rPr lang="en-NZ" sz="2800" dirty="0">
                <a:latin typeface="Arial" panose="020B0604020202020204" pitchFamily="34" charset="0"/>
                <a:cs typeface="Arial" panose="020B0604020202020204" pitchFamily="34" charset="0"/>
              </a:rPr>
              <a:t> </a:t>
            </a:r>
          </a:p>
          <a:p>
            <a:pPr marL="0" indent="0" algn="ctr">
              <a:buNone/>
            </a:pPr>
            <a:r>
              <a:rPr lang="en-NZ" sz="2800" dirty="0">
                <a:latin typeface="Arial" panose="020B0604020202020204" pitchFamily="34" charset="0"/>
                <a:cs typeface="Arial" panose="020B0604020202020204" pitchFamily="34" charset="0"/>
              </a:rPr>
              <a:t>Te tohu o te rangatira, he manaaki </a:t>
            </a:r>
          </a:p>
          <a:p>
            <a:pPr marL="0" indent="0" algn="ctr">
              <a:buNone/>
            </a:pPr>
            <a:r>
              <a:rPr lang="en-NZ" sz="2800" dirty="0">
                <a:latin typeface="Arial" panose="020B0604020202020204" pitchFamily="34" charset="0"/>
                <a:cs typeface="Arial" panose="020B0604020202020204" pitchFamily="34" charset="0"/>
              </a:rPr>
              <a:t>The sign of a rangatira is generosity  </a:t>
            </a:r>
          </a:p>
          <a:p>
            <a:pPr marL="0" indent="0" algn="ctr">
              <a:buNone/>
            </a:pPr>
            <a:endParaRPr lang="en-NZ" sz="2800" dirty="0">
              <a:latin typeface="Arial" panose="020B0604020202020204" pitchFamily="34" charset="0"/>
              <a:cs typeface="Arial" panose="020B0604020202020204" pitchFamily="34" charset="0"/>
            </a:endParaRPr>
          </a:p>
          <a:p>
            <a:pPr marL="0" indent="0" algn="ctr">
              <a:buNone/>
            </a:pPr>
            <a:r>
              <a:rPr lang="en-NZ" sz="2800" dirty="0">
                <a:latin typeface="Arial" panose="020B0604020202020204" pitchFamily="34" charset="0"/>
                <a:cs typeface="Arial" panose="020B0604020202020204" pitchFamily="34" charset="0"/>
              </a:rPr>
              <a:t>Te mahi a te rangatira, he whakatira i te iwi </a:t>
            </a:r>
          </a:p>
          <a:p>
            <a:pPr marL="0" indent="0" algn="ctr">
              <a:buNone/>
            </a:pPr>
            <a:r>
              <a:rPr lang="en-NZ" sz="2800" dirty="0">
                <a:latin typeface="Arial" panose="020B0604020202020204" pitchFamily="34" charset="0"/>
                <a:cs typeface="Arial" panose="020B0604020202020204" pitchFamily="34" charset="0"/>
              </a:rPr>
              <a:t>The work of a rangatira is to unite people</a:t>
            </a:r>
          </a:p>
          <a:p>
            <a:pPr marL="0" indent="0">
              <a:buNone/>
            </a:pPr>
            <a:r>
              <a:rPr lang="en-NZ" sz="1800" dirty="0">
                <a:latin typeface="Arial" panose="020B0604020202020204" pitchFamily="34" charset="0"/>
                <a:cs typeface="Arial" panose="020B0604020202020204" pitchFamily="34" charset="0"/>
              </a:rPr>
              <a:t>				</a:t>
            </a:r>
          </a:p>
          <a:p>
            <a:pPr marL="0" indent="0">
              <a:buNone/>
            </a:pPr>
            <a:r>
              <a:rPr lang="en-NZ" sz="1800" dirty="0">
                <a:latin typeface="Arial" panose="020B0604020202020204" pitchFamily="34" charset="0"/>
                <a:cs typeface="Arial" panose="020B0604020202020204" pitchFamily="34" charset="0"/>
              </a:rPr>
              <a:t>				Bishop </a:t>
            </a:r>
            <a:r>
              <a:rPr lang="en-NZ" sz="1800" dirty="0" err="1">
                <a:latin typeface="Arial" panose="020B0604020202020204" pitchFamily="34" charset="0"/>
                <a:cs typeface="Arial" panose="020B0604020202020204" pitchFamily="34" charset="0"/>
              </a:rPr>
              <a:t>Manuhuia</a:t>
            </a:r>
            <a:r>
              <a:rPr lang="en-NZ" sz="1800" dirty="0">
                <a:latin typeface="Arial" panose="020B0604020202020204" pitchFamily="34" charset="0"/>
                <a:cs typeface="Arial" panose="020B0604020202020204" pitchFamily="34" charset="0"/>
              </a:rPr>
              <a:t> Bennett (Katene, 2010)</a:t>
            </a:r>
          </a:p>
          <a:p>
            <a:pPr marL="0" indent="0" algn="ctr">
              <a:buNone/>
            </a:pPr>
            <a:endParaRPr lang="en-NZ"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9132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25F48-A9D1-4749-88C1-3B88DB4C1A53}"/>
              </a:ext>
            </a:extLst>
          </p:cNvPr>
          <p:cNvSpPr>
            <a:spLocks noGrp="1"/>
          </p:cNvSpPr>
          <p:nvPr>
            <p:ph type="title"/>
          </p:nvPr>
        </p:nvSpPr>
        <p:spPr>
          <a:xfrm>
            <a:off x="430559" y="404664"/>
            <a:ext cx="8282882" cy="745153"/>
          </a:xfrm>
        </p:spPr>
        <p:txBody>
          <a:bodyPr/>
          <a:lstStyle/>
          <a:p>
            <a:r>
              <a:rPr lang="mi-NZ" dirty="0"/>
              <a:t>Te Noho Kotahitanga-Unitec Values</a:t>
            </a:r>
            <a:endParaRPr lang="en-NZ" dirty="0"/>
          </a:p>
        </p:txBody>
      </p:sp>
      <p:sp>
        <p:nvSpPr>
          <p:cNvPr id="4" name="TextBox 3">
            <a:extLst>
              <a:ext uri="{FF2B5EF4-FFF2-40B4-BE49-F238E27FC236}">
                <a16:creationId xmlns:a16="http://schemas.microsoft.com/office/drawing/2014/main" id="{B428A063-E818-4399-823F-BD58B6C41F48}"/>
              </a:ext>
            </a:extLst>
          </p:cNvPr>
          <p:cNvSpPr txBox="1"/>
          <p:nvPr/>
        </p:nvSpPr>
        <p:spPr>
          <a:xfrm>
            <a:off x="575556" y="1354753"/>
            <a:ext cx="7992888" cy="5262979"/>
          </a:xfrm>
          <a:prstGeom prst="rect">
            <a:avLst/>
          </a:prstGeom>
          <a:noFill/>
        </p:spPr>
        <p:txBody>
          <a:bodyPr wrap="square">
            <a:spAutoFit/>
          </a:bodyPr>
          <a:lstStyle/>
          <a:p>
            <a:r>
              <a:rPr lang="en-NZ" sz="2400" b="0" i="0" dirty="0">
                <a:solidFill>
                  <a:srgbClr val="656565"/>
                </a:solidFill>
                <a:effectLst/>
                <a:latin typeface="HelveticaNeue-Light"/>
              </a:rPr>
              <a:t>The Treaty of Waitangi is the founding document of New Zealand. Unitec acknowledges the great importance of this living, dynamic document, and will continue to respect and promote the equal standing which it confers on Māori and Pākehā. Unitec will put the following values into practice in pursuing its goals:</a:t>
            </a:r>
            <a:endParaRPr lang="en-NZ" sz="2400" dirty="0"/>
          </a:p>
          <a:p>
            <a:pPr algn="l"/>
            <a:endParaRPr lang="en-NZ" sz="2400" b="0" i="0" dirty="0">
              <a:solidFill>
                <a:srgbClr val="656565"/>
              </a:solidFill>
              <a:effectLst/>
              <a:latin typeface="HelveticaNeue-Light"/>
            </a:endParaRPr>
          </a:p>
          <a:p>
            <a:pPr algn="l"/>
            <a:r>
              <a:rPr lang="en-NZ" sz="2400" b="0" i="0" dirty="0">
                <a:solidFill>
                  <a:srgbClr val="656565"/>
                </a:solidFill>
                <a:effectLst/>
                <a:latin typeface="HelveticaNeue-Light"/>
              </a:rPr>
              <a:t>Rangatiratanga  		Authority and Responsibility</a:t>
            </a:r>
          </a:p>
          <a:p>
            <a:pPr algn="l"/>
            <a:r>
              <a:rPr lang="en-NZ" sz="2400" b="0" i="0" dirty="0">
                <a:solidFill>
                  <a:srgbClr val="656565"/>
                </a:solidFill>
                <a:effectLst/>
                <a:latin typeface="HelveticaNeue-Light"/>
              </a:rPr>
              <a:t>Whakaritenga  		Legitimacy</a:t>
            </a:r>
          </a:p>
          <a:p>
            <a:pPr algn="l"/>
            <a:r>
              <a:rPr lang="en-NZ" sz="2400" b="0" i="0" dirty="0">
                <a:solidFill>
                  <a:srgbClr val="656565"/>
                </a:solidFill>
                <a:effectLst/>
                <a:latin typeface="HelveticaNeue-Light"/>
              </a:rPr>
              <a:t>Kaitiakitanga 		Guardianship</a:t>
            </a:r>
          </a:p>
          <a:p>
            <a:pPr algn="l"/>
            <a:r>
              <a:rPr lang="en-NZ" sz="2400" b="0" i="0" dirty="0">
                <a:solidFill>
                  <a:srgbClr val="656565"/>
                </a:solidFill>
                <a:effectLst/>
                <a:latin typeface="HelveticaNeue-Light"/>
              </a:rPr>
              <a:t>Mahi Kotahitanga   	Co-operation</a:t>
            </a:r>
          </a:p>
          <a:p>
            <a:pPr algn="l"/>
            <a:r>
              <a:rPr lang="en-NZ" sz="2400" b="0" i="0" dirty="0">
                <a:solidFill>
                  <a:srgbClr val="656565"/>
                </a:solidFill>
                <a:effectLst/>
                <a:latin typeface="HelveticaNeue-Light"/>
              </a:rPr>
              <a:t>Ngākau Māhaki 		Respect</a:t>
            </a:r>
          </a:p>
          <a:p>
            <a:endParaRPr lang="en-NZ" sz="2400" b="0" i="0" dirty="0">
              <a:solidFill>
                <a:srgbClr val="656565"/>
              </a:solidFill>
              <a:effectLst/>
              <a:latin typeface="HelveticaNeue-Light"/>
            </a:endParaRPr>
          </a:p>
          <a:p>
            <a:endParaRPr lang="en-NZ" sz="2400" dirty="0">
              <a:solidFill>
                <a:srgbClr val="656565"/>
              </a:solidFill>
              <a:latin typeface="HelveticaNeue-Light"/>
            </a:endParaRPr>
          </a:p>
        </p:txBody>
      </p:sp>
    </p:spTree>
    <p:extLst>
      <p:ext uri="{BB962C8B-B14F-4D97-AF65-F5344CB8AC3E}">
        <p14:creationId xmlns:p14="http://schemas.microsoft.com/office/powerpoint/2010/main" val="40014351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539552" y="260902"/>
            <a:ext cx="6347713" cy="1320800"/>
          </a:xfrm>
        </p:spPr>
        <p:txBody>
          <a:bodyPr>
            <a:normAutofit/>
          </a:bodyPr>
          <a:lstStyle/>
          <a:p>
            <a:r>
              <a:rPr lang="en-NZ" dirty="0"/>
              <a:t>Rangatiratanga</a:t>
            </a:r>
          </a:p>
        </p:txBody>
      </p:sp>
      <p:pic>
        <p:nvPicPr>
          <p:cNvPr id="11" name="Content Placeholder 10" descr="A picture containing text&#10;&#10;Description automatically generated">
            <a:extLst>
              <a:ext uri="{FF2B5EF4-FFF2-40B4-BE49-F238E27FC236}">
                <a16:creationId xmlns:a16="http://schemas.microsoft.com/office/drawing/2014/main" id="{57446847-6D6C-42F3-ABA4-E20343AA2D49}"/>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131840" y="1052736"/>
            <a:ext cx="2160240" cy="2468845"/>
          </a:xfrm>
          <a:prstGeom prst="rect">
            <a:avLst/>
          </a:prstGeom>
          <a:noFill/>
          <a:ln>
            <a:noFill/>
          </a:ln>
        </p:spPr>
      </p:pic>
      <p:sp>
        <p:nvSpPr>
          <p:cNvPr id="19" name="TextBox 18">
            <a:extLst>
              <a:ext uri="{FF2B5EF4-FFF2-40B4-BE49-F238E27FC236}">
                <a16:creationId xmlns:a16="http://schemas.microsoft.com/office/drawing/2014/main" id="{A9794727-4C61-4BAB-A651-CACF4CE4BDB8}"/>
              </a:ext>
            </a:extLst>
          </p:cNvPr>
          <p:cNvSpPr txBox="1"/>
          <p:nvPr/>
        </p:nvSpPr>
        <p:spPr>
          <a:xfrm>
            <a:off x="647564" y="3789040"/>
            <a:ext cx="7416823" cy="2585323"/>
          </a:xfrm>
          <a:prstGeom prst="rect">
            <a:avLst/>
          </a:prstGeom>
          <a:noFill/>
        </p:spPr>
        <p:txBody>
          <a:bodyPr wrap="square">
            <a:spAutoFit/>
          </a:bodyPr>
          <a:lstStyle/>
          <a:p>
            <a:r>
              <a:rPr lang="en-NZ" b="1" i="0" dirty="0">
                <a:solidFill>
                  <a:srgbClr val="656565"/>
                </a:solidFill>
                <a:effectLst/>
                <a:latin typeface="HelveticaNeue-Light"/>
              </a:rPr>
              <a:t>I - Rangatiratanga</a:t>
            </a:r>
            <a:br>
              <a:rPr lang="en-NZ" dirty="0"/>
            </a:br>
            <a:r>
              <a:rPr lang="en-NZ" b="0" i="0" dirty="0">
                <a:solidFill>
                  <a:srgbClr val="656565"/>
                </a:solidFill>
                <a:effectLst/>
                <a:latin typeface="HelveticaNeue-Light"/>
              </a:rPr>
              <a:t>E whakarite ana te Whare Wānanga o Wairaka ki te putake ake o te rangatiratanga o te Māori me ngā mātauranga Māori.</a:t>
            </a:r>
            <a:br>
              <a:rPr lang="en-NZ" dirty="0"/>
            </a:br>
            <a:br>
              <a:rPr lang="en-NZ" dirty="0"/>
            </a:br>
            <a:r>
              <a:rPr lang="en-NZ" b="1" i="1" dirty="0">
                <a:solidFill>
                  <a:srgbClr val="656565"/>
                </a:solidFill>
                <a:effectLst/>
                <a:latin typeface="HelveticaNeue-Light"/>
              </a:rPr>
              <a:t>I - Authority and Responsibility</a:t>
            </a:r>
            <a:br>
              <a:rPr lang="en-NZ" b="0" i="1" dirty="0">
                <a:solidFill>
                  <a:srgbClr val="656565"/>
                </a:solidFill>
                <a:effectLst/>
                <a:latin typeface="HelveticaNeue-Light"/>
              </a:rPr>
            </a:br>
            <a:r>
              <a:rPr lang="en-NZ" b="0" i="1" dirty="0">
                <a:solidFill>
                  <a:srgbClr val="656565"/>
                </a:solidFill>
                <a:effectLst/>
                <a:latin typeface="HelveticaNeue-Light"/>
              </a:rPr>
              <a:t>Unitec accepts the principle that Māori have authority over and responsibility for all teaching and learning relating to the Māori dimensions of knowledge.</a:t>
            </a:r>
            <a:br>
              <a:rPr lang="en-NZ" dirty="0"/>
            </a:br>
            <a:endParaRPr lang="en-N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6CFE6-7FAC-4BB6-9A9F-6431CD7A632A}"/>
              </a:ext>
            </a:extLst>
          </p:cNvPr>
          <p:cNvSpPr>
            <a:spLocks noGrp="1"/>
          </p:cNvSpPr>
          <p:nvPr>
            <p:ph type="title"/>
          </p:nvPr>
        </p:nvSpPr>
        <p:spPr>
          <a:xfrm>
            <a:off x="395536" y="260648"/>
            <a:ext cx="6347713" cy="1320800"/>
          </a:xfrm>
        </p:spPr>
        <p:txBody>
          <a:bodyPr/>
          <a:lstStyle/>
          <a:p>
            <a:r>
              <a:rPr lang="mi-NZ" dirty="0"/>
              <a:t>Whakaritenga</a:t>
            </a:r>
            <a:endParaRPr lang="en-NZ" dirty="0"/>
          </a:p>
        </p:txBody>
      </p:sp>
      <p:pic>
        <p:nvPicPr>
          <p:cNvPr id="4" name="Content Placeholder 3" descr="A picture containing text&#10;&#10;Description automatically generated">
            <a:extLst>
              <a:ext uri="{FF2B5EF4-FFF2-40B4-BE49-F238E27FC236}">
                <a16:creationId xmlns:a16="http://schemas.microsoft.com/office/drawing/2014/main" id="{1447057E-7E37-4CD3-A0B7-09F794BD5BF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31840" y="1196752"/>
            <a:ext cx="2088232" cy="2461738"/>
          </a:xfrm>
          <a:prstGeom prst="rect">
            <a:avLst/>
          </a:prstGeom>
          <a:noFill/>
          <a:ln>
            <a:noFill/>
          </a:ln>
        </p:spPr>
      </p:pic>
      <p:sp>
        <p:nvSpPr>
          <p:cNvPr id="6" name="TextBox 5">
            <a:extLst>
              <a:ext uri="{FF2B5EF4-FFF2-40B4-BE49-F238E27FC236}">
                <a16:creationId xmlns:a16="http://schemas.microsoft.com/office/drawing/2014/main" id="{377E5D14-3321-48CD-AE9F-A42E2FDDAC3D}"/>
              </a:ext>
            </a:extLst>
          </p:cNvPr>
          <p:cNvSpPr txBox="1"/>
          <p:nvPr/>
        </p:nvSpPr>
        <p:spPr>
          <a:xfrm>
            <a:off x="363893" y="4005064"/>
            <a:ext cx="8496944" cy="2031325"/>
          </a:xfrm>
          <a:prstGeom prst="rect">
            <a:avLst/>
          </a:prstGeom>
          <a:noFill/>
        </p:spPr>
        <p:txBody>
          <a:bodyPr wrap="square">
            <a:spAutoFit/>
          </a:bodyPr>
          <a:lstStyle/>
          <a:p>
            <a:pPr algn="l"/>
            <a:r>
              <a:rPr lang="en-NZ" b="1" i="0" dirty="0">
                <a:solidFill>
                  <a:srgbClr val="656565"/>
                </a:solidFill>
                <a:effectLst/>
                <a:latin typeface="HelveticaNeue-Light"/>
              </a:rPr>
              <a:t>II - </a:t>
            </a:r>
            <a:r>
              <a:rPr lang="en-NZ" b="1" i="0" dirty="0" err="1">
                <a:solidFill>
                  <a:srgbClr val="656565"/>
                </a:solidFill>
                <a:effectLst/>
                <a:latin typeface="HelveticaNeue-Light"/>
              </a:rPr>
              <a:t>Wakaritenga</a:t>
            </a:r>
            <a:br>
              <a:rPr lang="en-NZ" b="0" i="0" dirty="0">
                <a:solidFill>
                  <a:srgbClr val="656565"/>
                </a:solidFill>
                <a:effectLst/>
                <a:latin typeface="HelveticaNeue-Light"/>
              </a:rPr>
            </a:br>
            <a:r>
              <a:rPr lang="en-NZ" b="0" i="0" dirty="0">
                <a:solidFill>
                  <a:srgbClr val="656565"/>
                </a:solidFill>
                <a:effectLst/>
                <a:latin typeface="HelveticaNeue-Light"/>
              </a:rPr>
              <a:t>E whakarite ana te Whare Wānanga o Wairaka ki te mana o </a:t>
            </a:r>
            <a:r>
              <a:rPr lang="en-NZ" b="0" i="0" dirty="0" err="1">
                <a:solidFill>
                  <a:srgbClr val="656565"/>
                </a:solidFill>
                <a:effectLst/>
                <a:latin typeface="HelveticaNeue-Light"/>
              </a:rPr>
              <a:t>tena</a:t>
            </a:r>
            <a:r>
              <a:rPr lang="en-NZ" b="0" i="0" dirty="0">
                <a:solidFill>
                  <a:srgbClr val="656565"/>
                </a:solidFill>
                <a:effectLst/>
                <a:latin typeface="HelveticaNeue-Light"/>
              </a:rPr>
              <a:t>, o </a:t>
            </a:r>
            <a:r>
              <a:rPr lang="en-NZ" b="0" i="0" dirty="0" err="1">
                <a:solidFill>
                  <a:srgbClr val="656565"/>
                </a:solidFill>
                <a:effectLst/>
                <a:latin typeface="HelveticaNeue-Light"/>
              </a:rPr>
              <a:t>tena</a:t>
            </a:r>
            <a:r>
              <a:rPr lang="en-NZ" b="0" i="0" dirty="0">
                <a:solidFill>
                  <a:srgbClr val="656565"/>
                </a:solidFill>
                <a:effectLst/>
                <a:latin typeface="HelveticaNeue-Light"/>
              </a:rPr>
              <a:t>, ki te noho </a:t>
            </a:r>
            <a:r>
              <a:rPr lang="en-NZ" b="0" i="0" dirty="0" err="1">
                <a:solidFill>
                  <a:srgbClr val="656565"/>
                </a:solidFill>
                <a:effectLst/>
                <a:latin typeface="HelveticaNeue-Light"/>
              </a:rPr>
              <a:t>kotahi</a:t>
            </a:r>
            <a:r>
              <a:rPr lang="en-NZ" b="0" i="0" dirty="0">
                <a:solidFill>
                  <a:srgbClr val="656565"/>
                </a:solidFill>
                <a:effectLst/>
                <a:latin typeface="HelveticaNeue-Light"/>
              </a:rPr>
              <a:t>, ki te </a:t>
            </a:r>
            <a:r>
              <a:rPr lang="en-NZ" b="0" i="0" dirty="0" err="1">
                <a:solidFill>
                  <a:srgbClr val="656565"/>
                </a:solidFill>
                <a:effectLst/>
                <a:latin typeface="HelveticaNeue-Light"/>
              </a:rPr>
              <a:t>puaki</a:t>
            </a:r>
            <a:r>
              <a:rPr lang="en-NZ" b="0" i="0" dirty="0">
                <a:solidFill>
                  <a:srgbClr val="656565"/>
                </a:solidFill>
                <a:effectLst/>
                <a:latin typeface="HelveticaNeue-Light"/>
              </a:rPr>
              <a:t> i </a:t>
            </a:r>
            <a:r>
              <a:rPr lang="en-NZ" b="0" i="0" dirty="0" err="1">
                <a:solidFill>
                  <a:srgbClr val="656565"/>
                </a:solidFill>
                <a:effectLst/>
                <a:latin typeface="HelveticaNeue-Light"/>
              </a:rPr>
              <a:t>tona</a:t>
            </a:r>
            <a:r>
              <a:rPr lang="en-NZ" b="0" i="0" dirty="0">
                <a:solidFill>
                  <a:srgbClr val="656565"/>
                </a:solidFill>
                <a:effectLst/>
                <a:latin typeface="HelveticaNeue-Light"/>
              </a:rPr>
              <a:t> ake reo, ki te </a:t>
            </a:r>
            <a:r>
              <a:rPr lang="en-NZ" b="0" i="0" dirty="0" err="1">
                <a:solidFill>
                  <a:srgbClr val="656565"/>
                </a:solidFill>
                <a:effectLst/>
                <a:latin typeface="HelveticaNeue-Light"/>
              </a:rPr>
              <a:t>whakamahi</a:t>
            </a:r>
            <a:r>
              <a:rPr lang="en-NZ" b="0" i="0" dirty="0">
                <a:solidFill>
                  <a:srgbClr val="656565"/>
                </a:solidFill>
                <a:effectLst/>
                <a:latin typeface="HelveticaNeue-Light"/>
              </a:rPr>
              <a:t> i ngā rawa mo ngā iwi katoa.</a:t>
            </a:r>
          </a:p>
          <a:p>
            <a:pPr algn="l"/>
            <a:r>
              <a:rPr lang="en-NZ" b="1" i="1" dirty="0">
                <a:solidFill>
                  <a:srgbClr val="656565"/>
                </a:solidFill>
                <a:effectLst/>
                <a:latin typeface="HelveticaNeue-Light"/>
              </a:rPr>
              <a:t>II - Legitimacy</a:t>
            </a:r>
            <a:br>
              <a:rPr lang="en-NZ" b="0" i="1" dirty="0">
                <a:solidFill>
                  <a:srgbClr val="656565"/>
                </a:solidFill>
                <a:effectLst/>
                <a:latin typeface="HelveticaNeue-Light"/>
              </a:rPr>
            </a:br>
            <a:r>
              <a:rPr lang="en-NZ" b="0" i="1" dirty="0">
                <a:solidFill>
                  <a:srgbClr val="656565"/>
                </a:solidFill>
                <a:effectLst/>
                <a:latin typeface="HelveticaNeue-Light"/>
              </a:rPr>
              <a:t>Unitec believes that each partner has a legitimate right to be here, to speak freely in either language, and to put its resources to use for the benefit of all.</a:t>
            </a:r>
            <a:endParaRPr lang="en-NZ" b="0" i="0" dirty="0">
              <a:solidFill>
                <a:srgbClr val="656565"/>
              </a:solidFill>
              <a:effectLst/>
              <a:latin typeface="HelveticaNeue-Light"/>
            </a:endParaRPr>
          </a:p>
        </p:txBody>
      </p:sp>
    </p:spTree>
    <p:extLst>
      <p:ext uri="{BB962C8B-B14F-4D97-AF65-F5344CB8AC3E}">
        <p14:creationId xmlns:p14="http://schemas.microsoft.com/office/powerpoint/2010/main" val="3928996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FD0FA-7D25-4A26-B2E0-133687E8D72B}"/>
              </a:ext>
            </a:extLst>
          </p:cNvPr>
          <p:cNvSpPr>
            <a:spLocks noGrp="1"/>
          </p:cNvSpPr>
          <p:nvPr>
            <p:ph type="title"/>
          </p:nvPr>
        </p:nvSpPr>
        <p:spPr>
          <a:xfrm>
            <a:off x="467544" y="260648"/>
            <a:ext cx="6347713" cy="904394"/>
          </a:xfrm>
        </p:spPr>
        <p:txBody>
          <a:bodyPr/>
          <a:lstStyle/>
          <a:p>
            <a:r>
              <a:rPr lang="mi-NZ" dirty="0"/>
              <a:t>Kaitiakitanga</a:t>
            </a:r>
            <a:endParaRPr lang="en-NZ" dirty="0"/>
          </a:p>
        </p:txBody>
      </p:sp>
      <p:pic>
        <p:nvPicPr>
          <p:cNvPr id="4" name="Content Placeholder 3" descr="A picture containing text&#10;&#10;Description automatically generated">
            <a:extLst>
              <a:ext uri="{FF2B5EF4-FFF2-40B4-BE49-F238E27FC236}">
                <a16:creationId xmlns:a16="http://schemas.microsoft.com/office/drawing/2014/main" id="{ADC64A87-B99A-450F-BB05-F12430E0944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347864" y="1600391"/>
            <a:ext cx="2011474" cy="2218681"/>
          </a:xfrm>
          <a:prstGeom prst="rect">
            <a:avLst/>
          </a:prstGeom>
          <a:noFill/>
          <a:ln>
            <a:noFill/>
          </a:ln>
        </p:spPr>
      </p:pic>
      <p:sp>
        <p:nvSpPr>
          <p:cNvPr id="6" name="TextBox 5">
            <a:extLst>
              <a:ext uri="{FF2B5EF4-FFF2-40B4-BE49-F238E27FC236}">
                <a16:creationId xmlns:a16="http://schemas.microsoft.com/office/drawing/2014/main" id="{7B30D15D-DB52-4102-96BD-9AD7420080CA}"/>
              </a:ext>
            </a:extLst>
          </p:cNvPr>
          <p:cNvSpPr txBox="1"/>
          <p:nvPr/>
        </p:nvSpPr>
        <p:spPr>
          <a:xfrm>
            <a:off x="611560" y="4239276"/>
            <a:ext cx="7704856" cy="2031325"/>
          </a:xfrm>
          <a:prstGeom prst="rect">
            <a:avLst/>
          </a:prstGeom>
          <a:noFill/>
        </p:spPr>
        <p:txBody>
          <a:bodyPr wrap="square">
            <a:spAutoFit/>
          </a:bodyPr>
          <a:lstStyle/>
          <a:p>
            <a:r>
              <a:rPr lang="en-NZ" b="1" i="0" dirty="0">
                <a:solidFill>
                  <a:srgbClr val="656565"/>
                </a:solidFill>
                <a:effectLst/>
                <a:latin typeface="HelveticaNeue-Light"/>
              </a:rPr>
              <a:t>III - Kaitiakitanga</a:t>
            </a:r>
            <a:br>
              <a:rPr lang="en-NZ" dirty="0"/>
            </a:br>
            <a:r>
              <a:rPr lang="en-NZ" b="0" i="0" dirty="0">
                <a:solidFill>
                  <a:srgbClr val="656565"/>
                </a:solidFill>
                <a:effectLst/>
                <a:latin typeface="HelveticaNeue-Light"/>
              </a:rPr>
              <a:t>E whakarite ana te Whare Wānanga o Wairaka ki te kaitiakitanga o ngā taonga mātauranga.</a:t>
            </a:r>
            <a:br>
              <a:rPr lang="en-NZ" dirty="0"/>
            </a:br>
            <a:br>
              <a:rPr lang="en-NZ" dirty="0"/>
            </a:br>
            <a:r>
              <a:rPr lang="en-NZ" b="1" i="1" dirty="0">
                <a:solidFill>
                  <a:srgbClr val="656565"/>
                </a:solidFill>
                <a:effectLst/>
                <a:latin typeface="HelveticaNeue-Light"/>
              </a:rPr>
              <a:t>III - Guardianship</a:t>
            </a:r>
            <a:br>
              <a:rPr lang="en-NZ" dirty="0"/>
            </a:br>
            <a:r>
              <a:rPr lang="en-NZ" b="0" i="1" dirty="0">
                <a:solidFill>
                  <a:srgbClr val="656565"/>
                </a:solidFill>
                <a:effectLst/>
                <a:latin typeface="HelveticaNeue-Light"/>
              </a:rPr>
              <a:t>Unitec accepts responsibility as a critical guardian of knowledge.</a:t>
            </a:r>
            <a:br>
              <a:rPr lang="en-NZ" dirty="0"/>
            </a:br>
            <a:endParaRPr lang="en-NZ" dirty="0"/>
          </a:p>
        </p:txBody>
      </p:sp>
    </p:spTree>
    <p:extLst>
      <p:ext uri="{BB962C8B-B14F-4D97-AF65-F5344CB8AC3E}">
        <p14:creationId xmlns:p14="http://schemas.microsoft.com/office/powerpoint/2010/main" val="29616656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D2C0B-2887-4032-A855-512951D7D02C}"/>
              </a:ext>
            </a:extLst>
          </p:cNvPr>
          <p:cNvSpPr>
            <a:spLocks noGrp="1"/>
          </p:cNvSpPr>
          <p:nvPr>
            <p:ph type="title"/>
          </p:nvPr>
        </p:nvSpPr>
        <p:spPr>
          <a:xfrm>
            <a:off x="395536" y="163347"/>
            <a:ext cx="6347713" cy="875184"/>
          </a:xfrm>
        </p:spPr>
        <p:txBody>
          <a:bodyPr/>
          <a:lstStyle/>
          <a:p>
            <a:r>
              <a:rPr lang="mi-NZ" dirty="0"/>
              <a:t>Mahi Kotahitanga</a:t>
            </a:r>
            <a:endParaRPr lang="en-NZ" dirty="0"/>
          </a:p>
        </p:txBody>
      </p:sp>
      <p:sp>
        <p:nvSpPr>
          <p:cNvPr id="3" name="Content Placeholder 2">
            <a:extLst>
              <a:ext uri="{FF2B5EF4-FFF2-40B4-BE49-F238E27FC236}">
                <a16:creationId xmlns:a16="http://schemas.microsoft.com/office/drawing/2014/main" id="{60CE9AF9-FD38-42BD-B893-B3D53D269D6B}"/>
              </a:ext>
            </a:extLst>
          </p:cNvPr>
          <p:cNvSpPr>
            <a:spLocks noGrp="1"/>
          </p:cNvSpPr>
          <p:nvPr>
            <p:ph idx="1"/>
          </p:nvPr>
        </p:nvSpPr>
        <p:spPr>
          <a:xfrm>
            <a:off x="466563" y="1534990"/>
            <a:ext cx="8210873" cy="4916619"/>
          </a:xfrm>
        </p:spPr>
        <p:txBody>
          <a:bodyPr>
            <a:normAutofit/>
          </a:bodyPr>
          <a:lstStyle/>
          <a:p>
            <a:pPr marL="0" indent="0">
              <a:buNone/>
            </a:pPr>
            <a:endParaRPr lang="en-NZ" b="1" i="0" dirty="0">
              <a:solidFill>
                <a:srgbClr val="656565"/>
              </a:solidFill>
              <a:effectLst/>
              <a:latin typeface="HelveticaNeue-Light"/>
            </a:endParaRPr>
          </a:p>
          <a:p>
            <a:pPr marL="0" indent="0">
              <a:buNone/>
            </a:pPr>
            <a:endParaRPr lang="en-NZ" b="1" dirty="0">
              <a:solidFill>
                <a:srgbClr val="656565"/>
              </a:solidFill>
              <a:latin typeface="HelveticaNeue-Light"/>
            </a:endParaRPr>
          </a:p>
          <a:p>
            <a:pPr marL="0" indent="0">
              <a:buNone/>
            </a:pPr>
            <a:endParaRPr lang="en-NZ" b="1" i="0" dirty="0">
              <a:solidFill>
                <a:srgbClr val="656565"/>
              </a:solidFill>
              <a:effectLst/>
              <a:latin typeface="HelveticaNeue-Light"/>
            </a:endParaRPr>
          </a:p>
          <a:p>
            <a:pPr marL="0" indent="0">
              <a:buNone/>
            </a:pPr>
            <a:endParaRPr lang="en-NZ" b="1" dirty="0">
              <a:solidFill>
                <a:srgbClr val="656565"/>
              </a:solidFill>
              <a:latin typeface="HelveticaNeue-Light"/>
            </a:endParaRPr>
          </a:p>
          <a:p>
            <a:pPr marL="0" indent="0">
              <a:buNone/>
            </a:pPr>
            <a:endParaRPr lang="en-NZ" b="1" i="0" dirty="0">
              <a:solidFill>
                <a:srgbClr val="656565"/>
              </a:solidFill>
              <a:effectLst/>
              <a:latin typeface="HelveticaNeue-Light"/>
            </a:endParaRPr>
          </a:p>
          <a:p>
            <a:pPr marL="0" indent="0">
              <a:buNone/>
            </a:pPr>
            <a:endParaRPr lang="en-NZ" b="1" i="0" dirty="0">
              <a:solidFill>
                <a:srgbClr val="656565"/>
              </a:solidFill>
              <a:effectLst/>
              <a:latin typeface="HelveticaNeue-Light"/>
            </a:endParaRPr>
          </a:p>
          <a:p>
            <a:pPr marL="0" indent="0">
              <a:buNone/>
            </a:pPr>
            <a:r>
              <a:rPr lang="en-NZ" b="1" i="0" dirty="0">
                <a:solidFill>
                  <a:srgbClr val="656565"/>
                </a:solidFill>
                <a:effectLst/>
                <a:latin typeface="HelveticaNeue-Light"/>
              </a:rPr>
              <a:t>IV - Mahi Kotahitanga</a:t>
            </a:r>
            <a:br>
              <a:rPr lang="en-NZ" dirty="0"/>
            </a:br>
            <a:r>
              <a:rPr lang="en-NZ" b="0" i="0" dirty="0">
                <a:solidFill>
                  <a:srgbClr val="656565"/>
                </a:solidFill>
                <a:effectLst/>
                <a:latin typeface="HelveticaNeue-Light"/>
              </a:rPr>
              <a:t>E whakarite ana te Whare Wānanga o Wairaka kia tau he ngākau </a:t>
            </a:r>
            <a:r>
              <a:rPr lang="en-NZ" b="0" i="0" dirty="0" err="1">
                <a:solidFill>
                  <a:srgbClr val="656565"/>
                </a:solidFill>
                <a:effectLst/>
                <a:latin typeface="HelveticaNeue-Light"/>
              </a:rPr>
              <a:t>māhaki</a:t>
            </a:r>
            <a:r>
              <a:rPr lang="en-NZ" b="0" i="0" dirty="0">
                <a:solidFill>
                  <a:srgbClr val="656565"/>
                </a:solidFill>
                <a:effectLst/>
                <a:latin typeface="HelveticaNeue-Light"/>
              </a:rPr>
              <a:t> i roto i ngā mahi katoa.</a:t>
            </a:r>
            <a:br>
              <a:rPr lang="en-NZ" dirty="0"/>
            </a:br>
            <a:br>
              <a:rPr lang="en-NZ" dirty="0"/>
            </a:br>
            <a:r>
              <a:rPr lang="en-NZ" b="1" i="1" dirty="0">
                <a:solidFill>
                  <a:srgbClr val="656565"/>
                </a:solidFill>
                <a:effectLst/>
                <a:latin typeface="HelveticaNeue-Light"/>
              </a:rPr>
              <a:t>IV - Co-operation</a:t>
            </a:r>
            <a:br>
              <a:rPr lang="en-NZ" dirty="0"/>
            </a:br>
            <a:r>
              <a:rPr lang="en-NZ" b="0" i="1" dirty="0">
                <a:solidFill>
                  <a:srgbClr val="656565"/>
                </a:solidFill>
                <a:effectLst/>
                <a:latin typeface="HelveticaNeue-Light"/>
              </a:rPr>
              <a:t>Unitec affirms that a spirit of generosity and co-operation will guide all its actions.</a:t>
            </a:r>
            <a:endParaRPr lang="en-NZ" dirty="0"/>
          </a:p>
        </p:txBody>
      </p:sp>
      <p:pic>
        <p:nvPicPr>
          <p:cNvPr id="4" name="Picture 3" descr="A picture containing text&#10;&#10;Description automatically generated">
            <a:extLst>
              <a:ext uri="{FF2B5EF4-FFF2-40B4-BE49-F238E27FC236}">
                <a16:creationId xmlns:a16="http://schemas.microsoft.com/office/drawing/2014/main" id="{00C44681-53F4-4624-9386-FED09B0D477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1534990"/>
            <a:ext cx="2088232" cy="2404378"/>
          </a:xfrm>
          <a:prstGeom prst="rect">
            <a:avLst/>
          </a:prstGeom>
          <a:noFill/>
          <a:ln>
            <a:noFill/>
          </a:ln>
        </p:spPr>
      </p:pic>
    </p:spTree>
    <p:extLst>
      <p:ext uri="{BB962C8B-B14F-4D97-AF65-F5344CB8AC3E}">
        <p14:creationId xmlns:p14="http://schemas.microsoft.com/office/powerpoint/2010/main" val="22308309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3350C-5559-452F-BE10-0C76B1707ED9}"/>
              </a:ext>
            </a:extLst>
          </p:cNvPr>
          <p:cNvSpPr>
            <a:spLocks noGrp="1"/>
          </p:cNvSpPr>
          <p:nvPr>
            <p:ph type="title"/>
          </p:nvPr>
        </p:nvSpPr>
        <p:spPr>
          <a:xfrm>
            <a:off x="395536" y="332656"/>
            <a:ext cx="6347713" cy="770731"/>
          </a:xfrm>
        </p:spPr>
        <p:txBody>
          <a:bodyPr/>
          <a:lstStyle/>
          <a:p>
            <a:r>
              <a:rPr lang="mi-NZ" dirty="0"/>
              <a:t>Ngākau Māhaki</a:t>
            </a:r>
            <a:endParaRPr lang="en-NZ" dirty="0"/>
          </a:p>
        </p:txBody>
      </p:sp>
      <p:pic>
        <p:nvPicPr>
          <p:cNvPr id="4" name="Content Placeholder 3" descr="A picture containing text&#10;&#10;Description automatically generated">
            <a:extLst>
              <a:ext uri="{FF2B5EF4-FFF2-40B4-BE49-F238E27FC236}">
                <a16:creationId xmlns:a16="http://schemas.microsoft.com/office/drawing/2014/main" id="{8F87E4BE-1BC4-4123-941D-C46BB038632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59832" y="1265335"/>
            <a:ext cx="2303909" cy="2590777"/>
          </a:xfrm>
          <a:prstGeom prst="rect">
            <a:avLst/>
          </a:prstGeom>
          <a:noFill/>
          <a:ln>
            <a:noFill/>
          </a:ln>
        </p:spPr>
      </p:pic>
      <p:sp>
        <p:nvSpPr>
          <p:cNvPr id="6" name="TextBox 5">
            <a:extLst>
              <a:ext uri="{FF2B5EF4-FFF2-40B4-BE49-F238E27FC236}">
                <a16:creationId xmlns:a16="http://schemas.microsoft.com/office/drawing/2014/main" id="{B36A9D48-C203-49FC-BF45-2A39A6DBE7E5}"/>
              </a:ext>
            </a:extLst>
          </p:cNvPr>
          <p:cNvSpPr txBox="1"/>
          <p:nvPr/>
        </p:nvSpPr>
        <p:spPr>
          <a:xfrm>
            <a:off x="539552" y="3937452"/>
            <a:ext cx="7792523" cy="2585323"/>
          </a:xfrm>
          <a:prstGeom prst="rect">
            <a:avLst/>
          </a:prstGeom>
          <a:noFill/>
        </p:spPr>
        <p:txBody>
          <a:bodyPr wrap="square">
            <a:spAutoFit/>
          </a:bodyPr>
          <a:lstStyle/>
          <a:p>
            <a:pPr algn="l"/>
            <a:r>
              <a:rPr lang="en-NZ" b="1" i="0" dirty="0">
                <a:solidFill>
                  <a:srgbClr val="656565"/>
                </a:solidFill>
                <a:effectLst/>
                <a:latin typeface="HelveticaNeue-Light"/>
              </a:rPr>
              <a:t>V - Ngākau Māhaki</a:t>
            </a:r>
            <a:br>
              <a:rPr lang="en-NZ" b="0" i="0" dirty="0">
                <a:solidFill>
                  <a:srgbClr val="656565"/>
                </a:solidFill>
                <a:effectLst/>
                <a:latin typeface="HelveticaNeue-Light"/>
              </a:rPr>
            </a:br>
            <a:r>
              <a:rPr lang="en-NZ" b="0" i="0" dirty="0">
                <a:solidFill>
                  <a:srgbClr val="656565"/>
                </a:solidFill>
                <a:effectLst/>
                <a:latin typeface="HelveticaNeue-Light"/>
              </a:rPr>
              <a:t>E whakarite ana te Whare Wānanga o Wairaka ki te whakanui i ngā taonga tuku iho o ngā ao e rua, a hikoi ki mua.</a:t>
            </a:r>
            <a:br>
              <a:rPr lang="en-NZ" b="0" i="0" dirty="0">
                <a:solidFill>
                  <a:srgbClr val="656565"/>
                </a:solidFill>
                <a:effectLst/>
                <a:latin typeface="HelveticaNeue-Light"/>
              </a:rPr>
            </a:br>
            <a:r>
              <a:rPr lang="en-NZ" b="0" i="0" dirty="0">
                <a:solidFill>
                  <a:srgbClr val="656565"/>
                </a:solidFill>
                <a:effectLst/>
                <a:latin typeface="HelveticaNeue-Light"/>
              </a:rPr>
              <a:t>Ko te Māori me te Pākehā e mahi tahi ana mo Te Whare Wānanga o Wairaka.</a:t>
            </a:r>
          </a:p>
          <a:p>
            <a:pPr algn="l"/>
            <a:r>
              <a:rPr lang="en-NZ" b="1" i="1" dirty="0">
                <a:solidFill>
                  <a:srgbClr val="656565"/>
                </a:solidFill>
                <a:effectLst/>
                <a:latin typeface="HelveticaNeue-Light"/>
              </a:rPr>
              <a:t>V - Respect</a:t>
            </a:r>
            <a:br>
              <a:rPr lang="en-NZ" b="0" i="1" dirty="0">
                <a:solidFill>
                  <a:srgbClr val="656565"/>
                </a:solidFill>
                <a:effectLst/>
                <a:latin typeface="HelveticaNeue-Light"/>
              </a:rPr>
            </a:br>
            <a:r>
              <a:rPr lang="en-NZ" b="0" i="1" dirty="0">
                <a:solidFill>
                  <a:srgbClr val="656565"/>
                </a:solidFill>
                <a:effectLst/>
                <a:latin typeface="HelveticaNeue-Light"/>
              </a:rPr>
              <a:t>Unitec values each partner's heritage and customs, current needs and future aspirations.</a:t>
            </a:r>
            <a:br>
              <a:rPr lang="en-NZ" b="0" i="1" dirty="0">
                <a:solidFill>
                  <a:srgbClr val="656565"/>
                </a:solidFill>
                <a:effectLst/>
                <a:latin typeface="HelveticaNeue-Light"/>
              </a:rPr>
            </a:br>
            <a:r>
              <a:rPr lang="en-NZ" b="0" i="1" dirty="0">
                <a:solidFill>
                  <a:srgbClr val="656565"/>
                </a:solidFill>
                <a:effectLst/>
                <a:latin typeface="HelveticaNeue-Light"/>
              </a:rPr>
              <a:t>Māori and Pākehā working together within Unitec.</a:t>
            </a:r>
            <a:endParaRPr lang="en-NZ" b="0" i="0" dirty="0">
              <a:solidFill>
                <a:srgbClr val="656565"/>
              </a:solidFill>
              <a:effectLst/>
              <a:latin typeface="HelveticaNeue-Light"/>
            </a:endParaRPr>
          </a:p>
        </p:txBody>
      </p:sp>
    </p:spTree>
    <p:extLst>
      <p:ext uri="{BB962C8B-B14F-4D97-AF65-F5344CB8AC3E}">
        <p14:creationId xmlns:p14="http://schemas.microsoft.com/office/powerpoint/2010/main" val="23786680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9AD7C-71BC-4F16-8B84-2DD1569016E9}"/>
              </a:ext>
            </a:extLst>
          </p:cNvPr>
          <p:cNvSpPr>
            <a:spLocks noGrp="1"/>
          </p:cNvSpPr>
          <p:nvPr>
            <p:ph type="title"/>
          </p:nvPr>
        </p:nvSpPr>
        <p:spPr>
          <a:xfrm>
            <a:off x="581403" y="332656"/>
            <a:ext cx="7994849" cy="803176"/>
          </a:xfrm>
        </p:spPr>
        <p:txBody>
          <a:bodyPr/>
          <a:lstStyle/>
          <a:p>
            <a:r>
              <a:rPr lang="mi-NZ" dirty="0"/>
              <a:t>Our Code our Standards</a:t>
            </a:r>
            <a:endParaRPr lang="en-NZ" dirty="0"/>
          </a:p>
        </p:txBody>
      </p:sp>
      <p:sp>
        <p:nvSpPr>
          <p:cNvPr id="3" name="Content Placeholder 2">
            <a:extLst>
              <a:ext uri="{FF2B5EF4-FFF2-40B4-BE49-F238E27FC236}">
                <a16:creationId xmlns:a16="http://schemas.microsoft.com/office/drawing/2014/main" id="{08899060-FD28-4D19-AD93-46A577E5DF32}"/>
              </a:ext>
            </a:extLst>
          </p:cNvPr>
          <p:cNvSpPr>
            <a:spLocks noGrp="1"/>
          </p:cNvSpPr>
          <p:nvPr>
            <p:ph idx="1"/>
          </p:nvPr>
        </p:nvSpPr>
        <p:spPr>
          <a:xfrm>
            <a:off x="609598" y="1766123"/>
            <a:ext cx="7202761" cy="3456384"/>
          </a:xfrm>
        </p:spPr>
        <p:txBody>
          <a:bodyPr>
            <a:noAutofit/>
          </a:bodyPr>
          <a:lstStyle/>
          <a:p>
            <a:pPr marL="0" indent="0">
              <a:buNone/>
            </a:pPr>
            <a:r>
              <a:rPr lang="en-NZ" sz="2200" dirty="0"/>
              <a:t>WHAKAMANA: empowering all learners to reach their highest potential by providing high-quality teaching and leadership. </a:t>
            </a:r>
          </a:p>
          <a:p>
            <a:pPr marL="0" indent="0">
              <a:buNone/>
            </a:pPr>
            <a:r>
              <a:rPr lang="en-NZ" sz="2200" dirty="0"/>
              <a:t>MANAAKITANGA: creating a welcoming, caring and creative learning environment that treats everyone with respect and dignity. </a:t>
            </a:r>
          </a:p>
          <a:p>
            <a:pPr marL="0" indent="0">
              <a:buNone/>
            </a:pPr>
            <a:r>
              <a:rPr lang="en-NZ" sz="2200" dirty="0"/>
              <a:t>PONO: showing integrity by acting in ways that are fair, honest, ethical and just. </a:t>
            </a:r>
          </a:p>
          <a:p>
            <a:pPr marL="0" indent="0">
              <a:buNone/>
            </a:pPr>
            <a:r>
              <a:rPr lang="en-NZ" sz="2200" dirty="0"/>
              <a:t>WHANAUNGATANGA: engaging in positive and collaborative relationships with our learners, their families and whanau, our colleagues and the wider community.</a:t>
            </a:r>
          </a:p>
        </p:txBody>
      </p:sp>
    </p:spTree>
    <p:extLst>
      <p:ext uri="{BB962C8B-B14F-4D97-AF65-F5344CB8AC3E}">
        <p14:creationId xmlns:p14="http://schemas.microsoft.com/office/powerpoint/2010/main" val="1693100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1282A-C88A-4200-BFB1-8BAF2A6972A5}"/>
              </a:ext>
            </a:extLst>
          </p:cNvPr>
          <p:cNvSpPr>
            <a:spLocks noGrp="1"/>
          </p:cNvSpPr>
          <p:nvPr>
            <p:ph type="title"/>
          </p:nvPr>
        </p:nvSpPr>
        <p:spPr>
          <a:xfrm>
            <a:off x="609599" y="609600"/>
            <a:ext cx="6347713" cy="731168"/>
          </a:xfrm>
        </p:spPr>
        <p:txBody>
          <a:bodyPr/>
          <a:lstStyle/>
          <a:p>
            <a:r>
              <a:rPr lang="mi-NZ" dirty="0"/>
              <a:t>For your consideration...</a:t>
            </a:r>
            <a:endParaRPr lang="en-NZ" dirty="0"/>
          </a:p>
        </p:txBody>
      </p:sp>
      <p:sp>
        <p:nvSpPr>
          <p:cNvPr id="3" name="Content Placeholder 2">
            <a:extLst>
              <a:ext uri="{FF2B5EF4-FFF2-40B4-BE49-F238E27FC236}">
                <a16:creationId xmlns:a16="http://schemas.microsoft.com/office/drawing/2014/main" id="{15B4C66B-E90C-465B-8A08-FAE4D54A82CD}"/>
              </a:ext>
            </a:extLst>
          </p:cNvPr>
          <p:cNvSpPr>
            <a:spLocks noGrp="1"/>
          </p:cNvSpPr>
          <p:nvPr>
            <p:ph idx="1"/>
          </p:nvPr>
        </p:nvSpPr>
        <p:spPr>
          <a:xfrm>
            <a:off x="609598" y="1700809"/>
            <a:ext cx="7850833" cy="3888432"/>
          </a:xfrm>
        </p:spPr>
        <p:txBody>
          <a:bodyPr>
            <a:normAutofit fontScale="92500" lnSpcReduction="10000"/>
          </a:bodyPr>
          <a:lstStyle/>
          <a:p>
            <a:pPr marL="0" indent="0">
              <a:buNone/>
            </a:pPr>
            <a:r>
              <a:rPr lang="mi-NZ" sz="2400" dirty="0"/>
              <a:t>Attributes of a leader- </a:t>
            </a:r>
            <a:r>
              <a:rPr lang="mi-NZ" sz="2400" dirty="0" err="1"/>
              <a:t>Hawkins</a:t>
            </a:r>
            <a:r>
              <a:rPr lang="mi-NZ" sz="2400" dirty="0"/>
              <a:t> (2017)	</a:t>
            </a:r>
          </a:p>
          <a:p>
            <a:pPr marL="0" indent="0">
              <a:buNone/>
            </a:pPr>
            <a:r>
              <a:rPr lang="mi-NZ" sz="2400" dirty="0"/>
              <a:t>Attributes of a leader- </a:t>
            </a:r>
            <a:r>
              <a:rPr lang="mi-NZ" sz="2400" dirty="0" err="1"/>
              <a:t>Ka’ai</a:t>
            </a:r>
            <a:r>
              <a:rPr lang="mi-NZ" sz="2400" dirty="0"/>
              <a:t> et.al		</a:t>
            </a:r>
          </a:p>
          <a:p>
            <a:pPr marL="457200" indent="-457200">
              <a:buFont typeface="+mj-lt"/>
              <a:buAutoNum type="arabicPeriod"/>
            </a:pPr>
            <a:r>
              <a:rPr lang="mi-NZ" sz="2400" dirty="0"/>
              <a:t>He tino rangatira						</a:t>
            </a:r>
          </a:p>
          <a:p>
            <a:pPr marL="457200" indent="-457200">
              <a:buFont typeface="+mj-lt"/>
              <a:buAutoNum type="arabicPeriod"/>
            </a:pPr>
            <a:r>
              <a:rPr lang="mi-NZ" sz="2400" dirty="0"/>
              <a:t>Rangatiratanga						</a:t>
            </a:r>
          </a:p>
          <a:p>
            <a:pPr marL="457200" indent="-457200">
              <a:buFont typeface="+mj-lt"/>
              <a:buAutoNum type="arabicPeriod"/>
            </a:pPr>
            <a:r>
              <a:rPr lang="mi-NZ" sz="2400" dirty="0"/>
              <a:t>Whakaritenga						</a:t>
            </a:r>
          </a:p>
          <a:p>
            <a:pPr marL="457200" indent="-457200">
              <a:buFont typeface="+mj-lt"/>
              <a:buAutoNum type="arabicPeriod"/>
            </a:pPr>
            <a:r>
              <a:rPr lang="mi-NZ" sz="2400" dirty="0"/>
              <a:t>Kaitiakitanga							</a:t>
            </a:r>
          </a:p>
          <a:p>
            <a:pPr marL="457200" indent="-457200">
              <a:buFont typeface="+mj-lt"/>
              <a:buAutoNum type="arabicPeriod"/>
            </a:pPr>
            <a:r>
              <a:rPr lang="mi-NZ" sz="2400" dirty="0"/>
              <a:t>Mahi kotahitanga					</a:t>
            </a:r>
          </a:p>
          <a:p>
            <a:pPr marL="457200" indent="-457200">
              <a:buFont typeface="+mj-lt"/>
              <a:buAutoNum type="arabicPeriod"/>
            </a:pPr>
            <a:r>
              <a:rPr lang="mi-NZ" sz="2400" dirty="0"/>
              <a:t>Ngākau māhaki					</a:t>
            </a:r>
            <a:r>
              <a:rPr lang="mi-NZ" sz="2400"/>
              <a:t>	</a:t>
            </a:r>
            <a:endParaRPr lang="mi-NZ" sz="2400" dirty="0"/>
          </a:p>
          <a:p>
            <a:pPr marL="457200" indent="-457200">
              <a:buFont typeface="+mj-lt"/>
              <a:buAutoNum type="arabicPeriod"/>
            </a:pPr>
            <a:r>
              <a:rPr lang="mi-NZ" sz="2400" dirty="0"/>
              <a:t>Our Code our Standards</a:t>
            </a:r>
          </a:p>
          <a:p>
            <a:pPr marL="457200" indent="-457200">
              <a:buFont typeface="+mj-lt"/>
              <a:buAutoNum type="arabicPeriod"/>
            </a:pPr>
            <a:endParaRPr lang="mi-NZ" sz="2400" dirty="0"/>
          </a:p>
          <a:p>
            <a:pPr marL="0" indent="0">
              <a:buNone/>
            </a:pPr>
            <a:endParaRPr lang="mi-NZ" sz="2000" dirty="0"/>
          </a:p>
          <a:p>
            <a:pPr marL="0" indent="0">
              <a:buNone/>
            </a:pPr>
            <a:endParaRPr lang="mi-NZ" dirty="0"/>
          </a:p>
          <a:p>
            <a:pPr marL="0" indent="0">
              <a:buNone/>
            </a:pPr>
            <a:endParaRPr lang="en-NZ" dirty="0"/>
          </a:p>
        </p:txBody>
      </p:sp>
    </p:spTree>
    <p:extLst>
      <p:ext uri="{BB962C8B-B14F-4D97-AF65-F5344CB8AC3E}">
        <p14:creationId xmlns:p14="http://schemas.microsoft.com/office/powerpoint/2010/main" val="28685973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6AB92074-CAE5-47BA-BFA1-E9E3714A8D8A}"/>
              </a:ext>
            </a:extLst>
          </p:cNvPr>
          <p:cNvSpPr>
            <a:spLocks noGrp="1" noChangeArrowheads="1"/>
          </p:cNvSpPr>
          <p:nvPr>
            <p:ph type="title"/>
          </p:nvPr>
        </p:nvSpPr>
        <p:spPr/>
        <p:txBody>
          <a:bodyPr/>
          <a:lstStyle/>
          <a:p>
            <a:pPr eaLnBrk="1" hangingPunct="1">
              <a:defRPr/>
            </a:pPr>
            <a:r>
              <a:rPr lang="en-US" b="1" dirty="0"/>
              <a:t>Karakia Timatanga</a:t>
            </a:r>
          </a:p>
        </p:txBody>
      </p:sp>
      <p:sp>
        <p:nvSpPr>
          <p:cNvPr id="15363" name="Rectangle 3">
            <a:extLst>
              <a:ext uri="{FF2B5EF4-FFF2-40B4-BE49-F238E27FC236}">
                <a16:creationId xmlns:a16="http://schemas.microsoft.com/office/drawing/2014/main" id="{6EE0850D-BE0F-46E2-805B-5FDB1ABDB76B}"/>
              </a:ext>
            </a:extLst>
          </p:cNvPr>
          <p:cNvSpPr>
            <a:spLocks noGrp="1" noChangeArrowheads="1"/>
          </p:cNvSpPr>
          <p:nvPr>
            <p:ph type="subTitle" idx="4294967295"/>
          </p:nvPr>
        </p:nvSpPr>
        <p:spPr>
          <a:xfrm>
            <a:off x="755576" y="1529907"/>
            <a:ext cx="7200900" cy="4752975"/>
          </a:xfrm>
        </p:spPr>
        <p:txBody>
          <a:bodyPr/>
          <a:lstStyle/>
          <a:p>
            <a:pPr algn="ctr">
              <a:buFont typeface="Wingdings 3" panose="05040102010807070707" pitchFamily="18" charset="2"/>
              <a:buNone/>
              <a:defRPr/>
            </a:pPr>
            <a:r>
              <a:rPr lang="es-ES" altLang="en-US" sz="2800" dirty="0"/>
              <a:t>Mā te Rangatiratanga</a:t>
            </a:r>
            <a:endParaRPr lang="en-NZ" altLang="en-US" sz="2800" dirty="0"/>
          </a:p>
          <a:p>
            <a:pPr algn="ctr">
              <a:buFont typeface="Wingdings 3" panose="05040102010807070707" pitchFamily="18" charset="2"/>
              <a:buNone/>
              <a:defRPr/>
            </a:pPr>
            <a:r>
              <a:rPr lang="es-ES" altLang="en-US" sz="2800" dirty="0"/>
              <a:t>Te Whakaritenga</a:t>
            </a:r>
            <a:endParaRPr lang="en-NZ" altLang="en-US" sz="2800" dirty="0"/>
          </a:p>
          <a:p>
            <a:pPr algn="ctr">
              <a:buFont typeface="Wingdings 3" panose="05040102010807070707" pitchFamily="18" charset="2"/>
              <a:buNone/>
              <a:defRPr/>
            </a:pPr>
            <a:r>
              <a:rPr lang="es-ES" altLang="en-US" sz="2800" dirty="0"/>
              <a:t>Te Kaitiakitanga</a:t>
            </a:r>
            <a:endParaRPr lang="en-NZ" altLang="en-US" sz="2800" dirty="0"/>
          </a:p>
          <a:p>
            <a:pPr algn="ctr">
              <a:buFont typeface="Wingdings 3" panose="05040102010807070707" pitchFamily="18" charset="2"/>
              <a:buNone/>
              <a:defRPr/>
            </a:pPr>
            <a:r>
              <a:rPr lang="es-ES" altLang="en-US" sz="2800" dirty="0"/>
              <a:t>Te </a:t>
            </a:r>
            <a:r>
              <a:rPr lang="mi-NZ" altLang="en-US" sz="2800" dirty="0"/>
              <a:t>Noho Kotahitanga</a:t>
            </a:r>
            <a:endParaRPr lang="en-NZ" altLang="en-US" sz="2800" dirty="0"/>
          </a:p>
          <a:p>
            <a:pPr algn="ctr">
              <a:buFont typeface="Wingdings 3" panose="05040102010807070707" pitchFamily="18" charset="2"/>
              <a:buNone/>
              <a:defRPr/>
            </a:pPr>
            <a:r>
              <a:rPr lang="es-ES" altLang="en-US" sz="2800" dirty="0"/>
              <a:t>Me Te Ngākau Māhaki</a:t>
            </a:r>
            <a:endParaRPr lang="en-NZ" altLang="en-US" sz="2800" dirty="0"/>
          </a:p>
          <a:p>
            <a:pPr algn="ctr">
              <a:buFont typeface="Wingdings 3" panose="05040102010807070707" pitchFamily="18" charset="2"/>
              <a:buNone/>
              <a:defRPr/>
            </a:pPr>
            <a:r>
              <a:rPr lang="da-DK" altLang="en-US" sz="2800" dirty="0"/>
              <a:t>Ka tau i raro i te whakaaro kōtahi</a:t>
            </a:r>
            <a:endParaRPr lang="en-NZ" altLang="en-US" sz="2800" dirty="0"/>
          </a:p>
          <a:p>
            <a:pPr algn="ctr">
              <a:buFont typeface="Wingdings 3" panose="05040102010807070707" pitchFamily="18" charset="2"/>
              <a:buNone/>
              <a:defRPr/>
            </a:pPr>
            <a:r>
              <a:rPr lang="da-DK" altLang="en-US" sz="2800" dirty="0"/>
              <a:t>Hei ōranga mo tātou katoa</a:t>
            </a:r>
            <a:endParaRPr lang="en-NZ" altLang="en-US" sz="2800" dirty="0"/>
          </a:p>
          <a:p>
            <a:pPr algn="ctr">
              <a:buFont typeface="Wingdings 3" panose="05040102010807070707" pitchFamily="18" charset="2"/>
              <a:buNone/>
              <a:defRPr/>
            </a:pPr>
            <a:r>
              <a:rPr lang="es-ES" altLang="en-US" sz="2800" dirty="0"/>
              <a:t>Haumi ē! Hui ē!  Tāiki ē!</a:t>
            </a:r>
            <a:endParaRPr lang="en-NZ" altLang="en-US" sz="1600" dirty="0"/>
          </a:p>
          <a:p>
            <a:pPr marL="0" indent="0" algn="ctr" eaLnBrk="1" hangingPunct="1">
              <a:lnSpc>
                <a:spcPct val="80000"/>
              </a:lnSpc>
              <a:buFontTx/>
              <a:buNone/>
              <a:defRPr/>
            </a:pPr>
            <a:endParaRPr lang="en-US" sz="2800" dirty="0">
              <a:effectLst>
                <a:outerShdw blurRad="38100" dist="38100" dir="2700000" algn="tl">
                  <a:srgbClr val="000000"/>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8E2A7-3DED-4950-A4BD-11814EECD141}"/>
              </a:ext>
            </a:extLst>
          </p:cNvPr>
          <p:cNvSpPr>
            <a:spLocks noGrp="1"/>
          </p:cNvSpPr>
          <p:nvPr>
            <p:ph type="title"/>
          </p:nvPr>
        </p:nvSpPr>
        <p:spPr>
          <a:xfrm>
            <a:off x="609599" y="609600"/>
            <a:ext cx="6698705" cy="803176"/>
          </a:xfrm>
        </p:spPr>
        <p:txBody>
          <a:bodyPr/>
          <a:lstStyle/>
          <a:p>
            <a:r>
              <a:rPr lang="mi-NZ" dirty="0"/>
              <a:t>Group/Break out rooms</a:t>
            </a:r>
            <a:endParaRPr lang="en-NZ" dirty="0"/>
          </a:p>
        </p:txBody>
      </p:sp>
      <p:sp>
        <p:nvSpPr>
          <p:cNvPr id="3" name="Content Placeholder 2">
            <a:extLst>
              <a:ext uri="{FF2B5EF4-FFF2-40B4-BE49-F238E27FC236}">
                <a16:creationId xmlns:a16="http://schemas.microsoft.com/office/drawing/2014/main" id="{7F582812-F1CE-477C-A070-9502F6346CAD}"/>
              </a:ext>
            </a:extLst>
          </p:cNvPr>
          <p:cNvSpPr>
            <a:spLocks noGrp="1"/>
          </p:cNvSpPr>
          <p:nvPr>
            <p:ph idx="1"/>
          </p:nvPr>
        </p:nvSpPr>
        <p:spPr>
          <a:xfrm>
            <a:off x="609599" y="1410409"/>
            <a:ext cx="7778825" cy="3880773"/>
          </a:xfrm>
        </p:spPr>
        <p:txBody>
          <a:bodyPr>
            <a:normAutofit lnSpcReduction="10000"/>
          </a:bodyPr>
          <a:lstStyle/>
          <a:p>
            <a:pPr marL="0" indent="0">
              <a:buNone/>
            </a:pPr>
            <a:r>
              <a:rPr lang="mi-NZ" sz="2400" dirty="0"/>
              <a:t>In your groups:</a:t>
            </a:r>
          </a:p>
          <a:p>
            <a:r>
              <a:rPr lang="mi-NZ" sz="2400" dirty="0"/>
              <a:t>Critically discuss the discussion point that you have been given to consider</a:t>
            </a:r>
          </a:p>
          <a:p>
            <a:pPr marL="0" indent="0">
              <a:buNone/>
            </a:pPr>
            <a:endParaRPr lang="mi-NZ" sz="2400" dirty="0"/>
          </a:p>
          <a:p>
            <a:r>
              <a:rPr lang="en-NZ" sz="2400" dirty="0"/>
              <a:t>Identify two ideas that are reflected in your discussion point that may help you evaluate a Māori approach to leadership</a:t>
            </a:r>
          </a:p>
          <a:p>
            <a:endParaRPr lang="en-NZ" sz="2400" dirty="0"/>
          </a:p>
          <a:p>
            <a:r>
              <a:rPr lang="en-NZ" sz="2400" dirty="0"/>
              <a:t>Share this kōrero with the main group</a:t>
            </a:r>
          </a:p>
        </p:txBody>
      </p:sp>
    </p:spTree>
    <p:extLst>
      <p:ext uri="{BB962C8B-B14F-4D97-AF65-F5344CB8AC3E}">
        <p14:creationId xmlns:p14="http://schemas.microsoft.com/office/powerpoint/2010/main" val="40006920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67D67-7078-4FB0-BE9F-E88AF2CE2D95}"/>
              </a:ext>
            </a:extLst>
          </p:cNvPr>
          <p:cNvSpPr>
            <a:spLocks noGrp="1"/>
          </p:cNvSpPr>
          <p:nvPr>
            <p:ph type="title"/>
          </p:nvPr>
        </p:nvSpPr>
        <p:spPr>
          <a:xfrm>
            <a:off x="609599" y="609600"/>
            <a:ext cx="6698705" cy="1320800"/>
          </a:xfrm>
        </p:spPr>
        <p:txBody>
          <a:bodyPr/>
          <a:lstStyle/>
          <a:p>
            <a:r>
              <a:rPr lang="mi-NZ" dirty="0"/>
              <a:t>Kei te rangatira nei...</a:t>
            </a:r>
            <a:br>
              <a:rPr lang="mi-NZ" dirty="0"/>
            </a:br>
            <a:r>
              <a:rPr lang="mi-NZ" dirty="0"/>
              <a:t>te kōrero whakamutunga</a:t>
            </a:r>
            <a:endParaRPr lang="en-NZ" dirty="0"/>
          </a:p>
        </p:txBody>
      </p:sp>
      <p:pic>
        <p:nvPicPr>
          <p:cNvPr id="1026" name="Picture 2" descr="He Māreikura: Dr Rangimārie Turuki Arikirangi Rose Pere – Te Mahi Rangahau  Class Blog">
            <a:extLst>
              <a:ext uri="{FF2B5EF4-FFF2-40B4-BE49-F238E27FC236}">
                <a16:creationId xmlns:a16="http://schemas.microsoft.com/office/drawing/2014/main" id="{27F79278-B24E-4F1B-B67B-7FCF68B89A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3967" y="3140350"/>
            <a:ext cx="2507357" cy="2512738"/>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a:extLst>
              <a:ext uri="{FF2B5EF4-FFF2-40B4-BE49-F238E27FC236}">
                <a16:creationId xmlns:a16="http://schemas.microsoft.com/office/drawing/2014/main" id="{EA52DB92-D6D1-4914-9D7F-5FA0882A49DB}"/>
              </a:ext>
            </a:extLst>
          </p:cNvPr>
          <p:cNvSpPr>
            <a:spLocks noGrp="1"/>
          </p:cNvSpPr>
          <p:nvPr>
            <p:ph idx="1"/>
          </p:nvPr>
        </p:nvSpPr>
        <p:spPr>
          <a:xfrm>
            <a:off x="609598" y="2160590"/>
            <a:ext cx="7490793" cy="3880773"/>
          </a:xfrm>
        </p:spPr>
        <p:txBody>
          <a:bodyPr/>
          <a:lstStyle/>
          <a:p>
            <a:pPr marL="0" indent="0">
              <a:buNone/>
            </a:pPr>
            <a:r>
              <a:rPr lang="mi-NZ" dirty="0">
                <a:hlinkClick r:id="rId3"/>
              </a:rPr>
              <a:t>https://www.youtube.com/watch?v=79II_eXKoWo</a:t>
            </a:r>
            <a:endParaRPr lang="mi-NZ" dirty="0"/>
          </a:p>
          <a:p>
            <a:pPr marL="0" indent="0">
              <a:buNone/>
            </a:pPr>
            <a:endParaRPr lang="mi-NZ" dirty="0"/>
          </a:p>
          <a:p>
            <a:pPr marL="0" indent="0">
              <a:buNone/>
            </a:pPr>
            <a:r>
              <a:rPr lang="mi-NZ" sz="2400" dirty="0"/>
              <a:t>The right to be me!</a:t>
            </a:r>
          </a:p>
          <a:p>
            <a:pPr marL="0" indent="0">
              <a:buNone/>
            </a:pPr>
            <a:r>
              <a:rPr lang="mi-NZ" sz="2400" dirty="0"/>
              <a:t>Whaea Rose Pere...</a:t>
            </a:r>
          </a:p>
        </p:txBody>
      </p:sp>
    </p:spTree>
    <p:extLst>
      <p:ext uri="{BB962C8B-B14F-4D97-AF65-F5344CB8AC3E}">
        <p14:creationId xmlns:p14="http://schemas.microsoft.com/office/powerpoint/2010/main" val="40923706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E4A252F7-F079-4E7A-BCD2-E30E1C4A4D6A}"/>
              </a:ext>
            </a:extLst>
          </p:cNvPr>
          <p:cNvSpPr>
            <a:spLocks noGrp="1"/>
          </p:cNvSpPr>
          <p:nvPr>
            <p:ph type="title"/>
          </p:nvPr>
        </p:nvSpPr>
        <p:spPr>
          <a:xfrm>
            <a:off x="323528" y="548680"/>
            <a:ext cx="6347714" cy="792088"/>
          </a:xfrm>
        </p:spPr>
        <p:txBody>
          <a:bodyPr/>
          <a:lstStyle/>
          <a:p>
            <a:r>
              <a:rPr lang="mi-NZ" dirty="0"/>
              <a:t>Karakia whakamutunga</a:t>
            </a:r>
            <a:endParaRPr lang="en-NZ" dirty="0"/>
          </a:p>
        </p:txBody>
      </p:sp>
      <p:sp>
        <p:nvSpPr>
          <p:cNvPr id="10" name="Content Placeholder 9">
            <a:extLst>
              <a:ext uri="{FF2B5EF4-FFF2-40B4-BE49-F238E27FC236}">
                <a16:creationId xmlns:a16="http://schemas.microsoft.com/office/drawing/2014/main" id="{5CD34A81-27F0-4EF4-963F-A6443B13B6DF}"/>
              </a:ext>
            </a:extLst>
          </p:cNvPr>
          <p:cNvSpPr>
            <a:spLocks noGrp="1"/>
          </p:cNvSpPr>
          <p:nvPr>
            <p:ph sz="half" idx="1"/>
          </p:nvPr>
        </p:nvSpPr>
        <p:spPr>
          <a:xfrm>
            <a:off x="299187" y="1628800"/>
            <a:ext cx="3962400" cy="3880772"/>
          </a:xfrm>
        </p:spPr>
        <p:txBody>
          <a:bodyPr/>
          <a:lstStyle/>
          <a:p>
            <a:pPr marL="0" indent="0">
              <a:buNone/>
            </a:pPr>
            <a:r>
              <a:rPr lang="mi-NZ" sz="2000" dirty="0"/>
              <a:t>Manawa mai te mauri nuku</a:t>
            </a:r>
          </a:p>
          <a:p>
            <a:pPr marL="0" indent="0">
              <a:buNone/>
            </a:pPr>
            <a:r>
              <a:rPr lang="mi-NZ" sz="2000" dirty="0"/>
              <a:t>Manawa mai te mauri rangi</a:t>
            </a:r>
          </a:p>
          <a:p>
            <a:pPr marL="0" indent="0">
              <a:buNone/>
            </a:pPr>
            <a:r>
              <a:rPr lang="mi-NZ" sz="2000" dirty="0"/>
              <a:t>Ko te mau kai au he mauri tipua</a:t>
            </a:r>
          </a:p>
          <a:p>
            <a:pPr marL="0" indent="0">
              <a:buNone/>
            </a:pPr>
            <a:r>
              <a:rPr lang="mi-NZ" sz="2000" dirty="0"/>
              <a:t>Ka pakaru mai te pō</a:t>
            </a:r>
          </a:p>
          <a:p>
            <a:pPr marL="0" indent="0">
              <a:buNone/>
            </a:pPr>
            <a:r>
              <a:rPr lang="mi-NZ" sz="2000" dirty="0"/>
              <a:t>Tau mai te mauri</a:t>
            </a:r>
          </a:p>
          <a:p>
            <a:pPr marL="0" indent="0">
              <a:buNone/>
            </a:pPr>
            <a:r>
              <a:rPr lang="mi-NZ" sz="2000" dirty="0"/>
              <a:t>Haumi e, hui e, taiki e!</a:t>
            </a:r>
          </a:p>
          <a:p>
            <a:pPr marL="0" indent="0">
              <a:buNone/>
            </a:pPr>
            <a:endParaRPr lang="en-NZ" dirty="0"/>
          </a:p>
        </p:txBody>
      </p:sp>
      <p:sp>
        <p:nvSpPr>
          <p:cNvPr id="11" name="Content Placeholder 10">
            <a:extLst>
              <a:ext uri="{FF2B5EF4-FFF2-40B4-BE49-F238E27FC236}">
                <a16:creationId xmlns:a16="http://schemas.microsoft.com/office/drawing/2014/main" id="{4C23CE42-5D2F-46DB-99E6-092A8C3B3C6B}"/>
              </a:ext>
            </a:extLst>
          </p:cNvPr>
          <p:cNvSpPr>
            <a:spLocks noGrp="1"/>
          </p:cNvSpPr>
          <p:nvPr>
            <p:ph sz="half" idx="2"/>
          </p:nvPr>
        </p:nvSpPr>
        <p:spPr>
          <a:xfrm>
            <a:off x="4171731" y="1628800"/>
            <a:ext cx="4680520" cy="3880773"/>
          </a:xfrm>
        </p:spPr>
        <p:txBody>
          <a:bodyPr/>
          <a:lstStyle/>
          <a:p>
            <a:pPr marL="0" indent="0">
              <a:buNone/>
            </a:pPr>
            <a:r>
              <a:rPr lang="mi-NZ" sz="2000" dirty="0"/>
              <a:t>Embrace the energy from the earth</a:t>
            </a:r>
          </a:p>
          <a:p>
            <a:pPr marL="0" indent="0">
              <a:buNone/>
            </a:pPr>
            <a:r>
              <a:rPr lang="mi-NZ" sz="2000" dirty="0"/>
              <a:t>Embrace the energy from the sky</a:t>
            </a:r>
          </a:p>
          <a:p>
            <a:pPr marL="0" indent="0">
              <a:buNone/>
            </a:pPr>
            <a:r>
              <a:rPr lang="en-NZ" sz="2000" dirty="0"/>
              <a:t>The energy I have gathered is strong</a:t>
            </a:r>
          </a:p>
          <a:p>
            <a:pPr marL="0" indent="0">
              <a:buNone/>
            </a:pPr>
            <a:r>
              <a:rPr lang="en-NZ" sz="2000" dirty="0"/>
              <a:t>And destroys darkness</a:t>
            </a:r>
          </a:p>
          <a:p>
            <a:pPr marL="0" indent="0">
              <a:buNone/>
            </a:pPr>
            <a:r>
              <a:rPr lang="en-NZ" sz="2000" dirty="0"/>
              <a:t>Come great energy</a:t>
            </a:r>
          </a:p>
          <a:p>
            <a:pPr marL="0" indent="0">
              <a:buNone/>
            </a:pPr>
            <a:r>
              <a:rPr lang="en-NZ" sz="2000" dirty="0"/>
              <a:t>Join, gather, it is done!</a:t>
            </a:r>
          </a:p>
          <a:p>
            <a:pPr marL="0" indent="0">
              <a:buNone/>
            </a:pPr>
            <a:endParaRPr lang="en-NZ" dirty="0"/>
          </a:p>
        </p:txBody>
      </p:sp>
    </p:spTree>
    <p:extLst>
      <p:ext uri="{BB962C8B-B14F-4D97-AF65-F5344CB8AC3E}">
        <p14:creationId xmlns:p14="http://schemas.microsoft.com/office/powerpoint/2010/main" val="3470135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NZ" dirty="0"/>
              <a:t>References</a:t>
            </a:r>
          </a:p>
        </p:txBody>
      </p:sp>
      <p:sp>
        <p:nvSpPr>
          <p:cNvPr id="2" name="Content Placeholder 1"/>
          <p:cNvSpPr>
            <a:spLocks noGrp="1"/>
          </p:cNvSpPr>
          <p:nvPr>
            <p:ph idx="1"/>
          </p:nvPr>
        </p:nvSpPr>
        <p:spPr>
          <a:xfrm>
            <a:off x="827584" y="1196752"/>
            <a:ext cx="7848872" cy="4680520"/>
          </a:xfrm>
        </p:spPr>
        <p:txBody>
          <a:bodyPr>
            <a:normAutofit fontScale="85000" lnSpcReduction="10000"/>
          </a:bodyPr>
          <a:lstStyle/>
          <a:p>
            <a:pPr>
              <a:spcBef>
                <a:spcPts val="0"/>
              </a:spcBef>
              <a:buFont typeface="Arial" charset="0"/>
              <a:buNone/>
            </a:pPr>
            <a:r>
              <a:rPr lang="en-NZ" sz="1800" dirty="0">
                <a:latin typeface="Arial" panose="020B0604020202020204" pitchFamily="34" charset="0"/>
                <a:cs typeface="Arial" panose="020B0604020202020204" pitchFamily="34" charset="0"/>
              </a:rPr>
              <a:t>Education Council new Zealand/</a:t>
            </a:r>
            <a:r>
              <a:rPr lang="en-NZ" sz="1800" dirty="0" err="1">
                <a:latin typeface="Arial" panose="020B0604020202020204" pitchFamily="34" charset="0"/>
                <a:cs typeface="Arial" panose="020B0604020202020204" pitchFamily="34" charset="0"/>
              </a:rPr>
              <a:t>Manatū</a:t>
            </a:r>
            <a:r>
              <a:rPr lang="en-NZ" sz="1800" dirty="0">
                <a:latin typeface="Arial" panose="020B0604020202020204" pitchFamily="34" charset="0"/>
                <a:cs typeface="Arial" panose="020B0604020202020204" pitchFamily="34" charset="0"/>
              </a:rPr>
              <a:t> Aotearoa. (2017). </a:t>
            </a:r>
            <a:r>
              <a:rPr lang="en-NZ" sz="1800" i="1" dirty="0">
                <a:latin typeface="Arial" panose="020B0604020202020204" pitchFamily="34" charset="0"/>
                <a:cs typeface="Arial" panose="020B0604020202020204" pitchFamily="34" charset="0"/>
              </a:rPr>
              <a:t>Our Code Our Standards Code of professional responsibility and standards for the teaching profession. Ngā tikanga </a:t>
            </a:r>
            <a:r>
              <a:rPr lang="en-NZ" sz="1800" i="1" dirty="0" err="1">
                <a:latin typeface="Arial" panose="020B0604020202020204" pitchFamily="34" charset="0"/>
                <a:cs typeface="Arial" panose="020B0604020202020204" pitchFamily="34" charset="0"/>
              </a:rPr>
              <a:t>matatika</a:t>
            </a:r>
            <a:r>
              <a:rPr lang="en-NZ" sz="1800" i="1" dirty="0">
                <a:latin typeface="Arial" panose="020B0604020202020204" pitchFamily="34" charset="0"/>
                <a:cs typeface="Arial" panose="020B0604020202020204" pitchFamily="34" charset="0"/>
              </a:rPr>
              <a:t> Ngā </a:t>
            </a:r>
            <a:r>
              <a:rPr lang="en-NZ" sz="1800" i="1" dirty="0" err="1">
                <a:latin typeface="Arial" panose="020B0604020202020204" pitchFamily="34" charset="0"/>
                <a:cs typeface="Arial" panose="020B0604020202020204" pitchFamily="34" charset="0"/>
              </a:rPr>
              <a:t>paerewa</a:t>
            </a:r>
            <a:r>
              <a:rPr lang="en-NZ" sz="1800" i="1" dirty="0">
                <a:latin typeface="Arial" panose="020B0604020202020204" pitchFamily="34" charset="0"/>
                <a:cs typeface="Arial" panose="020B0604020202020204" pitchFamily="34" charset="0"/>
              </a:rPr>
              <a:t> </a:t>
            </a:r>
            <a:r>
              <a:rPr lang="fi-FI" i="1" dirty="0">
                <a:latin typeface="Arial" panose="020B0604020202020204" pitchFamily="34" charset="0"/>
                <a:cs typeface="Arial" panose="020B0604020202020204" pitchFamily="34" charset="0"/>
              </a:rPr>
              <a:t>Ngā tikanga matatika mo te haepapa ngaiotanga me ngā paerewa mo te umanga whakaakoranga. </a:t>
            </a:r>
            <a:r>
              <a:rPr lang="fi-FI" dirty="0">
                <a:latin typeface="Arial" panose="020B0604020202020204" pitchFamily="34" charset="0"/>
                <a:cs typeface="Arial" panose="020B0604020202020204" pitchFamily="34" charset="0"/>
              </a:rPr>
              <a:t>The Education Council</a:t>
            </a:r>
            <a:endParaRPr lang="en-NZ" sz="1800" i="1" dirty="0">
              <a:latin typeface="Arial" panose="020B0604020202020204" pitchFamily="34" charset="0"/>
              <a:cs typeface="Arial" panose="020B0604020202020204" pitchFamily="34" charset="0"/>
            </a:endParaRPr>
          </a:p>
          <a:p>
            <a:pPr>
              <a:spcBef>
                <a:spcPts val="0"/>
              </a:spcBef>
              <a:buFont typeface="Arial" charset="0"/>
              <a:buNone/>
            </a:pPr>
            <a:r>
              <a:rPr lang="en-NZ" sz="1800" dirty="0">
                <a:latin typeface="Arial" panose="020B0604020202020204" pitchFamily="34" charset="0"/>
                <a:cs typeface="Arial" panose="020B0604020202020204" pitchFamily="34" charset="0"/>
              </a:rPr>
              <a:t>Grace, P., &amp; Grace, W. (2003). </a:t>
            </a:r>
            <a:r>
              <a:rPr lang="en-NZ" sz="1800" i="1" dirty="0">
                <a:latin typeface="Arial" panose="020B0604020202020204" pitchFamily="34" charset="0"/>
                <a:cs typeface="Arial" panose="020B0604020202020204" pitchFamily="34" charset="0"/>
              </a:rPr>
              <a:t>Earth, Sea, Sky. Images and Māori Proverbs from the Natural World of Aotearoa New Zealand</a:t>
            </a:r>
            <a:r>
              <a:rPr lang="en-NZ" sz="1800" dirty="0">
                <a:latin typeface="Arial" panose="020B0604020202020204" pitchFamily="34" charset="0"/>
                <a:cs typeface="Arial" panose="020B0604020202020204" pitchFamily="34" charset="0"/>
              </a:rPr>
              <a:t>. Huia Publishers/Craig Potton Publishing.</a:t>
            </a:r>
          </a:p>
          <a:p>
            <a:pPr>
              <a:lnSpc>
                <a:spcPct val="110000"/>
              </a:lnSpc>
              <a:spcBef>
                <a:spcPts val="0"/>
              </a:spcBef>
              <a:buNone/>
            </a:pPr>
            <a:r>
              <a:rPr lang="en-NZ" sz="1800" dirty="0">
                <a:latin typeface="Arial" panose="020B0604020202020204" pitchFamily="34" charset="0"/>
                <a:cs typeface="Arial" panose="020B0604020202020204" pitchFamily="34" charset="0"/>
              </a:rPr>
              <a:t>Hawkins, C. (2017) How does a Māori leadership model fit within current leadership contexts in early childhood education in New Zealand and what are the implications to implementing a rangatiratanga model in mainstream early childhood education?  </a:t>
            </a:r>
            <a:r>
              <a:rPr lang="en-NZ" sz="1800" i="1" dirty="0">
                <a:latin typeface="Arial" panose="020B0604020202020204" pitchFamily="34" charset="0"/>
                <a:cs typeface="Arial" panose="020B0604020202020204" pitchFamily="34" charset="0"/>
              </a:rPr>
              <a:t>He Kupu The Word 5</a:t>
            </a:r>
            <a:r>
              <a:rPr lang="en-NZ" sz="1800" dirty="0">
                <a:latin typeface="Arial" panose="020B0604020202020204" pitchFamily="34" charset="0"/>
                <a:cs typeface="Arial" panose="020B0604020202020204" pitchFamily="34" charset="0"/>
              </a:rPr>
              <a:t>(2</a:t>
            </a:r>
          </a:p>
          <a:p>
            <a:pPr>
              <a:lnSpc>
                <a:spcPct val="110000"/>
              </a:lnSpc>
              <a:spcBef>
                <a:spcPts val="0"/>
              </a:spcBef>
              <a:buNone/>
            </a:pPr>
            <a:r>
              <a:rPr lang="en-NZ" sz="1800" dirty="0" err="1">
                <a:latin typeface="Arial" panose="020B0604020202020204" pitchFamily="34" charset="0"/>
                <a:cs typeface="Arial" panose="020B0604020202020204" pitchFamily="34" charset="0"/>
              </a:rPr>
              <a:t>Ka'ai</a:t>
            </a:r>
            <a:r>
              <a:rPr lang="en-NZ" sz="1800" dirty="0">
                <a:latin typeface="Arial" panose="020B0604020202020204" pitchFamily="34" charset="0"/>
                <a:cs typeface="Arial" panose="020B0604020202020204" pitchFamily="34" charset="0"/>
              </a:rPr>
              <a:t>, T.M., &amp; Reilly, M.P.J. (2004). Rangatiratanga: Traditional and contemporary leadership. In T.M. </a:t>
            </a:r>
            <a:r>
              <a:rPr lang="en-NZ" sz="1800" dirty="0" err="1">
                <a:latin typeface="Arial" panose="020B0604020202020204" pitchFamily="34" charset="0"/>
                <a:cs typeface="Arial" panose="020B0604020202020204" pitchFamily="34" charset="0"/>
              </a:rPr>
              <a:t>Ka'ai</a:t>
            </a:r>
            <a:r>
              <a:rPr lang="en-NZ" sz="1800" dirty="0">
                <a:latin typeface="Arial" panose="020B0604020202020204" pitchFamily="34" charset="0"/>
                <a:cs typeface="Arial" panose="020B0604020202020204" pitchFamily="34" charset="0"/>
              </a:rPr>
              <a:t>, </a:t>
            </a:r>
            <a:r>
              <a:rPr lang="en-NZ" sz="1800" dirty="0" err="1">
                <a:latin typeface="Arial" panose="020B0604020202020204" pitchFamily="34" charset="0"/>
                <a:cs typeface="Arial" panose="020B0604020202020204" pitchFamily="34" charset="0"/>
              </a:rPr>
              <a:t>J.C.Moorfield</a:t>
            </a:r>
            <a:r>
              <a:rPr lang="en-NZ" sz="1800" dirty="0">
                <a:latin typeface="Arial" panose="020B0604020202020204" pitchFamily="34" charset="0"/>
                <a:cs typeface="Arial" panose="020B0604020202020204" pitchFamily="34" charset="0"/>
              </a:rPr>
              <a:t>, M.P.J Reilly &amp; S. Mosley (Eds), </a:t>
            </a:r>
            <a:r>
              <a:rPr lang="en-NZ" sz="1800" i="1" dirty="0">
                <a:latin typeface="Arial" panose="020B0604020202020204" pitchFamily="34" charset="0"/>
                <a:cs typeface="Arial" panose="020B0604020202020204" pitchFamily="34" charset="0"/>
              </a:rPr>
              <a:t>Ki te whaiao: An introduction to Māori society and culture</a:t>
            </a:r>
            <a:r>
              <a:rPr lang="en-NZ" sz="1800" dirty="0">
                <a:latin typeface="Arial" panose="020B0604020202020204" pitchFamily="34" charset="0"/>
                <a:cs typeface="Arial" panose="020B0604020202020204" pitchFamily="34" charset="0"/>
              </a:rPr>
              <a:t> (pp.91-102). Pearson Education New Zealand. </a:t>
            </a:r>
          </a:p>
          <a:p>
            <a:pPr>
              <a:lnSpc>
                <a:spcPct val="110000"/>
              </a:lnSpc>
              <a:spcBef>
                <a:spcPts val="0"/>
              </a:spcBef>
              <a:buNone/>
            </a:pPr>
            <a:r>
              <a:rPr lang="mi-NZ" sz="1800" dirty="0">
                <a:latin typeface="Arial" panose="020B0604020202020204" pitchFamily="34" charset="0"/>
                <a:cs typeface="Arial" panose="020B0604020202020204" pitchFamily="34" charset="0"/>
              </a:rPr>
              <a:t>Katene, S. (2010)Modelling M</a:t>
            </a:r>
            <a:r>
              <a:rPr lang="en-NZ" sz="1800" dirty="0">
                <a:latin typeface="Arial" panose="020B0604020202020204" pitchFamily="34" charset="0"/>
                <a:cs typeface="Arial" panose="020B0604020202020204" pitchFamily="34" charset="0"/>
              </a:rPr>
              <a:t>āori leadership: What makes for good leadership? </a:t>
            </a:r>
            <a:r>
              <a:rPr lang="en-NZ" sz="1800" i="1" dirty="0">
                <a:latin typeface="Arial" panose="020B0604020202020204" pitchFamily="34" charset="0"/>
                <a:cs typeface="Arial" panose="020B0604020202020204" pitchFamily="34" charset="0"/>
              </a:rPr>
              <a:t>MAI Review (2) </a:t>
            </a:r>
            <a:r>
              <a:rPr lang="en-NZ" sz="1800" dirty="0">
                <a:latin typeface="Arial" panose="020B0604020202020204" pitchFamily="34" charset="0"/>
                <a:cs typeface="Arial" panose="020B0604020202020204" pitchFamily="34" charset="0"/>
              </a:rPr>
              <a:t>Retrieved from:  </a:t>
            </a:r>
            <a:r>
              <a:rPr lang="en-NZ" sz="1800" dirty="0">
                <a:latin typeface="Arial" panose="020B0604020202020204" pitchFamily="34" charset="0"/>
                <a:cs typeface="Arial" panose="020B0604020202020204" pitchFamily="34" charset="0"/>
                <a:hlinkClick r:id="rId3"/>
              </a:rPr>
              <a:t>http://www.review.mai.ac.nz</a:t>
            </a:r>
            <a:endParaRPr lang="en-NZ" sz="1800" dirty="0">
              <a:latin typeface="Arial" panose="020B0604020202020204" pitchFamily="34" charset="0"/>
              <a:cs typeface="Arial" panose="020B0604020202020204" pitchFamily="34" charset="0"/>
            </a:endParaRPr>
          </a:p>
          <a:p>
            <a:pPr>
              <a:lnSpc>
                <a:spcPct val="110000"/>
              </a:lnSpc>
              <a:spcBef>
                <a:spcPts val="0"/>
              </a:spcBef>
              <a:buNone/>
            </a:pPr>
            <a:r>
              <a:rPr lang="en-NZ" dirty="0">
                <a:latin typeface="Arial" panose="020B0604020202020204" pitchFamily="34" charset="0"/>
                <a:cs typeface="Arial" panose="020B0604020202020204" pitchFamily="34" charset="0"/>
              </a:rPr>
              <a:t>Ministry of Education. (2017). </a:t>
            </a:r>
            <a:r>
              <a:rPr lang="en-NZ" i="1" dirty="0">
                <a:latin typeface="Arial" panose="020B0604020202020204" pitchFamily="34" charset="0"/>
                <a:cs typeface="Arial" panose="020B0604020202020204" pitchFamily="34" charset="0"/>
              </a:rPr>
              <a:t>Te Whāriki He whāriki mātauranga mō ngā mokopuna o Aotearoa Early childhood curriculum </a:t>
            </a:r>
            <a:endParaRPr lang="en-NZ" sz="1800" i="1" dirty="0">
              <a:latin typeface="Arial" panose="020B0604020202020204" pitchFamily="34" charset="0"/>
              <a:cs typeface="Arial" panose="020B0604020202020204" pitchFamily="34" charset="0"/>
            </a:endParaRPr>
          </a:p>
          <a:p>
            <a:pPr>
              <a:lnSpc>
                <a:spcPct val="110000"/>
              </a:lnSpc>
              <a:spcBef>
                <a:spcPts val="0"/>
              </a:spcBef>
              <a:buNone/>
            </a:pPr>
            <a:r>
              <a:rPr lang="en-NZ" dirty="0">
                <a:latin typeface="Arial" panose="020B0604020202020204" pitchFamily="34" charset="0"/>
                <a:cs typeface="Arial" panose="020B0604020202020204" pitchFamily="34" charset="0"/>
              </a:rPr>
              <a:t>Unitec (n.d.). O</a:t>
            </a:r>
            <a:r>
              <a:rPr lang="en-NZ" i="1" dirty="0">
                <a:latin typeface="Arial" panose="020B0604020202020204" pitchFamily="34" charset="0"/>
                <a:cs typeface="Arial" panose="020B0604020202020204" pitchFamily="34" charset="0"/>
              </a:rPr>
              <a:t>ur partnership Te Noho kotahitanga</a:t>
            </a:r>
            <a:r>
              <a:rPr lang="en-NZ" dirty="0">
                <a:latin typeface="Arial" panose="020B0604020202020204" pitchFamily="34" charset="0"/>
                <a:cs typeface="Arial" panose="020B0604020202020204" pitchFamily="34" charset="0"/>
              </a:rPr>
              <a:t>. Retrieved from </a:t>
            </a:r>
            <a:r>
              <a:rPr lang="en-NZ" i="1" dirty="0">
                <a:latin typeface="Arial" panose="020B0604020202020204" pitchFamily="34" charset="0"/>
                <a:cs typeface="Arial" panose="020B0604020202020204" pitchFamily="34" charset="0"/>
                <a:hlinkClick r:id="rId4"/>
              </a:rPr>
              <a:t>https://www.unitec.ac.nz/maori/who-we-are/our-partnership</a:t>
            </a:r>
            <a:r>
              <a:rPr lang="en-NZ" i="1" dirty="0">
                <a:latin typeface="Arial" panose="020B0604020202020204" pitchFamily="34" charset="0"/>
                <a:cs typeface="Arial" panose="020B0604020202020204" pitchFamily="34" charset="0"/>
              </a:rPr>
              <a:t>. </a:t>
            </a:r>
            <a:endParaRPr lang="en-NZ" sz="1800" dirty="0">
              <a:latin typeface="Arial" panose="020B0604020202020204" pitchFamily="34" charset="0"/>
              <a:cs typeface="Arial" panose="020B0604020202020204" pitchFamily="34" charset="0"/>
            </a:endParaRPr>
          </a:p>
          <a:p>
            <a:pPr>
              <a:lnSpc>
                <a:spcPct val="110000"/>
              </a:lnSpc>
              <a:spcBef>
                <a:spcPts val="0"/>
              </a:spcBef>
              <a:buNone/>
            </a:pPr>
            <a:endParaRPr lang="en-NZ" sz="1800" dirty="0">
              <a:latin typeface="Arial" panose="020B0604020202020204" pitchFamily="34" charset="0"/>
              <a:cs typeface="Arial" panose="020B0604020202020204" pitchFamily="34" charset="0"/>
            </a:endParaRPr>
          </a:p>
          <a:p>
            <a:pPr>
              <a:lnSpc>
                <a:spcPct val="110000"/>
              </a:lnSpc>
              <a:spcBef>
                <a:spcPts val="0"/>
              </a:spcBef>
              <a:buNone/>
            </a:pPr>
            <a:endParaRPr lang="en-NZ" sz="1800" dirty="0">
              <a:latin typeface="Arial" panose="020B0604020202020204" pitchFamily="34" charset="0"/>
              <a:cs typeface="Arial" panose="020B0604020202020204" pitchFamily="34" charset="0"/>
            </a:endParaRPr>
          </a:p>
          <a:p>
            <a:pPr>
              <a:lnSpc>
                <a:spcPct val="110000"/>
              </a:lnSpc>
              <a:spcBef>
                <a:spcPts val="0"/>
              </a:spcBef>
              <a:buNone/>
            </a:pPr>
            <a:endParaRPr lang="en-NZ" dirty="0">
              <a:latin typeface="Arial Narrow" panose="020B060602020203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3BB0D59-D06E-4327-BFA7-E48A74D9A53E}"/>
              </a:ext>
            </a:extLst>
          </p:cNvPr>
          <p:cNvSpPr>
            <a:spLocks noGrp="1"/>
          </p:cNvSpPr>
          <p:nvPr>
            <p:ph type="title"/>
          </p:nvPr>
        </p:nvSpPr>
        <p:spPr>
          <a:xfrm>
            <a:off x="609599" y="609600"/>
            <a:ext cx="6347713" cy="731168"/>
          </a:xfrm>
        </p:spPr>
        <p:txBody>
          <a:bodyPr>
            <a:normAutofit/>
          </a:bodyPr>
          <a:lstStyle/>
          <a:p>
            <a:r>
              <a:rPr lang="mi-NZ" dirty="0"/>
              <a:t>Mihi-a-tauira/Waiata tautoko</a:t>
            </a:r>
            <a:endParaRPr lang="en-NZ" dirty="0"/>
          </a:p>
        </p:txBody>
      </p:sp>
      <p:sp>
        <p:nvSpPr>
          <p:cNvPr id="4" name="Content Placeholder 3">
            <a:extLst>
              <a:ext uri="{FF2B5EF4-FFF2-40B4-BE49-F238E27FC236}">
                <a16:creationId xmlns:a16="http://schemas.microsoft.com/office/drawing/2014/main" id="{8B70B4A6-5404-4FEE-9117-07996F19986F}"/>
              </a:ext>
            </a:extLst>
          </p:cNvPr>
          <p:cNvSpPr>
            <a:spLocks noGrp="1"/>
          </p:cNvSpPr>
          <p:nvPr>
            <p:ph idx="1"/>
          </p:nvPr>
        </p:nvSpPr>
        <p:spPr>
          <a:xfrm>
            <a:off x="609598" y="1488613"/>
            <a:ext cx="7130753" cy="3880773"/>
          </a:xfrm>
        </p:spPr>
        <p:txBody>
          <a:bodyPr/>
          <a:lstStyle/>
          <a:p>
            <a:pPr marL="0" indent="0">
              <a:buNone/>
            </a:pPr>
            <a:r>
              <a:rPr lang="en-NZ" sz="2000" dirty="0">
                <a:hlinkClick r:id="rId2"/>
              </a:rPr>
              <a:t>https://www.youtube.com/watch?v=fXEB62KTNHo</a:t>
            </a:r>
            <a:endParaRPr lang="en-NZ" sz="2000" dirty="0"/>
          </a:p>
          <a:p>
            <a:pPr marL="0" indent="0">
              <a:buNone/>
            </a:pPr>
            <a:endParaRPr lang="en-NZ" sz="2000" dirty="0"/>
          </a:p>
          <a:p>
            <a:pPr marL="0" indent="0" algn="l">
              <a:buNone/>
            </a:pPr>
            <a:r>
              <a:rPr lang="fi-FI" sz="2800" b="0" i="0" dirty="0">
                <a:effectLst/>
                <a:latin typeface="Roboto" panose="020B0604020202020204" pitchFamily="2" charset="0"/>
              </a:rPr>
              <a:t>Taku Raumiri </a:t>
            </a:r>
          </a:p>
          <a:p>
            <a:pPr marL="0" indent="0" algn="l">
              <a:buNone/>
            </a:pPr>
            <a:r>
              <a:rPr lang="fi-FI" sz="2800" b="0" i="0" dirty="0">
                <a:effectLst/>
                <a:latin typeface="Roboto" panose="020B0604020202020204" pitchFamily="2" charset="0"/>
              </a:rPr>
              <a:t>(feat. Torerenui &amp; Te Aroha)</a:t>
            </a:r>
          </a:p>
        </p:txBody>
      </p:sp>
    </p:spTree>
    <p:extLst>
      <p:ext uri="{BB962C8B-B14F-4D97-AF65-F5344CB8AC3E}">
        <p14:creationId xmlns:p14="http://schemas.microsoft.com/office/powerpoint/2010/main" val="4086628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5"/>
          <p:cNvSpPr txBox="1">
            <a:spLocks noChangeArrowheads="1"/>
          </p:cNvSpPr>
          <p:nvPr/>
        </p:nvSpPr>
        <p:spPr bwMode="auto">
          <a:xfrm>
            <a:off x="323528" y="3140968"/>
            <a:ext cx="8496944" cy="2739211"/>
          </a:xfrm>
          <a:prstGeom prst="rect">
            <a:avLst/>
          </a:prstGeom>
          <a:noFill/>
          <a:ln w="9525">
            <a:noFill/>
            <a:miter lim="800000"/>
            <a:headEnd/>
            <a:tailEnd/>
          </a:ln>
        </p:spPr>
        <p:txBody>
          <a:bodyPr wrap="square">
            <a:spAutoFit/>
          </a:bodyPr>
          <a:lstStyle/>
          <a:p>
            <a:pPr algn="ctr"/>
            <a:r>
              <a:rPr lang="en-NZ" sz="2800" dirty="0">
                <a:latin typeface="Arial" panose="020B0604020202020204" pitchFamily="34" charset="0"/>
                <a:cs typeface="Arial" panose="020B0604020202020204" pitchFamily="34" charset="0"/>
              </a:rPr>
              <a:t>Kore au e ngaro…he kākano </a:t>
            </a:r>
            <a:r>
              <a:rPr lang="en-NZ" sz="2800" dirty="0" err="1">
                <a:latin typeface="Arial" panose="020B0604020202020204" pitchFamily="34" charset="0"/>
                <a:cs typeface="Arial" panose="020B0604020202020204" pitchFamily="34" charset="0"/>
              </a:rPr>
              <a:t>i</a:t>
            </a:r>
            <a:r>
              <a:rPr lang="en-NZ" sz="2800" dirty="0">
                <a:latin typeface="Arial" panose="020B0604020202020204" pitchFamily="34" charset="0"/>
                <a:cs typeface="Arial" panose="020B0604020202020204" pitchFamily="34" charset="0"/>
              </a:rPr>
              <a:t> ruia mai </a:t>
            </a:r>
            <a:r>
              <a:rPr lang="en-NZ" sz="2800" dirty="0" err="1">
                <a:latin typeface="Arial" panose="020B0604020202020204" pitchFamily="34" charset="0"/>
                <a:cs typeface="Arial" panose="020B0604020202020204" pitchFamily="34" charset="0"/>
              </a:rPr>
              <a:t>i</a:t>
            </a:r>
            <a:r>
              <a:rPr lang="en-NZ" sz="2800" dirty="0">
                <a:latin typeface="Arial" panose="020B0604020202020204" pitchFamily="34" charset="0"/>
                <a:cs typeface="Arial" panose="020B0604020202020204" pitchFamily="34" charset="0"/>
              </a:rPr>
              <a:t> Rangiātea.  </a:t>
            </a:r>
          </a:p>
          <a:p>
            <a:pPr algn="ctr"/>
            <a:r>
              <a:rPr lang="en-NZ" sz="2800" i="1" dirty="0">
                <a:latin typeface="Arial" panose="020B0604020202020204" pitchFamily="34" charset="0"/>
                <a:cs typeface="Arial" panose="020B0604020202020204" pitchFamily="34" charset="0"/>
              </a:rPr>
              <a:t>The seed will not be lost.</a:t>
            </a:r>
          </a:p>
          <a:p>
            <a:pPr algn="ctr"/>
            <a:r>
              <a:rPr lang="en-NZ" sz="2000" i="1" dirty="0">
                <a:latin typeface="Arial" panose="020B0604020202020204" pitchFamily="34" charset="0"/>
                <a:cs typeface="Arial" panose="020B0604020202020204" pitchFamily="34" charset="0"/>
              </a:rPr>
              <a:t>This proverb asserts resilience.  </a:t>
            </a:r>
          </a:p>
          <a:p>
            <a:pPr algn="ctr"/>
            <a:r>
              <a:rPr lang="en-NZ" sz="2000" i="1" dirty="0">
                <a:latin typeface="Arial" panose="020B0604020202020204" pitchFamily="34" charset="0"/>
                <a:cs typeface="Arial" panose="020B0604020202020204" pitchFamily="34" charset="0"/>
              </a:rPr>
              <a:t>Rangiatea is the spiritual homeland of the Māori people  </a:t>
            </a:r>
          </a:p>
          <a:p>
            <a:pPr algn="ctr"/>
            <a:r>
              <a:rPr lang="en-NZ" sz="2000" i="1" dirty="0">
                <a:latin typeface="Arial" panose="020B0604020202020204" pitchFamily="34" charset="0"/>
                <a:cs typeface="Arial" panose="020B0604020202020204" pitchFamily="34" charset="0"/>
              </a:rPr>
              <a:t>(Grace &amp; Grace, 2003).</a:t>
            </a:r>
            <a:endParaRPr lang="en-US" sz="2000" dirty="0">
              <a:latin typeface="Arial" panose="020B0604020202020204" pitchFamily="34" charset="0"/>
              <a:cs typeface="Arial" panose="020B0604020202020204" pitchFamily="34" charset="0"/>
            </a:endParaRPr>
          </a:p>
          <a:p>
            <a:pPr algn="ctr"/>
            <a:r>
              <a:rPr lang="en-US" sz="2800" dirty="0">
                <a:latin typeface="Calibri" pitchFamily="34" charset="0"/>
              </a:rPr>
              <a:t>This kōrero reflects the idea of potential and the realization of our Rangatiratanga </a:t>
            </a:r>
          </a:p>
        </p:txBody>
      </p:sp>
      <p:pic>
        <p:nvPicPr>
          <p:cNvPr id="4099" name="Picture 6" descr="he kakano grace 1"/>
          <p:cNvPicPr>
            <a:picLocks noChangeAspect="1" noChangeArrowheads="1"/>
          </p:cNvPicPr>
          <p:nvPr/>
        </p:nvPicPr>
        <p:blipFill>
          <a:blip r:embed="rId2"/>
          <a:srcRect/>
          <a:stretch>
            <a:fillRect/>
          </a:stretch>
        </p:blipFill>
        <p:spPr bwMode="auto">
          <a:xfrm>
            <a:off x="2699792" y="188640"/>
            <a:ext cx="4070392" cy="2666264"/>
          </a:xfrm>
          <a:prstGeom prst="rect">
            <a:avLst/>
          </a:prstGeom>
          <a:solidFill>
            <a:srgbClr val="00B0F0"/>
          </a:solidFill>
          <a:ln w="9525">
            <a:solidFill>
              <a:srgbClr val="7030A0"/>
            </a:solidFill>
            <a:miter lim="800000"/>
            <a:headEnd/>
            <a:tailEnd/>
          </a:ln>
          <a:effectLst>
            <a:glow rad="228600">
              <a:schemeClr val="accent3">
                <a:satMod val="175000"/>
                <a:alpha val="40000"/>
              </a:schemeClr>
            </a:glow>
            <a:softEdge rad="635000"/>
          </a:effectLst>
        </p:spPr>
      </p:pic>
    </p:spTree>
    <p:extLst>
      <p:ext uri="{BB962C8B-B14F-4D97-AF65-F5344CB8AC3E}">
        <p14:creationId xmlns:p14="http://schemas.microsoft.com/office/powerpoint/2010/main" val="1717432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2BD3B3-2014-4FC7-8ADE-D6C38698150A}"/>
              </a:ext>
            </a:extLst>
          </p:cNvPr>
          <p:cNvSpPr>
            <a:spLocks noGrp="1"/>
          </p:cNvSpPr>
          <p:nvPr>
            <p:ph type="title"/>
          </p:nvPr>
        </p:nvSpPr>
        <p:spPr/>
        <p:txBody>
          <a:bodyPr/>
          <a:lstStyle/>
          <a:p>
            <a:r>
              <a:rPr lang="mi-NZ" dirty="0"/>
              <a:t>Learning outcome 1</a:t>
            </a:r>
            <a:endParaRPr lang="en-NZ" dirty="0"/>
          </a:p>
        </p:txBody>
      </p:sp>
      <p:sp>
        <p:nvSpPr>
          <p:cNvPr id="3" name="Content Placeholder 2">
            <a:extLst>
              <a:ext uri="{FF2B5EF4-FFF2-40B4-BE49-F238E27FC236}">
                <a16:creationId xmlns:a16="http://schemas.microsoft.com/office/drawing/2014/main" id="{39F2AA97-F779-4691-A1A8-36B27E9F2FD5}"/>
              </a:ext>
            </a:extLst>
          </p:cNvPr>
          <p:cNvSpPr>
            <a:spLocks noGrp="1"/>
          </p:cNvSpPr>
          <p:nvPr>
            <p:ph idx="1"/>
          </p:nvPr>
        </p:nvSpPr>
        <p:spPr>
          <a:xfrm>
            <a:off x="609598" y="2160591"/>
            <a:ext cx="7130753" cy="2636562"/>
          </a:xfrm>
        </p:spPr>
        <p:txBody>
          <a:bodyPr>
            <a:normAutofit/>
          </a:bodyPr>
          <a:lstStyle/>
          <a:p>
            <a:pPr marL="0" indent="0" algn="ctr">
              <a:buNone/>
            </a:pPr>
            <a:r>
              <a:rPr lang="en-GB" sz="2800" dirty="0">
                <a:solidFill>
                  <a:srgbClr val="000000"/>
                </a:solidFill>
                <a:effectLst/>
                <a:latin typeface="Arial" panose="020B0604020202020204" pitchFamily="34" charset="0"/>
                <a:ea typeface="Times New Roman" panose="02020603050405020304" pitchFamily="18" charset="0"/>
              </a:rPr>
              <a:t>Evaluate leadership approaches, informed by Tiriti-based practice, to develop a personal philosophy of leadership.</a:t>
            </a:r>
            <a:r>
              <a:rPr lang="en-NZ" sz="2800" dirty="0">
                <a:solidFill>
                  <a:srgbClr val="000000"/>
                </a:solidFill>
                <a:effectLst/>
                <a:latin typeface="Arial" panose="020B0604020202020204" pitchFamily="34" charset="0"/>
                <a:ea typeface="Times New Roman" panose="02020603050405020304" pitchFamily="18" charset="0"/>
              </a:rPr>
              <a:t> </a:t>
            </a:r>
            <a:endParaRPr lang="en-NZ" sz="2800" dirty="0">
              <a:effectLst/>
              <a:latin typeface="Times New Roman" panose="02020603050405020304" pitchFamily="18" charset="0"/>
              <a:ea typeface="Times New Roman" panose="02020603050405020304" pitchFamily="18" charset="0"/>
            </a:endParaRPr>
          </a:p>
          <a:p>
            <a:pPr marL="0" indent="0" algn="ctr">
              <a:buNone/>
            </a:pPr>
            <a:endParaRPr lang="en-N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8007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40228-692B-49A2-8BA3-632A20462FF1}"/>
              </a:ext>
            </a:extLst>
          </p:cNvPr>
          <p:cNvSpPr>
            <a:spLocks noGrp="1"/>
          </p:cNvSpPr>
          <p:nvPr>
            <p:ph type="title"/>
          </p:nvPr>
        </p:nvSpPr>
        <p:spPr>
          <a:xfrm>
            <a:off x="609599" y="609600"/>
            <a:ext cx="8066857" cy="1320800"/>
          </a:xfrm>
        </p:spPr>
        <p:txBody>
          <a:bodyPr>
            <a:normAutofit fontScale="90000"/>
          </a:bodyPr>
          <a:lstStyle/>
          <a:p>
            <a:r>
              <a:rPr lang="mi-NZ" dirty="0"/>
              <a:t>Tiriti-based practice...</a:t>
            </a:r>
            <a:br>
              <a:rPr lang="mi-NZ" dirty="0"/>
            </a:br>
            <a:r>
              <a:rPr lang="mi-NZ" dirty="0"/>
              <a:t>Partnership, Participation and protection</a:t>
            </a:r>
            <a:endParaRPr lang="en-NZ" dirty="0"/>
          </a:p>
        </p:txBody>
      </p:sp>
      <p:sp>
        <p:nvSpPr>
          <p:cNvPr id="3" name="Content Placeholder 2">
            <a:extLst>
              <a:ext uri="{FF2B5EF4-FFF2-40B4-BE49-F238E27FC236}">
                <a16:creationId xmlns:a16="http://schemas.microsoft.com/office/drawing/2014/main" id="{163E513A-0D08-4717-A859-B9C708757EB8}"/>
              </a:ext>
            </a:extLst>
          </p:cNvPr>
          <p:cNvSpPr>
            <a:spLocks noGrp="1"/>
          </p:cNvSpPr>
          <p:nvPr>
            <p:ph idx="1"/>
          </p:nvPr>
        </p:nvSpPr>
        <p:spPr>
          <a:xfrm>
            <a:off x="609599" y="1930400"/>
            <a:ext cx="6986737" cy="4340555"/>
          </a:xfrm>
        </p:spPr>
        <p:txBody>
          <a:bodyPr>
            <a:normAutofit fontScale="92500" lnSpcReduction="10000"/>
          </a:bodyPr>
          <a:lstStyle/>
          <a:p>
            <a:pPr marL="0" indent="0" algn="ctr">
              <a:buNone/>
            </a:pPr>
            <a:r>
              <a:rPr lang="en-NZ" sz="2400" b="0" i="0" dirty="0">
                <a:solidFill>
                  <a:srgbClr val="202124"/>
                </a:solidFill>
                <a:effectLst/>
                <a:latin typeface="arial" panose="020B0604020202020204" pitchFamily="34" charset="0"/>
              </a:rPr>
              <a:t>'Tiriti-based' ECE: </a:t>
            </a:r>
            <a:r>
              <a:rPr lang="en-NZ" sz="2400" b="1" i="0" dirty="0">
                <a:solidFill>
                  <a:srgbClr val="202124"/>
                </a:solidFill>
                <a:effectLst/>
                <a:latin typeface="arial" panose="020B0604020202020204" pitchFamily="34" charset="0"/>
              </a:rPr>
              <a:t>integrating Māori understandings within centres way of being, knowing and doing</a:t>
            </a:r>
            <a:r>
              <a:rPr lang="en-NZ" sz="2400" b="0" i="0" dirty="0">
                <a:solidFill>
                  <a:srgbClr val="202124"/>
                </a:solidFill>
                <a:effectLst/>
                <a:latin typeface="arial" panose="020B0604020202020204" pitchFamily="34" charset="0"/>
              </a:rPr>
              <a:t> –</a:t>
            </a:r>
          </a:p>
          <a:p>
            <a:pPr marL="0" indent="0">
              <a:buNone/>
            </a:pPr>
            <a:r>
              <a:rPr lang="en-NZ" sz="2400" dirty="0"/>
              <a:t>												</a:t>
            </a:r>
            <a:r>
              <a:rPr lang="en-NZ" sz="2200" dirty="0">
                <a:latin typeface="Arial" panose="020B0604020202020204" pitchFamily="34" charset="0"/>
                <a:cs typeface="Arial" panose="020B0604020202020204" pitchFamily="34" charset="0"/>
              </a:rPr>
              <a:t>(Ritchie)</a:t>
            </a:r>
          </a:p>
          <a:p>
            <a:pPr marL="0" indent="0" algn="ctr">
              <a:buNone/>
            </a:pPr>
            <a:r>
              <a:rPr lang="en-NZ" sz="2400" dirty="0"/>
              <a:t>Early childhood education has a crucial role to play here, by providing mokopuna with culturally responsive environments that support their learning and by ensuring that they are provided with equitable opportunities to learn. The importance of such provision is underscored throughout Te Whāriki: He whāriki mātauranga mō ngā mokopuna o Aotearoa Early childhood curriculum</a:t>
            </a:r>
          </a:p>
          <a:p>
            <a:pPr marL="0" indent="0">
              <a:buNone/>
            </a:pPr>
            <a:r>
              <a:rPr lang="en-NZ" b="0" i="0" dirty="0">
                <a:solidFill>
                  <a:srgbClr val="202124"/>
                </a:solidFill>
                <a:effectLst/>
                <a:latin typeface="arial" panose="020B0604020202020204" pitchFamily="34" charset="0"/>
              </a:rPr>
              <a:t>								</a:t>
            </a:r>
            <a:r>
              <a:rPr lang="en-NZ" sz="2100" b="0" i="0" dirty="0">
                <a:solidFill>
                  <a:srgbClr val="202124"/>
                </a:solidFill>
                <a:effectLst/>
                <a:latin typeface="arial" panose="020B0604020202020204" pitchFamily="34" charset="0"/>
              </a:rPr>
              <a:t>Ministry of Education (2017)</a:t>
            </a:r>
            <a:br>
              <a:rPr lang="en-NZ" sz="2100" b="0" i="0" dirty="0">
                <a:solidFill>
                  <a:srgbClr val="202124"/>
                </a:solidFill>
                <a:effectLst/>
                <a:latin typeface="arial" panose="020B0604020202020204" pitchFamily="34" charset="0"/>
              </a:rPr>
            </a:br>
            <a:endParaRPr lang="en-NZ" sz="2100" dirty="0"/>
          </a:p>
        </p:txBody>
      </p:sp>
    </p:spTree>
    <p:extLst>
      <p:ext uri="{BB962C8B-B14F-4D97-AF65-F5344CB8AC3E}">
        <p14:creationId xmlns:p14="http://schemas.microsoft.com/office/powerpoint/2010/main" val="1677133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08D5C-D14F-4728-9963-7F49FDAB3306}"/>
              </a:ext>
            </a:extLst>
          </p:cNvPr>
          <p:cNvSpPr>
            <a:spLocks noGrp="1"/>
          </p:cNvSpPr>
          <p:nvPr>
            <p:ph type="title"/>
          </p:nvPr>
        </p:nvSpPr>
        <p:spPr>
          <a:xfrm>
            <a:off x="609599" y="609600"/>
            <a:ext cx="6347713" cy="803176"/>
          </a:xfrm>
        </p:spPr>
        <p:txBody>
          <a:bodyPr/>
          <a:lstStyle/>
          <a:p>
            <a:r>
              <a:rPr lang="mi-NZ" dirty="0"/>
              <a:t>Ethics- Tikanga</a:t>
            </a:r>
            <a:endParaRPr lang="en-NZ" dirty="0"/>
          </a:p>
        </p:txBody>
      </p:sp>
      <p:sp>
        <p:nvSpPr>
          <p:cNvPr id="3" name="Content Placeholder 2">
            <a:extLst>
              <a:ext uri="{FF2B5EF4-FFF2-40B4-BE49-F238E27FC236}">
                <a16:creationId xmlns:a16="http://schemas.microsoft.com/office/drawing/2014/main" id="{CAC3904B-517B-4DCA-B386-8C5CCFC46DBB}"/>
              </a:ext>
            </a:extLst>
          </p:cNvPr>
          <p:cNvSpPr>
            <a:spLocks noGrp="1"/>
          </p:cNvSpPr>
          <p:nvPr>
            <p:ph idx="1"/>
          </p:nvPr>
        </p:nvSpPr>
        <p:spPr>
          <a:xfrm>
            <a:off x="609599" y="1412776"/>
            <a:ext cx="8092686" cy="3880773"/>
          </a:xfrm>
        </p:spPr>
        <p:txBody>
          <a:bodyPr>
            <a:normAutofit/>
          </a:bodyPr>
          <a:lstStyle/>
          <a:p>
            <a:pPr marL="0" indent="0" algn="ctr">
              <a:buNone/>
            </a:pPr>
            <a:r>
              <a:rPr lang="en-NZ" sz="2400" dirty="0">
                <a:latin typeface="Arial" panose="020B0604020202020204" pitchFamily="34" charset="0"/>
                <a:cs typeface="Arial" panose="020B0604020202020204" pitchFamily="34" charset="0"/>
              </a:rPr>
              <a:t>Ethics is about values, and ethical behaviour reflects values held by people at large. For Māori, ethics is about ‘tikanga’- for tikanga reflects our values, our beliefs and the way we view the world</a:t>
            </a:r>
          </a:p>
          <a:p>
            <a:pPr marL="0" indent="0" algn="just">
              <a:buNone/>
            </a:pPr>
            <a:r>
              <a:rPr lang="en-NZ" sz="2400" dirty="0">
                <a:latin typeface="Arial" panose="020B0604020202020204" pitchFamily="34" charset="0"/>
                <a:cs typeface="Arial" panose="020B0604020202020204" pitchFamily="34" charset="0"/>
              </a:rPr>
              <a:t>												</a:t>
            </a:r>
            <a:r>
              <a:rPr lang="en-NZ" dirty="0">
                <a:latin typeface="Arial" panose="020B0604020202020204" pitchFamily="34" charset="0"/>
                <a:cs typeface="Arial" panose="020B0604020202020204" pitchFamily="34" charset="0"/>
              </a:rPr>
              <a:t>Hudson et al </a:t>
            </a:r>
          </a:p>
          <a:p>
            <a:pPr marL="0" indent="0" algn="just">
              <a:buNone/>
            </a:pPr>
            <a:endParaRPr lang="en-NZ" sz="2400" dirty="0">
              <a:latin typeface="Arial" panose="020B0604020202020204" pitchFamily="34" charset="0"/>
              <a:cs typeface="Arial" panose="020B0604020202020204" pitchFamily="34" charset="0"/>
            </a:endParaRPr>
          </a:p>
          <a:p>
            <a:pPr marL="0" indent="0" algn="ctr">
              <a:buNone/>
            </a:pPr>
            <a:r>
              <a:rPr lang="en-NZ" sz="2400" dirty="0">
                <a:latin typeface="Arial" panose="020B0604020202020204" pitchFamily="34" charset="0"/>
                <a:cs typeface="Arial" panose="020B0604020202020204" pitchFamily="34" charset="0"/>
              </a:rPr>
              <a:t>What does this mean when you are being asked to take a leadership role as an ethical practitioner?</a:t>
            </a:r>
          </a:p>
          <a:p>
            <a:pPr marL="0" indent="0" algn="just">
              <a:buNone/>
            </a:pPr>
            <a:endParaRPr lang="en-NZ"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77891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3EEB4-89C7-4823-8ABA-F2564FB748D9}"/>
              </a:ext>
            </a:extLst>
          </p:cNvPr>
          <p:cNvSpPr>
            <a:spLocks noGrp="1"/>
          </p:cNvSpPr>
          <p:nvPr>
            <p:ph type="title"/>
          </p:nvPr>
        </p:nvSpPr>
        <p:spPr>
          <a:xfrm>
            <a:off x="395536" y="404664"/>
            <a:ext cx="8138865" cy="1320800"/>
          </a:xfrm>
        </p:spPr>
        <p:txBody>
          <a:bodyPr>
            <a:normAutofit/>
          </a:bodyPr>
          <a:lstStyle/>
          <a:p>
            <a:r>
              <a:rPr lang="mi-NZ" sz="3200" dirty="0"/>
              <a:t>Āta whakarongo,titiro,whakaaro</a:t>
            </a:r>
            <a:br>
              <a:rPr lang="mi-NZ" sz="3200" dirty="0"/>
            </a:br>
            <a:r>
              <a:rPr lang="mi-NZ" sz="3200" dirty="0"/>
              <a:t>Listen, observe and consider carefully</a:t>
            </a:r>
            <a:endParaRPr lang="en-NZ" sz="3200" dirty="0"/>
          </a:p>
        </p:txBody>
      </p:sp>
      <p:sp>
        <p:nvSpPr>
          <p:cNvPr id="3" name="Content Placeholder 2">
            <a:extLst>
              <a:ext uri="{FF2B5EF4-FFF2-40B4-BE49-F238E27FC236}">
                <a16:creationId xmlns:a16="http://schemas.microsoft.com/office/drawing/2014/main" id="{CBE56D04-DEF4-4518-869B-39DD0A1DA77C}"/>
              </a:ext>
            </a:extLst>
          </p:cNvPr>
          <p:cNvSpPr>
            <a:spLocks noGrp="1"/>
          </p:cNvSpPr>
          <p:nvPr>
            <p:ph idx="1"/>
          </p:nvPr>
        </p:nvSpPr>
        <p:spPr>
          <a:xfrm>
            <a:off x="395536" y="1725464"/>
            <a:ext cx="8138865" cy="3880773"/>
          </a:xfrm>
        </p:spPr>
        <p:txBody>
          <a:bodyPr>
            <a:normAutofit fontScale="92500" lnSpcReduction="10000"/>
          </a:bodyPr>
          <a:lstStyle/>
          <a:p>
            <a:pPr marL="0" indent="0" algn="ctr">
              <a:buNone/>
            </a:pPr>
            <a:r>
              <a:rPr lang="mi-NZ" sz="2400" dirty="0"/>
              <a:t>I will be discussing attributes, values and kōrero that reflect a Māori perspective of leadership:</a:t>
            </a:r>
          </a:p>
          <a:p>
            <a:pPr marL="0" indent="0" algn="ctr">
              <a:buNone/>
            </a:pPr>
            <a:r>
              <a:rPr lang="mi-NZ" sz="2400" dirty="0"/>
              <a:t>RANGATIRATANGA</a:t>
            </a:r>
          </a:p>
          <a:p>
            <a:pPr marL="0" indent="0" algn="ctr">
              <a:buNone/>
            </a:pPr>
            <a:endParaRPr lang="mi-NZ" sz="2400" dirty="0"/>
          </a:p>
          <a:p>
            <a:pPr marL="0" indent="0" algn="ctr">
              <a:buNone/>
            </a:pPr>
            <a:r>
              <a:rPr lang="en-NZ" sz="2400" dirty="0"/>
              <a:t>You will allocated into groups for breakout rooms and given a specific kaupapa to take notes for </a:t>
            </a:r>
          </a:p>
          <a:p>
            <a:pPr marL="0" indent="0" algn="ctr">
              <a:buNone/>
            </a:pPr>
            <a:r>
              <a:rPr lang="en-NZ" sz="2400" dirty="0"/>
              <a:t>However, note any other kōrero you consider important for assessment 1</a:t>
            </a:r>
          </a:p>
          <a:p>
            <a:pPr marL="0" indent="0" algn="ctr">
              <a:buNone/>
            </a:pPr>
            <a:r>
              <a:rPr lang="mi-NZ" sz="2400" dirty="0"/>
              <a:t>As you listen and observe</a:t>
            </a:r>
            <a:r>
              <a:rPr lang="en-NZ" sz="2400" dirty="0"/>
              <a:t>, consider what might apply to you as you take a leadership role as an ethical practitioner. </a:t>
            </a:r>
          </a:p>
          <a:p>
            <a:pPr marL="0" indent="0" algn="ctr">
              <a:buNone/>
            </a:pPr>
            <a:endParaRPr lang="mi-NZ" sz="2400" dirty="0"/>
          </a:p>
        </p:txBody>
      </p:sp>
    </p:spTree>
    <p:extLst>
      <p:ext uri="{BB962C8B-B14F-4D97-AF65-F5344CB8AC3E}">
        <p14:creationId xmlns:p14="http://schemas.microsoft.com/office/powerpoint/2010/main" val="3771290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Attributes of a leader</a:t>
            </a:r>
          </a:p>
        </p:txBody>
      </p:sp>
      <p:sp>
        <p:nvSpPr>
          <p:cNvPr id="3" name="Content Placeholder 2"/>
          <p:cNvSpPr>
            <a:spLocks noGrp="1"/>
          </p:cNvSpPr>
          <p:nvPr>
            <p:ph idx="1"/>
          </p:nvPr>
        </p:nvSpPr>
        <p:spPr>
          <a:xfrm>
            <a:off x="395536" y="1556792"/>
            <a:ext cx="7812535" cy="4536504"/>
          </a:xfrm>
        </p:spPr>
        <p:txBody>
          <a:bodyPr>
            <a:normAutofit fontScale="92500" lnSpcReduction="10000"/>
          </a:bodyPr>
          <a:lstStyle/>
          <a:p>
            <a:pPr>
              <a:spcBef>
                <a:spcPts val="1200"/>
              </a:spcBef>
            </a:pPr>
            <a:r>
              <a:rPr lang="en-NZ" sz="2000" dirty="0">
                <a:latin typeface="Arial" panose="020B0604020202020204" pitchFamily="34" charset="0"/>
                <a:cs typeface="Arial" panose="020B0604020202020204" pitchFamily="34" charset="0"/>
              </a:rPr>
              <a:t>Aroha		 		To care for and manaaki the people</a:t>
            </a:r>
          </a:p>
          <a:p>
            <a:pPr>
              <a:spcBef>
                <a:spcPts val="1200"/>
              </a:spcBef>
            </a:pPr>
            <a:r>
              <a:rPr lang="en-NZ" sz="2000" dirty="0">
                <a:latin typeface="Arial" panose="020B0604020202020204" pitchFamily="34" charset="0"/>
                <a:cs typeface="Arial" panose="020B0604020202020204" pitchFamily="34" charset="0"/>
              </a:rPr>
              <a:t>Tino rangatiratanga	Sovereignty and self determination</a:t>
            </a:r>
          </a:p>
          <a:p>
            <a:pPr>
              <a:spcBef>
                <a:spcPts val="1200"/>
              </a:spcBef>
              <a:tabLst>
                <a:tab pos="2778125" algn="l"/>
              </a:tabLst>
            </a:pPr>
            <a:r>
              <a:rPr lang="en-NZ" sz="2000" dirty="0">
                <a:latin typeface="Arial" panose="020B0604020202020204" pitchFamily="34" charset="0"/>
                <a:cs typeface="Arial" panose="020B0604020202020204" pitchFamily="34" charset="0"/>
              </a:rPr>
              <a:t>Mana wahine	Female roles of power</a:t>
            </a:r>
          </a:p>
          <a:p>
            <a:pPr>
              <a:spcBef>
                <a:spcPts val="1200"/>
              </a:spcBef>
            </a:pPr>
            <a:r>
              <a:rPr lang="en-NZ" sz="2000" dirty="0">
                <a:latin typeface="Arial" panose="020B0604020202020204" pitchFamily="34" charset="0"/>
                <a:cs typeface="Arial" panose="020B0604020202020204" pitchFamily="34" charset="0"/>
              </a:rPr>
              <a:t>Tikanga kore		 	 Adapting without losing true essence </a:t>
            </a:r>
          </a:p>
          <a:p>
            <a:pPr>
              <a:spcBef>
                <a:spcPts val="1200"/>
              </a:spcBef>
            </a:pPr>
            <a:r>
              <a:rPr lang="en-NZ" sz="2000" dirty="0">
                <a:latin typeface="Arial" panose="020B0604020202020204" pitchFamily="34" charset="0"/>
                <a:cs typeface="Arial" panose="020B0604020202020204" pitchFamily="34" charset="0"/>
              </a:rPr>
              <a:t>Pono/tika		 	        Be true and correct</a:t>
            </a:r>
          </a:p>
          <a:p>
            <a:pPr>
              <a:spcBef>
                <a:spcPts val="1200"/>
              </a:spcBef>
            </a:pPr>
            <a:r>
              <a:rPr lang="en-NZ" sz="2000" dirty="0">
                <a:latin typeface="Arial" panose="020B0604020202020204" pitchFamily="34" charset="0"/>
                <a:cs typeface="Arial" panose="020B0604020202020204" pitchFamily="34" charset="0"/>
              </a:rPr>
              <a:t>Pakanga	              	To Challenge or debate</a:t>
            </a:r>
          </a:p>
          <a:p>
            <a:pPr marL="0" indent="0" algn="ctr">
              <a:buNone/>
            </a:pPr>
            <a:endParaRPr lang="en-NZ" sz="2400" dirty="0">
              <a:latin typeface="Arial" panose="020B0604020202020204" pitchFamily="34" charset="0"/>
              <a:cs typeface="Arial" panose="020B0604020202020204" pitchFamily="34" charset="0"/>
            </a:endParaRPr>
          </a:p>
          <a:p>
            <a:pPr marL="0" indent="0" algn="ctr">
              <a:buNone/>
            </a:pPr>
            <a:r>
              <a:rPr lang="en-NZ" sz="2400" b="1" dirty="0">
                <a:latin typeface="Arial" panose="020B0604020202020204" pitchFamily="34" charset="0"/>
                <a:cs typeface="Arial" panose="020B0604020202020204" pitchFamily="34" charset="0"/>
              </a:rPr>
              <a:t>Strong sense of identity and purpose</a:t>
            </a:r>
          </a:p>
          <a:p>
            <a:pPr marL="0" indent="0" algn="ctr">
              <a:buNone/>
            </a:pPr>
            <a:r>
              <a:rPr lang="en-NZ" sz="2400" b="1" dirty="0">
                <a:latin typeface="Arial" panose="020B0604020202020204" pitchFamily="34" charset="0"/>
                <a:cs typeface="Arial" panose="020B0604020202020204" pitchFamily="34" charset="0"/>
              </a:rPr>
              <a:t>Set high standards</a:t>
            </a:r>
          </a:p>
          <a:p>
            <a:pPr marL="0" indent="0" algn="ctr">
              <a:buNone/>
            </a:pPr>
            <a:r>
              <a:rPr lang="en-NZ" sz="1800" dirty="0">
                <a:latin typeface="Arial" panose="020B0604020202020204" pitchFamily="34" charset="0"/>
                <a:cs typeface="Arial" panose="020B0604020202020204" pitchFamily="34" charset="0"/>
              </a:rPr>
              <a:t>				</a:t>
            </a:r>
          </a:p>
          <a:p>
            <a:pPr marL="0" indent="0" algn="ctr">
              <a:buNone/>
            </a:pPr>
            <a:r>
              <a:rPr lang="en-NZ" sz="1800" dirty="0">
                <a:latin typeface="Arial" panose="020B0604020202020204" pitchFamily="34" charset="0"/>
                <a:cs typeface="Arial" panose="020B0604020202020204" pitchFamily="34" charset="0"/>
              </a:rPr>
              <a:t>				Te Momo. 	(Hawkins, 2017)</a:t>
            </a:r>
          </a:p>
        </p:txBody>
      </p:sp>
    </p:spTree>
    <p:extLst>
      <p:ext uri="{BB962C8B-B14F-4D97-AF65-F5344CB8AC3E}">
        <p14:creationId xmlns:p14="http://schemas.microsoft.com/office/powerpoint/2010/main" val="130051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1117</TotalTime>
  <Words>1640</Words>
  <Application>Microsoft Office PowerPoint</Application>
  <PresentationFormat>On-screen Show (4:3)</PresentationFormat>
  <Paragraphs>157</Paragraphs>
  <Slides>23</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Arial</vt:lpstr>
      <vt:lpstr>Arial Narrow</vt:lpstr>
      <vt:lpstr>Calibri</vt:lpstr>
      <vt:lpstr>HelveticaNeue-Light</vt:lpstr>
      <vt:lpstr>Roboto</vt:lpstr>
      <vt:lpstr>Times New Roman</vt:lpstr>
      <vt:lpstr>Trebuchet MS</vt:lpstr>
      <vt:lpstr>Wingdings 3</vt:lpstr>
      <vt:lpstr>Facet</vt:lpstr>
      <vt:lpstr>Rangatiratanga and Ethical Practice</vt:lpstr>
      <vt:lpstr>Karakia Timatanga</vt:lpstr>
      <vt:lpstr>Mihi-a-tauira/Waiata tautoko</vt:lpstr>
      <vt:lpstr>PowerPoint Presentation</vt:lpstr>
      <vt:lpstr>Learning outcome 1</vt:lpstr>
      <vt:lpstr>Tiriti-based practice... Partnership, Participation and protection</vt:lpstr>
      <vt:lpstr>Ethics- Tikanga</vt:lpstr>
      <vt:lpstr>Āta whakarongo,titiro,whakaaro Listen, observe and consider carefully</vt:lpstr>
      <vt:lpstr>Attributes of a leader</vt:lpstr>
      <vt:lpstr>Attributes of a leader</vt:lpstr>
      <vt:lpstr>He Tino Rangatira!</vt:lpstr>
      <vt:lpstr>Te Noho Kotahitanga-Unitec Values</vt:lpstr>
      <vt:lpstr>Rangatiratanga</vt:lpstr>
      <vt:lpstr>Whakaritenga</vt:lpstr>
      <vt:lpstr>Kaitiakitanga</vt:lpstr>
      <vt:lpstr>Mahi Kotahitanga</vt:lpstr>
      <vt:lpstr>Ngākau Māhaki</vt:lpstr>
      <vt:lpstr>Our Code our Standards</vt:lpstr>
      <vt:lpstr>For your consideration...</vt:lpstr>
      <vt:lpstr>Group/Break out rooms</vt:lpstr>
      <vt:lpstr>Kei te rangatira nei... te kōrero whakamutunga</vt:lpstr>
      <vt:lpstr>Karakia whakamutunga</vt:lpstr>
      <vt:lpstr>References</vt:lpstr>
    </vt:vector>
  </TitlesOfParts>
  <Company>Unitec New Zealand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Caryn Bodger</dc:creator>
  <cp:lastModifiedBy>Galina Stebletsova</cp:lastModifiedBy>
  <cp:revision>67</cp:revision>
  <dcterms:created xsi:type="dcterms:W3CDTF">2010-11-08T21:20:06Z</dcterms:created>
  <dcterms:modified xsi:type="dcterms:W3CDTF">2022-03-15T19:46:55Z</dcterms:modified>
</cp:coreProperties>
</file>