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1" r:id="rId2"/>
    <p:sldId id="267" r:id="rId3"/>
    <p:sldId id="268" r:id="rId4"/>
    <p:sldId id="269" r:id="rId5"/>
    <p:sldId id="270" r:id="rId6"/>
    <p:sldId id="271" r:id="rId7"/>
    <p:sldId id="272" r:id="rId8"/>
    <p:sldId id="273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3">
          <p15:clr>
            <a:srgbClr val="A4A3A4"/>
          </p15:clr>
        </p15:guide>
        <p15:guide id="2" pos="6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clrMru>
    <a:srgbClr val="0000FF"/>
    <a:srgbClr val="2F7E1D"/>
    <a:srgbClr val="2E79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2" autoAdjust="0"/>
    <p:restoredTop sz="60365" autoAdjust="0"/>
  </p:normalViewPr>
  <p:slideViewPr>
    <p:cSldViewPr snapToGrid="0" snapToObjects="1">
      <p:cViewPr varScale="1">
        <p:scale>
          <a:sx n="41" d="100"/>
          <a:sy n="41" d="100"/>
        </p:scale>
        <p:origin x="1776" y="54"/>
      </p:cViewPr>
      <p:guideLst>
        <p:guide orient="horz" pos="513"/>
        <p:guide pos="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183B319-E25D-40CB-BB8E-24A90446315C}" type="datetimeFigureOut">
              <a:rPr lang="en-US"/>
              <a:pPr>
                <a:defRPr/>
              </a:pPr>
              <a:t>9/5/2022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7A2DE84-F0A4-417E-88A2-8D8F34D7F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9912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to guide you wit</a:t>
            </a:r>
            <a:r>
              <a:rPr lang="en-US" baseline="0" dirty="0"/>
              <a:t>h using the spreadsheet </a:t>
            </a:r>
            <a:r>
              <a:rPr lang="en-US" dirty="0"/>
              <a:t>to complete assignment 2</a:t>
            </a:r>
            <a:r>
              <a:rPr lang="en-US" baseline="0" dirty="0"/>
              <a:t>.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A2DE84-F0A4-417E-88A2-8D8F34D7F39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648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The workbook has four</a:t>
            </a:r>
            <a:r>
              <a:rPr lang="en-US" baseline="0" dirty="0">
                <a:solidFill>
                  <a:srgbClr val="0000FF"/>
                </a:solidFill>
              </a:rPr>
              <a:t> worksheets as shown here as four “tabs”.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>
                <a:solidFill>
                  <a:srgbClr val="0000FF"/>
                </a:solidFill>
              </a:rPr>
              <a:t>used for calculating the GFA for the project. This is a simple exercise you complete at the start of your assignment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>
                <a:solidFill>
                  <a:srgbClr val="0000FF"/>
                </a:solidFill>
              </a:rPr>
              <a:t>The Workbook. This is where the majority of your time will be spent (more on this later)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>
                <a:solidFill>
                  <a:srgbClr val="0000FF"/>
                </a:solidFill>
              </a:rPr>
              <a:t>Elemental summary report. Complete the project information boxes (name </a:t>
            </a:r>
            <a:r>
              <a:rPr lang="en-US" baseline="0" dirty="0" err="1">
                <a:solidFill>
                  <a:srgbClr val="0000FF"/>
                </a:solidFill>
              </a:rPr>
              <a:t>etc</a:t>
            </a:r>
            <a:r>
              <a:rPr lang="en-US" baseline="0" dirty="0">
                <a:solidFill>
                  <a:srgbClr val="0000FF"/>
                </a:solidFill>
              </a:rPr>
              <a:t>). The rest of the report will self generate as you work through the Workbook tab.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>
                <a:solidFill>
                  <a:srgbClr val="0000FF"/>
                </a:solidFill>
              </a:rPr>
              <a:t>Assumptions – hopefully self explanatory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>
                <a:solidFill>
                  <a:srgbClr val="0000FF"/>
                </a:solidFill>
              </a:rPr>
              <a:t>Query Sheet – to record any information exchanges – in the usual QS format.</a:t>
            </a:r>
          </a:p>
          <a:p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A2DE84-F0A4-417E-88A2-8D8F34D7F39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89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workbook has a number of different</a:t>
            </a:r>
            <a:r>
              <a:rPr lang="en-US" baseline="0" dirty="0"/>
              <a:t> views depending upon which combination of Group and Ungroup controls you have open.</a:t>
            </a:r>
          </a:p>
          <a:p>
            <a:endParaRPr lang="en-US" baseline="0" dirty="0"/>
          </a:p>
          <a:p>
            <a:r>
              <a:rPr lang="en-US" baseline="0" dirty="0"/>
              <a:t>We will now investigate how to use this worksheet.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A2DE84-F0A4-417E-88A2-8D8F34D7F39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906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views are controlled</a:t>
            </a:r>
            <a:r>
              <a:rPr lang="en-US" baseline="0" dirty="0"/>
              <a:t> with the group and ungroup commands. </a:t>
            </a:r>
            <a:r>
              <a:rPr lang="en-US" baseline="0"/>
              <a:t>Experiment </a:t>
            </a:r>
            <a:r>
              <a:rPr lang="en-US" baseline="0" dirty="0"/>
              <a:t>with these to see how they change the way you can view the spreadsheet.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A2DE84-F0A4-417E-88A2-8D8F34D7F39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4234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#1 is the measuring zone for each item. Standard</a:t>
            </a:r>
            <a:r>
              <a:rPr lang="en-US" baseline="0" dirty="0"/>
              <a:t> QS format – horizontal layout</a:t>
            </a:r>
          </a:p>
          <a:p>
            <a:r>
              <a:rPr lang="en-US" baseline="0" dirty="0"/>
              <a:t>#2 is the pricing zone. This is in a freeform layout for maximum flexibility</a:t>
            </a:r>
          </a:p>
          <a:p>
            <a:r>
              <a:rPr lang="en-US" baseline="0" dirty="0"/>
              <a:t>#3 is for audit trails &amp; </a:t>
            </a:r>
            <a:r>
              <a:rPr lang="en-US" baseline="0" dirty="0" err="1"/>
              <a:t>sidenotes</a:t>
            </a:r>
            <a:r>
              <a:rPr lang="en-US" baseline="0" dirty="0"/>
              <a:t> for the </a:t>
            </a:r>
            <a:r>
              <a:rPr lang="en-US" baseline="0" dirty="0" err="1"/>
              <a:t>DimSets</a:t>
            </a:r>
            <a:r>
              <a:rPr lang="en-US" baseline="0" dirty="0"/>
              <a:t>.</a:t>
            </a:r>
          </a:p>
          <a:p>
            <a:r>
              <a:rPr lang="en-US" baseline="0" dirty="0"/>
              <a:t>#4 is for pricing notes and references.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A2DE84-F0A4-417E-88A2-8D8F34D7F39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6554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intention is that</a:t>
            </a:r>
            <a:r>
              <a:rPr lang="en-US" baseline="0" dirty="0"/>
              <a:t> the items used to create each of the elemental summaries will be building up using the measuring and pricing zones of the spreadsheet – however there are situations where you may simply wish to use a “lump sum” monetary allowance or use a $/m2 GFA calculation for the elemental total.</a:t>
            </a:r>
          </a:p>
          <a:p>
            <a:endParaRPr lang="en-US" baseline="0" dirty="0"/>
          </a:p>
          <a:p>
            <a:r>
              <a:rPr lang="en-US" baseline="0" dirty="0"/>
              <a:t>Therefore </a:t>
            </a:r>
            <a:br>
              <a:rPr lang="en-US" baseline="0" dirty="0"/>
            </a:br>
            <a:r>
              <a:rPr lang="en-US" baseline="0" dirty="0"/>
              <a:t>Option 1 Allows you to place a value in cell Option 1 Lump Sum which will be included in the elemental total. </a:t>
            </a:r>
          </a:p>
          <a:p>
            <a:r>
              <a:rPr lang="en-US" baseline="0" dirty="0"/>
              <a:t>-and or -</a:t>
            </a:r>
          </a:p>
          <a:p>
            <a:r>
              <a:rPr lang="en-US" baseline="0" dirty="0"/>
              <a:t>Option 2 allows you to place a value in the grey $/m2 cell – and this will calculate a total which will be included in the elemental total.</a:t>
            </a:r>
          </a:p>
          <a:p>
            <a:endParaRPr lang="en-US" baseline="0" dirty="0"/>
          </a:p>
          <a:p>
            <a:r>
              <a:rPr lang="en-US" baseline="0" dirty="0"/>
              <a:t>Note that these options can be used alone, together or in combination with measured elemental items. 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A2DE84-F0A4-417E-88A2-8D8F34D7F39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3957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Most</a:t>
            </a:r>
            <a:r>
              <a:rPr lang="en-US" baseline="0" dirty="0"/>
              <a:t> of this worksheet is populated by links to Named Ranges in the workbook or GFA worksheets.</a:t>
            </a:r>
          </a:p>
          <a:p>
            <a:endParaRPr lang="en-US" baseline="0" dirty="0"/>
          </a:p>
          <a:p>
            <a:r>
              <a:rPr lang="en-US" baseline="0" dirty="0"/>
              <a:t>You only have to:</a:t>
            </a:r>
          </a:p>
          <a:p>
            <a:pPr marL="228600" indent="-228600">
              <a:buAutoNum type="arabicPeriod"/>
            </a:pPr>
            <a:r>
              <a:rPr lang="en-US" baseline="0" dirty="0"/>
              <a:t>Complete the Project information cells at the top of the sheet</a:t>
            </a:r>
          </a:p>
          <a:p>
            <a:pPr marL="228600" indent="-228600">
              <a:buAutoNum type="arabicPeriod"/>
            </a:pPr>
            <a:r>
              <a:rPr lang="en-US" baseline="0" dirty="0"/>
              <a:t>Add the elemental descriptions in the “Descriptions” column.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A2DE84-F0A4-417E-88A2-8D8F34D7F39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0355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only a brief</a:t>
            </a:r>
            <a:r>
              <a:rPr lang="en-US" baseline="0" dirty="0"/>
              <a:t> overview of the contents of the spreadsheet. </a:t>
            </a:r>
          </a:p>
          <a:p>
            <a:endParaRPr lang="en-US" baseline="0" dirty="0"/>
          </a:p>
          <a:p>
            <a:r>
              <a:rPr lang="en-US" baseline="0" dirty="0"/>
              <a:t>In review note that the format is very similar to the </a:t>
            </a:r>
            <a:r>
              <a:rPr lang="en-US" baseline="0" dirty="0" err="1"/>
              <a:t>pSOFT</a:t>
            </a:r>
            <a:r>
              <a:rPr lang="en-US" baseline="0" dirty="0"/>
              <a:t> templates used in the measuring papers.</a:t>
            </a:r>
          </a:p>
          <a:p>
            <a:r>
              <a:rPr lang="en-US" baseline="0" dirty="0"/>
              <a:t>The spreadsheet is intended to assist you to complete your assignment.</a:t>
            </a:r>
          </a:p>
          <a:p>
            <a:r>
              <a:rPr lang="en-US" baseline="0" dirty="0"/>
              <a:t>Dimensions and pricing can be accommodated in a number of different ways of arriving at an elemental total 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 measure and price, 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$/m2 GFA 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/>
              <a:t>or Lump Sum </a:t>
            </a:r>
          </a:p>
          <a:p>
            <a:pPr marL="0" indent="0">
              <a:buFont typeface="Arial" charset="0"/>
              <a:buNone/>
            </a:pPr>
            <a:r>
              <a:rPr lang="en-US" baseline="0" dirty="0"/>
              <a:t>Or a combination of these techniques.</a:t>
            </a:r>
          </a:p>
          <a:p>
            <a:pPr marL="171450" indent="-171450">
              <a:buFont typeface="Arial" charset="0"/>
              <a:buChar char="•"/>
            </a:pPr>
            <a:endParaRPr lang="en-US" dirty="0"/>
          </a:p>
          <a:p>
            <a:pPr marL="0" indent="0">
              <a:buFont typeface="Arial" charset="0"/>
              <a:buNone/>
            </a:pPr>
            <a:r>
              <a:rPr lang="en-US" dirty="0"/>
              <a:t>Please ask if you need additional support.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A2DE84-F0A4-417E-88A2-8D8F34D7F39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715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13017-0C45-4569-B385-0D7E2517AE7E}" type="datetime1">
              <a:rPr lang="en-US" smtClean="0"/>
              <a:pPr>
                <a:defRPr/>
              </a:pPr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1B36C-0CE0-44E6-872C-AC0765992A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24483-E8A4-4768-A64A-282348D80F1A}" type="datetime1">
              <a:rPr lang="en-US" smtClean="0"/>
              <a:pPr>
                <a:defRPr/>
              </a:pPr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5E949-B55B-439A-AA9A-89DFFCFCC6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6396E-3935-4791-B502-536AE443D54E}" type="datetime1">
              <a:rPr lang="en-US" smtClean="0"/>
              <a:pPr>
                <a:defRPr/>
              </a:pPr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C9967-5422-4D16-9568-0086032F7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E8C24-83F5-4306-B5E1-7127ACF2252D}" type="datetime1">
              <a:rPr lang="en-US" smtClean="0"/>
              <a:pPr>
                <a:defRPr/>
              </a:pPr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0F030-6A76-44DD-B25C-57953628D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C0212-EE94-4D01-85B1-469322692175}" type="datetime1">
              <a:rPr lang="en-US" smtClean="0"/>
              <a:pPr>
                <a:defRPr/>
              </a:pPr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0AC11-EC74-45D7-97DD-93773B7F30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DED43-9628-4F26-A78B-6ECFD4B78B76}" type="datetime1">
              <a:rPr lang="en-US" smtClean="0"/>
              <a:pPr>
                <a:defRPr/>
              </a:pPr>
              <a:t>9/5/2022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A3664-4702-4529-AE7C-22278F77D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D9C81-213A-4F3D-B635-6CF9209E5DB9}" type="datetime1">
              <a:rPr lang="en-US" smtClean="0"/>
              <a:pPr>
                <a:defRPr/>
              </a:pPr>
              <a:t>9/5/2022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5A8C0-4CFE-4197-8DEF-5E43B1BD5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8CD86-1B2D-4DA2-8F5D-66BE43C89FA9}" type="datetime1">
              <a:rPr lang="en-US" smtClean="0"/>
              <a:pPr>
                <a:defRPr/>
              </a:pPr>
              <a:t>9/5/2022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C4377-CB4B-4401-9A67-3D9BF6979A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41241-5B73-4D98-BD9E-765D84F318E2}" type="datetime1">
              <a:rPr lang="en-US" smtClean="0"/>
              <a:pPr>
                <a:defRPr/>
              </a:pPr>
              <a:t>9/5/2022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A6D40-7F8F-4430-BF5D-22B26C26F0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0EEB-A829-4E56-AF6B-8C6D0DE124AC}" type="datetime1">
              <a:rPr lang="en-US" smtClean="0"/>
              <a:pPr>
                <a:defRPr/>
              </a:pPr>
              <a:t>9/5/2022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AECF4-BB90-40E8-A9ED-25676DC60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B7C3A-F914-4944-8845-A0B837EFD2C0}" type="datetime1">
              <a:rPr lang="en-US" smtClean="0"/>
              <a:pPr>
                <a:defRPr/>
              </a:pPr>
              <a:t>9/5/2022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1C3F6-E2DE-4E69-B170-468AFCE42F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0FDF59B-E782-4B39-8B51-398C4A19893C}" type="datetime1">
              <a:rPr lang="en-US" smtClean="0"/>
              <a:pPr>
                <a:defRPr/>
              </a:pPr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44EC44C-3E7F-4F61-8D15-9E63FF315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08100" y="4011378"/>
            <a:ext cx="7058498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1800"/>
              </a:spcAft>
              <a:defRPr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Working with the new spreadsheet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1588" y="685800"/>
            <a:ext cx="2873376" cy="2874963"/>
            <a:chOff x="-1588" y="685800"/>
            <a:chExt cx="2873376" cy="2874963"/>
          </a:xfrm>
        </p:grpSpPr>
        <p:pic>
          <p:nvPicPr>
            <p:cNvPr id="2050" name="Logo side.png" descr="/Users/abold/Desktop/Logo side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-1588" y="685800"/>
              <a:ext cx="2873376" cy="2874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3" name="Picture 4" descr="Unitec logo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41300" y="998538"/>
              <a:ext cx="2133600" cy="213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544" y="143147"/>
            <a:ext cx="1789112" cy="178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41301"/>
            <a:ext cx="6527260" cy="1143000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Overview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000" y="2495550"/>
            <a:ext cx="81280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78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544" y="143147"/>
            <a:ext cx="1789112" cy="178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89259"/>
            <a:ext cx="6527260" cy="1143000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The Workbook (tab 2)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4809" y="1932259"/>
            <a:ext cx="5078132" cy="476036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700487"/>
            <a:ext cx="6186791" cy="2791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27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544" y="143147"/>
            <a:ext cx="1789112" cy="178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6655" y="1037703"/>
            <a:ext cx="6527260" cy="1143000"/>
          </a:xfrm>
        </p:spPr>
        <p:txBody>
          <a:bodyPr/>
          <a:lstStyle/>
          <a:p>
            <a:br>
              <a:rPr lang="en-US" dirty="0"/>
            </a:br>
            <a:r>
              <a:rPr lang="en-US" sz="4000" dirty="0"/>
              <a:t>How to….with the workbook 1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l="-2" t="1" r="40161" b="48209"/>
          <a:stretch/>
        </p:blipFill>
        <p:spPr>
          <a:xfrm>
            <a:off x="476655" y="2466749"/>
            <a:ext cx="7211742" cy="2805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191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544" y="143147"/>
            <a:ext cx="1789112" cy="178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5021" y="1051051"/>
            <a:ext cx="652726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How to….with the workbook 2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455843"/>
            <a:ext cx="9144000" cy="4125310"/>
          </a:xfrm>
          <a:prstGeom prst="rect">
            <a:avLst/>
          </a:prstGeom>
        </p:spPr>
      </p:pic>
      <p:sp>
        <p:nvSpPr>
          <p:cNvPr id="6" name="Rounded Rectangular Callout 5"/>
          <p:cNvSpPr/>
          <p:nvPr/>
        </p:nvSpPr>
        <p:spPr>
          <a:xfrm>
            <a:off x="1653703" y="3054485"/>
            <a:ext cx="2081718" cy="525293"/>
          </a:xfrm>
          <a:prstGeom prst="wedgeRoundRectCallout">
            <a:avLst>
              <a:gd name="adj1" fmla="val 68056"/>
              <a:gd name="adj2" fmla="val 88426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#1 measurements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4062920" y="3054484"/>
            <a:ext cx="2081718" cy="525293"/>
          </a:xfrm>
          <a:prstGeom prst="wedgeRoundRectCallout">
            <a:avLst>
              <a:gd name="adj1" fmla="val 45626"/>
              <a:gd name="adj2" fmla="val 99537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#2 pricing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612844" y="4255851"/>
            <a:ext cx="2081718" cy="525293"/>
          </a:xfrm>
          <a:prstGeom prst="wedgeRoundRectCallout">
            <a:avLst>
              <a:gd name="adj1" fmla="val -9514"/>
              <a:gd name="adj2" fmla="val -152315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#3 </a:t>
            </a:r>
            <a:r>
              <a:rPr lang="en-US" dirty="0" err="1"/>
              <a:t>sidenotes</a:t>
            </a:r>
            <a:endParaRPr lang="en-US" dirty="0"/>
          </a:p>
        </p:txBody>
      </p:sp>
      <p:sp>
        <p:nvSpPr>
          <p:cNvPr id="11" name="Rounded Rectangular Callout 10"/>
          <p:cNvSpPr/>
          <p:nvPr/>
        </p:nvSpPr>
        <p:spPr>
          <a:xfrm>
            <a:off x="6144638" y="4518497"/>
            <a:ext cx="2081718" cy="525293"/>
          </a:xfrm>
          <a:prstGeom prst="wedgeRoundRectCallout">
            <a:avLst>
              <a:gd name="adj1" fmla="val 24131"/>
              <a:gd name="adj2" fmla="val -185648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#</a:t>
            </a:r>
            <a:r>
              <a:rPr lang="en-US"/>
              <a:t>4 pricing notes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443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544" y="143147"/>
            <a:ext cx="1789112" cy="178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6655" y="789259"/>
            <a:ext cx="6527260" cy="11430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How to….with the workbook 3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0234" y="2608092"/>
            <a:ext cx="8453766" cy="1205149"/>
          </a:xfrm>
          <a:prstGeom prst="rect">
            <a:avLst/>
          </a:prstGeom>
        </p:spPr>
      </p:pic>
      <p:sp>
        <p:nvSpPr>
          <p:cNvPr id="6" name="Rounded Rectangular Callout 5"/>
          <p:cNvSpPr/>
          <p:nvPr/>
        </p:nvSpPr>
        <p:spPr>
          <a:xfrm>
            <a:off x="1157593" y="4941652"/>
            <a:ext cx="2081718" cy="765932"/>
          </a:xfrm>
          <a:prstGeom prst="wedgeRoundRectCallout">
            <a:avLst>
              <a:gd name="adj1" fmla="val 17588"/>
              <a:gd name="adj2" fmla="val -255082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Linked to the GFA range name</a:t>
            </a:r>
          </a:p>
          <a:p>
            <a:pPr algn="ctr"/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3996447" y="4214627"/>
            <a:ext cx="2081718" cy="998405"/>
          </a:xfrm>
          <a:prstGeom prst="wedgeRoundRectCallout">
            <a:avLst>
              <a:gd name="adj1" fmla="val -56244"/>
              <a:gd name="adj2" fmla="val -135960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Option#2 </a:t>
            </a:r>
          </a:p>
          <a:p>
            <a:pPr algn="ctr"/>
            <a:r>
              <a:rPr lang="en-US" dirty="0"/>
              <a:t>Put your $/m2</a:t>
            </a:r>
            <a:br>
              <a:rPr lang="en-US" dirty="0"/>
            </a:br>
            <a:r>
              <a:rPr lang="en-US" dirty="0"/>
              <a:t>value here. </a:t>
            </a:r>
          </a:p>
          <a:p>
            <a:pPr algn="ctr"/>
            <a:endParaRPr lang="en-US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6771801" y="4904812"/>
            <a:ext cx="2081718" cy="802772"/>
          </a:xfrm>
          <a:prstGeom prst="wedgeRoundRectCallout">
            <a:avLst>
              <a:gd name="adj1" fmla="val 11046"/>
              <a:gd name="adj2" fmla="val -267501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Option #1 Put your $ value here.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885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544" y="143147"/>
            <a:ext cx="1789112" cy="178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6655" y="789259"/>
            <a:ext cx="6527260" cy="1143000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The Elemental Summary Report</a:t>
            </a:r>
            <a:br>
              <a:rPr lang="en-US" dirty="0"/>
            </a:b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4500" y="2521084"/>
            <a:ext cx="3635713" cy="4241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60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544" y="143147"/>
            <a:ext cx="1789112" cy="178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6655" y="711439"/>
            <a:ext cx="6527260" cy="1143000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Review</a:t>
            </a:r>
            <a:br>
              <a:rPr lang="en-US" dirty="0"/>
            </a:b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t="-12438" b="12438"/>
          <a:stretch/>
        </p:blipFill>
        <p:spPr>
          <a:xfrm>
            <a:off x="1206094" y="1282939"/>
            <a:ext cx="6551833" cy="4960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489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6050</TotalTime>
  <Words>602</Words>
  <Application>Microsoft Office PowerPoint</Application>
  <PresentationFormat>On-screen Show (4:3)</PresentationFormat>
  <Paragraphs>62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Verdana</vt:lpstr>
      <vt:lpstr>Office Theme</vt:lpstr>
      <vt:lpstr>PowerPoint Presentation</vt:lpstr>
      <vt:lpstr> Overview </vt:lpstr>
      <vt:lpstr> The Workbook (tab 2) </vt:lpstr>
      <vt:lpstr> How to….with the workbook 1 </vt:lpstr>
      <vt:lpstr>  How to….with the workbook 2  </vt:lpstr>
      <vt:lpstr>   How to….with the workbook 3   </vt:lpstr>
      <vt:lpstr> The Elemental Summary Report </vt:lpstr>
      <vt:lpstr> Review </vt:lpstr>
    </vt:vector>
  </TitlesOfParts>
  <Company>UNITEC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Prigg</dc:creator>
  <cp:keywords>Unitec pptx theme</cp:keywords>
  <cp:lastModifiedBy>Ronnie Matafeo</cp:lastModifiedBy>
  <cp:revision>86</cp:revision>
  <cp:lastPrinted>2011-03-22T03:11:13Z</cp:lastPrinted>
  <dcterms:created xsi:type="dcterms:W3CDTF">2012-02-27T00:38:56Z</dcterms:created>
  <dcterms:modified xsi:type="dcterms:W3CDTF">2022-09-05T02:40:35Z</dcterms:modified>
</cp:coreProperties>
</file>