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7" r:id="rId22"/>
    <p:sldId id="283" r:id="rId23"/>
    <p:sldId id="278" r:id="rId24"/>
    <p:sldId id="279" r:id="rId25"/>
    <p:sldId id="280" r:id="rId26"/>
    <p:sldId id="281" r:id="rId27"/>
    <p:sldId id="296" r:id="rId28"/>
    <p:sldId id="295" r:id="rId29"/>
    <p:sldId id="284" r:id="rId30"/>
    <p:sldId id="276" r:id="rId31"/>
    <p:sldId id="282" r:id="rId32"/>
    <p:sldId id="285" r:id="rId33"/>
    <p:sldId id="286" r:id="rId34"/>
    <p:sldId id="287" r:id="rId35"/>
    <p:sldId id="288" r:id="rId36"/>
    <p:sldId id="289" r:id="rId37"/>
    <p:sldId id="291" r:id="rId38"/>
    <p:sldId id="290" r:id="rId39"/>
    <p:sldId id="292" r:id="rId40"/>
    <p:sldId id="293" r:id="rId41"/>
    <p:sldId id="297" r:id="rId42"/>
    <p:sldId id="298" r:id="rId43"/>
    <p:sldId id="294"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NZ"/>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fld id="{CF7BDA1B-DF03-4F20-9F7B-203FCB3839B7}" type="datetimeFigureOut">
              <a:rPr lang="en-NZ" smtClean="0"/>
              <a:t>24/04/2020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D64A6B6E-408F-45B3-B00C-5CC8938D8347}" type="slidenum">
              <a:rPr lang="en-NZ" smtClean="0"/>
              <a:t>‹#›</a:t>
            </a:fld>
            <a:endParaRPr lang="en-NZ"/>
          </a:p>
        </p:txBody>
      </p:sp>
    </p:spTree>
    <p:extLst>
      <p:ext uri="{BB962C8B-B14F-4D97-AF65-F5344CB8AC3E}">
        <p14:creationId xmlns:p14="http://schemas.microsoft.com/office/powerpoint/2010/main" val="2907217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CF7BDA1B-DF03-4F20-9F7B-203FCB3839B7}" type="datetimeFigureOut">
              <a:rPr lang="en-NZ" smtClean="0"/>
              <a:t>24/04/2020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D64A6B6E-408F-45B3-B00C-5CC8938D8347}" type="slidenum">
              <a:rPr lang="en-NZ" smtClean="0"/>
              <a:t>‹#›</a:t>
            </a:fld>
            <a:endParaRPr lang="en-NZ"/>
          </a:p>
        </p:txBody>
      </p:sp>
    </p:spTree>
    <p:extLst>
      <p:ext uri="{BB962C8B-B14F-4D97-AF65-F5344CB8AC3E}">
        <p14:creationId xmlns:p14="http://schemas.microsoft.com/office/powerpoint/2010/main" val="2583245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CF7BDA1B-DF03-4F20-9F7B-203FCB3839B7}" type="datetimeFigureOut">
              <a:rPr lang="en-NZ" smtClean="0"/>
              <a:t>24/04/2020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D64A6B6E-408F-45B3-B00C-5CC8938D8347}" type="slidenum">
              <a:rPr lang="en-NZ" smtClean="0"/>
              <a:t>‹#›</a:t>
            </a:fld>
            <a:endParaRPr lang="en-NZ"/>
          </a:p>
        </p:txBody>
      </p:sp>
    </p:spTree>
    <p:extLst>
      <p:ext uri="{BB962C8B-B14F-4D97-AF65-F5344CB8AC3E}">
        <p14:creationId xmlns:p14="http://schemas.microsoft.com/office/powerpoint/2010/main" val="1045104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CF7BDA1B-DF03-4F20-9F7B-203FCB3839B7}" type="datetimeFigureOut">
              <a:rPr lang="en-NZ" smtClean="0"/>
              <a:t>24/04/2020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D64A6B6E-408F-45B3-B00C-5CC8938D8347}" type="slidenum">
              <a:rPr lang="en-NZ" smtClean="0"/>
              <a:t>‹#›</a:t>
            </a:fld>
            <a:endParaRPr lang="en-NZ"/>
          </a:p>
        </p:txBody>
      </p:sp>
    </p:spTree>
    <p:extLst>
      <p:ext uri="{BB962C8B-B14F-4D97-AF65-F5344CB8AC3E}">
        <p14:creationId xmlns:p14="http://schemas.microsoft.com/office/powerpoint/2010/main" val="2770573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NZ"/>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F7BDA1B-DF03-4F20-9F7B-203FCB3839B7}" type="datetimeFigureOut">
              <a:rPr lang="en-NZ" smtClean="0"/>
              <a:t>24/04/2020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D64A6B6E-408F-45B3-B00C-5CC8938D8347}" type="slidenum">
              <a:rPr lang="en-NZ" smtClean="0"/>
              <a:t>‹#›</a:t>
            </a:fld>
            <a:endParaRPr lang="en-NZ"/>
          </a:p>
        </p:txBody>
      </p:sp>
    </p:spTree>
    <p:extLst>
      <p:ext uri="{BB962C8B-B14F-4D97-AF65-F5344CB8AC3E}">
        <p14:creationId xmlns:p14="http://schemas.microsoft.com/office/powerpoint/2010/main" val="4291503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CF7BDA1B-DF03-4F20-9F7B-203FCB3839B7}" type="datetimeFigureOut">
              <a:rPr lang="en-NZ" smtClean="0"/>
              <a:t>24/04/2020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D64A6B6E-408F-45B3-B00C-5CC8938D8347}" type="slidenum">
              <a:rPr lang="en-NZ" smtClean="0"/>
              <a:t>‹#›</a:t>
            </a:fld>
            <a:endParaRPr lang="en-NZ"/>
          </a:p>
        </p:txBody>
      </p:sp>
    </p:spTree>
    <p:extLst>
      <p:ext uri="{BB962C8B-B14F-4D97-AF65-F5344CB8AC3E}">
        <p14:creationId xmlns:p14="http://schemas.microsoft.com/office/powerpoint/2010/main" val="904965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NZ"/>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CF7BDA1B-DF03-4F20-9F7B-203FCB3839B7}" type="datetimeFigureOut">
              <a:rPr lang="en-NZ" smtClean="0"/>
              <a:t>24/04/2020</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D64A6B6E-408F-45B3-B00C-5CC8938D8347}" type="slidenum">
              <a:rPr lang="en-NZ" smtClean="0"/>
              <a:t>‹#›</a:t>
            </a:fld>
            <a:endParaRPr lang="en-NZ"/>
          </a:p>
        </p:txBody>
      </p:sp>
    </p:spTree>
    <p:extLst>
      <p:ext uri="{BB962C8B-B14F-4D97-AF65-F5344CB8AC3E}">
        <p14:creationId xmlns:p14="http://schemas.microsoft.com/office/powerpoint/2010/main" val="3967870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CF7BDA1B-DF03-4F20-9F7B-203FCB3839B7}" type="datetimeFigureOut">
              <a:rPr lang="en-NZ" smtClean="0"/>
              <a:t>24/04/2020</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D64A6B6E-408F-45B3-B00C-5CC8938D8347}" type="slidenum">
              <a:rPr lang="en-NZ" smtClean="0"/>
              <a:t>‹#›</a:t>
            </a:fld>
            <a:endParaRPr lang="en-NZ"/>
          </a:p>
        </p:txBody>
      </p:sp>
    </p:spTree>
    <p:extLst>
      <p:ext uri="{BB962C8B-B14F-4D97-AF65-F5344CB8AC3E}">
        <p14:creationId xmlns:p14="http://schemas.microsoft.com/office/powerpoint/2010/main" val="1003224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7BDA1B-DF03-4F20-9F7B-203FCB3839B7}" type="datetimeFigureOut">
              <a:rPr lang="en-NZ" smtClean="0"/>
              <a:t>24/04/2020</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D64A6B6E-408F-45B3-B00C-5CC8938D8347}" type="slidenum">
              <a:rPr lang="en-NZ" smtClean="0"/>
              <a:t>‹#›</a:t>
            </a:fld>
            <a:endParaRPr lang="en-NZ"/>
          </a:p>
        </p:txBody>
      </p:sp>
    </p:spTree>
    <p:extLst>
      <p:ext uri="{BB962C8B-B14F-4D97-AF65-F5344CB8AC3E}">
        <p14:creationId xmlns:p14="http://schemas.microsoft.com/office/powerpoint/2010/main" val="2895710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NZ"/>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F7BDA1B-DF03-4F20-9F7B-203FCB3839B7}" type="datetimeFigureOut">
              <a:rPr lang="en-NZ" smtClean="0"/>
              <a:t>24/04/2020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D64A6B6E-408F-45B3-B00C-5CC8938D8347}" type="slidenum">
              <a:rPr lang="en-NZ" smtClean="0"/>
              <a:t>‹#›</a:t>
            </a:fld>
            <a:endParaRPr lang="en-NZ"/>
          </a:p>
        </p:txBody>
      </p:sp>
    </p:spTree>
    <p:extLst>
      <p:ext uri="{BB962C8B-B14F-4D97-AF65-F5344CB8AC3E}">
        <p14:creationId xmlns:p14="http://schemas.microsoft.com/office/powerpoint/2010/main" val="2586220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NZ"/>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F7BDA1B-DF03-4F20-9F7B-203FCB3839B7}" type="datetimeFigureOut">
              <a:rPr lang="en-NZ" smtClean="0"/>
              <a:t>24/04/2020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D64A6B6E-408F-45B3-B00C-5CC8938D8347}" type="slidenum">
              <a:rPr lang="en-NZ" smtClean="0"/>
              <a:t>‹#›</a:t>
            </a:fld>
            <a:endParaRPr lang="en-NZ"/>
          </a:p>
        </p:txBody>
      </p:sp>
    </p:spTree>
    <p:extLst>
      <p:ext uri="{BB962C8B-B14F-4D97-AF65-F5344CB8AC3E}">
        <p14:creationId xmlns:p14="http://schemas.microsoft.com/office/powerpoint/2010/main" val="816313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7BDA1B-DF03-4F20-9F7B-203FCB3839B7}" type="datetimeFigureOut">
              <a:rPr lang="en-NZ" smtClean="0"/>
              <a:t>24/04/2020</a:t>
            </a:fld>
            <a:endParaRPr lang="en-N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4A6B6E-408F-45B3-B00C-5CC8938D8347}" type="slidenum">
              <a:rPr lang="en-NZ" smtClean="0"/>
              <a:t>‹#›</a:t>
            </a:fld>
            <a:endParaRPr lang="en-NZ"/>
          </a:p>
        </p:txBody>
      </p:sp>
    </p:spTree>
    <p:extLst>
      <p:ext uri="{BB962C8B-B14F-4D97-AF65-F5344CB8AC3E}">
        <p14:creationId xmlns:p14="http://schemas.microsoft.com/office/powerpoint/2010/main" val="13227960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NZ" dirty="0" smtClean="0"/>
              <a:t>US29441</a:t>
            </a:r>
            <a:endParaRPr lang="en-NZ" dirty="0"/>
          </a:p>
        </p:txBody>
      </p:sp>
      <p:sp>
        <p:nvSpPr>
          <p:cNvPr id="3" name="Subtitle 2"/>
          <p:cNvSpPr>
            <a:spLocks noGrp="1"/>
          </p:cNvSpPr>
          <p:nvPr>
            <p:ph type="subTitle" idx="1"/>
          </p:nvPr>
        </p:nvSpPr>
        <p:spPr/>
        <p:txBody>
          <a:bodyPr/>
          <a:lstStyle/>
          <a:p>
            <a:endParaRPr lang="en-NZ" dirty="0"/>
          </a:p>
          <a:p>
            <a:r>
              <a:rPr lang="en-NZ" dirty="0"/>
              <a:t> </a:t>
            </a:r>
            <a:r>
              <a:rPr lang="en-NZ" b="1" dirty="0"/>
              <a:t>Demonstrate and apply knowledge of cable coding, colours, characteristics, applications, and capacity </a:t>
            </a:r>
            <a:endParaRPr lang="en-NZ" dirty="0"/>
          </a:p>
        </p:txBody>
      </p:sp>
    </p:spTree>
    <p:extLst>
      <p:ext uri="{BB962C8B-B14F-4D97-AF65-F5344CB8AC3E}">
        <p14:creationId xmlns:p14="http://schemas.microsoft.com/office/powerpoint/2010/main" val="3926823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7604" y="400594"/>
            <a:ext cx="11266715" cy="6087291"/>
          </a:xfrm>
        </p:spPr>
        <p:txBody>
          <a:bodyPr/>
          <a:lstStyle/>
          <a:p>
            <a:r>
              <a:rPr lang="en-NZ" sz="4000" b="0" i="0" u="none" strike="noStrike" baseline="0" dirty="0" smtClean="0">
                <a:solidFill>
                  <a:srgbClr val="0071CE"/>
                </a:solidFill>
                <a:latin typeface="Arial" panose="020B0604020202020204" pitchFamily="34" charset="0"/>
              </a:rPr>
              <a:t>Features of Common Cables </a:t>
            </a:r>
          </a:p>
          <a:p>
            <a:r>
              <a:rPr lang="en-NZ" sz="2400" dirty="0">
                <a:solidFill>
                  <a:srgbClr val="656565"/>
                </a:solidFill>
                <a:latin typeface="Arial" panose="020B0604020202020204" pitchFamily="34" charset="0"/>
              </a:rPr>
              <a:t>Common cables that we use have various features </a:t>
            </a:r>
            <a:r>
              <a:rPr lang="en-NZ" sz="2400" dirty="0" smtClean="0">
                <a:solidFill>
                  <a:srgbClr val="656565"/>
                </a:solidFill>
                <a:latin typeface="Arial" panose="020B0604020202020204" pitchFamily="34" charset="0"/>
              </a:rPr>
              <a:t>These </a:t>
            </a:r>
            <a:r>
              <a:rPr lang="en-NZ" sz="2400" dirty="0">
                <a:solidFill>
                  <a:srgbClr val="656565"/>
                </a:solidFill>
                <a:latin typeface="Arial" panose="020B0604020202020204" pitchFamily="34" charset="0"/>
              </a:rPr>
              <a:t>cables are: </a:t>
            </a:r>
          </a:p>
          <a:p>
            <a:r>
              <a:rPr lang="en-NZ" sz="2400" b="0" i="0" u="none" strike="noStrike" baseline="0" dirty="0" smtClean="0">
                <a:solidFill>
                  <a:srgbClr val="DA291C"/>
                </a:solidFill>
                <a:latin typeface="Wingdings 3" panose="05040102010807070707" pitchFamily="18" charset="2"/>
              </a:rPr>
              <a:t> </a:t>
            </a:r>
            <a:r>
              <a:rPr lang="en-NZ" sz="2400" dirty="0">
                <a:solidFill>
                  <a:srgbClr val="7E7E7E"/>
                </a:solidFill>
                <a:latin typeface="Arial" panose="020B0604020202020204" pitchFamily="34" charset="0"/>
              </a:rPr>
              <a:t>PVC insulated cables </a:t>
            </a:r>
            <a:endParaRPr lang="en-NZ" sz="2400" dirty="0" smtClean="0">
              <a:solidFill>
                <a:srgbClr val="7E7E7E"/>
              </a:solidFill>
              <a:latin typeface="Arial" panose="020B0604020202020204" pitchFamily="34" charset="0"/>
            </a:endParaRPr>
          </a:p>
          <a:p>
            <a:r>
              <a:rPr lang="en-NZ" sz="2400" b="0" i="0" u="none" strike="noStrike" baseline="0" dirty="0" smtClean="0">
                <a:solidFill>
                  <a:srgbClr val="DA291C"/>
                </a:solidFill>
                <a:latin typeface="Wingdings 3" panose="05040102010807070707" pitchFamily="18" charset="2"/>
              </a:rPr>
              <a:t> </a:t>
            </a:r>
            <a:r>
              <a:rPr lang="en-NZ" sz="2400" dirty="0">
                <a:solidFill>
                  <a:srgbClr val="7E7E7E"/>
                </a:solidFill>
                <a:latin typeface="Arial" panose="020B0604020202020204" pitchFamily="34" charset="0"/>
              </a:rPr>
              <a:t>XLPE insulated cables </a:t>
            </a:r>
          </a:p>
          <a:p>
            <a:r>
              <a:rPr lang="en-NZ" sz="2400" b="0" i="0" u="none" strike="noStrike" baseline="0" dirty="0" smtClean="0">
                <a:solidFill>
                  <a:srgbClr val="DA291C"/>
                </a:solidFill>
                <a:latin typeface="Wingdings 3" panose="05040102010807070707" pitchFamily="18" charset="2"/>
              </a:rPr>
              <a:t> </a:t>
            </a:r>
            <a:r>
              <a:rPr lang="en-NZ" sz="2400" dirty="0">
                <a:solidFill>
                  <a:srgbClr val="7E7E7E"/>
                </a:solidFill>
                <a:latin typeface="Arial" panose="020B0604020202020204" pitchFamily="34" charset="0"/>
              </a:rPr>
              <a:t>mineral insulated cables. </a:t>
            </a:r>
            <a:endParaRPr lang="en-NZ" dirty="0" smtClean="0"/>
          </a:p>
          <a:p>
            <a:endParaRPr lang="en-NZ" sz="2400" dirty="0">
              <a:solidFill>
                <a:srgbClr val="7E7E7E"/>
              </a:solidFill>
              <a:latin typeface="Arial" panose="020B0604020202020204" pitchFamily="34" charset="0"/>
            </a:endParaRPr>
          </a:p>
          <a:p>
            <a:r>
              <a:rPr lang="en-NZ" sz="2400" dirty="0" smtClean="0">
                <a:solidFill>
                  <a:srgbClr val="7E7E7E"/>
                </a:solidFill>
                <a:latin typeface="Arial" panose="020B0604020202020204" pitchFamily="34" charset="0"/>
              </a:rPr>
              <a:t>(Page 18)</a:t>
            </a:r>
            <a:endParaRPr lang="en-NZ" sz="2400" dirty="0">
              <a:solidFill>
                <a:srgbClr val="7E7E7E"/>
              </a:solidFill>
              <a:latin typeface="Arial" panose="020B0604020202020204" pitchFamily="34" charset="0"/>
            </a:endParaRPr>
          </a:p>
        </p:txBody>
      </p:sp>
      <p:pic>
        <p:nvPicPr>
          <p:cNvPr id="4" name="Picture 3"/>
          <p:cNvPicPr>
            <a:picLocks noChangeAspect="1"/>
          </p:cNvPicPr>
          <p:nvPr/>
        </p:nvPicPr>
        <p:blipFill>
          <a:blip r:embed="rId2"/>
          <a:stretch>
            <a:fillRect/>
          </a:stretch>
        </p:blipFill>
        <p:spPr>
          <a:xfrm>
            <a:off x="5590903" y="1543050"/>
            <a:ext cx="5268686" cy="5049339"/>
          </a:xfrm>
          <a:prstGeom prst="rect">
            <a:avLst/>
          </a:prstGeom>
        </p:spPr>
      </p:pic>
    </p:spTree>
    <p:extLst>
      <p:ext uri="{BB962C8B-B14F-4D97-AF65-F5344CB8AC3E}">
        <p14:creationId xmlns:p14="http://schemas.microsoft.com/office/powerpoint/2010/main" val="2020777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6057" y="374469"/>
            <a:ext cx="11164389" cy="6043748"/>
          </a:xfrm>
        </p:spPr>
        <p:txBody>
          <a:bodyPr>
            <a:normAutofit/>
          </a:bodyPr>
          <a:lstStyle/>
          <a:p>
            <a:r>
              <a:rPr lang="en-NZ" sz="4000" b="0" i="0" u="none" strike="noStrike" baseline="0" dirty="0" smtClean="0">
                <a:solidFill>
                  <a:srgbClr val="0071CE"/>
                </a:solidFill>
                <a:latin typeface="Arial" panose="020B0604020202020204" pitchFamily="34" charset="0"/>
              </a:rPr>
              <a:t>Flexible Cables and Cords </a:t>
            </a:r>
          </a:p>
          <a:p>
            <a:r>
              <a:rPr lang="en-NZ" dirty="0" smtClean="0">
                <a:solidFill>
                  <a:srgbClr val="656565"/>
                </a:solidFill>
                <a:latin typeface="Arial" panose="020B0604020202020204" pitchFamily="34" charset="0"/>
              </a:rPr>
              <a:t>The </a:t>
            </a:r>
            <a:r>
              <a:rPr lang="en-NZ" dirty="0">
                <a:solidFill>
                  <a:srgbClr val="656565"/>
                </a:solidFill>
                <a:latin typeface="Arial" panose="020B0604020202020204" pitchFamily="34" charset="0"/>
              </a:rPr>
              <a:t>only difference between a flexible cable and a flexible cord, is the size of the conductor or conductors. </a:t>
            </a:r>
          </a:p>
          <a:p>
            <a:r>
              <a:rPr lang="en-NZ" dirty="0">
                <a:solidFill>
                  <a:srgbClr val="92D050"/>
                </a:solidFill>
                <a:latin typeface="Arial" panose="020B0604020202020204" pitchFamily="34" charset="0"/>
              </a:rPr>
              <a:t>Flexible cable consists </a:t>
            </a:r>
            <a:r>
              <a:rPr lang="en-NZ" dirty="0">
                <a:solidFill>
                  <a:srgbClr val="656565"/>
                </a:solidFill>
                <a:latin typeface="Arial" panose="020B0604020202020204" pitchFamily="34" charset="0"/>
              </a:rPr>
              <a:t>of one or more </a:t>
            </a:r>
            <a:r>
              <a:rPr lang="en-NZ" dirty="0" smtClean="0">
                <a:solidFill>
                  <a:srgbClr val="656565"/>
                </a:solidFill>
                <a:latin typeface="Arial" panose="020B0604020202020204" pitchFamily="34" charset="0"/>
              </a:rPr>
              <a:t>conductors. The </a:t>
            </a:r>
            <a:r>
              <a:rPr lang="en-NZ" dirty="0">
                <a:solidFill>
                  <a:srgbClr val="656565"/>
                </a:solidFill>
                <a:latin typeface="Arial" panose="020B0604020202020204" pitchFamily="34" charset="0"/>
              </a:rPr>
              <a:t>diameter of the wires is </a:t>
            </a:r>
            <a:r>
              <a:rPr lang="en-NZ" dirty="0">
                <a:solidFill>
                  <a:srgbClr val="92D050"/>
                </a:solidFill>
                <a:latin typeface="Arial" panose="020B0604020202020204" pitchFamily="34" charset="0"/>
              </a:rPr>
              <a:t>greater than 4 mm</a:t>
            </a:r>
            <a:r>
              <a:rPr lang="en-NZ" sz="800" b="0" i="0" u="none" strike="noStrike" baseline="0" dirty="0" smtClean="0">
                <a:solidFill>
                  <a:srgbClr val="92D050"/>
                </a:solidFill>
                <a:latin typeface="Arial" panose="020B0604020202020204" pitchFamily="34" charset="0"/>
              </a:rPr>
              <a:t>2</a:t>
            </a:r>
            <a:r>
              <a:rPr lang="en-NZ" dirty="0">
                <a:solidFill>
                  <a:srgbClr val="656565"/>
                </a:solidFill>
                <a:latin typeface="Arial" panose="020B0604020202020204" pitchFamily="34" charset="0"/>
              </a:rPr>
              <a:t>, but </a:t>
            </a:r>
            <a:r>
              <a:rPr lang="en-NZ" dirty="0" smtClean="0">
                <a:solidFill>
                  <a:srgbClr val="656565"/>
                </a:solidFill>
                <a:latin typeface="Arial" panose="020B0604020202020204" pitchFamily="34" charset="0"/>
              </a:rPr>
              <a:t>flexible. </a:t>
            </a:r>
            <a:endParaRPr lang="en-NZ" dirty="0">
              <a:solidFill>
                <a:srgbClr val="656565"/>
              </a:solidFill>
              <a:latin typeface="Arial" panose="020B0604020202020204" pitchFamily="34" charset="0"/>
            </a:endParaRPr>
          </a:p>
          <a:p>
            <a:r>
              <a:rPr lang="en-NZ" dirty="0">
                <a:solidFill>
                  <a:srgbClr val="92D050"/>
                </a:solidFill>
                <a:latin typeface="Arial" panose="020B0604020202020204" pitchFamily="34" charset="0"/>
              </a:rPr>
              <a:t>Flexible cord </a:t>
            </a:r>
            <a:r>
              <a:rPr lang="en-NZ" dirty="0" smtClean="0">
                <a:solidFill>
                  <a:srgbClr val="656565"/>
                </a:solidFill>
                <a:latin typeface="Arial" panose="020B0604020202020204" pitchFamily="34" charset="0"/>
              </a:rPr>
              <a:t>has the </a:t>
            </a:r>
            <a:r>
              <a:rPr lang="en-NZ" dirty="0">
                <a:solidFill>
                  <a:srgbClr val="656565"/>
                </a:solidFill>
                <a:latin typeface="Arial" panose="020B0604020202020204" pitchFamily="34" charset="0"/>
              </a:rPr>
              <a:t>cross-sectional area of </a:t>
            </a:r>
            <a:r>
              <a:rPr lang="en-NZ" dirty="0" smtClean="0">
                <a:solidFill>
                  <a:srgbClr val="92D050"/>
                </a:solidFill>
                <a:latin typeface="Arial" panose="020B0604020202020204" pitchFamily="34" charset="0"/>
              </a:rPr>
              <a:t>not exceeding </a:t>
            </a:r>
            <a:r>
              <a:rPr lang="en-NZ" dirty="0">
                <a:solidFill>
                  <a:srgbClr val="92D050"/>
                </a:solidFill>
                <a:latin typeface="Arial" panose="020B0604020202020204" pitchFamily="34" charset="0"/>
              </a:rPr>
              <a:t>4 mm</a:t>
            </a:r>
            <a:r>
              <a:rPr lang="en-NZ" sz="800" b="0" i="0" u="none" strike="noStrike" baseline="0" dirty="0" smtClean="0">
                <a:solidFill>
                  <a:srgbClr val="92D050"/>
                </a:solidFill>
                <a:latin typeface="Arial" panose="020B0604020202020204" pitchFamily="34" charset="0"/>
              </a:rPr>
              <a:t>2</a:t>
            </a:r>
            <a:r>
              <a:rPr lang="en-NZ" dirty="0">
                <a:solidFill>
                  <a:srgbClr val="656565"/>
                </a:solidFill>
                <a:latin typeface="Arial" panose="020B0604020202020204" pitchFamily="34" charset="0"/>
              </a:rPr>
              <a:t>. </a:t>
            </a:r>
          </a:p>
          <a:p>
            <a:r>
              <a:rPr lang="en-NZ" dirty="0" smtClean="0">
                <a:solidFill>
                  <a:srgbClr val="656565"/>
                </a:solidFill>
                <a:latin typeface="Arial" panose="020B0604020202020204" pitchFamily="34" charset="0"/>
              </a:rPr>
              <a:t>The </a:t>
            </a:r>
            <a:r>
              <a:rPr lang="en-NZ" dirty="0">
                <a:solidFill>
                  <a:srgbClr val="656565"/>
                </a:solidFill>
                <a:latin typeface="Arial" panose="020B0604020202020204" pitchFamily="34" charset="0"/>
              </a:rPr>
              <a:t>diameter of the strands varies from 0.21 mm to 0.31 mm, </a:t>
            </a:r>
            <a:endParaRPr lang="en-NZ" dirty="0" smtClean="0">
              <a:solidFill>
                <a:srgbClr val="656565"/>
              </a:solidFill>
              <a:latin typeface="Arial" panose="020B0604020202020204" pitchFamily="34" charset="0"/>
            </a:endParaRPr>
          </a:p>
          <a:p>
            <a:r>
              <a:rPr lang="en-NZ" dirty="0" smtClean="0">
                <a:solidFill>
                  <a:srgbClr val="656565"/>
                </a:solidFill>
                <a:latin typeface="Arial" panose="020B0604020202020204" pitchFamily="34" charset="0"/>
              </a:rPr>
              <a:t>The </a:t>
            </a:r>
            <a:r>
              <a:rPr lang="en-NZ" dirty="0">
                <a:solidFill>
                  <a:srgbClr val="656565"/>
                </a:solidFill>
                <a:latin typeface="Arial" panose="020B0604020202020204" pitchFamily="34" charset="0"/>
              </a:rPr>
              <a:t>number of copper strands in each conductor is usually 23 or </a:t>
            </a:r>
            <a:r>
              <a:rPr lang="en-NZ" dirty="0" smtClean="0">
                <a:solidFill>
                  <a:srgbClr val="656565"/>
                </a:solidFill>
                <a:latin typeface="Arial" panose="020B0604020202020204" pitchFamily="34" charset="0"/>
              </a:rPr>
              <a:t>40. </a:t>
            </a:r>
          </a:p>
          <a:p>
            <a:r>
              <a:rPr lang="en-NZ" dirty="0" smtClean="0">
                <a:solidFill>
                  <a:srgbClr val="92D050"/>
                </a:solidFill>
                <a:latin typeface="Arial" panose="020B0604020202020204" pitchFamily="34" charset="0"/>
              </a:rPr>
              <a:t>A </a:t>
            </a:r>
            <a:r>
              <a:rPr lang="en-NZ" dirty="0">
                <a:solidFill>
                  <a:srgbClr val="92D050"/>
                </a:solidFill>
                <a:latin typeface="Arial" panose="020B0604020202020204" pitchFamily="34" charset="0"/>
              </a:rPr>
              <a:t>conductor and its insulation are called a core. </a:t>
            </a:r>
            <a:endParaRPr lang="en-NZ" dirty="0">
              <a:solidFill>
                <a:srgbClr val="92D050"/>
              </a:solidFill>
            </a:endParaRPr>
          </a:p>
        </p:txBody>
      </p:sp>
    </p:spTree>
    <p:extLst>
      <p:ext uri="{BB962C8B-B14F-4D97-AF65-F5344CB8AC3E}">
        <p14:creationId xmlns:p14="http://schemas.microsoft.com/office/powerpoint/2010/main" val="534270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2845" y="339634"/>
            <a:ext cx="11268891" cy="6122126"/>
          </a:xfrm>
        </p:spPr>
        <p:txBody>
          <a:bodyPr/>
          <a:lstStyle/>
          <a:p>
            <a:r>
              <a:rPr lang="en-NZ" sz="4000" b="0" i="0" u="none" strike="noStrike" baseline="0" dirty="0" smtClean="0">
                <a:solidFill>
                  <a:srgbClr val="0071CE"/>
                </a:solidFill>
                <a:latin typeface="Arial" panose="020B0604020202020204" pitchFamily="34" charset="0"/>
              </a:rPr>
              <a:t>Types of Flexible Cord </a:t>
            </a:r>
          </a:p>
          <a:p>
            <a:r>
              <a:rPr lang="en-NZ" sz="2400" dirty="0">
                <a:solidFill>
                  <a:srgbClr val="656565"/>
                </a:solidFill>
                <a:latin typeface="Arial" panose="020B0604020202020204" pitchFamily="34" charset="0"/>
              </a:rPr>
              <a:t>Flexible cords are available in many types and sizes. The figure below shows some of the more common varieties and their uses. </a:t>
            </a:r>
            <a:endParaRPr lang="en-NZ" sz="2400" dirty="0" smtClean="0">
              <a:solidFill>
                <a:srgbClr val="656565"/>
              </a:solidFill>
              <a:latin typeface="Arial" panose="020B0604020202020204" pitchFamily="34" charset="0"/>
            </a:endParaRPr>
          </a:p>
          <a:p>
            <a:r>
              <a:rPr lang="en-NZ" sz="2400" dirty="0" smtClean="0">
                <a:solidFill>
                  <a:srgbClr val="656565"/>
                </a:solidFill>
                <a:latin typeface="Arial" panose="020B0604020202020204" pitchFamily="34" charset="0"/>
              </a:rPr>
              <a:t>(Page20)</a:t>
            </a:r>
            <a:endParaRPr lang="en-NZ" sz="2400" dirty="0"/>
          </a:p>
        </p:txBody>
      </p:sp>
      <p:pic>
        <p:nvPicPr>
          <p:cNvPr id="5" name="Picture 4"/>
          <p:cNvPicPr>
            <a:picLocks noChangeAspect="1"/>
          </p:cNvPicPr>
          <p:nvPr/>
        </p:nvPicPr>
        <p:blipFill>
          <a:blip r:embed="rId2"/>
          <a:stretch>
            <a:fillRect/>
          </a:stretch>
        </p:blipFill>
        <p:spPr>
          <a:xfrm>
            <a:off x="6801934" y="1917200"/>
            <a:ext cx="3534600" cy="4544560"/>
          </a:xfrm>
          <a:prstGeom prst="rect">
            <a:avLst/>
          </a:prstGeom>
        </p:spPr>
      </p:pic>
    </p:spTree>
    <p:extLst>
      <p:ext uri="{BB962C8B-B14F-4D97-AF65-F5344CB8AC3E}">
        <p14:creationId xmlns:p14="http://schemas.microsoft.com/office/powerpoint/2010/main" val="4292649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49275"/>
          </a:xfrm>
        </p:spPr>
        <p:txBody>
          <a:bodyPr>
            <a:normAutofit fontScale="90000"/>
          </a:bodyPr>
          <a:lstStyle/>
          <a:p>
            <a:r>
              <a:rPr lang="en-NZ" dirty="0">
                <a:solidFill>
                  <a:srgbClr val="0071CE"/>
                </a:solidFill>
                <a:latin typeface="Arial" panose="020B0604020202020204" pitchFamily="34" charset="0"/>
              </a:rPr>
              <a:t>Conductor Colours </a:t>
            </a:r>
            <a:endParaRPr lang="en-NZ" dirty="0"/>
          </a:p>
        </p:txBody>
      </p:sp>
      <p:sp>
        <p:nvSpPr>
          <p:cNvPr id="3" name="Content Placeholder 2"/>
          <p:cNvSpPr>
            <a:spLocks noGrp="1"/>
          </p:cNvSpPr>
          <p:nvPr>
            <p:ph idx="1"/>
          </p:nvPr>
        </p:nvSpPr>
        <p:spPr>
          <a:xfrm>
            <a:off x="838200" y="1097280"/>
            <a:ext cx="10515600" cy="5477691"/>
          </a:xfrm>
        </p:spPr>
        <p:txBody>
          <a:bodyPr>
            <a:normAutofit/>
          </a:bodyPr>
          <a:lstStyle/>
          <a:p>
            <a:r>
              <a:rPr lang="en-NZ" dirty="0" smtClean="0">
                <a:solidFill>
                  <a:srgbClr val="656565"/>
                </a:solidFill>
                <a:latin typeface="Arial" panose="020B0604020202020204" pitchFamily="34" charset="0"/>
              </a:rPr>
              <a:t>Identification  AS/NZS </a:t>
            </a:r>
            <a:r>
              <a:rPr lang="en-NZ" dirty="0">
                <a:solidFill>
                  <a:srgbClr val="656565"/>
                </a:solidFill>
                <a:latin typeface="Arial" panose="020B0604020202020204" pitchFamily="34" charset="0"/>
              </a:rPr>
              <a:t>3000:2007 Section 3.8.1 </a:t>
            </a:r>
            <a:endParaRPr lang="en-NZ" dirty="0" smtClean="0">
              <a:solidFill>
                <a:srgbClr val="656565"/>
              </a:solidFill>
              <a:latin typeface="Arial" panose="020B0604020202020204" pitchFamily="34" charset="0"/>
            </a:endParaRPr>
          </a:p>
          <a:p>
            <a:r>
              <a:rPr lang="en-NZ" dirty="0" smtClean="0">
                <a:solidFill>
                  <a:srgbClr val="656565"/>
                </a:solidFill>
                <a:latin typeface="Arial" panose="020B0604020202020204" pitchFamily="34" charset="0"/>
              </a:rPr>
              <a:t>Where </a:t>
            </a:r>
            <a:r>
              <a:rPr lang="en-NZ" dirty="0">
                <a:solidFill>
                  <a:srgbClr val="656565"/>
                </a:solidFill>
                <a:latin typeface="Arial" panose="020B0604020202020204" pitchFamily="34" charset="0"/>
              </a:rPr>
              <a:t>identification is achieved using the colour of the conductor insulation, the colours specified in AS/NZS 3000:2007, Table 3.4 shall be used. </a:t>
            </a:r>
            <a:endParaRPr lang="en-NZ" dirty="0" smtClean="0">
              <a:solidFill>
                <a:srgbClr val="656565"/>
              </a:solidFill>
              <a:latin typeface="Arial" panose="020B0604020202020204" pitchFamily="34" charset="0"/>
            </a:endParaRPr>
          </a:p>
          <a:p>
            <a:r>
              <a:rPr lang="en-NZ" dirty="0">
                <a:solidFill>
                  <a:srgbClr val="92D050"/>
                </a:solidFill>
                <a:latin typeface="Arial" panose="020B0604020202020204" pitchFamily="34" charset="0"/>
              </a:rPr>
              <a:t>Sleeving may be used for colour identification</a:t>
            </a:r>
            <a:r>
              <a:rPr lang="en-NZ" dirty="0">
                <a:solidFill>
                  <a:srgbClr val="656565"/>
                </a:solidFill>
                <a:latin typeface="Arial" panose="020B0604020202020204" pitchFamily="34" charset="0"/>
              </a:rPr>
              <a:t>, by </a:t>
            </a:r>
            <a:r>
              <a:rPr lang="en-NZ" dirty="0" err="1">
                <a:solidFill>
                  <a:srgbClr val="656565"/>
                </a:solidFill>
                <a:latin typeface="Arial" panose="020B0604020202020204" pitchFamily="34" charset="0"/>
              </a:rPr>
              <a:t>sleeving</a:t>
            </a:r>
            <a:r>
              <a:rPr lang="en-NZ" dirty="0">
                <a:solidFill>
                  <a:srgbClr val="656565"/>
                </a:solidFill>
                <a:latin typeface="Arial" panose="020B0604020202020204" pitchFamily="34" charset="0"/>
              </a:rPr>
              <a:t> using colours corresponding to those listed above and at each, and every termination </a:t>
            </a:r>
            <a:r>
              <a:rPr lang="en-NZ" dirty="0">
                <a:solidFill>
                  <a:srgbClr val="92D050"/>
                </a:solidFill>
                <a:latin typeface="Arial" panose="020B0604020202020204" pitchFamily="34" charset="0"/>
              </a:rPr>
              <a:t>for the following purposes: </a:t>
            </a:r>
          </a:p>
          <a:p>
            <a:r>
              <a:rPr lang="en-NZ" sz="2200" b="0" i="0" u="none" strike="noStrike" baseline="0" dirty="0" smtClean="0">
                <a:solidFill>
                  <a:srgbClr val="DA291C"/>
                </a:solidFill>
                <a:latin typeface="Wingdings 3" panose="05040102010807070707" pitchFamily="18" charset="2"/>
              </a:rPr>
              <a:t> </a:t>
            </a:r>
            <a:r>
              <a:rPr lang="en-NZ" sz="2200" dirty="0">
                <a:solidFill>
                  <a:srgbClr val="7E7E7E"/>
                </a:solidFill>
                <a:latin typeface="Arial" panose="020B0604020202020204" pitchFamily="34" charset="0"/>
              </a:rPr>
              <a:t>conductors with black or light blue insulation used as active conductors; or </a:t>
            </a:r>
          </a:p>
          <a:p>
            <a:r>
              <a:rPr lang="en-NZ" sz="2200" b="0" i="0" u="none" strike="noStrike" baseline="0" dirty="0" smtClean="0">
                <a:solidFill>
                  <a:srgbClr val="DA291C"/>
                </a:solidFill>
                <a:latin typeface="Wingdings 3" panose="05040102010807070707" pitchFamily="18" charset="2"/>
              </a:rPr>
              <a:t> </a:t>
            </a:r>
            <a:r>
              <a:rPr lang="en-NZ" sz="2200" dirty="0">
                <a:solidFill>
                  <a:srgbClr val="7E7E7E"/>
                </a:solidFill>
                <a:latin typeface="Arial" panose="020B0604020202020204" pitchFamily="34" charset="0"/>
              </a:rPr>
              <a:t>conductors with any colour other than green, yellow, green/yellow, black or light blue insulation used as neutral conductors; or </a:t>
            </a:r>
          </a:p>
          <a:p>
            <a:r>
              <a:rPr lang="en-NZ" sz="2200" b="0" i="0" u="none" strike="noStrike" baseline="0" dirty="0" smtClean="0">
                <a:solidFill>
                  <a:srgbClr val="DA291C"/>
                </a:solidFill>
                <a:latin typeface="Wingdings 3" panose="05040102010807070707" pitchFamily="18" charset="2"/>
              </a:rPr>
              <a:t> </a:t>
            </a:r>
            <a:r>
              <a:rPr lang="en-NZ" sz="2200" dirty="0">
                <a:solidFill>
                  <a:srgbClr val="92D050"/>
                </a:solidFill>
                <a:latin typeface="Arial" panose="020B0604020202020204" pitchFamily="34" charset="0"/>
              </a:rPr>
              <a:t>conductors in multi-core cables with any colour other than green, yellow or green/yellow insulation used as earthing conductors. </a:t>
            </a:r>
          </a:p>
        </p:txBody>
      </p:sp>
    </p:spTree>
    <p:extLst>
      <p:ext uri="{BB962C8B-B14F-4D97-AF65-F5344CB8AC3E}">
        <p14:creationId xmlns:p14="http://schemas.microsoft.com/office/powerpoint/2010/main" val="15386407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69966"/>
            <a:ext cx="10515600" cy="5906997"/>
          </a:xfrm>
        </p:spPr>
        <p:txBody>
          <a:bodyPr>
            <a:normAutofit/>
          </a:bodyPr>
          <a:lstStyle/>
          <a:p>
            <a:pPr marL="0" indent="0">
              <a:buNone/>
            </a:pPr>
            <a:r>
              <a:rPr lang="en-NZ" sz="4000" b="0" i="0" u="none" strike="noStrike" baseline="0" dirty="0" smtClean="0">
                <a:solidFill>
                  <a:srgbClr val="0071CE"/>
                </a:solidFill>
                <a:latin typeface="Arial" panose="020B0604020202020204" pitchFamily="34" charset="0"/>
              </a:rPr>
              <a:t>Exceptions 1</a:t>
            </a:r>
          </a:p>
          <a:p>
            <a:r>
              <a:rPr lang="en-NZ" dirty="0">
                <a:solidFill>
                  <a:srgbClr val="656565"/>
                </a:solidFill>
                <a:latin typeface="Arial" panose="020B0604020202020204" pitchFamily="34" charset="0"/>
              </a:rPr>
              <a:t>Protective </a:t>
            </a:r>
            <a:r>
              <a:rPr lang="en-NZ" dirty="0" smtClean="0">
                <a:solidFill>
                  <a:srgbClr val="656565"/>
                </a:solidFill>
                <a:latin typeface="Arial" panose="020B0604020202020204" pitchFamily="34" charset="0"/>
              </a:rPr>
              <a:t>earthing (PEC) </a:t>
            </a:r>
            <a:r>
              <a:rPr lang="en-NZ" dirty="0">
                <a:solidFill>
                  <a:srgbClr val="656565"/>
                </a:solidFill>
                <a:latin typeface="Arial" panose="020B0604020202020204" pitchFamily="34" charset="0"/>
              </a:rPr>
              <a:t>and equipotential </a:t>
            </a:r>
            <a:r>
              <a:rPr lang="en-NZ" dirty="0" smtClean="0">
                <a:solidFill>
                  <a:srgbClr val="656565"/>
                </a:solidFill>
                <a:latin typeface="Arial" panose="020B0604020202020204" pitchFamily="34" charset="0"/>
              </a:rPr>
              <a:t>(EQB) </a:t>
            </a:r>
            <a:r>
              <a:rPr lang="en-NZ" dirty="0" smtClean="0">
                <a:solidFill>
                  <a:srgbClr val="92D050"/>
                </a:solidFill>
                <a:latin typeface="Arial" panose="020B0604020202020204" pitchFamily="34" charset="0"/>
              </a:rPr>
              <a:t>conductors </a:t>
            </a:r>
            <a:r>
              <a:rPr lang="en-NZ" dirty="0">
                <a:solidFill>
                  <a:srgbClr val="92D050"/>
                </a:solidFill>
                <a:latin typeface="Arial" panose="020B0604020202020204" pitchFamily="34" charset="0"/>
              </a:rPr>
              <a:t>do not need to be coloured green/yellow</a:t>
            </a:r>
            <a:r>
              <a:rPr lang="en-NZ" dirty="0">
                <a:solidFill>
                  <a:srgbClr val="656565"/>
                </a:solidFill>
                <a:latin typeface="Arial" panose="020B0604020202020204" pitchFamily="34" charset="0"/>
              </a:rPr>
              <a:t> in the following situations: </a:t>
            </a:r>
          </a:p>
          <a:p>
            <a:r>
              <a:rPr lang="en-NZ" sz="1600" b="0" i="0" u="none" strike="noStrike" baseline="0" dirty="0" smtClean="0">
                <a:solidFill>
                  <a:srgbClr val="DA291C"/>
                </a:solidFill>
                <a:latin typeface="Wingdings 3" panose="05040102010807070707" pitchFamily="18" charset="2"/>
              </a:rPr>
              <a:t> </a:t>
            </a:r>
            <a:r>
              <a:rPr lang="en-NZ" dirty="0">
                <a:solidFill>
                  <a:srgbClr val="92D050"/>
                </a:solidFill>
                <a:latin typeface="Arial" panose="020B0604020202020204" pitchFamily="34" charset="0"/>
              </a:rPr>
              <a:t>When a bare or aerial conductor used </a:t>
            </a:r>
            <a:r>
              <a:rPr lang="en-NZ" dirty="0" smtClean="0">
                <a:solidFill>
                  <a:srgbClr val="92D050"/>
                </a:solidFill>
                <a:latin typeface="Arial" panose="020B0604020202020204" pitchFamily="34" charset="0"/>
              </a:rPr>
              <a:t>as PEC</a:t>
            </a:r>
          </a:p>
          <a:p>
            <a:r>
              <a:rPr lang="en-NZ" sz="1600" b="0" i="0" u="none" strike="noStrike" baseline="0" dirty="0" smtClean="0">
                <a:solidFill>
                  <a:srgbClr val="DA291C"/>
                </a:solidFill>
                <a:latin typeface="Wingdings 3" panose="05040102010807070707" pitchFamily="18" charset="2"/>
              </a:rPr>
              <a:t> </a:t>
            </a:r>
            <a:r>
              <a:rPr lang="en-NZ" dirty="0">
                <a:solidFill>
                  <a:srgbClr val="92D050"/>
                </a:solidFill>
                <a:latin typeface="Arial" panose="020B0604020202020204" pitchFamily="34" charset="0"/>
              </a:rPr>
              <a:t>Where a suitable screen of a multi-core cable is </a:t>
            </a:r>
            <a:r>
              <a:rPr lang="en-NZ" dirty="0" smtClean="0">
                <a:solidFill>
                  <a:srgbClr val="92D050"/>
                </a:solidFill>
                <a:latin typeface="Arial" panose="020B0604020202020204" pitchFamily="34" charset="0"/>
              </a:rPr>
              <a:t>used</a:t>
            </a:r>
            <a:r>
              <a:rPr lang="en-NZ" dirty="0" smtClean="0">
                <a:solidFill>
                  <a:srgbClr val="7E7E7E"/>
                </a:solidFill>
                <a:latin typeface="Arial" panose="020B0604020202020204" pitchFamily="34" charset="0"/>
              </a:rPr>
              <a:t> as (PEC)</a:t>
            </a:r>
          </a:p>
          <a:p>
            <a:r>
              <a:rPr lang="en-NZ" sz="1600" b="0" i="0" u="none" strike="noStrike" baseline="0" dirty="0" smtClean="0">
                <a:solidFill>
                  <a:srgbClr val="DA291C"/>
                </a:solidFill>
                <a:latin typeface="Wingdings 3" panose="05040102010807070707" pitchFamily="18" charset="2"/>
              </a:rPr>
              <a:t> </a:t>
            </a:r>
            <a:r>
              <a:rPr lang="en-NZ" dirty="0">
                <a:solidFill>
                  <a:srgbClr val="7E7E7E"/>
                </a:solidFill>
                <a:latin typeface="Arial" panose="020B0604020202020204" pitchFamily="34" charset="0"/>
              </a:rPr>
              <a:t>When an insulated protective earthing conductor is not normally manufactured in the green/yellow colour combination, e.g. silicon compounds. </a:t>
            </a:r>
            <a:endParaRPr lang="en-NZ" dirty="0" smtClean="0">
              <a:solidFill>
                <a:srgbClr val="7E7E7E"/>
              </a:solidFill>
              <a:latin typeface="Arial" panose="020B0604020202020204" pitchFamily="34" charset="0"/>
            </a:endParaRPr>
          </a:p>
          <a:p>
            <a:pPr marL="0" indent="0">
              <a:buNone/>
            </a:pPr>
            <a:r>
              <a:rPr lang="en-NZ" dirty="0">
                <a:solidFill>
                  <a:srgbClr val="92D050"/>
                </a:solidFill>
                <a:latin typeface="Arial" panose="020B0604020202020204" pitchFamily="34" charset="0"/>
              </a:rPr>
              <a:t>In installations such as these, the use of </a:t>
            </a:r>
            <a:r>
              <a:rPr lang="en-NZ" dirty="0" err="1">
                <a:solidFill>
                  <a:srgbClr val="92D050"/>
                </a:solidFill>
                <a:latin typeface="Arial" panose="020B0604020202020204" pitchFamily="34" charset="0"/>
              </a:rPr>
              <a:t>sleeving</a:t>
            </a:r>
            <a:r>
              <a:rPr lang="en-NZ" dirty="0">
                <a:solidFill>
                  <a:srgbClr val="92D050"/>
                </a:solidFill>
                <a:latin typeface="Arial" panose="020B0604020202020204" pitchFamily="34" charset="0"/>
              </a:rPr>
              <a:t> at terminations is recommended </a:t>
            </a:r>
            <a:r>
              <a:rPr lang="en-NZ" dirty="0">
                <a:solidFill>
                  <a:srgbClr val="656565"/>
                </a:solidFill>
                <a:latin typeface="Arial" panose="020B0604020202020204" pitchFamily="34" charset="0"/>
              </a:rPr>
              <a:t>wherever it is not obvious that the conductor is being used for earthing purposes. </a:t>
            </a:r>
            <a:endParaRPr lang="en-NZ" dirty="0" smtClean="0">
              <a:solidFill>
                <a:srgbClr val="656565"/>
              </a:solidFill>
              <a:latin typeface="Arial" panose="020B0604020202020204" pitchFamily="34" charset="0"/>
            </a:endParaRPr>
          </a:p>
          <a:p>
            <a:endParaRPr lang="en-NZ" dirty="0">
              <a:solidFill>
                <a:srgbClr val="7E7E7E"/>
              </a:solidFill>
              <a:latin typeface="Arial" panose="020B0604020202020204" pitchFamily="34" charset="0"/>
            </a:endParaRPr>
          </a:p>
          <a:p>
            <a:endParaRPr lang="en-NZ" dirty="0"/>
          </a:p>
        </p:txBody>
      </p:sp>
    </p:spTree>
    <p:extLst>
      <p:ext uri="{BB962C8B-B14F-4D97-AF65-F5344CB8AC3E}">
        <p14:creationId xmlns:p14="http://schemas.microsoft.com/office/powerpoint/2010/main" val="26405233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22216"/>
            <a:ext cx="10515600" cy="6235337"/>
          </a:xfrm>
        </p:spPr>
        <p:txBody>
          <a:bodyPr>
            <a:normAutofit fontScale="85000" lnSpcReduction="20000"/>
          </a:bodyPr>
          <a:lstStyle/>
          <a:p>
            <a:pPr marL="0" indent="0">
              <a:buNone/>
            </a:pPr>
            <a:r>
              <a:rPr lang="en-NZ" sz="4000" dirty="0" smtClean="0">
                <a:solidFill>
                  <a:srgbClr val="0071CE"/>
                </a:solidFill>
                <a:latin typeface="Arial" panose="020B0604020202020204" pitchFamily="34" charset="0"/>
              </a:rPr>
              <a:t>Exceptions 2</a:t>
            </a:r>
          </a:p>
          <a:p>
            <a:pPr marL="0" indent="0">
              <a:buNone/>
            </a:pPr>
            <a:r>
              <a:rPr lang="en-NZ" dirty="0" smtClean="0">
                <a:solidFill>
                  <a:srgbClr val="656565"/>
                </a:solidFill>
                <a:latin typeface="Arial" panose="020B0604020202020204" pitchFamily="34" charset="0"/>
              </a:rPr>
              <a:t>An </a:t>
            </a:r>
            <a:r>
              <a:rPr lang="en-NZ" dirty="0">
                <a:solidFill>
                  <a:srgbClr val="656565"/>
                </a:solidFill>
                <a:latin typeface="Arial" panose="020B0604020202020204" pitchFamily="34" charset="0"/>
              </a:rPr>
              <a:t>active or neutral conductor </a:t>
            </a:r>
            <a:r>
              <a:rPr lang="en-NZ" dirty="0">
                <a:solidFill>
                  <a:srgbClr val="92D050"/>
                </a:solidFill>
                <a:latin typeface="Arial" panose="020B0604020202020204" pitchFamily="34" charset="0"/>
              </a:rPr>
              <a:t>does not need to be coloured </a:t>
            </a:r>
            <a:r>
              <a:rPr lang="en-NZ" dirty="0">
                <a:solidFill>
                  <a:srgbClr val="656565"/>
                </a:solidFill>
                <a:latin typeface="Arial" panose="020B0604020202020204" pitchFamily="34" charset="0"/>
              </a:rPr>
              <a:t>in accordance with the colours permitted by Table 3.4 when: </a:t>
            </a:r>
            <a:endParaRPr lang="en-NZ" dirty="0" smtClean="0">
              <a:solidFill>
                <a:srgbClr val="656565"/>
              </a:solidFill>
              <a:latin typeface="Arial" panose="020B0604020202020204" pitchFamily="34" charset="0"/>
            </a:endParaRPr>
          </a:p>
          <a:p>
            <a:pPr marL="0" indent="0">
              <a:buNone/>
            </a:pPr>
            <a:endParaRPr lang="en-NZ" dirty="0">
              <a:solidFill>
                <a:srgbClr val="656565"/>
              </a:solidFill>
              <a:latin typeface="Arial" panose="020B0604020202020204" pitchFamily="34" charset="0"/>
            </a:endParaRPr>
          </a:p>
          <a:p>
            <a:r>
              <a:rPr lang="en-NZ" sz="1600" b="0" i="0" u="none" strike="noStrike" baseline="0" dirty="0" smtClean="0">
                <a:solidFill>
                  <a:srgbClr val="DA291C"/>
                </a:solidFill>
                <a:latin typeface="Wingdings 3" panose="05040102010807070707" pitchFamily="18" charset="2"/>
              </a:rPr>
              <a:t> </a:t>
            </a:r>
            <a:r>
              <a:rPr lang="en-NZ" dirty="0">
                <a:solidFill>
                  <a:srgbClr val="7E7E7E"/>
                </a:solidFill>
                <a:latin typeface="Arial" panose="020B0604020202020204" pitchFamily="34" charset="0"/>
              </a:rPr>
              <a:t>insulated conductors </a:t>
            </a:r>
            <a:r>
              <a:rPr lang="en-NZ" dirty="0">
                <a:solidFill>
                  <a:srgbClr val="92D050"/>
                </a:solidFill>
                <a:latin typeface="Arial" panose="020B0604020202020204" pitchFamily="34" charset="0"/>
              </a:rPr>
              <a:t>in a multi-core flexible cable </a:t>
            </a:r>
            <a:r>
              <a:rPr lang="en-NZ" dirty="0">
                <a:solidFill>
                  <a:srgbClr val="7E7E7E"/>
                </a:solidFill>
                <a:latin typeface="Arial" panose="020B0604020202020204" pitchFamily="34" charset="0"/>
              </a:rPr>
              <a:t>have each core clearly </a:t>
            </a:r>
            <a:r>
              <a:rPr lang="en-NZ" dirty="0">
                <a:solidFill>
                  <a:srgbClr val="92D050"/>
                </a:solidFill>
                <a:latin typeface="Arial" panose="020B0604020202020204" pitchFamily="34" charset="0"/>
              </a:rPr>
              <a:t>identified by means of numbering, lettering or equivalent means; </a:t>
            </a:r>
            <a:endParaRPr lang="en-NZ" dirty="0" smtClean="0">
              <a:solidFill>
                <a:srgbClr val="92D050"/>
              </a:solidFill>
              <a:latin typeface="Arial" panose="020B0604020202020204" pitchFamily="34" charset="0"/>
            </a:endParaRPr>
          </a:p>
          <a:p>
            <a:endParaRPr lang="en-NZ" dirty="0">
              <a:solidFill>
                <a:srgbClr val="92D050"/>
              </a:solidFill>
              <a:latin typeface="Arial" panose="020B0604020202020204" pitchFamily="34" charset="0"/>
            </a:endParaRPr>
          </a:p>
          <a:p>
            <a:r>
              <a:rPr lang="en-NZ" sz="1600" b="0" i="0" u="none" strike="noStrike" baseline="0" dirty="0" smtClean="0">
                <a:solidFill>
                  <a:srgbClr val="DA291C"/>
                </a:solidFill>
                <a:latin typeface="Wingdings 3" panose="05040102010807070707" pitchFamily="18" charset="2"/>
              </a:rPr>
              <a:t> </a:t>
            </a:r>
            <a:r>
              <a:rPr lang="en-NZ" dirty="0">
                <a:solidFill>
                  <a:srgbClr val="7E7E7E"/>
                </a:solidFill>
                <a:latin typeface="Arial" panose="020B0604020202020204" pitchFamily="34" charset="0"/>
              </a:rPr>
              <a:t>or conductors of flexible cords and cables </a:t>
            </a:r>
            <a:r>
              <a:rPr lang="en-NZ" dirty="0">
                <a:solidFill>
                  <a:srgbClr val="92D050"/>
                </a:solidFill>
                <a:latin typeface="Arial" panose="020B0604020202020204" pitchFamily="34" charset="0"/>
              </a:rPr>
              <a:t>are identified by alternative colours in accordance with AS/NZS 3000:2007, Clause 3.8.3.3; or </a:t>
            </a:r>
            <a:endParaRPr lang="en-NZ" dirty="0" smtClean="0">
              <a:solidFill>
                <a:srgbClr val="92D050"/>
              </a:solidFill>
              <a:latin typeface="Arial" panose="020B0604020202020204" pitchFamily="34" charset="0"/>
            </a:endParaRPr>
          </a:p>
          <a:p>
            <a:endParaRPr lang="en-NZ" dirty="0">
              <a:solidFill>
                <a:srgbClr val="92D050"/>
              </a:solidFill>
              <a:latin typeface="Arial" panose="020B0604020202020204" pitchFamily="34" charset="0"/>
            </a:endParaRPr>
          </a:p>
          <a:p>
            <a:r>
              <a:rPr lang="en-NZ" sz="1600" b="0" i="0" u="none" strike="noStrike" baseline="0" dirty="0" smtClean="0">
                <a:solidFill>
                  <a:srgbClr val="DA291C"/>
                </a:solidFill>
                <a:latin typeface="Wingdings 3" panose="05040102010807070707" pitchFamily="18" charset="2"/>
              </a:rPr>
              <a:t> </a:t>
            </a:r>
            <a:r>
              <a:rPr lang="en-NZ" dirty="0">
                <a:solidFill>
                  <a:srgbClr val="92D050"/>
                </a:solidFill>
                <a:latin typeface="Arial" panose="020B0604020202020204" pitchFamily="34" charset="0"/>
              </a:rPr>
              <a:t>insulated aerial conductors </a:t>
            </a:r>
            <a:r>
              <a:rPr lang="en-NZ" dirty="0">
                <a:solidFill>
                  <a:srgbClr val="7E7E7E"/>
                </a:solidFill>
                <a:latin typeface="Arial" panose="020B0604020202020204" pitchFamily="34" charset="0"/>
              </a:rPr>
              <a:t>are </a:t>
            </a:r>
            <a:r>
              <a:rPr lang="en-NZ" dirty="0">
                <a:solidFill>
                  <a:srgbClr val="92D050"/>
                </a:solidFill>
                <a:latin typeface="Arial" panose="020B0604020202020204" pitchFamily="34" charset="0"/>
              </a:rPr>
              <a:t>identified by several small longitudinal ribs around the circumference, the neutral conductor shall be identified by multiple longitudinal ribs evenly spaced around </a:t>
            </a:r>
            <a:r>
              <a:rPr lang="en-NZ" dirty="0">
                <a:solidFill>
                  <a:srgbClr val="7E7E7E"/>
                </a:solidFill>
                <a:latin typeface="Arial" panose="020B0604020202020204" pitchFamily="34" charset="0"/>
              </a:rPr>
              <a:t>the entire circumference and length of the conductor that clearly distinguish it from the other conductors. </a:t>
            </a:r>
          </a:p>
          <a:p>
            <a:endParaRPr lang="en-NZ" dirty="0">
              <a:solidFill>
                <a:srgbClr val="7E7E7E"/>
              </a:solidFill>
              <a:latin typeface="Arial" panose="020B0604020202020204" pitchFamily="34" charset="0"/>
            </a:endParaRPr>
          </a:p>
          <a:p>
            <a:r>
              <a:rPr lang="en-NZ" dirty="0">
                <a:solidFill>
                  <a:srgbClr val="656565"/>
                </a:solidFill>
                <a:latin typeface="Arial" panose="020B0604020202020204" pitchFamily="34" charset="0"/>
              </a:rPr>
              <a:t>AS/NZS 3000:2007, Clause 3.8.3.3 specifies European cable identification c </a:t>
            </a:r>
            <a:endParaRPr lang="en-NZ" dirty="0"/>
          </a:p>
        </p:txBody>
      </p:sp>
    </p:spTree>
    <p:extLst>
      <p:ext uri="{BB962C8B-B14F-4D97-AF65-F5344CB8AC3E}">
        <p14:creationId xmlns:p14="http://schemas.microsoft.com/office/powerpoint/2010/main" val="28777013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7680" y="365760"/>
            <a:ext cx="11190514" cy="6096000"/>
          </a:xfrm>
        </p:spPr>
        <p:txBody>
          <a:bodyPr>
            <a:normAutofit/>
          </a:bodyPr>
          <a:lstStyle/>
          <a:p>
            <a:r>
              <a:rPr lang="en-NZ" sz="2000" dirty="0">
                <a:solidFill>
                  <a:srgbClr val="656565"/>
                </a:solidFill>
                <a:latin typeface="Arial" panose="020B0604020202020204" pitchFamily="34" charset="0"/>
                <a:ea typeface="+mj-ea"/>
                <a:cs typeface="+mj-cs"/>
              </a:rPr>
              <a:t>The table below shows the coordination of conductor insulation colours of single-phase cables </a:t>
            </a:r>
            <a:r>
              <a:rPr lang="en-NZ" sz="2000" dirty="0">
                <a:solidFill>
                  <a:srgbClr val="92D050"/>
                </a:solidFill>
                <a:latin typeface="Arial" panose="020B0604020202020204" pitchFamily="34" charset="0"/>
                <a:ea typeface="+mj-ea"/>
                <a:cs typeface="+mj-cs"/>
              </a:rPr>
              <a:t>manufactured to current and superseded AS/NZS standards</a:t>
            </a:r>
            <a:r>
              <a:rPr lang="en-NZ" sz="2000" dirty="0">
                <a:solidFill>
                  <a:srgbClr val="656565"/>
                </a:solidFill>
                <a:latin typeface="Arial" panose="020B0604020202020204" pitchFamily="34" charset="0"/>
                <a:ea typeface="+mj-ea"/>
                <a:cs typeface="+mj-cs"/>
              </a:rPr>
              <a:t>. </a:t>
            </a:r>
            <a:endParaRPr lang="en-NZ" sz="2000" dirty="0" smtClean="0">
              <a:solidFill>
                <a:srgbClr val="656565"/>
              </a:solidFill>
              <a:latin typeface="Arial" panose="020B0604020202020204" pitchFamily="34" charset="0"/>
              <a:ea typeface="+mj-ea"/>
              <a:cs typeface="+mj-cs"/>
            </a:endParaRPr>
          </a:p>
          <a:p>
            <a:r>
              <a:rPr lang="en-NZ" sz="2000" dirty="0" smtClean="0">
                <a:solidFill>
                  <a:srgbClr val="656565"/>
                </a:solidFill>
                <a:latin typeface="Arial" panose="020B0604020202020204" pitchFamily="34" charset="0"/>
                <a:ea typeface="+mj-ea"/>
                <a:cs typeface="+mj-cs"/>
              </a:rPr>
              <a:t>This </a:t>
            </a:r>
            <a:r>
              <a:rPr lang="en-NZ" sz="2000" dirty="0">
                <a:solidFill>
                  <a:srgbClr val="656565"/>
                </a:solidFill>
                <a:latin typeface="Arial" panose="020B0604020202020204" pitchFamily="34" charset="0"/>
                <a:ea typeface="+mj-ea"/>
                <a:cs typeface="+mj-cs"/>
              </a:rPr>
              <a:t>includes flexible cords and </a:t>
            </a:r>
            <a:r>
              <a:rPr lang="en-NZ" sz="2000" dirty="0" smtClean="0">
                <a:solidFill>
                  <a:srgbClr val="656565"/>
                </a:solidFill>
                <a:latin typeface="Arial" panose="020B0604020202020204" pitchFamily="34" charset="0"/>
                <a:ea typeface="+mj-ea"/>
                <a:cs typeface="+mj-cs"/>
              </a:rPr>
              <a:t>cables</a:t>
            </a:r>
          </a:p>
          <a:p>
            <a:endParaRPr lang="en-NZ" sz="2000" dirty="0">
              <a:solidFill>
                <a:srgbClr val="656565"/>
              </a:solidFill>
              <a:latin typeface="Arial" panose="020B0604020202020204" pitchFamily="34" charset="0"/>
              <a:ea typeface="+mj-ea"/>
              <a:cs typeface="+mj-cs"/>
            </a:endParaRPr>
          </a:p>
          <a:p>
            <a:endParaRPr lang="en-NZ" sz="2000" dirty="0" smtClean="0">
              <a:solidFill>
                <a:srgbClr val="656565"/>
              </a:solidFill>
              <a:latin typeface="Arial" panose="020B0604020202020204" pitchFamily="34" charset="0"/>
              <a:ea typeface="+mj-ea"/>
              <a:cs typeface="+mj-cs"/>
            </a:endParaRPr>
          </a:p>
          <a:p>
            <a:endParaRPr lang="en-NZ" sz="2000" dirty="0">
              <a:solidFill>
                <a:srgbClr val="656565"/>
              </a:solidFill>
              <a:latin typeface="Arial" panose="020B0604020202020204" pitchFamily="34" charset="0"/>
              <a:ea typeface="+mj-ea"/>
              <a:cs typeface="+mj-cs"/>
            </a:endParaRPr>
          </a:p>
          <a:p>
            <a:endParaRPr lang="en-NZ" sz="2000" dirty="0" smtClean="0">
              <a:solidFill>
                <a:srgbClr val="656565"/>
              </a:solidFill>
              <a:latin typeface="Arial" panose="020B0604020202020204" pitchFamily="34" charset="0"/>
              <a:ea typeface="+mj-ea"/>
              <a:cs typeface="+mj-cs"/>
            </a:endParaRPr>
          </a:p>
          <a:p>
            <a:endParaRPr lang="en-NZ" sz="2000" dirty="0">
              <a:solidFill>
                <a:srgbClr val="656565"/>
              </a:solidFill>
              <a:latin typeface="Arial" panose="020B0604020202020204" pitchFamily="34" charset="0"/>
              <a:ea typeface="+mj-ea"/>
              <a:cs typeface="+mj-cs"/>
            </a:endParaRPr>
          </a:p>
          <a:p>
            <a:endParaRPr lang="en-NZ" sz="2000" dirty="0" smtClean="0">
              <a:solidFill>
                <a:srgbClr val="656565"/>
              </a:solidFill>
              <a:latin typeface="Arial" panose="020B0604020202020204" pitchFamily="34" charset="0"/>
              <a:ea typeface="+mj-ea"/>
              <a:cs typeface="+mj-cs"/>
            </a:endParaRPr>
          </a:p>
          <a:p>
            <a:endParaRPr lang="en-NZ" sz="2000" dirty="0">
              <a:solidFill>
                <a:srgbClr val="656565"/>
              </a:solidFill>
              <a:latin typeface="Arial" panose="020B0604020202020204" pitchFamily="34" charset="0"/>
              <a:ea typeface="+mj-ea"/>
              <a:cs typeface="+mj-cs"/>
            </a:endParaRPr>
          </a:p>
          <a:p>
            <a:r>
              <a:rPr lang="en-NZ" sz="2000" b="1" i="1" u="none" strike="noStrike" baseline="0" dirty="0" smtClean="0">
                <a:solidFill>
                  <a:srgbClr val="6D6D6D"/>
                </a:solidFill>
                <a:latin typeface="Arial" panose="020B0604020202020204" pitchFamily="34" charset="0"/>
              </a:rPr>
              <a:t>Note: </a:t>
            </a:r>
            <a:endParaRPr lang="en-NZ" sz="2000" b="0" i="0" u="none" strike="noStrike" baseline="0" dirty="0" smtClean="0">
              <a:solidFill>
                <a:srgbClr val="6D6D6D"/>
              </a:solidFill>
              <a:latin typeface="Arial" panose="020B0604020202020204" pitchFamily="34" charset="0"/>
            </a:endParaRPr>
          </a:p>
          <a:p>
            <a:r>
              <a:rPr lang="en-NZ" sz="2000" b="0" i="1" u="none" strike="noStrike" baseline="0" dirty="0" smtClean="0">
                <a:solidFill>
                  <a:srgbClr val="6D6D6D"/>
                </a:solidFill>
                <a:latin typeface="Arial" panose="020B0604020202020204" pitchFamily="34" charset="0"/>
              </a:rPr>
              <a:t>1. The neutral core may or may not be included in a multi-core cable or cord. </a:t>
            </a:r>
            <a:endParaRPr lang="en-NZ" sz="2000" b="0" i="0" u="none" strike="noStrike" baseline="0" dirty="0" smtClean="0">
              <a:solidFill>
                <a:srgbClr val="6D6D6D"/>
              </a:solidFill>
              <a:latin typeface="Arial" panose="020B0604020202020204" pitchFamily="34" charset="0"/>
            </a:endParaRPr>
          </a:p>
          <a:p>
            <a:r>
              <a:rPr lang="en-NZ" sz="2000" b="0" i="1" u="none" strike="noStrike" baseline="0" dirty="0" smtClean="0">
                <a:solidFill>
                  <a:srgbClr val="6D6D6D"/>
                </a:solidFill>
                <a:latin typeface="Arial" panose="020B0604020202020204" pitchFamily="34" charset="0"/>
              </a:rPr>
              <a:t>2. The </a:t>
            </a:r>
            <a:r>
              <a:rPr lang="en-NZ" sz="2000" b="0" i="1" u="none" strike="noStrike" baseline="0" dirty="0" smtClean="0">
                <a:solidFill>
                  <a:srgbClr val="92D050"/>
                </a:solidFill>
                <a:latin typeface="Arial" panose="020B0604020202020204" pitchFamily="34" charset="0"/>
              </a:rPr>
              <a:t>European active colour for multiphase </a:t>
            </a:r>
            <a:r>
              <a:rPr lang="en-NZ" sz="2000" b="0" i="1" u="none" strike="noStrike" baseline="0" dirty="0" smtClean="0">
                <a:solidFill>
                  <a:srgbClr val="6D6D6D"/>
                </a:solidFill>
                <a:latin typeface="Arial" panose="020B0604020202020204" pitchFamily="34" charset="0"/>
              </a:rPr>
              <a:t>cables and cords for </a:t>
            </a:r>
            <a:r>
              <a:rPr lang="en-NZ" sz="2000" b="0" i="1" u="none" strike="noStrike" baseline="0" dirty="0" smtClean="0">
                <a:solidFill>
                  <a:srgbClr val="92D050"/>
                </a:solidFill>
                <a:latin typeface="Arial" panose="020B0604020202020204" pitchFamily="34" charset="0"/>
              </a:rPr>
              <a:t>all phases is brown. </a:t>
            </a:r>
            <a:endParaRPr lang="en-NZ" sz="2000" b="0" i="0" u="none" strike="noStrike" baseline="0" dirty="0" smtClean="0">
              <a:solidFill>
                <a:srgbClr val="92D050"/>
              </a:solidFill>
              <a:latin typeface="Arial" panose="020B0604020202020204" pitchFamily="34" charset="0"/>
            </a:endParaRPr>
          </a:p>
          <a:p>
            <a:r>
              <a:rPr lang="en-NZ" sz="2000" b="0" i="1" u="none" strike="noStrike" baseline="0" dirty="0" smtClean="0">
                <a:solidFill>
                  <a:srgbClr val="6D6D6D"/>
                </a:solidFill>
                <a:latin typeface="Arial" panose="020B0604020202020204" pitchFamily="34" charset="0"/>
              </a:rPr>
              <a:t>3. Care should be taken with imported equipment that does not use AS/NZS colour codes.</a:t>
            </a:r>
          </a:p>
          <a:p>
            <a:r>
              <a:rPr lang="en-NZ" sz="2000" b="0" i="1" u="none" strike="noStrike" baseline="0" dirty="0" smtClean="0">
                <a:solidFill>
                  <a:srgbClr val="6D6D6D"/>
                </a:solidFill>
                <a:latin typeface="Arial" panose="020B0604020202020204" pitchFamily="34" charset="0"/>
              </a:rPr>
              <a:t> </a:t>
            </a:r>
            <a:r>
              <a:rPr lang="en-NZ" b="0" i="1" u="none" strike="noStrike" baseline="0" dirty="0" smtClean="0">
                <a:solidFill>
                  <a:srgbClr val="92D050"/>
                </a:solidFill>
                <a:latin typeface="Arial" panose="020B0604020202020204" pitchFamily="34" charset="0"/>
              </a:rPr>
              <a:t>Test to make sure first. </a:t>
            </a:r>
            <a:endParaRPr lang="en-NZ" b="0" i="0" u="none" strike="noStrike" baseline="0" dirty="0" smtClean="0">
              <a:solidFill>
                <a:srgbClr val="92D050"/>
              </a:solidFill>
              <a:latin typeface="Arial" panose="020B0604020202020204" pitchFamily="34" charset="0"/>
            </a:endParaRPr>
          </a:p>
          <a:p>
            <a:endParaRPr lang="en-NZ" sz="2000" dirty="0"/>
          </a:p>
        </p:txBody>
      </p:sp>
      <p:pic>
        <p:nvPicPr>
          <p:cNvPr id="4" name="Picture 3"/>
          <p:cNvPicPr>
            <a:picLocks noChangeAspect="1"/>
          </p:cNvPicPr>
          <p:nvPr/>
        </p:nvPicPr>
        <p:blipFill>
          <a:blip r:embed="rId2"/>
          <a:stretch>
            <a:fillRect/>
          </a:stretch>
        </p:blipFill>
        <p:spPr>
          <a:xfrm>
            <a:off x="191588" y="1385888"/>
            <a:ext cx="5468983" cy="2550795"/>
          </a:xfrm>
          <a:prstGeom prst="rect">
            <a:avLst/>
          </a:prstGeom>
        </p:spPr>
      </p:pic>
      <p:pic>
        <p:nvPicPr>
          <p:cNvPr id="5" name="Picture 4"/>
          <p:cNvPicPr>
            <a:picLocks noChangeAspect="1"/>
          </p:cNvPicPr>
          <p:nvPr/>
        </p:nvPicPr>
        <p:blipFill>
          <a:blip r:embed="rId3"/>
          <a:stretch>
            <a:fillRect/>
          </a:stretch>
        </p:blipFill>
        <p:spPr>
          <a:xfrm>
            <a:off x="5660571" y="1533525"/>
            <a:ext cx="6209212" cy="2550795"/>
          </a:xfrm>
          <a:prstGeom prst="rect">
            <a:avLst/>
          </a:prstGeom>
        </p:spPr>
      </p:pic>
    </p:spTree>
    <p:extLst>
      <p:ext uri="{BB962C8B-B14F-4D97-AF65-F5344CB8AC3E}">
        <p14:creationId xmlns:p14="http://schemas.microsoft.com/office/powerpoint/2010/main" val="15079253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61554"/>
            <a:ext cx="10515600" cy="5715409"/>
          </a:xfrm>
        </p:spPr>
        <p:txBody>
          <a:bodyPr>
            <a:normAutofit/>
          </a:bodyPr>
          <a:lstStyle/>
          <a:p>
            <a:r>
              <a:rPr lang="en-NZ" sz="4000" b="0" i="0" u="none" strike="noStrike" baseline="0" dirty="0" smtClean="0">
                <a:solidFill>
                  <a:srgbClr val="0071CE"/>
                </a:solidFill>
                <a:latin typeface="Arial" panose="020B0604020202020204" pitchFamily="34" charset="0"/>
              </a:rPr>
              <a:t>Manufacturer’s Data </a:t>
            </a:r>
          </a:p>
          <a:p>
            <a:r>
              <a:rPr lang="en-NZ" dirty="0">
                <a:solidFill>
                  <a:srgbClr val="656565"/>
                </a:solidFill>
                <a:latin typeface="Arial" panose="020B0604020202020204" pitchFamily="34" charset="0"/>
              </a:rPr>
              <a:t>Information about the construction of a cable can be found in its abbreviated name. </a:t>
            </a:r>
          </a:p>
          <a:p>
            <a:r>
              <a:rPr lang="en-NZ" sz="2000" dirty="0" smtClean="0">
                <a:solidFill>
                  <a:srgbClr val="92D050"/>
                </a:solidFill>
                <a:latin typeface="Arial" panose="020B0604020202020204" pitchFamily="34" charset="0"/>
              </a:rPr>
              <a:t>The </a:t>
            </a:r>
            <a:r>
              <a:rPr lang="en-NZ" sz="2000" dirty="0">
                <a:solidFill>
                  <a:srgbClr val="92D050"/>
                </a:solidFill>
                <a:latin typeface="Arial" panose="020B0604020202020204" pitchFamily="34" charset="0"/>
              </a:rPr>
              <a:t>components of the name refer to the components of the cable in the </a:t>
            </a:r>
            <a:r>
              <a:rPr lang="en-NZ" sz="2000" dirty="0" smtClean="0">
                <a:solidFill>
                  <a:srgbClr val="92D050"/>
                </a:solidFill>
                <a:latin typeface="Arial" panose="020B0604020202020204" pitchFamily="34" charset="0"/>
              </a:rPr>
              <a:t>order.</a:t>
            </a:r>
          </a:p>
          <a:p>
            <a:r>
              <a:rPr lang="en-NZ" sz="2000" dirty="0" smtClean="0">
                <a:solidFill>
                  <a:srgbClr val="656565"/>
                </a:solidFill>
                <a:latin typeface="Arial" panose="020B0604020202020204" pitchFamily="34" charset="0"/>
              </a:rPr>
              <a:t>For </a:t>
            </a:r>
            <a:r>
              <a:rPr lang="en-NZ" sz="2000" dirty="0">
                <a:solidFill>
                  <a:srgbClr val="656565"/>
                </a:solidFill>
                <a:latin typeface="Arial" panose="020B0604020202020204" pitchFamily="34" charset="0"/>
              </a:rPr>
              <a:t>example, consider the following: </a:t>
            </a:r>
          </a:p>
          <a:p>
            <a:r>
              <a:rPr lang="en-NZ" sz="2000" i="1" dirty="0">
                <a:solidFill>
                  <a:srgbClr val="656565"/>
                </a:solidFill>
                <a:latin typeface="Arial" panose="020B0604020202020204" pitchFamily="34" charset="0"/>
              </a:rPr>
              <a:t>6 x 16mm</a:t>
            </a:r>
            <a:r>
              <a:rPr lang="en-NZ" sz="2000" b="0" i="1" u="none" strike="noStrike" baseline="0" dirty="0" smtClean="0">
                <a:solidFill>
                  <a:srgbClr val="656565"/>
                </a:solidFill>
                <a:latin typeface="Arial" panose="020B0604020202020204" pitchFamily="34" charset="0"/>
              </a:rPr>
              <a:t>2 </a:t>
            </a:r>
            <a:r>
              <a:rPr lang="en-NZ" sz="2000" i="1" dirty="0">
                <a:solidFill>
                  <a:srgbClr val="656565"/>
                </a:solidFill>
                <a:latin typeface="Arial" panose="020B0604020202020204" pitchFamily="34" charset="0"/>
              </a:rPr>
              <a:t>copper conductors, PVC, PVC, SWA, PVC </a:t>
            </a:r>
            <a:endParaRPr lang="en-NZ" sz="2000" dirty="0">
              <a:solidFill>
                <a:srgbClr val="7E7E7E"/>
              </a:solidFill>
              <a:latin typeface="Arial" panose="020B0604020202020204" pitchFamily="34" charset="0"/>
            </a:endParaRPr>
          </a:p>
        </p:txBody>
      </p:sp>
      <p:pic>
        <p:nvPicPr>
          <p:cNvPr id="4" name="Picture 3"/>
          <p:cNvPicPr>
            <a:picLocks noChangeAspect="1"/>
          </p:cNvPicPr>
          <p:nvPr/>
        </p:nvPicPr>
        <p:blipFill>
          <a:blip r:embed="rId2"/>
          <a:stretch>
            <a:fillRect/>
          </a:stretch>
        </p:blipFill>
        <p:spPr>
          <a:xfrm>
            <a:off x="3652837" y="3319258"/>
            <a:ext cx="4886325" cy="3142502"/>
          </a:xfrm>
          <a:prstGeom prst="rect">
            <a:avLst/>
          </a:prstGeom>
        </p:spPr>
      </p:pic>
    </p:spTree>
    <p:extLst>
      <p:ext uri="{BB962C8B-B14F-4D97-AF65-F5344CB8AC3E}">
        <p14:creationId xmlns:p14="http://schemas.microsoft.com/office/powerpoint/2010/main" val="399344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4828"/>
            <a:ext cx="10515600" cy="888909"/>
          </a:xfrm>
        </p:spPr>
        <p:txBody>
          <a:bodyPr/>
          <a:lstStyle/>
          <a:p>
            <a:r>
              <a:rPr lang="en-NZ" dirty="0">
                <a:solidFill>
                  <a:srgbClr val="DA291C"/>
                </a:solidFill>
                <a:latin typeface="Arial" panose="020B0604020202020204" pitchFamily="34" charset="0"/>
              </a:rPr>
              <a:t>Factors affecting the selection of cables </a:t>
            </a:r>
            <a:endParaRPr lang="en-NZ" dirty="0"/>
          </a:p>
        </p:txBody>
      </p:sp>
      <p:sp>
        <p:nvSpPr>
          <p:cNvPr id="3" name="Content Placeholder 2"/>
          <p:cNvSpPr>
            <a:spLocks noGrp="1"/>
          </p:cNvSpPr>
          <p:nvPr>
            <p:ph idx="1"/>
          </p:nvPr>
        </p:nvSpPr>
        <p:spPr>
          <a:xfrm>
            <a:off x="330927" y="1158240"/>
            <a:ext cx="11364684" cy="5442857"/>
          </a:xfrm>
        </p:spPr>
        <p:txBody>
          <a:bodyPr>
            <a:normAutofit fontScale="77500" lnSpcReduction="20000"/>
          </a:bodyPr>
          <a:lstStyle/>
          <a:p>
            <a:r>
              <a:rPr lang="en-NZ" sz="4000" b="0" i="0" u="none" strike="noStrike" baseline="0" dirty="0" smtClean="0">
                <a:solidFill>
                  <a:srgbClr val="0071CE"/>
                </a:solidFill>
                <a:latin typeface="Arial" panose="020B0604020202020204" pitchFamily="34" charset="0"/>
              </a:rPr>
              <a:t>Basic Cable Requirements </a:t>
            </a:r>
          </a:p>
          <a:p>
            <a:r>
              <a:rPr lang="en-NZ" dirty="0">
                <a:solidFill>
                  <a:srgbClr val="656565"/>
                </a:solidFill>
                <a:latin typeface="Arial" panose="020B0604020202020204" pitchFamily="34" charset="0"/>
              </a:rPr>
              <a:t>A cable must be able to carry electrical energy efficiently </a:t>
            </a:r>
            <a:r>
              <a:rPr lang="en-NZ" dirty="0" smtClean="0">
                <a:solidFill>
                  <a:srgbClr val="656565"/>
                </a:solidFill>
                <a:latin typeface="Arial" panose="020B0604020202020204" pitchFamily="34" charset="0"/>
              </a:rPr>
              <a:t>and safely from </a:t>
            </a:r>
            <a:r>
              <a:rPr lang="en-NZ" dirty="0">
                <a:solidFill>
                  <a:srgbClr val="656565"/>
                </a:solidFill>
                <a:latin typeface="Arial" panose="020B0604020202020204" pitchFamily="34" charset="0"/>
              </a:rPr>
              <a:t>the supply source to the load. </a:t>
            </a:r>
            <a:endParaRPr lang="en-NZ" dirty="0" smtClean="0">
              <a:solidFill>
                <a:srgbClr val="656565"/>
              </a:solidFill>
              <a:latin typeface="Arial" panose="020B0604020202020204" pitchFamily="34" charset="0"/>
            </a:endParaRPr>
          </a:p>
          <a:p>
            <a:r>
              <a:rPr lang="en-NZ" dirty="0" smtClean="0">
                <a:solidFill>
                  <a:srgbClr val="656565"/>
                </a:solidFill>
                <a:latin typeface="Arial" panose="020B0604020202020204" pitchFamily="34" charset="0"/>
              </a:rPr>
              <a:t>The </a:t>
            </a:r>
            <a:r>
              <a:rPr lang="en-NZ" dirty="0">
                <a:solidFill>
                  <a:srgbClr val="656565"/>
                </a:solidFill>
                <a:latin typeface="Arial" panose="020B0604020202020204" pitchFamily="34" charset="0"/>
              </a:rPr>
              <a:t>cable’s conductors and insulation should not deteriorate with age, and the sheath of the cable must adequately protect </a:t>
            </a:r>
            <a:r>
              <a:rPr lang="en-NZ" dirty="0">
                <a:solidFill>
                  <a:srgbClr val="92D050"/>
                </a:solidFill>
                <a:latin typeface="Arial" panose="020B0604020202020204" pitchFamily="34" charset="0"/>
              </a:rPr>
              <a:t>the conductors and the insulation it surrounds </a:t>
            </a:r>
            <a:r>
              <a:rPr lang="en-NZ" dirty="0">
                <a:solidFill>
                  <a:srgbClr val="656565"/>
                </a:solidFill>
                <a:latin typeface="Arial" panose="020B0604020202020204" pitchFamily="34" charset="0"/>
              </a:rPr>
              <a:t>from mechanical damage, chemical attack, high external temperatures and moisture. </a:t>
            </a:r>
          </a:p>
          <a:p>
            <a:r>
              <a:rPr lang="en-NZ" dirty="0">
                <a:solidFill>
                  <a:srgbClr val="656565"/>
                </a:solidFill>
                <a:latin typeface="Arial" panose="020B0604020202020204" pitchFamily="34" charset="0"/>
              </a:rPr>
              <a:t>The </a:t>
            </a:r>
            <a:r>
              <a:rPr lang="en-NZ" dirty="0">
                <a:solidFill>
                  <a:srgbClr val="92D050"/>
                </a:solidFill>
                <a:latin typeface="Arial" panose="020B0604020202020204" pitchFamily="34" charset="0"/>
              </a:rPr>
              <a:t>heat generated </a:t>
            </a:r>
            <a:r>
              <a:rPr lang="en-NZ" dirty="0">
                <a:solidFill>
                  <a:srgbClr val="656565"/>
                </a:solidFill>
                <a:latin typeface="Arial" panose="020B0604020202020204" pitchFamily="34" charset="0"/>
              </a:rPr>
              <a:t>in cable conductors </a:t>
            </a:r>
            <a:r>
              <a:rPr lang="en-NZ" dirty="0">
                <a:solidFill>
                  <a:srgbClr val="92D050"/>
                </a:solidFill>
                <a:latin typeface="Arial" panose="020B0604020202020204" pitchFamily="34" charset="0"/>
              </a:rPr>
              <a:t>must be limited to within the maximum working temperature</a:t>
            </a:r>
            <a:r>
              <a:rPr lang="en-NZ" dirty="0">
                <a:solidFill>
                  <a:srgbClr val="656565"/>
                </a:solidFill>
                <a:latin typeface="Arial" panose="020B0604020202020204" pitchFamily="34" charset="0"/>
              </a:rPr>
              <a:t> of the conductor insulation as specified by the manufacturer. </a:t>
            </a:r>
          </a:p>
          <a:p>
            <a:r>
              <a:rPr lang="en-NZ" dirty="0">
                <a:solidFill>
                  <a:srgbClr val="92D050"/>
                </a:solidFill>
                <a:latin typeface="Arial" panose="020B0604020202020204" pitchFamily="34" charset="0"/>
              </a:rPr>
              <a:t>To ensure the correct voltage and current are supplied by a cable, you must consider the following factors when selecting the cable: </a:t>
            </a:r>
          </a:p>
          <a:p>
            <a:r>
              <a:rPr lang="en-NZ" sz="1600" b="0" i="0" u="none" strike="noStrike" baseline="0" dirty="0" smtClean="0">
                <a:solidFill>
                  <a:srgbClr val="DA291C"/>
                </a:solidFill>
                <a:latin typeface="Wingdings 3" panose="05040102010807070707" pitchFamily="18" charset="2"/>
              </a:rPr>
              <a:t> </a:t>
            </a:r>
            <a:r>
              <a:rPr lang="en-NZ" dirty="0">
                <a:solidFill>
                  <a:srgbClr val="7E7E7E"/>
                </a:solidFill>
                <a:latin typeface="Arial" panose="020B0604020202020204" pitchFamily="34" charset="0"/>
              </a:rPr>
              <a:t>The current rating of the cable I</a:t>
            </a:r>
            <a:r>
              <a:rPr lang="en-NZ" sz="800" b="0" i="0" u="none" strike="noStrike" baseline="0" dirty="0" smtClean="0">
                <a:solidFill>
                  <a:srgbClr val="7E7E7E"/>
                </a:solidFill>
                <a:latin typeface="Arial" panose="020B0604020202020204" pitchFamily="34" charset="0"/>
              </a:rPr>
              <a:t>N </a:t>
            </a:r>
            <a:r>
              <a:rPr lang="en-NZ" dirty="0">
                <a:solidFill>
                  <a:srgbClr val="7E7E7E"/>
                </a:solidFill>
                <a:latin typeface="Arial" panose="020B0604020202020204" pitchFamily="34" charset="0"/>
              </a:rPr>
              <a:t>(And also the PSC of the circuit). </a:t>
            </a:r>
          </a:p>
          <a:p>
            <a:r>
              <a:rPr lang="en-NZ" sz="1600" b="0" i="0" u="none" strike="noStrike" baseline="0" dirty="0" smtClean="0">
                <a:solidFill>
                  <a:srgbClr val="DA291C"/>
                </a:solidFill>
                <a:latin typeface="Wingdings 3" panose="05040102010807070707" pitchFamily="18" charset="2"/>
              </a:rPr>
              <a:t> </a:t>
            </a:r>
            <a:r>
              <a:rPr lang="en-NZ" dirty="0">
                <a:solidFill>
                  <a:srgbClr val="7E7E7E"/>
                </a:solidFill>
                <a:latin typeface="Arial" panose="020B0604020202020204" pitchFamily="34" charset="0"/>
              </a:rPr>
              <a:t>The voltage drop along the cable (length of run). </a:t>
            </a:r>
          </a:p>
          <a:p>
            <a:r>
              <a:rPr lang="en-NZ" sz="1600" b="0" i="0" u="none" strike="noStrike" baseline="0" dirty="0" smtClean="0">
                <a:solidFill>
                  <a:srgbClr val="DA291C"/>
                </a:solidFill>
                <a:latin typeface="Wingdings 3" panose="05040102010807070707" pitchFamily="18" charset="2"/>
              </a:rPr>
              <a:t> </a:t>
            </a:r>
            <a:r>
              <a:rPr lang="en-NZ" dirty="0">
                <a:solidFill>
                  <a:srgbClr val="7E7E7E"/>
                </a:solidFill>
                <a:latin typeface="Arial" panose="020B0604020202020204" pitchFamily="34" charset="0"/>
              </a:rPr>
              <a:t>The class of excess-current protection used (Type A, B, C MCB). </a:t>
            </a:r>
          </a:p>
          <a:p>
            <a:r>
              <a:rPr lang="fr-FR" sz="1600" b="0" i="0" u="none" strike="noStrike" baseline="0" dirty="0" smtClean="0">
                <a:solidFill>
                  <a:srgbClr val="DA291C"/>
                </a:solidFill>
                <a:latin typeface="Wingdings 3" panose="05040102010807070707" pitchFamily="18" charset="2"/>
              </a:rPr>
              <a:t> </a:t>
            </a:r>
            <a:r>
              <a:rPr lang="fr-FR" dirty="0">
                <a:solidFill>
                  <a:srgbClr val="7E7E7E"/>
                </a:solidFill>
                <a:latin typeface="Arial" panose="020B0604020202020204" pitchFamily="34" charset="0"/>
              </a:rPr>
              <a:t>The ambient </a:t>
            </a:r>
            <a:r>
              <a:rPr lang="fr-FR" dirty="0" err="1">
                <a:solidFill>
                  <a:srgbClr val="7E7E7E"/>
                </a:solidFill>
                <a:latin typeface="Arial" panose="020B0604020202020204" pitchFamily="34" charset="0"/>
              </a:rPr>
              <a:t>temperature</a:t>
            </a:r>
            <a:r>
              <a:rPr lang="fr-FR" dirty="0">
                <a:solidFill>
                  <a:srgbClr val="7E7E7E"/>
                </a:solidFill>
                <a:latin typeface="Arial" panose="020B0604020202020204" pitchFamily="34" charset="0"/>
              </a:rPr>
              <a:t> </a:t>
            </a:r>
            <a:r>
              <a:rPr lang="fr-FR" dirty="0" smtClean="0">
                <a:solidFill>
                  <a:srgbClr val="7E7E7E"/>
                </a:solidFill>
                <a:latin typeface="Arial" panose="020B0604020202020204" pitchFamily="34" charset="0"/>
              </a:rPr>
              <a:t>(Environnemental </a:t>
            </a:r>
            <a:r>
              <a:rPr lang="fr-FR" dirty="0">
                <a:solidFill>
                  <a:srgbClr val="7E7E7E"/>
                </a:solidFill>
                <a:latin typeface="Arial" panose="020B0604020202020204" pitchFamily="34" charset="0"/>
              </a:rPr>
              <a:t>conditions). </a:t>
            </a:r>
          </a:p>
          <a:p>
            <a:r>
              <a:rPr lang="en-NZ" sz="1600" b="0" i="0" u="none" strike="noStrike" baseline="0" dirty="0" smtClean="0">
                <a:solidFill>
                  <a:srgbClr val="DA291C"/>
                </a:solidFill>
                <a:latin typeface="Wingdings 3" panose="05040102010807070707" pitchFamily="18" charset="2"/>
              </a:rPr>
              <a:t> </a:t>
            </a:r>
            <a:r>
              <a:rPr lang="en-NZ" dirty="0">
                <a:solidFill>
                  <a:srgbClr val="7E7E7E"/>
                </a:solidFill>
                <a:latin typeface="Arial" panose="020B0604020202020204" pitchFamily="34" charset="0"/>
              </a:rPr>
              <a:t>Installation methods (Earthing requirements and mechanical factors). </a:t>
            </a:r>
          </a:p>
          <a:p>
            <a:r>
              <a:rPr lang="en-NZ" sz="1600" b="0" i="0" u="none" strike="noStrike" baseline="0" dirty="0" smtClean="0">
                <a:solidFill>
                  <a:srgbClr val="DA291C"/>
                </a:solidFill>
                <a:latin typeface="Wingdings 3" panose="05040102010807070707" pitchFamily="18" charset="2"/>
              </a:rPr>
              <a:t> </a:t>
            </a:r>
            <a:r>
              <a:rPr lang="en-NZ" dirty="0" err="1">
                <a:solidFill>
                  <a:srgbClr val="7E7E7E"/>
                </a:solidFill>
                <a:latin typeface="Arial" panose="020B0604020202020204" pitchFamily="34" charset="0"/>
              </a:rPr>
              <a:t>Derating</a:t>
            </a:r>
            <a:r>
              <a:rPr lang="en-NZ" dirty="0">
                <a:solidFill>
                  <a:srgbClr val="7E7E7E"/>
                </a:solidFill>
                <a:latin typeface="Arial" panose="020B0604020202020204" pitchFamily="34" charset="0"/>
              </a:rPr>
              <a:t> factor. (1</a:t>
            </a:r>
            <a:r>
              <a:rPr lang="el-GR" dirty="0">
                <a:solidFill>
                  <a:srgbClr val="7E7E7E"/>
                </a:solidFill>
                <a:latin typeface="Arial" panose="020B0604020202020204" pitchFamily="34" charset="0"/>
              </a:rPr>
              <a:t>Φ, 3Φ, </a:t>
            </a:r>
            <a:r>
              <a:rPr lang="en-NZ" dirty="0">
                <a:solidFill>
                  <a:srgbClr val="7E7E7E"/>
                </a:solidFill>
                <a:latin typeface="Arial" panose="020B0604020202020204" pitchFamily="34" charset="0"/>
              </a:rPr>
              <a:t>temperature etc.). </a:t>
            </a:r>
          </a:p>
        </p:txBody>
      </p:sp>
    </p:spTree>
    <p:extLst>
      <p:ext uri="{BB962C8B-B14F-4D97-AF65-F5344CB8AC3E}">
        <p14:creationId xmlns:p14="http://schemas.microsoft.com/office/powerpoint/2010/main" val="1135012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04800"/>
            <a:ext cx="10515600" cy="6461760"/>
          </a:xfrm>
        </p:spPr>
        <p:txBody>
          <a:bodyPr/>
          <a:lstStyle/>
          <a:p>
            <a:r>
              <a:rPr lang="en-NZ" sz="4000" b="0" i="0" u="none" strike="noStrike" baseline="0" dirty="0" smtClean="0">
                <a:solidFill>
                  <a:srgbClr val="0071CE"/>
                </a:solidFill>
                <a:latin typeface="Arial" panose="020B0604020202020204" pitchFamily="34" charset="0"/>
              </a:rPr>
              <a:t>Cable Current Rating  </a:t>
            </a:r>
          </a:p>
          <a:p>
            <a:r>
              <a:rPr lang="en-NZ" dirty="0">
                <a:solidFill>
                  <a:srgbClr val="656565"/>
                </a:solidFill>
                <a:latin typeface="Arial" panose="020B0604020202020204" pitchFamily="34" charset="0"/>
              </a:rPr>
              <a:t>The current rating for cables, is the highest RMS current that can be carried under specified conditions by a cable conductor without the insulation temperature limit being </a:t>
            </a:r>
            <a:r>
              <a:rPr lang="en-NZ" dirty="0" smtClean="0">
                <a:solidFill>
                  <a:srgbClr val="656565"/>
                </a:solidFill>
                <a:latin typeface="Arial" panose="020B0604020202020204" pitchFamily="34" charset="0"/>
              </a:rPr>
              <a:t>exceeded</a:t>
            </a:r>
          </a:p>
          <a:p>
            <a:endParaRPr lang="en-NZ" dirty="0" smtClean="0">
              <a:solidFill>
                <a:srgbClr val="656565"/>
              </a:solidFill>
              <a:latin typeface="Arial" panose="020B0604020202020204" pitchFamily="34" charset="0"/>
            </a:endParaRPr>
          </a:p>
          <a:p>
            <a:r>
              <a:rPr lang="en-NZ" dirty="0" smtClean="0"/>
              <a:t>Current carrying capacities (CCC) of PVC </a:t>
            </a:r>
          </a:p>
          <a:p>
            <a:pPr marL="0" indent="0">
              <a:buNone/>
            </a:pPr>
            <a:r>
              <a:rPr lang="en-NZ" dirty="0" smtClean="0"/>
              <a:t>Insulated and PVC sheathed single phase </a:t>
            </a:r>
          </a:p>
          <a:p>
            <a:pPr marL="0" indent="0">
              <a:buNone/>
            </a:pPr>
            <a:r>
              <a:rPr lang="en-NZ" dirty="0" smtClean="0"/>
              <a:t>two core and earth cables, un-armoured</a:t>
            </a:r>
          </a:p>
          <a:p>
            <a:pPr marL="0" indent="0">
              <a:buNone/>
            </a:pPr>
            <a:endParaRPr lang="en-NZ" dirty="0" smtClean="0"/>
          </a:p>
          <a:p>
            <a:r>
              <a:rPr lang="en-NZ" dirty="0" smtClean="0"/>
              <a:t>CCC of PVC insulated and PVC sheathed </a:t>
            </a:r>
          </a:p>
          <a:p>
            <a:pPr marL="0" indent="0">
              <a:buNone/>
            </a:pPr>
            <a:r>
              <a:rPr lang="en-NZ" dirty="0" smtClean="0"/>
              <a:t>three phase three core and earth cables, </a:t>
            </a:r>
          </a:p>
          <a:p>
            <a:pPr marL="0" indent="0">
              <a:buNone/>
            </a:pPr>
            <a:r>
              <a:rPr lang="en-NZ" dirty="0" smtClean="0"/>
              <a:t>un-armoured</a:t>
            </a:r>
            <a:endParaRPr lang="en-NZ" dirty="0"/>
          </a:p>
        </p:txBody>
      </p:sp>
      <p:pic>
        <p:nvPicPr>
          <p:cNvPr id="4" name="Picture 3"/>
          <p:cNvPicPr>
            <a:picLocks noChangeAspect="1"/>
          </p:cNvPicPr>
          <p:nvPr/>
        </p:nvPicPr>
        <p:blipFill>
          <a:blip r:embed="rId2"/>
          <a:stretch>
            <a:fillRect/>
          </a:stretch>
        </p:blipFill>
        <p:spPr>
          <a:xfrm>
            <a:off x="7273500" y="2307717"/>
            <a:ext cx="3741000" cy="2277400"/>
          </a:xfrm>
          <a:prstGeom prst="rect">
            <a:avLst/>
          </a:prstGeom>
        </p:spPr>
      </p:pic>
      <p:pic>
        <p:nvPicPr>
          <p:cNvPr id="5" name="Picture 4"/>
          <p:cNvPicPr>
            <a:picLocks noChangeAspect="1"/>
          </p:cNvPicPr>
          <p:nvPr/>
        </p:nvPicPr>
        <p:blipFill>
          <a:blip r:embed="rId3"/>
          <a:stretch>
            <a:fillRect/>
          </a:stretch>
        </p:blipFill>
        <p:spPr>
          <a:xfrm>
            <a:off x="7273500" y="4667794"/>
            <a:ext cx="3741000" cy="2098766"/>
          </a:xfrm>
          <a:prstGeom prst="rect">
            <a:avLst/>
          </a:prstGeom>
        </p:spPr>
      </p:pic>
    </p:spTree>
    <p:extLst>
      <p:ext uri="{BB962C8B-B14F-4D97-AF65-F5344CB8AC3E}">
        <p14:creationId xmlns:p14="http://schemas.microsoft.com/office/powerpoint/2010/main" val="4073161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smtClean="0"/>
              <a:t>Cables</a:t>
            </a:r>
            <a:endParaRPr lang="en-NZ" b="1" dirty="0"/>
          </a:p>
        </p:txBody>
      </p:sp>
      <p:sp>
        <p:nvSpPr>
          <p:cNvPr id="3" name="Content Placeholder 2"/>
          <p:cNvSpPr>
            <a:spLocks noGrp="1"/>
          </p:cNvSpPr>
          <p:nvPr>
            <p:ph idx="1"/>
          </p:nvPr>
        </p:nvSpPr>
        <p:spPr/>
        <p:txBody>
          <a:bodyPr/>
          <a:lstStyle/>
          <a:p>
            <a:r>
              <a:rPr lang="en-NZ" dirty="0" smtClean="0"/>
              <a:t>What’s the size of cable we use for: </a:t>
            </a:r>
          </a:p>
          <a:p>
            <a:pPr lvl="0"/>
            <a:r>
              <a:rPr lang="en-NZ" dirty="0" smtClean="0">
                <a:solidFill>
                  <a:prstClr val="black"/>
                </a:solidFill>
              </a:rPr>
              <a:t>Lighting circuits </a:t>
            </a:r>
            <a:endParaRPr lang="en-NZ" dirty="0">
              <a:solidFill>
                <a:prstClr val="black"/>
              </a:solidFill>
            </a:endParaRPr>
          </a:p>
          <a:p>
            <a:pPr lvl="5"/>
            <a:r>
              <a:rPr lang="en-NZ" dirty="0">
                <a:solidFill>
                  <a:prstClr val="black"/>
                </a:solidFill>
              </a:rPr>
              <a:t>Domestic?</a:t>
            </a:r>
          </a:p>
          <a:p>
            <a:pPr lvl="5"/>
            <a:r>
              <a:rPr lang="en-NZ" dirty="0">
                <a:solidFill>
                  <a:prstClr val="black"/>
                </a:solidFill>
              </a:rPr>
              <a:t>Commercial</a:t>
            </a:r>
            <a:r>
              <a:rPr lang="en-NZ" dirty="0" smtClean="0">
                <a:solidFill>
                  <a:prstClr val="black"/>
                </a:solidFill>
              </a:rPr>
              <a:t>?</a:t>
            </a:r>
            <a:endParaRPr lang="en-NZ" dirty="0" smtClean="0"/>
          </a:p>
          <a:p>
            <a:r>
              <a:rPr lang="en-NZ" dirty="0" smtClean="0"/>
              <a:t>Power circuits </a:t>
            </a:r>
          </a:p>
          <a:p>
            <a:pPr lvl="5"/>
            <a:r>
              <a:rPr lang="en-NZ" dirty="0" smtClean="0"/>
              <a:t>Domestic?</a:t>
            </a:r>
          </a:p>
          <a:p>
            <a:pPr lvl="5"/>
            <a:r>
              <a:rPr lang="en-NZ" dirty="0" smtClean="0"/>
              <a:t>Commercial?</a:t>
            </a:r>
          </a:p>
        </p:txBody>
      </p:sp>
    </p:spTree>
    <p:extLst>
      <p:ext uri="{BB962C8B-B14F-4D97-AF65-F5344CB8AC3E}">
        <p14:creationId xmlns:p14="http://schemas.microsoft.com/office/powerpoint/2010/main" val="19319182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2513" y="418011"/>
            <a:ext cx="11173097" cy="6113418"/>
          </a:xfrm>
        </p:spPr>
        <p:txBody>
          <a:bodyPr>
            <a:normAutofit/>
          </a:bodyPr>
          <a:lstStyle/>
          <a:p>
            <a:r>
              <a:rPr lang="en-NZ" sz="4000" b="0" i="0" u="none" strike="noStrike" baseline="0" dirty="0" smtClean="0">
                <a:solidFill>
                  <a:srgbClr val="0071CE"/>
                </a:solidFill>
                <a:latin typeface="Arial" panose="020B0604020202020204" pitchFamily="34" charset="0"/>
              </a:rPr>
              <a:t>Using AS/NZS 3008 for Cable Calculations </a:t>
            </a:r>
          </a:p>
          <a:p>
            <a:r>
              <a:rPr lang="en-NZ" dirty="0">
                <a:solidFill>
                  <a:srgbClr val="656565"/>
                </a:solidFill>
                <a:latin typeface="Arial" panose="020B0604020202020204" pitchFamily="34" charset="0"/>
              </a:rPr>
              <a:t>The tables in AS/NZS 3008 set out the </a:t>
            </a:r>
            <a:r>
              <a:rPr lang="en-NZ" dirty="0" smtClean="0">
                <a:solidFill>
                  <a:srgbClr val="656565"/>
                </a:solidFill>
                <a:latin typeface="Arial" panose="020B0604020202020204" pitchFamily="34" charset="0"/>
              </a:rPr>
              <a:t>CCC, </a:t>
            </a:r>
            <a:r>
              <a:rPr lang="en-NZ" dirty="0">
                <a:solidFill>
                  <a:srgbClr val="656565"/>
                </a:solidFill>
                <a:latin typeface="Arial" panose="020B0604020202020204" pitchFamily="34" charset="0"/>
              </a:rPr>
              <a:t>the method of installation, and the environmental conditions under which the cable can be used. </a:t>
            </a:r>
          </a:p>
          <a:p>
            <a:r>
              <a:rPr lang="en-NZ" dirty="0">
                <a:solidFill>
                  <a:srgbClr val="656565"/>
                </a:solidFill>
                <a:latin typeface="Arial" panose="020B0604020202020204" pitchFamily="34" charset="0"/>
              </a:rPr>
              <a:t>They also give the </a:t>
            </a:r>
            <a:r>
              <a:rPr lang="en-NZ" dirty="0">
                <a:solidFill>
                  <a:srgbClr val="92D050"/>
                </a:solidFill>
                <a:latin typeface="Arial" panose="020B0604020202020204" pitchFamily="34" charset="0"/>
              </a:rPr>
              <a:t>current ratings </a:t>
            </a:r>
            <a:r>
              <a:rPr lang="en-NZ" dirty="0">
                <a:solidFill>
                  <a:srgbClr val="656565"/>
                </a:solidFill>
                <a:latin typeface="Arial" panose="020B0604020202020204" pitchFamily="34" charset="0"/>
              </a:rPr>
              <a:t>of various cables </a:t>
            </a:r>
            <a:r>
              <a:rPr lang="en-NZ" dirty="0">
                <a:solidFill>
                  <a:srgbClr val="92D050"/>
                </a:solidFill>
                <a:latin typeface="Arial" panose="020B0604020202020204" pitchFamily="34" charset="0"/>
              </a:rPr>
              <a:t>used in specified conditions. </a:t>
            </a:r>
            <a:endParaRPr lang="en-NZ" dirty="0" smtClean="0">
              <a:solidFill>
                <a:srgbClr val="92D050"/>
              </a:solidFill>
              <a:latin typeface="Arial" panose="020B0604020202020204" pitchFamily="34" charset="0"/>
            </a:endParaRPr>
          </a:p>
          <a:p>
            <a:endParaRPr lang="en-NZ" dirty="0">
              <a:solidFill>
                <a:srgbClr val="7E7E7E"/>
              </a:solidFill>
              <a:latin typeface="Arial" panose="020B0604020202020204" pitchFamily="34" charset="0"/>
            </a:endParaRPr>
          </a:p>
          <a:p>
            <a:endParaRPr lang="en-NZ" dirty="0">
              <a:solidFill>
                <a:srgbClr val="92D050"/>
              </a:solidFill>
            </a:endParaRPr>
          </a:p>
        </p:txBody>
      </p:sp>
    </p:spTree>
    <p:extLst>
      <p:ext uri="{BB962C8B-B14F-4D97-AF65-F5344CB8AC3E}">
        <p14:creationId xmlns:p14="http://schemas.microsoft.com/office/powerpoint/2010/main" val="8654520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3509" y="278674"/>
            <a:ext cx="11373394" cy="6322423"/>
          </a:xfrm>
        </p:spPr>
        <p:txBody>
          <a:bodyPr>
            <a:normAutofit lnSpcReduction="10000"/>
          </a:bodyPr>
          <a:lstStyle/>
          <a:p>
            <a:pPr marL="0" lvl="0" indent="0">
              <a:buNone/>
            </a:pPr>
            <a:r>
              <a:rPr lang="en-NZ" sz="3200" dirty="0">
                <a:solidFill>
                  <a:srgbClr val="0071CE"/>
                </a:solidFill>
                <a:latin typeface="Arial" panose="020B0604020202020204" pitchFamily="34" charset="0"/>
              </a:rPr>
              <a:t>Voltage Drop </a:t>
            </a:r>
          </a:p>
          <a:p>
            <a:pPr marL="0" lvl="0" indent="0">
              <a:buNone/>
            </a:pPr>
            <a:r>
              <a:rPr lang="en-NZ" sz="2600" dirty="0">
                <a:solidFill>
                  <a:srgbClr val="656565"/>
                </a:solidFill>
                <a:latin typeface="Arial" panose="020B0604020202020204" pitchFamily="34" charset="0"/>
              </a:rPr>
              <a:t>The degree of voltage drop depends on the: </a:t>
            </a:r>
          </a:p>
          <a:p>
            <a:pPr lvl="0"/>
            <a:r>
              <a:rPr lang="en-NZ" sz="2600" dirty="0">
                <a:solidFill>
                  <a:srgbClr val="DA291C"/>
                </a:solidFill>
                <a:latin typeface="Wingdings 3" panose="05040102010807070707" pitchFamily="18" charset="2"/>
              </a:rPr>
              <a:t> </a:t>
            </a:r>
            <a:r>
              <a:rPr lang="en-NZ" sz="2600" dirty="0">
                <a:solidFill>
                  <a:srgbClr val="7E7E7E"/>
                </a:solidFill>
                <a:latin typeface="Arial" panose="020B0604020202020204" pitchFamily="34" charset="0"/>
              </a:rPr>
              <a:t>conductor material (resistivity) </a:t>
            </a:r>
          </a:p>
          <a:p>
            <a:pPr lvl="0"/>
            <a:r>
              <a:rPr lang="en-NZ" sz="2600" dirty="0">
                <a:solidFill>
                  <a:srgbClr val="DA291C"/>
                </a:solidFill>
                <a:latin typeface="Wingdings 3" panose="05040102010807070707" pitchFamily="18" charset="2"/>
              </a:rPr>
              <a:t> </a:t>
            </a:r>
            <a:r>
              <a:rPr lang="en-NZ" sz="2600" dirty="0">
                <a:solidFill>
                  <a:srgbClr val="7E7E7E"/>
                </a:solidFill>
                <a:latin typeface="Arial" panose="020B0604020202020204" pitchFamily="34" charset="0"/>
              </a:rPr>
              <a:t>cross-sectional area of the conductor </a:t>
            </a:r>
          </a:p>
          <a:p>
            <a:pPr lvl="0"/>
            <a:r>
              <a:rPr lang="en-NZ" sz="2600" dirty="0">
                <a:solidFill>
                  <a:srgbClr val="DA291C"/>
                </a:solidFill>
                <a:latin typeface="Wingdings 3" panose="05040102010807070707" pitchFamily="18" charset="2"/>
              </a:rPr>
              <a:t> </a:t>
            </a:r>
            <a:r>
              <a:rPr lang="en-NZ" sz="2600" dirty="0">
                <a:solidFill>
                  <a:srgbClr val="7E7E7E"/>
                </a:solidFill>
                <a:latin typeface="Arial" panose="020B0604020202020204" pitchFamily="34" charset="0"/>
              </a:rPr>
              <a:t>route length of the conductor </a:t>
            </a:r>
          </a:p>
          <a:p>
            <a:pPr lvl="0"/>
            <a:r>
              <a:rPr lang="en-NZ" sz="2600" dirty="0">
                <a:solidFill>
                  <a:srgbClr val="DA291C"/>
                </a:solidFill>
                <a:latin typeface="Wingdings 3" panose="05040102010807070707" pitchFamily="18" charset="2"/>
              </a:rPr>
              <a:t> </a:t>
            </a:r>
            <a:r>
              <a:rPr lang="en-NZ" sz="2600" dirty="0">
                <a:solidFill>
                  <a:srgbClr val="7E7E7E"/>
                </a:solidFill>
                <a:latin typeface="Arial" panose="020B0604020202020204" pitchFamily="34" charset="0"/>
              </a:rPr>
              <a:t>amount of current flowing in the conductor. </a:t>
            </a:r>
            <a:endParaRPr lang="en-NZ" sz="2600" dirty="0" smtClean="0">
              <a:solidFill>
                <a:srgbClr val="7E7E7E"/>
              </a:solidFill>
              <a:latin typeface="Arial" panose="020B0604020202020204" pitchFamily="34" charset="0"/>
            </a:endParaRPr>
          </a:p>
          <a:p>
            <a:pPr lvl="0"/>
            <a:endParaRPr lang="en-NZ" sz="2600" dirty="0">
              <a:solidFill>
                <a:srgbClr val="7E7E7E"/>
              </a:solidFill>
              <a:latin typeface="Arial" panose="020B0604020202020204" pitchFamily="34" charset="0"/>
            </a:endParaRPr>
          </a:p>
          <a:p>
            <a:r>
              <a:rPr lang="en-NZ" sz="2600" dirty="0" smtClean="0"/>
              <a:t>According to AS/NZS 3000</a:t>
            </a:r>
          </a:p>
          <a:p>
            <a:r>
              <a:rPr lang="en-NZ" sz="2600" dirty="0">
                <a:solidFill>
                  <a:srgbClr val="656565"/>
                </a:solidFill>
                <a:latin typeface="Arial" panose="020B0604020202020204" pitchFamily="34" charset="0"/>
              </a:rPr>
              <a:t>T</a:t>
            </a:r>
            <a:r>
              <a:rPr lang="en-NZ" sz="2600" dirty="0" smtClean="0">
                <a:solidFill>
                  <a:srgbClr val="656565"/>
                </a:solidFill>
                <a:latin typeface="Arial" panose="020B0604020202020204" pitchFamily="34" charset="0"/>
              </a:rPr>
              <a:t>he </a:t>
            </a:r>
            <a:r>
              <a:rPr lang="en-NZ" sz="2600" dirty="0">
                <a:solidFill>
                  <a:srgbClr val="656565"/>
                </a:solidFill>
                <a:latin typeface="Arial" panose="020B0604020202020204" pitchFamily="34" charset="0"/>
              </a:rPr>
              <a:t>voltage drop between the point of supply for the low voltage installation, and any point in that electrical </a:t>
            </a:r>
            <a:r>
              <a:rPr lang="en-NZ" sz="2600" dirty="0" smtClean="0">
                <a:solidFill>
                  <a:srgbClr val="656565"/>
                </a:solidFill>
                <a:latin typeface="Arial" panose="020B0604020202020204" pitchFamily="34" charset="0"/>
              </a:rPr>
              <a:t>installation (final point in any sub-circuit) </a:t>
            </a:r>
            <a:r>
              <a:rPr lang="en-NZ" sz="2600" dirty="0">
                <a:solidFill>
                  <a:srgbClr val="656565"/>
                </a:solidFill>
                <a:latin typeface="Arial" panose="020B0604020202020204" pitchFamily="34" charset="0"/>
              </a:rPr>
              <a:t>does not exceed 5% </a:t>
            </a:r>
            <a:endParaRPr lang="en-NZ" sz="2600" dirty="0" smtClean="0">
              <a:solidFill>
                <a:srgbClr val="656565"/>
              </a:solidFill>
              <a:latin typeface="Arial" panose="020B0604020202020204" pitchFamily="34" charset="0"/>
            </a:endParaRPr>
          </a:p>
          <a:p>
            <a:r>
              <a:rPr lang="en-NZ" sz="2600" dirty="0" smtClean="0">
                <a:solidFill>
                  <a:srgbClr val="92D050"/>
                </a:solidFill>
                <a:latin typeface="Arial" panose="020B0604020202020204" pitchFamily="34" charset="0"/>
              </a:rPr>
              <a:t>Unless </a:t>
            </a:r>
            <a:r>
              <a:rPr lang="en-NZ" sz="2600" dirty="0">
                <a:solidFill>
                  <a:srgbClr val="92D050"/>
                </a:solidFill>
                <a:latin typeface="Arial" panose="020B0604020202020204" pitchFamily="34" charset="0"/>
              </a:rPr>
              <a:t>an installation is specifically designed to take account of a specific volt drop</a:t>
            </a:r>
            <a:r>
              <a:rPr lang="en-NZ" sz="2600" dirty="0">
                <a:solidFill>
                  <a:srgbClr val="656565"/>
                </a:solidFill>
                <a:latin typeface="Arial" panose="020B0604020202020204" pitchFamily="34" charset="0"/>
              </a:rPr>
              <a:t>, the wiring to all low voltage supply points </a:t>
            </a:r>
            <a:r>
              <a:rPr lang="en-NZ" sz="2600" dirty="0">
                <a:solidFill>
                  <a:srgbClr val="92D050"/>
                </a:solidFill>
                <a:latin typeface="Arial" panose="020B0604020202020204" pitchFamily="34" charset="0"/>
              </a:rPr>
              <a:t>(sub-circuits) shall ensure that the drop in voltage shall not exceed 2.5% </a:t>
            </a:r>
            <a:r>
              <a:rPr lang="en-NZ" sz="2600" dirty="0">
                <a:solidFill>
                  <a:srgbClr val="656565"/>
                </a:solidFill>
                <a:latin typeface="Arial" panose="020B0604020202020204" pitchFamily="34" charset="0"/>
              </a:rPr>
              <a:t>of the standard voltage. </a:t>
            </a:r>
          </a:p>
        </p:txBody>
      </p:sp>
    </p:spTree>
    <p:extLst>
      <p:ext uri="{BB962C8B-B14F-4D97-AF65-F5344CB8AC3E}">
        <p14:creationId xmlns:p14="http://schemas.microsoft.com/office/powerpoint/2010/main" val="31728086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3600" dirty="0">
                <a:solidFill>
                  <a:srgbClr val="656565"/>
                </a:solidFill>
                <a:latin typeface="Arial" panose="020B0604020202020204" pitchFamily="34" charset="0"/>
              </a:rPr>
              <a:t>Route length is discussed in AS/NZS 3000:2007: Appendix B: Table B1 </a:t>
            </a:r>
            <a:endParaRPr lang="en-NZ" sz="3600" dirty="0"/>
          </a:p>
        </p:txBody>
      </p:sp>
      <p:pic>
        <p:nvPicPr>
          <p:cNvPr id="4" name="Content Placeholder 3"/>
          <p:cNvPicPr>
            <a:picLocks noGrp="1" noChangeAspect="1"/>
          </p:cNvPicPr>
          <p:nvPr>
            <p:ph idx="1"/>
          </p:nvPr>
        </p:nvPicPr>
        <p:blipFill>
          <a:blip r:embed="rId2"/>
          <a:stretch>
            <a:fillRect/>
          </a:stretch>
        </p:blipFill>
        <p:spPr>
          <a:xfrm>
            <a:off x="3325470" y="1825625"/>
            <a:ext cx="5541059" cy="4351338"/>
          </a:xfrm>
          <a:prstGeom prst="rect">
            <a:avLst/>
          </a:prstGeom>
        </p:spPr>
      </p:pic>
    </p:spTree>
    <p:extLst>
      <p:ext uri="{BB962C8B-B14F-4D97-AF65-F5344CB8AC3E}">
        <p14:creationId xmlns:p14="http://schemas.microsoft.com/office/powerpoint/2010/main" val="14741883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0594" y="374469"/>
            <a:ext cx="11425646" cy="6252754"/>
          </a:xfrm>
        </p:spPr>
        <p:txBody>
          <a:bodyPr>
            <a:normAutofit fontScale="85000" lnSpcReduction="20000"/>
          </a:bodyPr>
          <a:lstStyle/>
          <a:p>
            <a:pPr marL="0" indent="0">
              <a:buNone/>
            </a:pPr>
            <a:r>
              <a:rPr lang="en-NZ" sz="3200" b="0" i="0" u="none" strike="noStrike" baseline="0" dirty="0" smtClean="0">
                <a:solidFill>
                  <a:srgbClr val="0071CE"/>
                </a:solidFill>
                <a:latin typeface="Arial" panose="020B0604020202020204" pitchFamily="34" charset="0"/>
              </a:rPr>
              <a:t>Determining minimum cable size based on voltage drop </a:t>
            </a:r>
          </a:p>
          <a:p>
            <a:pPr marL="0" indent="0">
              <a:buNone/>
            </a:pPr>
            <a:r>
              <a:rPr lang="en-NZ" dirty="0" smtClean="0">
                <a:solidFill>
                  <a:srgbClr val="656565"/>
                </a:solidFill>
                <a:latin typeface="Arial" panose="020B0604020202020204" pitchFamily="34" charset="0"/>
              </a:rPr>
              <a:t>To satisfy the voltage drop limitations of a circuit, it is necessary to determine the: </a:t>
            </a:r>
          </a:p>
          <a:p>
            <a:r>
              <a:rPr lang="en-NZ" sz="1600" b="0" i="0" u="none" strike="noStrike" baseline="0" dirty="0" smtClean="0">
                <a:solidFill>
                  <a:srgbClr val="DA291C"/>
                </a:solidFill>
                <a:latin typeface="Wingdings 3" panose="05040102010807070707" pitchFamily="18" charset="2"/>
              </a:rPr>
              <a:t> </a:t>
            </a:r>
            <a:r>
              <a:rPr lang="en-NZ" dirty="0">
                <a:solidFill>
                  <a:srgbClr val="7E7E7E"/>
                </a:solidFill>
                <a:latin typeface="Arial" panose="020B0604020202020204" pitchFamily="34" charset="0"/>
              </a:rPr>
              <a:t>current (I) requirements of the circuit </a:t>
            </a:r>
          </a:p>
          <a:p>
            <a:r>
              <a:rPr lang="en-NZ" sz="1600" b="0" i="0" u="none" strike="noStrike" baseline="0" dirty="0" smtClean="0">
                <a:solidFill>
                  <a:srgbClr val="DA291C"/>
                </a:solidFill>
                <a:latin typeface="Wingdings 3" panose="05040102010807070707" pitchFamily="18" charset="2"/>
              </a:rPr>
              <a:t> </a:t>
            </a:r>
            <a:r>
              <a:rPr lang="en-NZ" dirty="0">
                <a:solidFill>
                  <a:srgbClr val="7E7E7E"/>
                </a:solidFill>
                <a:latin typeface="Arial" panose="020B0604020202020204" pitchFamily="34" charset="0"/>
              </a:rPr>
              <a:t>route length (L) of the circuit </a:t>
            </a:r>
          </a:p>
          <a:p>
            <a:r>
              <a:rPr lang="en-NZ" sz="1600" b="0" i="0" u="none" strike="noStrike" baseline="0" dirty="0" smtClean="0">
                <a:solidFill>
                  <a:srgbClr val="DA291C"/>
                </a:solidFill>
                <a:latin typeface="Wingdings 3" panose="05040102010807070707" pitchFamily="18" charset="2"/>
              </a:rPr>
              <a:t> </a:t>
            </a:r>
            <a:r>
              <a:rPr lang="en-NZ" dirty="0">
                <a:solidFill>
                  <a:srgbClr val="7E7E7E"/>
                </a:solidFill>
                <a:latin typeface="Arial" panose="020B0604020202020204" pitchFamily="34" charset="0"/>
              </a:rPr>
              <a:t>maximum voltage drop (</a:t>
            </a:r>
            <a:r>
              <a:rPr lang="en-NZ" dirty="0" err="1">
                <a:solidFill>
                  <a:srgbClr val="7E7E7E"/>
                </a:solidFill>
                <a:latin typeface="Arial" panose="020B0604020202020204" pitchFamily="34" charset="0"/>
              </a:rPr>
              <a:t>v.d</a:t>
            </a:r>
            <a:r>
              <a:rPr lang="en-NZ" dirty="0">
                <a:solidFill>
                  <a:srgbClr val="7E7E7E"/>
                </a:solidFill>
                <a:latin typeface="Arial" panose="020B0604020202020204" pitchFamily="34" charset="0"/>
              </a:rPr>
              <a:t>.) permitted on the circuit run. </a:t>
            </a:r>
            <a:endParaRPr lang="en-NZ" dirty="0" smtClean="0">
              <a:solidFill>
                <a:srgbClr val="7E7E7E"/>
              </a:solidFill>
              <a:latin typeface="Arial" panose="020B0604020202020204" pitchFamily="34" charset="0"/>
            </a:endParaRPr>
          </a:p>
          <a:p>
            <a:endParaRPr lang="en-NZ" dirty="0" smtClean="0">
              <a:solidFill>
                <a:srgbClr val="7E7E7E"/>
              </a:solidFill>
              <a:latin typeface="Arial" panose="020B0604020202020204" pitchFamily="34" charset="0"/>
            </a:endParaRPr>
          </a:p>
          <a:p>
            <a:r>
              <a:rPr lang="en-NZ" dirty="0" smtClean="0">
                <a:solidFill>
                  <a:srgbClr val="0070C0"/>
                </a:solidFill>
                <a:latin typeface="Arial" panose="020B0604020202020204" pitchFamily="34" charset="0"/>
              </a:rPr>
              <a:t>Lets work out the actual volt drop of a circuit:</a:t>
            </a:r>
            <a:endParaRPr lang="en-NZ" dirty="0">
              <a:solidFill>
                <a:srgbClr val="0070C0"/>
              </a:solidFill>
              <a:latin typeface="Arial" panose="020B0604020202020204" pitchFamily="34" charset="0"/>
            </a:endParaRPr>
          </a:p>
          <a:p>
            <a:r>
              <a:rPr lang="en-NZ" sz="2400" dirty="0" smtClean="0">
                <a:solidFill>
                  <a:srgbClr val="7E7E7E"/>
                </a:solidFill>
                <a:latin typeface="Arial" panose="020B0604020202020204" pitchFamily="34" charset="0"/>
              </a:rPr>
              <a:t>If a 3 phase cable carrying 6 A over a distance of 20 meters having Vc= 35mV/A.m. What will be the Vd along its length?</a:t>
            </a:r>
          </a:p>
          <a:p>
            <a:pPr marL="0" indent="0">
              <a:buNone/>
            </a:pPr>
            <a:endParaRPr lang="en-NZ" sz="2400" dirty="0">
              <a:solidFill>
                <a:srgbClr val="7E7E7E"/>
              </a:solidFill>
              <a:latin typeface="Arial" panose="020B0604020202020204" pitchFamily="34" charset="0"/>
            </a:endParaRPr>
          </a:p>
          <a:p>
            <a:r>
              <a:rPr lang="en-NZ" dirty="0" smtClean="0">
                <a:solidFill>
                  <a:srgbClr val="7E7E7E"/>
                </a:solidFill>
                <a:latin typeface="Arial" panose="020B0604020202020204" pitchFamily="34" charset="0"/>
              </a:rPr>
              <a:t>Vd = actual voltage drop of the circuit</a:t>
            </a:r>
          </a:p>
          <a:p>
            <a:pPr marL="0" indent="0">
              <a:buNone/>
            </a:pPr>
            <a:endParaRPr lang="en-NZ" dirty="0" smtClean="0">
              <a:solidFill>
                <a:srgbClr val="7E7E7E"/>
              </a:solidFill>
              <a:latin typeface="Arial" panose="020B0604020202020204" pitchFamily="34" charset="0"/>
            </a:endParaRPr>
          </a:p>
          <a:p>
            <a:endParaRPr lang="en-NZ" dirty="0">
              <a:solidFill>
                <a:srgbClr val="7E7E7E"/>
              </a:solidFill>
              <a:latin typeface="Arial" panose="020B0604020202020204" pitchFamily="34" charset="0"/>
            </a:endParaRPr>
          </a:p>
          <a:p>
            <a:pPr lvl="0"/>
            <a:r>
              <a:rPr lang="en-NZ" sz="2600" dirty="0" smtClean="0"/>
              <a:t>Vc = </a:t>
            </a:r>
            <a:r>
              <a:rPr lang="en-NZ" sz="2600" dirty="0" smtClean="0">
                <a:solidFill>
                  <a:srgbClr val="92D050"/>
                </a:solidFill>
              </a:rPr>
              <a:t>the</a:t>
            </a:r>
            <a:r>
              <a:rPr lang="en-NZ" sz="2600" dirty="0" smtClean="0"/>
              <a:t> </a:t>
            </a:r>
            <a:r>
              <a:rPr lang="it-IT" sz="2400" dirty="0">
                <a:solidFill>
                  <a:srgbClr val="92D050"/>
                </a:solidFill>
              </a:rPr>
              <a:t>millivolts (volts/1000) per ampere per </a:t>
            </a:r>
            <a:r>
              <a:rPr lang="it-IT" sz="2400" dirty="0" smtClean="0">
                <a:solidFill>
                  <a:srgbClr val="92D050"/>
                </a:solidFill>
              </a:rPr>
              <a:t>meter</a:t>
            </a:r>
            <a:r>
              <a:rPr lang="en-NZ" sz="2600" dirty="0" smtClean="0"/>
              <a:t>route length of circuit in millivolts per ampere metre (mV/</a:t>
            </a:r>
            <a:r>
              <a:rPr lang="en-NZ" sz="2600" dirty="0" err="1" smtClean="0"/>
              <a:t>A.m</a:t>
            </a:r>
            <a:r>
              <a:rPr lang="en-NZ" sz="2600" dirty="0" smtClean="0"/>
              <a:t>) </a:t>
            </a:r>
            <a:r>
              <a:rPr lang="en-NZ" sz="2600" dirty="0" smtClean="0">
                <a:solidFill>
                  <a:srgbClr val="92D050"/>
                </a:solidFill>
              </a:rPr>
              <a:t>AS/NZs3008, tables 40 and 50 </a:t>
            </a:r>
          </a:p>
          <a:p>
            <a:pPr lvl="0"/>
            <a:r>
              <a:rPr lang="en-NZ" sz="2600" dirty="0" smtClean="0"/>
              <a:t>L = route length of circuit, in metres</a:t>
            </a:r>
          </a:p>
          <a:p>
            <a:r>
              <a:rPr lang="en-NZ" sz="2600" dirty="0" smtClean="0"/>
              <a:t>I = the current to be carried by the cable, in amperes.</a:t>
            </a:r>
            <a:endParaRPr lang="en-NZ" sz="2600" dirty="0"/>
          </a:p>
        </p:txBody>
      </p:sp>
      <p:pic>
        <p:nvPicPr>
          <p:cNvPr id="6" name="Picture 5"/>
          <p:cNvPicPr>
            <a:picLocks noChangeAspect="1"/>
          </p:cNvPicPr>
          <p:nvPr/>
        </p:nvPicPr>
        <p:blipFill>
          <a:blip r:embed="rId2"/>
          <a:stretch>
            <a:fillRect/>
          </a:stretch>
        </p:blipFill>
        <p:spPr>
          <a:xfrm>
            <a:off x="6418217" y="3396344"/>
            <a:ext cx="3258094" cy="1428206"/>
          </a:xfrm>
          <a:prstGeom prst="rect">
            <a:avLst/>
          </a:prstGeom>
        </p:spPr>
      </p:pic>
      <p:pic>
        <p:nvPicPr>
          <p:cNvPr id="7" name="Picture 6"/>
          <p:cNvPicPr>
            <a:picLocks noChangeAspect="1"/>
          </p:cNvPicPr>
          <p:nvPr/>
        </p:nvPicPr>
        <p:blipFill>
          <a:blip r:embed="rId3"/>
          <a:stretch>
            <a:fillRect/>
          </a:stretch>
        </p:blipFill>
        <p:spPr>
          <a:xfrm>
            <a:off x="6949440" y="5421630"/>
            <a:ext cx="4789714" cy="1181100"/>
          </a:xfrm>
          <a:prstGeom prst="rect">
            <a:avLst/>
          </a:prstGeom>
        </p:spPr>
      </p:pic>
    </p:spTree>
    <p:extLst>
      <p:ext uri="{BB962C8B-B14F-4D97-AF65-F5344CB8AC3E}">
        <p14:creationId xmlns:p14="http://schemas.microsoft.com/office/powerpoint/2010/main" val="36845832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13508"/>
            <a:ext cx="10515600" cy="6418217"/>
          </a:xfrm>
        </p:spPr>
        <p:txBody>
          <a:bodyPr>
            <a:normAutofit lnSpcReduction="10000"/>
          </a:bodyPr>
          <a:lstStyle/>
          <a:p>
            <a:r>
              <a:rPr lang="en-NZ" b="1" dirty="0">
                <a:solidFill>
                  <a:srgbClr val="240E30"/>
                </a:solidFill>
                <a:latin typeface="Arial" panose="020B0604020202020204" pitchFamily="34" charset="0"/>
              </a:rPr>
              <a:t>Example </a:t>
            </a:r>
            <a:r>
              <a:rPr lang="en-NZ" b="1" dirty="0" smtClean="0">
                <a:solidFill>
                  <a:srgbClr val="240E30"/>
                </a:solidFill>
                <a:latin typeface="Arial" panose="020B0604020202020204" pitchFamily="34" charset="0"/>
              </a:rPr>
              <a:t>1</a:t>
            </a:r>
            <a:endParaRPr lang="en-NZ" dirty="0">
              <a:solidFill>
                <a:srgbClr val="240E30"/>
              </a:solidFill>
              <a:latin typeface="Arial" panose="020B0604020202020204" pitchFamily="34" charset="0"/>
            </a:endParaRPr>
          </a:p>
          <a:p>
            <a:r>
              <a:rPr lang="en-NZ" sz="2000" dirty="0">
                <a:solidFill>
                  <a:srgbClr val="656565"/>
                </a:solidFill>
                <a:latin typeface="Arial" panose="020B0604020202020204" pitchFamily="34" charset="0"/>
              </a:rPr>
              <a:t>A single-phase 230 V 15 A circuit with close protection is to be run 25 meters. You would like to use a 2.5 mm</a:t>
            </a:r>
            <a:r>
              <a:rPr lang="en-NZ" sz="2000" b="0" i="0" u="none" strike="noStrike" baseline="0" dirty="0" smtClean="0">
                <a:solidFill>
                  <a:srgbClr val="656565"/>
                </a:solidFill>
                <a:latin typeface="Arial" panose="020B0604020202020204" pitchFamily="34" charset="0"/>
              </a:rPr>
              <a:t>2 </a:t>
            </a:r>
            <a:r>
              <a:rPr lang="en-NZ" sz="2000" dirty="0">
                <a:solidFill>
                  <a:srgbClr val="656565"/>
                </a:solidFill>
                <a:latin typeface="Arial" panose="020B0604020202020204" pitchFamily="34" charset="0"/>
              </a:rPr>
              <a:t>TPS, </a:t>
            </a:r>
            <a:r>
              <a:rPr lang="en-NZ" sz="2000" dirty="0" smtClean="0">
                <a:solidFill>
                  <a:srgbClr val="656565"/>
                </a:solidFill>
                <a:latin typeface="Arial" panose="020B0604020202020204" pitchFamily="34" charset="0"/>
              </a:rPr>
              <a:t>75C </a:t>
            </a:r>
            <a:r>
              <a:rPr lang="en-NZ" sz="2000" dirty="0">
                <a:solidFill>
                  <a:srgbClr val="656565"/>
                </a:solidFill>
                <a:latin typeface="Arial" panose="020B0604020202020204" pitchFamily="34" charset="0"/>
              </a:rPr>
              <a:t>cable </a:t>
            </a:r>
            <a:r>
              <a:rPr lang="en-NZ" sz="2000" dirty="0" smtClean="0">
                <a:solidFill>
                  <a:srgbClr val="656565"/>
                </a:solidFill>
                <a:latin typeface="Arial" panose="020B0604020202020204" pitchFamily="34" charset="0"/>
              </a:rPr>
              <a:t>and underground (not </a:t>
            </a:r>
            <a:r>
              <a:rPr lang="en-NZ" sz="2000" dirty="0" smtClean="0">
                <a:solidFill>
                  <a:srgbClr val="92D050"/>
                </a:solidFill>
                <a:latin typeface="Arial" panose="020B0604020202020204" pitchFamily="34" charset="0"/>
              </a:rPr>
              <a:t>clip </a:t>
            </a:r>
            <a:r>
              <a:rPr lang="en-NZ" sz="2000" dirty="0">
                <a:solidFill>
                  <a:srgbClr val="92D050"/>
                </a:solidFill>
                <a:latin typeface="Arial" panose="020B0604020202020204" pitchFamily="34" charset="0"/>
              </a:rPr>
              <a:t>it to a </a:t>
            </a:r>
            <a:r>
              <a:rPr lang="en-NZ" sz="2000" dirty="0" smtClean="0">
                <a:solidFill>
                  <a:srgbClr val="92D050"/>
                </a:solidFill>
                <a:latin typeface="Arial" panose="020B0604020202020204" pitchFamily="34" charset="0"/>
              </a:rPr>
              <a:t>wall)</a:t>
            </a:r>
            <a:r>
              <a:rPr lang="en-NZ" sz="2000" dirty="0" smtClean="0">
                <a:solidFill>
                  <a:srgbClr val="656565"/>
                </a:solidFill>
                <a:latin typeface="Arial" panose="020B0604020202020204" pitchFamily="34" charset="0"/>
              </a:rPr>
              <a:t>. </a:t>
            </a:r>
            <a:r>
              <a:rPr lang="en-NZ" sz="2000" dirty="0">
                <a:solidFill>
                  <a:srgbClr val="92D050"/>
                </a:solidFill>
                <a:latin typeface="Arial" panose="020B0604020202020204" pitchFamily="34" charset="0"/>
              </a:rPr>
              <a:t>Column </a:t>
            </a:r>
            <a:r>
              <a:rPr lang="en-NZ" sz="2000" dirty="0" smtClean="0">
                <a:solidFill>
                  <a:srgbClr val="92D050"/>
                </a:solidFill>
                <a:latin typeface="Arial" panose="020B0604020202020204" pitchFamily="34" charset="0"/>
              </a:rPr>
              <a:t>25 (not 2) </a:t>
            </a:r>
            <a:r>
              <a:rPr lang="en-NZ" sz="2000" dirty="0">
                <a:solidFill>
                  <a:srgbClr val="92D050"/>
                </a:solidFill>
                <a:latin typeface="Arial" panose="020B0604020202020204" pitchFamily="34" charset="0"/>
              </a:rPr>
              <a:t>in Table </a:t>
            </a:r>
            <a:r>
              <a:rPr lang="en-NZ" sz="2000" dirty="0" smtClean="0">
                <a:solidFill>
                  <a:srgbClr val="92D050"/>
                </a:solidFill>
                <a:latin typeface="Arial" panose="020B0604020202020204" pitchFamily="34" charset="0"/>
              </a:rPr>
              <a:t>4 gives </a:t>
            </a:r>
            <a:r>
              <a:rPr lang="en-NZ" sz="2000" dirty="0">
                <a:solidFill>
                  <a:srgbClr val="92D050"/>
                </a:solidFill>
                <a:latin typeface="Arial" panose="020B0604020202020204" pitchFamily="34" charset="0"/>
              </a:rPr>
              <a:t>a current </a:t>
            </a:r>
            <a:r>
              <a:rPr lang="en-NZ" sz="2000" dirty="0">
                <a:solidFill>
                  <a:srgbClr val="656565"/>
                </a:solidFill>
                <a:latin typeface="Arial" panose="020B0604020202020204" pitchFamily="34" charset="0"/>
              </a:rPr>
              <a:t>rating of 34 A for this cable, which is adequate for this circuit. Remember as a rule-of-thumb that the </a:t>
            </a:r>
            <a:r>
              <a:rPr lang="en-NZ" sz="2000" i="1" dirty="0">
                <a:solidFill>
                  <a:srgbClr val="92D050"/>
                </a:solidFill>
                <a:latin typeface="Arial" panose="020B0604020202020204" pitchFamily="34" charset="0"/>
              </a:rPr>
              <a:t>maximum </a:t>
            </a:r>
            <a:r>
              <a:rPr lang="en-NZ" sz="2000" i="1" dirty="0" smtClean="0">
                <a:solidFill>
                  <a:srgbClr val="92D050"/>
                </a:solidFill>
                <a:latin typeface="Arial" panose="020B0604020202020204" pitchFamily="34" charset="0"/>
              </a:rPr>
              <a:t>Vd for </a:t>
            </a:r>
            <a:r>
              <a:rPr lang="en-NZ" sz="2000" i="1" dirty="0">
                <a:solidFill>
                  <a:srgbClr val="92D050"/>
                </a:solidFill>
                <a:latin typeface="Arial" panose="020B0604020202020204" pitchFamily="34" charset="0"/>
              </a:rPr>
              <a:t>230 V is 5.75 V. </a:t>
            </a:r>
            <a:endParaRPr lang="en-NZ" sz="2000" i="1" dirty="0" smtClean="0">
              <a:solidFill>
                <a:srgbClr val="92D050"/>
              </a:solidFill>
              <a:latin typeface="Arial" panose="020B0604020202020204" pitchFamily="34" charset="0"/>
            </a:endParaRPr>
          </a:p>
          <a:p>
            <a:r>
              <a:rPr lang="en-NZ" sz="2000" i="1" dirty="0" smtClean="0">
                <a:solidFill>
                  <a:srgbClr val="92D050"/>
                </a:solidFill>
                <a:latin typeface="Arial" panose="020B0604020202020204" pitchFamily="34" charset="0"/>
              </a:rPr>
              <a:t>Why table? Because it’s single phase </a:t>
            </a:r>
            <a:endParaRPr lang="en-NZ" sz="2000" dirty="0">
              <a:solidFill>
                <a:srgbClr val="92D050"/>
              </a:solidFill>
              <a:latin typeface="Arial" panose="020B0604020202020204" pitchFamily="34" charset="0"/>
            </a:endParaRPr>
          </a:p>
          <a:p>
            <a:r>
              <a:rPr lang="en-NZ" sz="2000" dirty="0">
                <a:solidFill>
                  <a:srgbClr val="656565"/>
                </a:solidFill>
                <a:latin typeface="Arial" panose="020B0604020202020204" pitchFamily="34" charset="0"/>
              </a:rPr>
              <a:t>You would calculate the V</a:t>
            </a:r>
            <a:r>
              <a:rPr lang="en-NZ" sz="2000" b="0" i="0" u="none" strike="noStrike" baseline="0" dirty="0" smtClean="0">
                <a:solidFill>
                  <a:srgbClr val="656565"/>
                </a:solidFill>
                <a:latin typeface="Arial" panose="020B0604020202020204" pitchFamily="34" charset="0"/>
              </a:rPr>
              <a:t>d </a:t>
            </a:r>
            <a:r>
              <a:rPr lang="en-NZ" sz="2000" dirty="0">
                <a:solidFill>
                  <a:srgbClr val="656565"/>
                </a:solidFill>
                <a:latin typeface="Arial" panose="020B0604020202020204" pitchFamily="34" charset="0"/>
              </a:rPr>
              <a:t>as follows: </a:t>
            </a:r>
          </a:p>
          <a:p>
            <a:r>
              <a:rPr lang="en-NZ" sz="2000" dirty="0">
                <a:solidFill>
                  <a:srgbClr val="656565"/>
                </a:solidFill>
                <a:latin typeface="Arial" panose="020B0604020202020204" pitchFamily="34" charset="0"/>
              </a:rPr>
              <a:t>Table 42 gives a </a:t>
            </a:r>
            <a:r>
              <a:rPr lang="en-NZ" sz="2000" dirty="0" smtClean="0">
                <a:solidFill>
                  <a:srgbClr val="92D050"/>
                </a:solidFill>
                <a:latin typeface="Arial" panose="020B0604020202020204" pitchFamily="34" charset="0"/>
              </a:rPr>
              <a:t>Vc (not Vd) </a:t>
            </a:r>
            <a:r>
              <a:rPr lang="en-NZ" sz="2000" dirty="0" smtClean="0">
                <a:solidFill>
                  <a:srgbClr val="656565"/>
                </a:solidFill>
                <a:latin typeface="Arial" panose="020B0604020202020204" pitchFamily="34" charset="0"/>
              </a:rPr>
              <a:t>value </a:t>
            </a:r>
            <a:r>
              <a:rPr lang="en-NZ" sz="2000" dirty="0">
                <a:solidFill>
                  <a:srgbClr val="656565"/>
                </a:solidFill>
                <a:latin typeface="Arial" panose="020B0604020202020204" pitchFamily="34" charset="0"/>
              </a:rPr>
              <a:t>of </a:t>
            </a:r>
            <a:r>
              <a:rPr lang="en-NZ" sz="2000" b="1" dirty="0">
                <a:solidFill>
                  <a:srgbClr val="656565"/>
                </a:solidFill>
                <a:latin typeface="Arial" panose="020B0604020202020204" pitchFamily="34" charset="0"/>
              </a:rPr>
              <a:t>15.6 </a:t>
            </a:r>
            <a:r>
              <a:rPr lang="en-NZ" sz="2000" dirty="0">
                <a:solidFill>
                  <a:srgbClr val="656565"/>
                </a:solidFill>
                <a:latin typeface="Arial" panose="020B0604020202020204" pitchFamily="34" charset="0"/>
              </a:rPr>
              <a:t>millivolts per ampere per meter for this cable. </a:t>
            </a:r>
            <a:endParaRPr lang="en-NZ" sz="2000" dirty="0" smtClean="0">
              <a:solidFill>
                <a:srgbClr val="656565"/>
              </a:solidFill>
              <a:latin typeface="Arial" panose="020B0604020202020204" pitchFamily="34" charset="0"/>
            </a:endParaRPr>
          </a:p>
          <a:p>
            <a:endParaRPr lang="en-NZ" sz="2000" dirty="0" smtClean="0"/>
          </a:p>
          <a:p>
            <a:endParaRPr lang="en-NZ" sz="2000" dirty="0" smtClean="0"/>
          </a:p>
          <a:p>
            <a:endParaRPr lang="en-NZ" sz="2000" dirty="0"/>
          </a:p>
          <a:p>
            <a:endParaRPr lang="en-NZ" sz="2000" dirty="0" smtClean="0"/>
          </a:p>
          <a:p>
            <a:endParaRPr lang="en-NZ" sz="2000" dirty="0" smtClean="0"/>
          </a:p>
          <a:p>
            <a:endParaRPr lang="en-NZ" sz="2000" dirty="0" smtClean="0"/>
          </a:p>
          <a:p>
            <a:endParaRPr lang="en-NZ" sz="2000" dirty="0" smtClean="0"/>
          </a:p>
          <a:p>
            <a:r>
              <a:rPr lang="en-NZ" sz="2000" dirty="0" smtClean="0"/>
              <a:t>This Vd exceeds the maximum of 5.75 volts for this 230V circuit. Therefore, this size of cable </a:t>
            </a:r>
          </a:p>
          <a:p>
            <a:pPr marL="0" indent="0">
              <a:buNone/>
            </a:pPr>
            <a:r>
              <a:rPr lang="en-NZ" sz="2000" dirty="0" smtClean="0"/>
              <a:t>is unsuitable.</a:t>
            </a:r>
            <a:r>
              <a:rPr lang="en-NZ" sz="2000" dirty="0"/>
              <a:t> T</a:t>
            </a:r>
            <a:r>
              <a:rPr lang="en-NZ" sz="2000" dirty="0" smtClean="0"/>
              <a:t>herefore we must select a larger cross-sectional area and hence, a lower Vd value.</a:t>
            </a:r>
          </a:p>
        </p:txBody>
      </p:sp>
      <p:pic>
        <p:nvPicPr>
          <p:cNvPr id="4" name="Picture 3"/>
          <p:cNvPicPr>
            <a:picLocks noChangeAspect="1"/>
          </p:cNvPicPr>
          <p:nvPr/>
        </p:nvPicPr>
        <p:blipFill>
          <a:blip r:embed="rId2"/>
          <a:stretch>
            <a:fillRect/>
          </a:stretch>
        </p:blipFill>
        <p:spPr>
          <a:xfrm>
            <a:off x="4076973" y="3271363"/>
            <a:ext cx="5058319" cy="1736068"/>
          </a:xfrm>
          <a:prstGeom prst="rect">
            <a:avLst/>
          </a:prstGeom>
        </p:spPr>
      </p:pic>
    </p:spTree>
    <p:extLst>
      <p:ext uri="{BB962C8B-B14F-4D97-AF65-F5344CB8AC3E}">
        <p14:creationId xmlns:p14="http://schemas.microsoft.com/office/powerpoint/2010/main" val="2572988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4137" y="418011"/>
            <a:ext cx="10909663" cy="5758952"/>
          </a:xfrm>
        </p:spPr>
        <p:txBody>
          <a:bodyPr>
            <a:normAutofit/>
          </a:bodyPr>
          <a:lstStyle/>
          <a:p>
            <a:pPr marL="0" indent="0">
              <a:buNone/>
            </a:pPr>
            <a:r>
              <a:rPr lang="en-NZ" sz="2400" b="1" dirty="0" smtClean="0">
                <a:solidFill>
                  <a:srgbClr val="92D050"/>
                </a:solidFill>
              </a:rPr>
              <a:t>Students’ class work</a:t>
            </a:r>
          </a:p>
          <a:p>
            <a:r>
              <a:rPr lang="en-NZ" sz="2400" dirty="0" smtClean="0">
                <a:solidFill>
                  <a:prstClr val="black"/>
                </a:solidFill>
              </a:rPr>
              <a:t>The </a:t>
            </a:r>
            <a:r>
              <a:rPr lang="en-NZ" sz="2400" dirty="0">
                <a:solidFill>
                  <a:prstClr val="black"/>
                </a:solidFill>
              </a:rPr>
              <a:t>table shows that the next larger sized cable is 4 mm2, and the </a:t>
            </a:r>
            <a:r>
              <a:rPr lang="en-NZ" sz="2400" dirty="0" smtClean="0">
                <a:solidFill>
                  <a:prstClr val="black"/>
                </a:solidFill>
              </a:rPr>
              <a:t>Vc </a:t>
            </a:r>
            <a:r>
              <a:rPr lang="en-NZ" sz="2400" dirty="0">
                <a:solidFill>
                  <a:prstClr val="black"/>
                </a:solidFill>
              </a:rPr>
              <a:t>given in Table 42 is 9.71 </a:t>
            </a:r>
            <a:r>
              <a:rPr lang="en-NZ" sz="2400" dirty="0" smtClean="0">
                <a:solidFill>
                  <a:prstClr val="black"/>
                </a:solidFill>
              </a:rPr>
              <a:t>millivolts </a:t>
            </a:r>
            <a:r>
              <a:rPr lang="en-NZ" sz="2400" dirty="0">
                <a:solidFill>
                  <a:prstClr val="black"/>
                </a:solidFill>
              </a:rPr>
              <a:t>per ampere per </a:t>
            </a:r>
            <a:r>
              <a:rPr lang="en-NZ" sz="2400" dirty="0" smtClean="0">
                <a:solidFill>
                  <a:prstClr val="black"/>
                </a:solidFill>
              </a:rPr>
              <a:t>metre</a:t>
            </a:r>
          </a:p>
          <a:p>
            <a:r>
              <a:rPr lang="en-NZ" sz="2400" dirty="0" smtClean="0">
                <a:solidFill>
                  <a:prstClr val="black"/>
                </a:solidFill>
              </a:rPr>
              <a:t>Vd= 4.2</a:t>
            </a:r>
          </a:p>
          <a:p>
            <a:r>
              <a:rPr lang="en-NZ" sz="2400" dirty="0" smtClean="0"/>
              <a:t>This value is below the maximum of 5.75V, and so your choice of cable is 4mm2 twin TPS.</a:t>
            </a:r>
          </a:p>
          <a:p>
            <a:endParaRPr lang="en-NZ" sz="2400" dirty="0" smtClean="0"/>
          </a:p>
          <a:p>
            <a:r>
              <a:rPr lang="en-NZ" sz="2400" b="1" i="0" u="none" strike="noStrike" baseline="0" dirty="0" smtClean="0">
                <a:solidFill>
                  <a:srgbClr val="240E30"/>
                </a:solidFill>
                <a:latin typeface="Arial" panose="020B0604020202020204" pitchFamily="34" charset="0"/>
              </a:rPr>
              <a:t>Example 2</a:t>
            </a:r>
            <a:endParaRPr lang="en-NZ" sz="2400" b="0" i="0" u="none" strike="noStrike" baseline="0" dirty="0" smtClean="0">
              <a:solidFill>
                <a:srgbClr val="240E30"/>
              </a:solidFill>
              <a:latin typeface="Arial" panose="020B0604020202020204" pitchFamily="34" charset="0"/>
            </a:endParaRPr>
          </a:p>
          <a:p>
            <a:r>
              <a:rPr lang="en-NZ" sz="2400" b="0" i="0" u="none" strike="noStrike" baseline="0" dirty="0" smtClean="0">
                <a:solidFill>
                  <a:srgbClr val="656565"/>
                </a:solidFill>
                <a:latin typeface="Arial" panose="020B0604020202020204" pitchFamily="34" charset="0"/>
              </a:rPr>
              <a:t>Using the details in the above example, what sized three-core cable would you use to deliver a 400 V 15 A balanced three-phase supply with close protection to a sub-board 25 meters away? </a:t>
            </a:r>
            <a:r>
              <a:rPr lang="en-NZ" sz="2400" b="0" i="0" u="none" strike="noStrike" baseline="0" dirty="0" smtClean="0">
                <a:solidFill>
                  <a:srgbClr val="92D050"/>
                </a:solidFill>
                <a:latin typeface="Arial" panose="020B0604020202020204" pitchFamily="34" charset="0"/>
              </a:rPr>
              <a:t>Cable is 75C unenclosed but fixed to a surface</a:t>
            </a:r>
            <a:endParaRPr lang="en-NZ" sz="2400" dirty="0">
              <a:solidFill>
                <a:srgbClr val="92D050"/>
              </a:solidFill>
            </a:endParaRPr>
          </a:p>
        </p:txBody>
      </p:sp>
    </p:spTree>
    <p:extLst>
      <p:ext uri="{BB962C8B-B14F-4D97-AF65-F5344CB8AC3E}">
        <p14:creationId xmlns:p14="http://schemas.microsoft.com/office/powerpoint/2010/main" val="28216510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799" y="357050"/>
            <a:ext cx="11599817" cy="6383383"/>
          </a:xfrm>
        </p:spPr>
        <p:txBody>
          <a:bodyPr>
            <a:normAutofit fontScale="92500" lnSpcReduction="10000"/>
          </a:bodyPr>
          <a:lstStyle/>
          <a:p>
            <a:r>
              <a:rPr lang="en-NZ" b="1" dirty="0">
                <a:solidFill>
                  <a:srgbClr val="240E30"/>
                </a:solidFill>
                <a:latin typeface="Arial" panose="020B0604020202020204" pitchFamily="34" charset="0"/>
              </a:rPr>
              <a:t>Example </a:t>
            </a:r>
            <a:r>
              <a:rPr lang="en-NZ" b="1" dirty="0" smtClean="0">
                <a:solidFill>
                  <a:srgbClr val="240E30"/>
                </a:solidFill>
                <a:latin typeface="Arial" panose="020B0604020202020204" pitchFamily="34" charset="0"/>
              </a:rPr>
              <a:t>3</a:t>
            </a:r>
            <a:endParaRPr lang="en-NZ" dirty="0">
              <a:solidFill>
                <a:srgbClr val="240E30"/>
              </a:solidFill>
              <a:latin typeface="Arial" panose="020B0604020202020204" pitchFamily="34" charset="0"/>
            </a:endParaRPr>
          </a:p>
          <a:p>
            <a:r>
              <a:rPr lang="en-NZ" dirty="0">
                <a:solidFill>
                  <a:srgbClr val="656565"/>
                </a:solidFill>
                <a:latin typeface="Arial" panose="020B0604020202020204" pitchFamily="34" charset="0"/>
              </a:rPr>
              <a:t>Using the details in the above example, what sized three-core cable would you use to deliver a 400 V 15 A balanced three-phase supply with close protection to a sub-board 25 meters away? </a:t>
            </a:r>
            <a:r>
              <a:rPr lang="en-NZ" dirty="0" smtClean="0">
                <a:solidFill>
                  <a:srgbClr val="92D050"/>
                </a:solidFill>
                <a:latin typeface="Arial" panose="020B0604020202020204" pitchFamily="34" charset="0"/>
              </a:rPr>
              <a:t>Cable </a:t>
            </a:r>
            <a:r>
              <a:rPr lang="en-NZ" dirty="0">
                <a:solidFill>
                  <a:srgbClr val="92D050"/>
                </a:solidFill>
                <a:latin typeface="Arial" panose="020B0604020202020204" pitchFamily="34" charset="0"/>
              </a:rPr>
              <a:t>is 75</a:t>
            </a:r>
            <a:r>
              <a:rPr lang="en-NZ" sz="800" b="0" i="0" u="none" strike="noStrike" baseline="0" dirty="0" smtClean="0">
                <a:solidFill>
                  <a:srgbClr val="92D050"/>
                </a:solidFill>
                <a:latin typeface="Arial" panose="020B0604020202020204" pitchFamily="34" charset="0"/>
              </a:rPr>
              <a:t>O</a:t>
            </a:r>
            <a:r>
              <a:rPr lang="en-NZ" dirty="0">
                <a:solidFill>
                  <a:srgbClr val="92D050"/>
                </a:solidFill>
                <a:latin typeface="Arial" panose="020B0604020202020204" pitchFamily="34" charset="0"/>
              </a:rPr>
              <a:t>C unenclosed but fixed to a </a:t>
            </a:r>
            <a:r>
              <a:rPr lang="en-NZ" dirty="0" smtClean="0">
                <a:solidFill>
                  <a:srgbClr val="92D050"/>
                </a:solidFill>
                <a:latin typeface="Arial" panose="020B0604020202020204" pitchFamily="34" charset="0"/>
              </a:rPr>
              <a:t>surface, </a:t>
            </a:r>
            <a:r>
              <a:rPr lang="en-NZ" dirty="0">
                <a:solidFill>
                  <a:srgbClr val="92D050"/>
                </a:solidFill>
                <a:latin typeface="Arial" panose="020B0604020202020204" pitchFamily="34" charset="0"/>
              </a:rPr>
              <a:t>allow 20% </a:t>
            </a:r>
            <a:r>
              <a:rPr lang="en-NZ" dirty="0" smtClean="0">
                <a:solidFill>
                  <a:srgbClr val="92D050"/>
                </a:solidFill>
                <a:latin typeface="Arial" panose="020B0604020202020204" pitchFamily="34" charset="0"/>
              </a:rPr>
              <a:t>allowance </a:t>
            </a:r>
            <a:r>
              <a:rPr lang="en-NZ" dirty="0">
                <a:solidFill>
                  <a:srgbClr val="92D050"/>
                </a:solidFill>
                <a:latin typeface="Arial" panose="020B0604020202020204" pitchFamily="34" charset="0"/>
              </a:rPr>
              <a:t>for load </a:t>
            </a:r>
            <a:r>
              <a:rPr lang="en-NZ" dirty="0" smtClean="0">
                <a:solidFill>
                  <a:srgbClr val="92D050"/>
                </a:solidFill>
                <a:latin typeface="Arial" panose="020B0604020202020204" pitchFamily="34" charset="0"/>
              </a:rPr>
              <a:t>growth. If the ambient temperature is 25C</a:t>
            </a:r>
            <a:endParaRPr lang="en-NZ" dirty="0" smtClean="0">
              <a:solidFill>
                <a:srgbClr val="92D050"/>
              </a:solidFill>
              <a:latin typeface="Arial" panose="020B0604020202020204" pitchFamily="34" charset="0"/>
            </a:endParaRPr>
          </a:p>
          <a:p>
            <a:r>
              <a:rPr lang="en-NZ" sz="2600" dirty="0" smtClean="0">
                <a:solidFill>
                  <a:srgbClr val="92D050"/>
                </a:solidFill>
              </a:rPr>
              <a:t>a) Calculate the maximum demand current of the installation before the allowance for growth.</a:t>
            </a:r>
          </a:p>
          <a:p>
            <a:r>
              <a:rPr lang="en-NZ" sz="2600" dirty="0" smtClean="0">
                <a:solidFill>
                  <a:srgbClr val="92D050"/>
                </a:solidFill>
              </a:rPr>
              <a:t>b) Calculate the current demand after the allowance for load growth required. Please show workings.</a:t>
            </a:r>
            <a:endParaRPr lang="en-NZ" sz="2600" b="0" i="0" u="none" strike="noStrike" baseline="0" dirty="0" smtClean="0">
              <a:solidFill>
                <a:srgbClr val="000000"/>
              </a:solidFill>
              <a:latin typeface="Arial" panose="020B0604020202020204" pitchFamily="34" charset="0"/>
            </a:endParaRPr>
          </a:p>
          <a:p>
            <a:r>
              <a:rPr lang="en-NZ" sz="2600" dirty="0">
                <a:solidFill>
                  <a:srgbClr val="818181"/>
                </a:solidFill>
                <a:latin typeface="Arial" panose="020B0604020202020204" pitchFamily="34" charset="0"/>
              </a:rPr>
              <a:t>c) What size of cable would satisfy this current demand? </a:t>
            </a:r>
            <a:endParaRPr lang="en-NZ" sz="2600" dirty="0" smtClean="0">
              <a:solidFill>
                <a:srgbClr val="818181"/>
              </a:solidFill>
              <a:latin typeface="Arial" panose="020B0604020202020204" pitchFamily="34" charset="0"/>
            </a:endParaRPr>
          </a:p>
          <a:p>
            <a:r>
              <a:rPr lang="en-NZ" sz="2600" dirty="0" smtClean="0">
                <a:solidFill>
                  <a:srgbClr val="818181"/>
                </a:solidFill>
                <a:latin typeface="Arial" panose="020B0604020202020204" pitchFamily="34" charset="0"/>
              </a:rPr>
              <a:t>d) What is the value of de-rating factor for the ambient temperature? </a:t>
            </a:r>
          </a:p>
          <a:p>
            <a:r>
              <a:rPr lang="en-NZ" sz="2600" dirty="0" smtClean="0">
                <a:solidFill>
                  <a:srgbClr val="92D050"/>
                </a:solidFill>
                <a:latin typeface="Arial" panose="020B0604020202020204" pitchFamily="34" charset="0"/>
              </a:rPr>
              <a:t>De-rating factor? </a:t>
            </a:r>
            <a:r>
              <a:rPr lang="en-NZ" sz="2600" dirty="0" smtClean="0">
                <a:solidFill>
                  <a:srgbClr val="92D050"/>
                </a:solidFill>
                <a:latin typeface="Arial" panose="020B0604020202020204" pitchFamily="34" charset="0"/>
              </a:rPr>
              <a:t> CCC x rating factor = 25 x 1.06 = 26.5A</a:t>
            </a:r>
            <a:endParaRPr lang="en-NZ" sz="2600" dirty="0" smtClean="0">
              <a:solidFill>
                <a:srgbClr val="92D050"/>
              </a:solidFill>
              <a:latin typeface="Arial" panose="020B0604020202020204" pitchFamily="34" charset="0"/>
            </a:endParaRPr>
          </a:p>
          <a:p>
            <a:r>
              <a:rPr lang="en-NZ" sz="2600" dirty="0" smtClean="0">
                <a:solidFill>
                  <a:srgbClr val="818181"/>
                </a:solidFill>
                <a:latin typeface="Arial" panose="020B0604020202020204" pitchFamily="34" charset="0"/>
              </a:rPr>
              <a:t>AS/NZs3008 page 88 </a:t>
            </a:r>
          </a:p>
          <a:p>
            <a:r>
              <a:rPr lang="en-NZ" sz="2600" dirty="0" smtClean="0">
                <a:solidFill>
                  <a:srgbClr val="818181"/>
                </a:solidFill>
                <a:latin typeface="Arial" panose="020B0604020202020204" pitchFamily="34" charset="0"/>
              </a:rPr>
              <a:t>Table 27.1 for Air and concrete slabs</a:t>
            </a:r>
          </a:p>
          <a:p>
            <a:r>
              <a:rPr lang="en-NZ" sz="2600" dirty="0" smtClean="0">
                <a:solidFill>
                  <a:srgbClr val="818181"/>
                </a:solidFill>
                <a:latin typeface="Arial" panose="020B0604020202020204" pitchFamily="34" charset="0"/>
              </a:rPr>
              <a:t>Table 27.2 for under ground cables</a:t>
            </a:r>
          </a:p>
        </p:txBody>
      </p:sp>
    </p:spTree>
    <p:extLst>
      <p:ext uri="{BB962C8B-B14F-4D97-AF65-F5344CB8AC3E}">
        <p14:creationId xmlns:p14="http://schemas.microsoft.com/office/powerpoint/2010/main" val="17701917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1223" y="548640"/>
            <a:ext cx="10822577" cy="5878285"/>
          </a:xfrm>
        </p:spPr>
        <p:txBody>
          <a:bodyPr>
            <a:normAutofit fontScale="70000" lnSpcReduction="20000"/>
          </a:bodyPr>
          <a:lstStyle/>
          <a:p>
            <a:pPr marL="0" indent="0">
              <a:buNone/>
            </a:pPr>
            <a:r>
              <a:rPr lang="en-NZ" sz="4000" dirty="0">
                <a:solidFill>
                  <a:srgbClr val="0071CE"/>
                </a:solidFill>
                <a:latin typeface="Arial" panose="020B0604020202020204" pitchFamily="34" charset="0"/>
              </a:rPr>
              <a:t>Cable Selection </a:t>
            </a:r>
            <a:r>
              <a:rPr lang="en-NZ" sz="4000" dirty="0" smtClean="0">
                <a:solidFill>
                  <a:srgbClr val="0071CE"/>
                </a:solidFill>
                <a:latin typeface="Arial" panose="020B0604020202020204" pitchFamily="34" charset="0"/>
              </a:rPr>
              <a:t>Example (page 32)</a:t>
            </a:r>
          </a:p>
          <a:p>
            <a:pPr marL="0" indent="0">
              <a:buNone/>
            </a:pPr>
            <a:endParaRPr lang="en-NZ" sz="4000" dirty="0">
              <a:solidFill>
                <a:srgbClr val="0071CE"/>
              </a:solidFill>
              <a:latin typeface="Arial" panose="020B0604020202020204" pitchFamily="34" charset="0"/>
            </a:endParaRPr>
          </a:p>
          <a:p>
            <a:r>
              <a:rPr lang="en-NZ" dirty="0">
                <a:solidFill>
                  <a:srgbClr val="656565"/>
                </a:solidFill>
                <a:latin typeface="Arial" panose="020B0604020202020204" pitchFamily="34" charset="0"/>
              </a:rPr>
              <a:t>A </a:t>
            </a:r>
            <a:r>
              <a:rPr lang="en-NZ" b="1" dirty="0">
                <a:solidFill>
                  <a:srgbClr val="656565"/>
                </a:solidFill>
                <a:latin typeface="Arial" panose="020B0604020202020204" pitchFamily="34" charset="0"/>
              </a:rPr>
              <a:t>three-phase, 400V, copper, mains cable </a:t>
            </a:r>
            <a:r>
              <a:rPr lang="en-NZ" dirty="0">
                <a:solidFill>
                  <a:srgbClr val="656565"/>
                </a:solidFill>
                <a:latin typeface="Arial" panose="020B0604020202020204" pitchFamily="34" charset="0"/>
              </a:rPr>
              <a:t>is being installed in an electrical installation comprising 4 houses, a milking shed and out-buildings. </a:t>
            </a:r>
            <a:endParaRPr lang="en-NZ" dirty="0" smtClean="0">
              <a:solidFill>
                <a:srgbClr val="656565"/>
              </a:solidFill>
              <a:latin typeface="Arial" panose="020B0604020202020204" pitchFamily="34" charset="0"/>
            </a:endParaRPr>
          </a:p>
          <a:p>
            <a:endParaRPr lang="en-NZ" dirty="0">
              <a:solidFill>
                <a:srgbClr val="656565"/>
              </a:solidFill>
              <a:latin typeface="Arial" panose="020B0604020202020204" pitchFamily="34" charset="0"/>
            </a:endParaRPr>
          </a:p>
          <a:p>
            <a:pPr marL="0" indent="0">
              <a:buNone/>
            </a:pPr>
            <a:r>
              <a:rPr lang="en-NZ" dirty="0" smtClean="0">
                <a:solidFill>
                  <a:srgbClr val="656565"/>
                </a:solidFill>
                <a:latin typeface="Arial" panose="020B0604020202020204" pitchFamily="34" charset="0"/>
              </a:rPr>
              <a:t>Use </a:t>
            </a:r>
            <a:r>
              <a:rPr lang="en-NZ" dirty="0">
                <a:solidFill>
                  <a:srgbClr val="656565"/>
                </a:solidFill>
                <a:latin typeface="Arial" panose="020B0604020202020204" pitchFamily="34" charset="0"/>
              </a:rPr>
              <a:t>the following information and information from AS/NZS3008 to calculate the size of cable required. </a:t>
            </a:r>
          </a:p>
          <a:p>
            <a:r>
              <a:rPr lang="en-NZ" dirty="0">
                <a:solidFill>
                  <a:srgbClr val="FF0000"/>
                </a:solidFill>
                <a:latin typeface="Arial" panose="020B0604020202020204" pitchFamily="34" charset="0"/>
              </a:rPr>
              <a:t>Installation information </a:t>
            </a:r>
          </a:p>
          <a:p>
            <a:r>
              <a:rPr lang="en-NZ" sz="1600" dirty="0">
                <a:solidFill>
                  <a:srgbClr val="DA291C"/>
                </a:solidFill>
                <a:latin typeface="Wingdings 3" panose="05040102010807070707" pitchFamily="18" charset="2"/>
              </a:rPr>
              <a:t> </a:t>
            </a:r>
            <a:r>
              <a:rPr lang="en-NZ" dirty="0">
                <a:solidFill>
                  <a:srgbClr val="7E7E7E"/>
                </a:solidFill>
                <a:latin typeface="Arial" panose="020B0604020202020204" pitchFamily="34" charset="0"/>
              </a:rPr>
              <a:t>Installation Route: 50m length between the point of supply and the main switchboard </a:t>
            </a:r>
          </a:p>
          <a:p>
            <a:r>
              <a:rPr lang="en-NZ" sz="1600" dirty="0">
                <a:solidFill>
                  <a:srgbClr val="DA291C"/>
                </a:solidFill>
                <a:latin typeface="Wingdings 3" panose="05040102010807070707" pitchFamily="18" charset="2"/>
              </a:rPr>
              <a:t> </a:t>
            </a:r>
            <a:r>
              <a:rPr lang="en-NZ" dirty="0">
                <a:solidFill>
                  <a:srgbClr val="7E7E7E"/>
                </a:solidFill>
                <a:latin typeface="Arial" panose="020B0604020202020204" pitchFamily="34" charset="0"/>
              </a:rPr>
              <a:t>Installation Method: Buried direct </a:t>
            </a:r>
          </a:p>
          <a:p>
            <a:r>
              <a:rPr lang="en-NZ" sz="1600" dirty="0">
                <a:solidFill>
                  <a:srgbClr val="DA291C"/>
                </a:solidFill>
                <a:latin typeface="Wingdings 3" panose="05040102010807070707" pitchFamily="18" charset="2"/>
              </a:rPr>
              <a:t> </a:t>
            </a:r>
            <a:r>
              <a:rPr lang="en-NZ" dirty="0">
                <a:solidFill>
                  <a:srgbClr val="7E7E7E"/>
                </a:solidFill>
                <a:latin typeface="Arial" panose="020B0604020202020204" pitchFamily="34" charset="0"/>
              </a:rPr>
              <a:t>Maximum Demand: 70kW balanced over the three phases </a:t>
            </a:r>
          </a:p>
          <a:p>
            <a:r>
              <a:rPr lang="en-NZ" sz="1600" dirty="0">
                <a:solidFill>
                  <a:srgbClr val="DA291C"/>
                </a:solidFill>
                <a:latin typeface="Wingdings 3" panose="05040102010807070707" pitchFamily="18" charset="2"/>
              </a:rPr>
              <a:t> </a:t>
            </a:r>
            <a:r>
              <a:rPr lang="en-NZ" dirty="0">
                <a:solidFill>
                  <a:srgbClr val="7E7E7E"/>
                </a:solidFill>
                <a:latin typeface="Arial" panose="020B0604020202020204" pitchFamily="34" charset="0"/>
              </a:rPr>
              <a:t>Voltage Drop: Maximum permitted voltage drop is 1.5% </a:t>
            </a:r>
          </a:p>
          <a:p>
            <a:r>
              <a:rPr lang="en-NZ" sz="1600" dirty="0">
                <a:solidFill>
                  <a:srgbClr val="DA291C"/>
                </a:solidFill>
                <a:latin typeface="Wingdings 3" panose="05040102010807070707" pitchFamily="18" charset="2"/>
              </a:rPr>
              <a:t> </a:t>
            </a:r>
            <a:r>
              <a:rPr lang="en-NZ" dirty="0">
                <a:solidFill>
                  <a:srgbClr val="7E7E7E"/>
                </a:solidFill>
                <a:latin typeface="Arial" panose="020B0604020202020204" pitchFamily="34" charset="0"/>
              </a:rPr>
              <a:t>Growth Allowance: An allowance of 15% for load growth </a:t>
            </a:r>
          </a:p>
          <a:p>
            <a:r>
              <a:rPr lang="en-NZ" sz="1600" dirty="0">
                <a:solidFill>
                  <a:srgbClr val="DA291C"/>
                </a:solidFill>
                <a:latin typeface="Wingdings 3" panose="05040102010807070707" pitchFamily="18" charset="2"/>
              </a:rPr>
              <a:t> </a:t>
            </a:r>
            <a:r>
              <a:rPr lang="en-NZ" dirty="0">
                <a:solidFill>
                  <a:srgbClr val="7E7E7E"/>
                </a:solidFill>
                <a:latin typeface="Arial" panose="020B0604020202020204" pitchFamily="34" charset="0"/>
              </a:rPr>
              <a:t>Environment: The ambient soil temperature is 20</a:t>
            </a:r>
            <a:r>
              <a:rPr lang="en-NZ" sz="800" dirty="0">
                <a:solidFill>
                  <a:srgbClr val="7E7E7E"/>
                </a:solidFill>
                <a:latin typeface="Arial" panose="020B0604020202020204" pitchFamily="34" charset="0"/>
              </a:rPr>
              <a:t>o</a:t>
            </a:r>
            <a:r>
              <a:rPr lang="en-NZ" dirty="0">
                <a:solidFill>
                  <a:srgbClr val="7E7E7E"/>
                </a:solidFill>
                <a:latin typeface="Arial" panose="020B0604020202020204" pitchFamily="34" charset="0"/>
              </a:rPr>
              <a:t>C </a:t>
            </a:r>
          </a:p>
          <a:p>
            <a:r>
              <a:rPr lang="en-NZ" sz="1600" dirty="0">
                <a:solidFill>
                  <a:srgbClr val="DA291C"/>
                </a:solidFill>
                <a:latin typeface="Wingdings 3" panose="05040102010807070707" pitchFamily="18" charset="2"/>
              </a:rPr>
              <a:t> </a:t>
            </a:r>
            <a:r>
              <a:rPr lang="en-NZ" dirty="0">
                <a:solidFill>
                  <a:srgbClr val="7E7E7E"/>
                </a:solidFill>
                <a:latin typeface="Arial" panose="020B0604020202020204" pitchFamily="34" charset="0"/>
              </a:rPr>
              <a:t>Conductor Supplier Information: Conductor temperature of 75</a:t>
            </a:r>
            <a:r>
              <a:rPr lang="en-NZ" sz="800" dirty="0">
                <a:solidFill>
                  <a:srgbClr val="7E7E7E"/>
                </a:solidFill>
                <a:latin typeface="Arial" panose="020B0604020202020204" pitchFamily="34" charset="0"/>
              </a:rPr>
              <a:t>o</a:t>
            </a:r>
            <a:r>
              <a:rPr lang="en-NZ" dirty="0">
                <a:solidFill>
                  <a:srgbClr val="7E7E7E"/>
                </a:solidFill>
                <a:latin typeface="Arial" panose="020B0604020202020204" pitchFamily="34" charset="0"/>
              </a:rPr>
              <a:t>C </a:t>
            </a:r>
          </a:p>
          <a:p>
            <a:r>
              <a:rPr lang="en-NZ" sz="1600" dirty="0">
                <a:solidFill>
                  <a:srgbClr val="DA291C"/>
                </a:solidFill>
                <a:latin typeface="Wingdings 3" panose="05040102010807070707" pitchFamily="18" charset="2"/>
              </a:rPr>
              <a:t> </a:t>
            </a:r>
            <a:r>
              <a:rPr lang="en-NZ" dirty="0">
                <a:solidFill>
                  <a:srgbClr val="7E7E7E"/>
                </a:solidFill>
                <a:latin typeface="Arial" panose="020B0604020202020204" pitchFamily="34" charset="0"/>
              </a:rPr>
              <a:t>Indicate the correct answer for each section. Show workings where applicable. </a:t>
            </a:r>
          </a:p>
          <a:p>
            <a:endParaRPr lang="en-NZ" dirty="0"/>
          </a:p>
        </p:txBody>
      </p:sp>
    </p:spTree>
    <p:extLst>
      <p:ext uri="{BB962C8B-B14F-4D97-AF65-F5344CB8AC3E}">
        <p14:creationId xmlns:p14="http://schemas.microsoft.com/office/powerpoint/2010/main" val="27340960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57646"/>
            <a:ext cx="10515600" cy="5419318"/>
          </a:xfrm>
        </p:spPr>
        <p:txBody>
          <a:bodyPr/>
          <a:lstStyle/>
          <a:p>
            <a:pPr lvl="0"/>
            <a:r>
              <a:rPr lang="en-NZ" sz="2400" dirty="0">
                <a:solidFill>
                  <a:srgbClr val="92D050"/>
                </a:solidFill>
              </a:rPr>
              <a:t>a) Calculate the maximum demand current of the installation before the allowance for growth.</a:t>
            </a:r>
          </a:p>
          <a:p>
            <a:pPr lvl="0"/>
            <a:r>
              <a:rPr lang="en-NZ" sz="2400" dirty="0">
                <a:solidFill>
                  <a:srgbClr val="92D050"/>
                </a:solidFill>
              </a:rPr>
              <a:t>b) Calculate the current demand after the allowance for load growth required. Please show workings.</a:t>
            </a:r>
            <a:endParaRPr lang="en-NZ" sz="2400" dirty="0">
              <a:solidFill>
                <a:srgbClr val="000000"/>
              </a:solidFill>
              <a:latin typeface="Arial" panose="020B0604020202020204" pitchFamily="34" charset="0"/>
            </a:endParaRPr>
          </a:p>
          <a:p>
            <a:pPr lvl="0"/>
            <a:r>
              <a:rPr lang="en-NZ" sz="2400" dirty="0">
                <a:solidFill>
                  <a:srgbClr val="818181"/>
                </a:solidFill>
                <a:latin typeface="Arial" panose="020B0604020202020204" pitchFamily="34" charset="0"/>
              </a:rPr>
              <a:t>c) What size of cable would satisfy this current demand? </a:t>
            </a:r>
          </a:p>
          <a:p>
            <a:pPr lvl="0"/>
            <a:r>
              <a:rPr lang="en-NZ" sz="2400" dirty="0">
                <a:solidFill>
                  <a:srgbClr val="818181"/>
                </a:solidFill>
                <a:latin typeface="Arial" panose="020B0604020202020204" pitchFamily="34" charset="0"/>
              </a:rPr>
              <a:t>d) What is the value of de-rating factor for the ambient temperature? </a:t>
            </a:r>
          </a:p>
          <a:p>
            <a:pPr lvl="0"/>
            <a:r>
              <a:rPr lang="en-NZ" sz="2400" dirty="0">
                <a:solidFill>
                  <a:srgbClr val="92D050"/>
                </a:solidFill>
                <a:latin typeface="Arial" panose="020B0604020202020204" pitchFamily="34" charset="0"/>
              </a:rPr>
              <a:t>De-rating factor?  </a:t>
            </a:r>
            <a:r>
              <a:rPr lang="en-NZ" sz="2400" dirty="0" smtClean="0">
                <a:solidFill>
                  <a:srgbClr val="92D050"/>
                </a:solidFill>
                <a:latin typeface="Arial" panose="020B0604020202020204" pitchFamily="34" charset="0"/>
              </a:rPr>
              <a:t>		CCC </a:t>
            </a:r>
            <a:r>
              <a:rPr lang="en-NZ" sz="2400" dirty="0">
                <a:solidFill>
                  <a:srgbClr val="92D050"/>
                </a:solidFill>
                <a:latin typeface="Arial" panose="020B0604020202020204" pitchFamily="34" charset="0"/>
              </a:rPr>
              <a:t>x rating factor </a:t>
            </a:r>
          </a:p>
          <a:p>
            <a:pPr lvl="0"/>
            <a:r>
              <a:rPr lang="en-NZ" sz="2400" dirty="0">
                <a:solidFill>
                  <a:srgbClr val="818181"/>
                </a:solidFill>
                <a:latin typeface="Arial" panose="020B0604020202020204" pitchFamily="34" charset="0"/>
              </a:rPr>
              <a:t>AS/NZs3008 page 88 </a:t>
            </a:r>
          </a:p>
          <a:p>
            <a:pPr lvl="0"/>
            <a:r>
              <a:rPr lang="en-NZ" sz="2400" dirty="0">
                <a:solidFill>
                  <a:srgbClr val="818181"/>
                </a:solidFill>
                <a:latin typeface="Arial" panose="020B0604020202020204" pitchFamily="34" charset="0"/>
              </a:rPr>
              <a:t>Table 27.1 for Air and concrete slabs</a:t>
            </a:r>
          </a:p>
          <a:p>
            <a:pPr lvl="0"/>
            <a:r>
              <a:rPr lang="en-NZ" sz="2400" dirty="0">
                <a:solidFill>
                  <a:srgbClr val="818181"/>
                </a:solidFill>
                <a:latin typeface="Arial" panose="020B0604020202020204" pitchFamily="34" charset="0"/>
              </a:rPr>
              <a:t>Table 27.2 for under ground cables</a:t>
            </a:r>
          </a:p>
          <a:p>
            <a:r>
              <a:rPr lang="en-NZ" dirty="0"/>
              <a:t>e) What is the volt drop within the percentage allowed?</a:t>
            </a:r>
          </a:p>
          <a:p>
            <a:r>
              <a:rPr lang="en-NZ" dirty="0"/>
              <a:t>1.5% of 400V=6v</a:t>
            </a:r>
          </a:p>
          <a:p>
            <a:endParaRPr lang="en-NZ" dirty="0"/>
          </a:p>
        </p:txBody>
      </p:sp>
    </p:spTree>
    <p:extLst>
      <p:ext uri="{BB962C8B-B14F-4D97-AF65-F5344CB8AC3E}">
        <p14:creationId xmlns:p14="http://schemas.microsoft.com/office/powerpoint/2010/main" val="32889436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9303" y="470263"/>
            <a:ext cx="11329851" cy="6035040"/>
          </a:xfrm>
        </p:spPr>
        <p:txBody>
          <a:bodyPr>
            <a:normAutofit/>
          </a:bodyPr>
          <a:lstStyle/>
          <a:p>
            <a:pPr marL="0" indent="0">
              <a:buNone/>
            </a:pPr>
            <a:r>
              <a:rPr lang="en-NZ" sz="2400" dirty="0" smtClean="0">
                <a:solidFill>
                  <a:srgbClr val="818181"/>
                </a:solidFill>
              </a:rPr>
              <a:t>Calculate the </a:t>
            </a:r>
            <a:r>
              <a:rPr lang="en-NZ" sz="2400" dirty="0">
                <a:solidFill>
                  <a:srgbClr val="818181"/>
                </a:solidFill>
              </a:rPr>
              <a:t>minimum </a:t>
            </a:r>
            <a:r>
              <a:rPr lang="en-NZ" sz="2400" dirty="0" err="1" smtClean="0">
                <a:solidFill>
                  <a:srgbClr val="818181"/>
                </a:solidFill>
              </a:rPr>
              <a:t>Vc</a:t>
            </a:r>
            <a:r>
              <a:rPr lang="en-NZ" sz="2400" dirty="0" smtClean="0">
                <a:solidFill>
                  <a:srgbClr val="818181"/>
                </a:solidFill>
              </a:rPr>
              <a:t>=mV/</a:t>
            </a:r>
            <a:r>
              <a:rPr lang="en-NZ" sz="2400" dirty="0" err="1" smtClean="0">
                <a:solidFill>
                  <a:srgbClr val="818181"/>
                </a:solidFill>
              </a:rPr>
              <a:t>A.m</a:t>
            </a:r>
            <a:r>
              <a:rPr lang="en-NZ" sz="2400" dirty="0" smtClean="0">
                <a:solidFill>
                  <a:srgbClr val="818181"/>
                </a:solidFill>
              </a:rPr>
              <a:t> </a:t>
            </a:r>
            <a:r>
              <a:rPr lang="en-NZ" sz="2400" dirty="0" smtClean="0">
                <a:solidFill>
                  <a:srgbClr val="818181"/>
                </a:solidFill>
              </a:rPr>
              <a:t>allowed:</a:t>
            </a:r>
            <a:endParaRPr lang="en-NZ" sz="2400" dirty="0" smtClean="0">
              <a:solidFill>
                <a:srgbClr val="818181"/>
              </a:solidFill>
            </a:endParaRPr>
          </a:p>
          <a:p>
            <a:pPr marL="0" indent="0">
              <a:buNone/>
            </a:pPr>
            <a:endParaRPr lang="en-NZ" sz="2400" b="0" i="0" u="none" strike="noStrike" baseline="0" dirty="0" smtClean="0">
              <a:solidFill>
                <a:srgbClr val="818181"/>
              </a:solidFill>
            </a:endParaRPr>
          </a:p>
          <a:p>
            <a:pPr marL="0" indent="0">
              <a:buNone/>
            </a:pPr>
            <a:endParaRPr lang="en-NZ" sz="2400" dirty="0">
              <a:solidFill>
                <a:srgbClr val="818181"/>
              </a:solidFill>
            </a:endParaRPr>
          </a:p>
          <a:p>
            <a:pPr marL="0" indent="0">
              <a:buNone/>
            </a:pPr>
            <a:r>
              <a:rPr lang="en-NZ" sz="2400" b="0" i="0" u="none" strike="noStrike" baseline="0" dirty="0" smtClean="0">
                <a:solidFill>
                  <a:srgbClr val="818181"/>
                </a:solidFill>
              </a:rPr>
              <a:t>			</a:t>
            </a:r>
            <a:r>
              <a:rPr lang="en-NZ" sz="2400" b="0" i="0" u="none" strike="noStrike" baseline="0" dirty="0" err="1" smtClean="0">
                <a:solidFill>
                  <a:srgbClr val="818181"/>
                </a:solidFill>
              </a:rPr>
              <a:t>Vc</a:t>
            </a:r>
            <a:r>
              <a:rPr lang="en-NZ" sz="2400" b="0" i="0" u="none" strike="noStrike" baseline="0" dirty="0" smtClean="0">
                <a:solidFill>
                  <a:srgbClr val="818181"/>
                </a:solidFill>
              </a:rPr>
              <a:t>=</a:t>
            </a:r>
            <a:endParaRPr lang="en-NZ" sz="2400" b="0" i="0" u="none" strike="noStrike" baseline="0" dirty="0" smtClean="0">
              <a:solidFill>
                <a:srgbClr val="818181"/>
              </a:solidFill>
            </a:endParaRPr>
          </a:p>
          <a:p>
            <a:pPr marL="0" indent="0">
              <a:buNone/>
            </a:pPr>
            <a:endParaRPr lang="en-NZ" sz="2400" b="0" i="0" u="none" strike="noStrike" baseline="0" dirty="0" smtClean="0">
              <a:solidFill>
                <a:srgbClr val="818181"/>
              </a:solidFill>
            </a:endParaRPr>
          </a:p>
          <a:p>
            <a:pPr marL="0" indent="0">
              <a:buNone/>
            </a:pPr>
            <a:endParaRPr lang="en-NZ" sz="2400" dirty="0">
              <a:solidFill>
                <a:srgbClr val="818181"/>
              </a:solidFill>
            </a:endParaRPr>
          </a:p>
          <a:p>
            <a:pPr marL="0" indent="0">
              <a:buNone/>
            </a:pPr>
            <a:endParaRPr lang="en-NZ" sz="2400" b="0" i="0" u="none" strike="noStrike" baseline="0" dirty="0" smtClean="0">
              <a:solidFill>
                <a:srgbClr val="818181"/>
              </a:solidFill>
            </a:endParaRPr>
          </a:p>
          <a:p>
            <a:pPr marL="0" indent="0">
              <a:buNone/>
            </a:pPr>
            <a:r>
              <a:rPr lang="en-NZ" sz="2400" b="0" i="0" u="none" strike="noStrike" baseline="0" dirty="0" smtClean="0">
                <a:solidFill>
                  <a:srgbClr val="818181"/>
                </a:solidFill>
              </a:rPr>
              <a:t>We now need to look at Table </a:t>
            </a:r>
            <a:r>
              <a:rPr lang="en-NZ" sz="2400" b="1" i="0" u="none" strike="noStrike" baseline="0" dirty="0" smtClean="0">
                <a:solidFill>
                  <a:srgbClr val="818181"/>
                </a:solidFill>
              </a:rPr>
              <a:t>42 </a:t>
            </a:r>
            <a:r>
              <a:rPr lang="en-NZ" sz="2400" b="0" i="0" u="none" strike="noStrike" baseline="0" dirty="0" smtClean="0">
                <a:solidFill>
                  <a:srgbClr val="818181"/>
                </a:solidFill>
              </a:rPr>
              <a:t>(Page </a:t>
            </a:r>
            <a:r>
              <a:rPr lang="en-NZ" sz="2400" b="1" i="0" u="none" strike="noStrike" baseline="0" dirty="0" smtClean="0">
                <a:solidFill>
                  <a:srgbClr val="818181"/>
                </a:solidFill>
              </a:rPr>
              <a:t>110</a:t>
            </a:r>
            <a:r>
              <a:rPr lang="en-NZ" sz="2400" b="0" i="0" u="none" strike="noStrike" baseline="0" dirty="0" smtClean="0">
                <a:solidFill>
                  <a:srgbClr val="818181"/>
                </a:solidFill>
              </a:rPr>
              <a:t>), column </a:t>
            </a:r>
            <a:r>
              <a:rPr lang="en-NZ" sz="2400" b="1" i="0" u="none" strike="noStrike" baseline="0" dirty="0" smtClean="0">
                <a:solidFill>
                  <a:srgbClr val="818181"/>
                </a:solidFill>
              </a:rPr>
              <a:t>6</a:t>
            </a:r>
            <a:r>
              <a:rPr lang="en-NZ" sz="2400" b="0" i="0" u="none" strike="noStrike" baseline="0" dirty="0" smtClean="0">
                <a:solidFill>
                  <a:srgbClr val="818181"/>
                </a:solidFill>
              </a:rPr>
              <a:t>, to find a cable size that has a value </a:t>
            </a:r>
            <a:r>
              <a:rPr lang="en-NZ" sz="2400" b="0" i="0" u="none" strike="noStrike" baseline="0" dirty="0" smtClean="0">
                <a:solidFill>
                  <a:srgbClr val="818181"/>
                </a:solidFill>
              </a:rPr>
              <a:t>smaller </a:t>
            </a:r>
            <a:r>
              <a:rPr lang="en-NZ" sz="2400" b="0" i="0" u="none" strike="noStrike" baseline="0" dirty="0" smtClean="0">
                <a:solidFill>
                  <a:srgbClr val="818181"/>
                </a:solidFill>
              </a:rPr>
              <a:t>than this </a:t>
            </a:r>
          </a:p>
          <a:p>
            <a:pPr marL="0" indent="0">
              <a:buNone/>
            </a:pPr>
            <a:r>
              <a:rPr lang="en-NZ" sz="2400" b="0" i="0" u="none" strike="noStrike" baseline="0" dirty="0" smtClean="0">
                <a:solidFill>
                  <a:srgbClr val="818181"/>
                </a:solidFill>
              </a:rPr>
              <a:t>The </a:t>
            </a:r>
            <a:r>
              <a:rPr lang="en-NZ" sz="2400" b="1" i="0" u="none" strike="noStrike" baseline="0" dirty="0" smtClean="0">
                <a:solidFill>
                  <a:srgbClr val="818181"/>
                </a:solidFill>
              </a:rPr>
              <a:t>25mm</a:t>
            </a:r>
            <a:r>
              <a:rPr lang="en-NZ" sz="800" b="1" i="0" u="none" strike="noStrike" baseline="0" dirty="0" smtClean="0">
                <a:solidFill>
                  <a:srgbClr val="818181"/>
                </a:solidFill>
              </a:rPr>
              <a:t>2 </a:t>
            </a:r>
            <a:r>
              <a:rPr lang="en-NZ" sz="2400" b="0" i="0" u="none" strike="noStrike" baseline="0" dirty="0" smtClean="0">
                <a:solidFill>
                  <a:srgbClr val="818181"/>
                </a:solidFill>
              </a:rPr>
              <a:t>cable that satisfies the current carrying capacity has a Vc value of </a:t>
            </a:r>
            <a:r>
              <a:rPr lang="en-NZ" sz="2400" b="1" i="0" u="none" strike="noStrike" baseline="0" dirty="0" smtClean="0">
                <a:solidFill>
                  <a:srgbClr val="818181"/>
                </a:solidFill>
              </a:rPr>
              <a:t>1.54 </a:t>
            </a:r>
            <a:r>
              <a:rPr lang="en-NZ" sz="2400" b="0" i="0" u="none" strike="noStrike" baseline="0" dirty="0" smtClean="0">
                <a:solidFill>
                  <a:srgbClr val="818181"/>
                </a:solidFill>
              </a:rPr>
              <a:t>and so this is not low enough. The cable size that has a Vc value less than 1.032702 is </a:t>
            </a:r>
            <a:r>
              <a:rPr lang="en-NZ" sz="2400" b="1" i="0" u="none" strike="noStrike" baseline="0" dirty="0" smtClean="0">
                <a:solidFill>
                  <a:srgbClr val="818181"/>
                </a:solidFill>
              </a:rPr>
              <a:t>50mm</a:t>
            </a:r>
            <a:r>
              <a:rPr lang="en-NZ" sz="800" b="1" i="0" u="none" strike="noStrike" baseline="0" dirty="0" smtClean="0">
                <a:solidFill>
                  <a:srgbClr val="818181"/>
                </a:solidFill>
              </a:rPr>
              <a:t>2 </a:t>
            </a:r>
            <a:r>
              <a:rPr lang="en-NZ" sz="2400" b="0" i="0" u="none" strike="noStrike" baseline="0" dirty="0" smtClean="0">
                <a:solidFill>
                  <a:srgbClr val="818181"/>
                </a:solidFill>
              </a:rPr>
              <a:t>and so this would have to be used. </a:t>
            </a:r>
            <a:endParaRPr lang="en-NZ" sz="2400" dirty="0"/>
          </a:p>
        </p:txBody>
      </p:sp>
      <p:pic>
        <p:nvPicPr>
          <p:cNvPr id="4" name="Picture 3"/>
          <p:cNvPicPr>
            <a:picLocks noChangeAspect="1"/>
          </p:cNvPicPr>
          <p:nvPr/>
        </p:nvPicPr>
        <p:blipFill>
          <a:blip r:embed="rId2"/>
          <a:stretch>
            <a:fillRect/>
          </a:stretch>
        </p:blipFill>
        <p:spPr>
          <a:xfrm>
            <a:off x="3652428" y="1519646"/>
            <a:ext cx="4286250" cy="1968137"/>
          </a:xfrm>
          <a:prstGeom prst="rect">
            <a:avLst/>
          </a:prstGeom>
        </p:spPr>
      </p:pic>
    </p:spTree>
    <p:extLst>
      <p:ext uri="{BB962C8B-B14F-4D97-AF65-F5344CB8AC3E}">
        <p14:creationId xmlns:p14="http://schemas.microsoft.com/office/powerpoint/2010/main" val="28598401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872978"/>
          </a:xfrm>
        </p:spPr>
        <p:txBody>
          <a:bodyPr>
            <a:normAutofit/>
          </a:bodyPr>
          <a:lstStyle/>
          <a:p>
            <a:r>
              <a:rPr lang="en-NZ" sz="3100" dirty="0" smtClean="0"/>
              <a:t>Selecting correct cables is one of the most important aspects of your work. Cables, when correctly selected and installed, ensure a safe, durable and efficient electrical system</a:t>
            </a:r>
            <a:r>
              <a:rPr lang="en-NZ" dirty="0" smtClean="0"/>
              <a:t>.</a:t>
            </a:r>
            <a:endParaRPr lang="en-NZ" dirty="0"/>
          </a:p>
        </p:txBody>
      </p:sp>
      <p:sp>
        <p:nvSpPr>
          <p:cNvPr id="3" name="Content Placeholder 2"/>
          <p:cNvSpPr>
            <a:spLocks noGrp="1"/>
          </p:cNvSpPr>
          <p:nvPr>
            <p:ph idx="1"/>
          </p:nvPr>
        </p:nvSpPr>
        <p:spPr>
          <a:xfrm>
            <a:off x="838200" y="2333897"/>
            <a:ext cx="10515600" cy="3843066"/>
          </a:xfrm>
        </p:spPr>
        <p:txBody>
          <a:bodyPr>
            <a:normAutofit lnSpcReduction="10000"/>
          </a:bodyPr>
          <a:lstStyle/>
          <a:p>
            <a:r>
              <a:rPr lang="en-NZ" dirty="0">
                <a:solidFill>
                  <a:srgbClr val="656565"/>
                </a:solidFill>
                <a:latin typeface="Arial" panose="020B0604020202020204" pitchFamily="34" charset="0"/>
              </a:rPr>
              <a:t>The information you need to correctly select cables, is contained in</a:t>
            </a:r>
            <a:r>
              <a:rPr lang="en-NZ" dirty="0" smtClean="0">
                <a:solidFill>
                  <a:srgbClr val="656565"/>
                </a:solidFill>
                <a:latin typeface="Arial" panose="020B0604020202020204" pitchFamily="34" charset="0"/>
              </a:rPr>
              <a:t>:</a:t>
            </a:r>
          </a:p>
          <a:p>
            <a:endParaRPr lang="en-NZ" dirty="0">
              <a:solidFill>
                <a:srgbClr val="656565"/>
              </a:solidFill>
              <a:latin typeface="Arial" panose="020B0604020202020204" pitchFamily="34" charset="0"/>
            </a:endParaRPr>
          </a:p>
          <a:p>
            <a:r>
              <a:rPr lang="en-NZ" sz="1600" b="0" i="0" u="none" strike="noStrike" baseline="0" dirty="0" smtClean="0">
                <a:solidFill>
                  <a:srgbClr val="DA291C"/>
                </a:solidFill>
                <a:latin typeface="Wingdings 3" panose="05040102010807070707" pitchFamily="18" charset="2"/>
              </a:rPr>
              <a:t> </a:t>
            </a:r>
            <a:r>
              <a:rPr lang="en-NZ" sz="2400" dirty="0">
                <a:solidFill>
                  <a:srgbClr val="808080"/>
                </a:solidFill>
                <a:latin typeface="Arial" panose="020B0604020202020204" pitchFamily="34" charset="0"/>
              </a:rPr>
              <a:t>AS/NZS 3000:2007, Incorporating Amendment No.1 and No 2, </a:t>
            </a:r>
          </a:p>
          <a:p>
            <a:r>
              <a:rPr lang="en-NZ" sz="2400" b="0" i="0" u="none" strike="noStrike" baseline="0" dirty="0" smtClean="0">
                <a:solidFill>
                  <a:srgbClr val="DA291C"/>
                </a:solidFill>
                <a:latin typeface="Wingdings 3" panose="05040102010807070707" pitchFamily="18" charset="2"/>
              </a:rPr>
              <a:t> </a:t>
            </a:r>
            <a:r>
              <a:rPr lang="en-NZ" sz="2400" dirty="0">
                <a:solidFill>
                  <a:srgbClr val="808080"/>
                </a:solidFill>
                <a:latin typeface="Arial" panose="020B0604020202020204" pitchFamily="34" charset="0"/>
              </a:rPr>
              <a:t>AS/NZS 3008.1.2:2010, and </a:t>
            </a:r>
          </a:p>
          <a:p>
            <a:r>
              <a:rPr lang="en-NZ" sz="2400" b="0" i="0" u="none" strike="noStrike" baseline="0" dirty="0" smtClean="0">
                <a:solidFill>
                  <a:srgbClr val="DA291C"/>
                </a:solidFill>
                <a:latin typeface="Wingdings 3" panose="05040102010807070707" pitchFamily="18" charset="2"/>
              </a:rPr>
              <a:t> </a:t>
            </a:r>
            <a:r>
              <a:rPr lang="en-NZ" sz="2400" dirty="0">
                <a:solidFill>
                  <a:srgbClr val="808080"/>
                </a:solidFill>
                <a:latin typeface="Arial" panose="020B0604020202020204" pitchFamily="34" charset="0"/>
              </a:rPr>
              <a:t>Manufacturers’ catalogues and guides. </a:t>
            </a:r>
            <a:endParaRPr lang="en-NZ" sz="2400" dirty="0" smtClean="0">
              <a:solidFill>
                <a:srgbClr val="808080"/>
              </a:solidFill>
              <a:latin typeface="Arial" panose="020B0604020202020204" pitchFamily="34" charset="0"/>
            </a:endParaRPr>
          </a:p>
          <a:p>
            <a:pPr marL="0" indent="0">
              <a:buNone/>
            </a:pPr>
            <a:endParaRPr lang="en-NZ" sz="2400" dirty="0">
              <a:solidFill>
                <a:srgbClr val="808080"/>
              </a:solidFill>
              <a:latin typeface="Arial" panose="020B0604020202020204" pitchFamily="34" charset="0"/>
            </a:endParaRPr>
          </a:p>
          <a:p>
            <a:r>
              <a:rPr lang="en-NZ" b="1" dirty="0">
                <a:solidFill>
                  <a:srgbClr val="FF0000"/>
                </a:solidFill>
                <a:latin typeface="Arial" panose="020B0604020202020204" pitchFamily="34" charset="0"/>
              </a:rPr>
              <a:t>Please obtain AS/NZS 3000 and 3008 before working through this module </a:t>
            </a:r>
            <a:endParaRPr lang="en-NZ" dirty="0"/>
          </a:p>
        </p:txBody>
      </p:sp>
    </p:spTree>
    <p:extLst>
      <p:ext uri="{BB962C8B-B14F-4D97-AF65-F5344CB8AC3E}">
        <p14:creationId xmlns:p14="http://schemas.microsoft.com/office/powerpoint/2010/main" val="41339108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2513" y="409302"/>
            <a:ext cx="11112137" cy="6087291"/>
          </a:xfrm>
        </p:spPr>
        <p:txBody>
          <a:bodyPr/>
          <a:lstStyle/>
          <a:p>
            <a:pPr marL="0" lvl="0" indent="0">
              <a:buNone/>
            </a:pPr>
            <a:r>
              <a:rPr lang="en-NZ" sz="2600" b="1" dirty="0">
                <a:solidFill>
                  <a:srgbClr val="92D050"/>
                </a:solidFill>
                <a:latin typeface="Arial" panose="020B0604020202020204" pitchFamily="34" charset="0"/>
              </a:rPr>
              <a:t>De-rating </a:t>
            </a:r>
            <a:r>
              <a:rPr lang="en-NZ" sz="2600" b="1" dirty="0" smtClean="0">
                <a:solidFill>
                  <a:srgbClr val="92D050"/>
                </a:solidFill>
                <a:latin typeface="Arial" panose="020B0604020202020204" pitchFamily="34" charset="0"/>
              </a:rPr>
              <a:t>factors</a:t>
            </a:r>
            <a:endParaRPr lang="en-NZ" sz="2600" b="1" dirty="0">
              <a:solidFill>
                <a:srgbClr val="92D050"/>
              </a:solidFill>
              <a:latin typeface="Arial" panose="020B0604020202020204" pitchFamily="34" charset="0"/>
            </a:endParaRPr>
          </a:p>
          <a:p>
            <a:pPr lvl="0"/>
            <a:r>
              <a:rPr lang="en-NZ" sz="2600" dirty="0" smtClean="0">
                <a:solidFill>
                  <a:srgbClr val="818181"/>
                </a:solidFill>
                <a:latin typeface="Arial" panose="020B0604020202020204" pitchFamily="34" charset="0"/>
              </a:rPr>
              <a:t>AS/NZs3008 Page 79-88 </a:t>
            </a:r>
            <a:endParaRPr lang="en-NZ" sz="2600" dirty="0">
              <a:solidFill>
                <a:srgbClr val="818181"/>
              </a:solidFill>
              <a:latin typeface="Arial" panose="020B0604020202020204" pitchFamily="34" charset="0"/>
            </a:endParaRPr>
          </a:p>
          <a:p>
            <a:r>
              <a:rPr lang="en-NZ" sz="2600" dirty="0" smtClean="0">
                <a:solidFill>
                  <a:srgbClr val="818181"/>
                </a:solidFill>
                <a:latin typeface="Arial" panose="020B0604020202020204" pitchFamily="34" charset="0"/>
              </a:rPr>
              <a:t>Table 22 for single or multi core bunched or grouped circuits</a:t>
            </a:r>
          </a:p>
          <a:p>
            <a:r>
              <a:rPr lang="en-NZ" sz="2600" dirty="0">
                <a:solidFill>
                  <a:srgbClr val="818181"/>
                </a:solidFill>
                <a:latin typeface="Arial" panose="020B0604020202020204" pitchFamily="34" charset="0"/>
              </a:rPr>
              <a:t>Table </a:t>
            </a:r>
            <a:r>
              <a:rPr lang="en-NZ" sz="2600" dirty="0" smtClean="0">
                <a:solidFill>
                  <a:srgbClr val="818181"/>
                </a:solidFill>
                <a:latin typeface="Arial" panose="020B0604020202020204" pitchFamily="34" charset="0"/>
              </a:rPr>
              <a:t>23 for single core in cable support in air (e.g. Cable tray)</a:t>
            </a:r>
          </a:p>
          <a:p>
            <a:pPr lvl="0"/>
            <a:r>
              <a:rPr lang="en-NZ" sz="2600" dirty="0">
                <a:solidFill>
                  <a:srgbClr val="818181"/>
                </a:solidFill>
                <a:latin typeface="Arial" panose="020B0604020202020204" pitchFamily="34" charset="0"/>
              </a:rPr>
              <a:t>Table </a:t>
            </a:r>
            <a:r>
              <a:rPr lang="en-NZ" sz="2600" dirty="0" smtClean="0">
                <a:solidFill>
                  <a:srgbClr val="818181"/>
                </a:solidFill>
                <a:latin typeface="Arial" panose="020B0604020202020204" pitchFamily="34" charset="0"/>
              </a:rPr>
              <a:t>24 </a:t>
            </a:r>
            <a:r>
              <a:rPr lang="en-NZ" sz="2600" dirty="0">
                <a:solidFill>
                  <a:srgbClr val="818181"/>
                </a:solidFill>
                <a:latin typeface="Arial" panose="020B0604020202020204" pitchFamily="34" charset="0"/>
              </a:rPr>
              <a:t>for </a:t>
            </a:r>
            <a:r>
              <a:rPr lang="en-NZ" sz="2600" dirty="0" smtClean="0">
                <a:solidFill>
                  <a:srgbClr val="818181"/>
                </a:solidFill>
                <a:latin typeface="Arial" panose="020B0604020202020204" pitchFamily="34" charset="0"/>
              </a:rPr>
              <a:t>multi </a:t>
            </a:r>
            <a:r>
              <a:rPr lang="en-NZ" sz="2600" dirty="0">
                <a:solidFill>
                  <a:srgbClr val="818181"/>
                </a:solidFill>
                <a:latin typeface="Arial" panose="020B0604020202020204" pitchFamily="34" charset="0"/>
              </a:rPr>
              <a:t>core in cable support in air (e.g. Cable </a:t>
            </a:r>
            <a:r>
              <a:rPr lang="en-NZ" sz="2600" dirty="0" smtClean="0">
                <a:solidFill>
                  <a:srgbClr val="818181"/>
                </a:solidFill>
                <a:latin typeface="Arial" panose="020B0604020202020204" pitchFamily="34" charset="0"/>
              </a:rPr>
              <a:t>tray)</a:t>
            </a:r>
          </a:p>
          <a:p>
            <a:pPr lvl="0"/>
            <a:r>
              <a:rPr lang="en-NZ" sz="2600" dirty="0">
                <a:solidFill>
                  <a:srgbClr val="818181"/>
                </a:solidFill>
                <a:latin typeface="Arial" panose="020B0604020202020204" pitchFamily="34" charset="0"/>
              </a:rPr>
              <a:t>Table </a:t>
            </a:r>
            <a:r>
              <a:rPr lang="en-NZ" sz="2600" dirty="0" smtClean="0">
                <a:solidFill>
                  <a:srgbClr val="818181"/>
                </a:solidFill>
                <a:latin typeface="Arial" panose="020B0604020202020204" pitchFamily="34" charset="0"/>
              </a:rPr>
              <a:t>25?</a:t>
            </a:r>
          </a:p>
          <a:p>
            <a:pPr lvl="0"/>
            <a:r>
              <a:rPr lang="en-NZ" sz="2600" dirty="0" smtClean="0">
                <a:solidFill>
                  <a:srgbClr val="818181"/>
                </a:solidFill>
                <a:latin typeface="Arial" panose="020B0604020202020204" pitchFamily="34" charset="0"/>
              </a:rPr>
              <a:t>Table 26?</a:t>
            </a:r>
          </a:p>
          <a:p>
            <a:pPr lvl="0"/>
            <a:r>
              <a:rPr lang="en-NZ" sz="2600" dirty="0" smtClean="0">
                <a:solidFill>
                  <a:srgbClr val="818181"/>
                </a:solidFill>
                <a:latin typeface="Arial" panose="020B0604020202020204" pitchFamily="34" charset="0"/>
              </a:rPr>
              <a:t>Table </a:t>
            </a:r>
            <a:r>
              <a:rPr lang="en-NZ" sz="2600" dirty="0">
                <a:solidFill>
                  <a:srgbClr val="818181"/>
                </a:solidFill>
                <a:latin typeface="Arial" panose="020B0604020202020204" pitchFamily="34" charset="0"/>
              </a:rPr>
              <a:t>27.1 for Air and concrete slabs</a:t>
            </a:r>
          </a:p>
          <a:p>
            <a:pPr lvl="0"/>
            <a:r>
              <a:rPr lang="en-NZ" sz="2600" dirty="0">
                <a:solidFill>
                  <a:srgbClr val="818181"/>
                </a:solidFill>
                <a:latin typeface="Arial" panose="020B0604020202020204" pitchFamily="34" charset="0"/>
              </a:rPr>
              <a:t>Table 27.2 for under ground cables</a:t>
            </a:r>
          </a:p>
          <a:p>
            <a:endParaRPr lang="en-NZ" dirty="0"/>
          </a:p>
        </p:txBody>
      </p:sp>
    </p:spTree>
    <p:extLst>
      <p:ext uri="{BB962C8B-B14F-4D97-AF65-F5344CB8AC3E}">
        <p14:creationId xmlns:p14="http://schemas.microsoft.com/office/powerpoint/2010/main" val="21937904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629989" y="670561"/>
            <a:ext cx="7141028" cy="5085806"/>
          </a:xfrm>
          <a:prstGeom prst="rect">
            <a:avLst/>
          </a:prstGeom>
        </p:spPr>
      </p:pic>
    </p:spTree>
    <p:extLst>
      <p:ext uri="{BB962C8B-B14F-4D97-AF65-F5344CB8AC3E}">
        <p14:creationId xmlns:p14="http://schemas.microsoft.com/office/powerpoint/2010/main" val="4057777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70560"/>
            <a:ext cx="10515600" cy="5834743"/>
          </a:xfrm>
        </p:spPr>
        <p:txBody>
          <a:bodyPr>
            <a:normAutofit fontScale="92500"/>
          </a:bodyPr>
          <a:lstStyle/>
          <a:p>
            <a:r>
              <a:rPr lang="en-NZ" dirty="0" smtClean="0">
                <a:solidFill>
                  <a:srgbClr val="0071CE"/>
                </a:solidFill>
                <a:latin typeface="Arial" panose="020B0604020202020204" pitchFamily="34" charset="0"/>
              </a:rPr>
              <a:t>Harmonic </a:t>
            </a:r>
            <a:r>
              <a:rPr lang="en-NZ" dirty="0">
                <a:solidFill>
                  <a:srgbClr val="0071CE"/>
                </a:solidFill>
                <a:latin typeface="Arial" panose="020B0604020202020204" pitchFamily="34" charset="0"/>
              </a:rPr>
              <a:t>Currents and Cable Current Carrying Capacity </a:t>
            </a:r>
            <a:endParaRPr lang="en-NZ" dirty="0" smtClean="0">
              <a:solidFill>
                <a:srgbClr val="0071CE"/>
              </a:solidFill>
              <a:latin typeface="Arial" panose="020B0604020202020204" pitchFamily="34" charset="0"/>
            </a:endParaRPr>
          </a:p>
          <a:p>
            <a:r>
              <a:rPr lang="en-NZ" dirty="0" smtClean="0">
                <a:solidFill>
                  <a:srgbClr val="656565"/>
                </a:solidFill>
                <a:latin typeface="Arial" panose="020B0604020202020204" pitchFamily="34" charset="0"/>
              </a:rPr>
              <a:t>Non-linear loads generate harmonics in line currents, resulting in additional conductor heating.</a:t>
            </a:r>
          </a:p>
          <a:p>
            <a:pPr lvl="0"/>
            <a:r>
              <a:rPr lang="en-NZ" dirty="0">
                <a:solidFill>
                  <a:srgbClr val="656565"/>
                </a:solidFill>
                <a:latin typeface="Arial" panose="020B0604020202020204" pitchFamily="34" charset="0"/>
              </a:rPr>
              <a:t>Non-linear loads </a:t>
            </a:r>
            <a:r>
              <a:rPr lang="en-NZ" dirty="0">
                <a:solidFill>
                  <a:srgbClr val="92D050"/>
                </a:solidFill>
                <a:latin typeface="Arial" panose="020B0604020202020204" pitchFamily="34" charset="0"/>
              </a:rPr>
              <a:t>are solid-state energy conversion devices, traction drives industrial variable speed drives, and arc welding equipment. </a:t>
            </a:r>
            <a:endParaRPr lang="en-NZ" dirty="0" smtClean="0">
              <a:solidFill>
                <a:srgbClr val="92D050"/>
              </a:solidFill>
              <a:latin typeface="Arial" panose="020B0604020202020204" pitchFamily="34" charset="0"/>
            </a:endParaRPr>
          </a:p>
          <a:p>
            <a:r>
              <a:rPr lang="en-NZ" dirty="0">
                <a:solidFill>
                  <a:srgbClr val="656565"/>
                </a:solidFill>
                <a:latin typeface="Arial" panose="020B0604020202020204" pitchFamily="34" charset="0"/>
              </a:rPr>
              <a:t>To include the effects of harmonics, the frequency spectrum of the load, has to be known</a:t>
            </a:r>
            <a:r>
              <a:rPr lang="en-NZ" dirty="0" smtClean="0">
                <a:solidFill>
                  <a:srgbClr val="656565"/>
                </a:solidFill>
                <a:latin typeface="Arial" panose="020B0604020202020204" pitchFamily="34" charset="0"/>
              </a:rPr>
              <a:t>.</a:t>
            </a:r>
          </a:p>
          <a:p>
            <a:r>
              <a:rPr lang="en-NZ" dirty="0">
                <a:solidFill>
                  <a:srgbClr val="656565"/>
                </a:solidFill>
                <a:latin typeface="Arial" panose="020B0604020202020204" pitchFamily="34" charset="0"/>
              </a:rPr>
              <a:t>Harmonics generated by non-linear loads decrease the quality of power supplied and cause a de-rating of the cable due to the increased load current. </a:t>
            </a:r>
            <a:endParaRPr lang="en-NZ" dirty="0" smtClean="0">
              <a:solidFill>
                <a:srgbClr val="656565"/>
              </a:solidFill>
              <a:latin typeface="Arial" panose="020B0604020202020204" pitchFamily="34" charset="0"/>
            </a:endParaRPr>
          </a:p>
          <a:p>
            <a:r>
              <a:rPr lang="en-NZ" dirty="0" smtClean="0">
                <a:solidFill>
                  <a:srgbClr val="656565"/>
                </a:solidFill>
                <a:latin typeface="Arial" panose="020B0604020202020204" pitchFamily="34" charset="0"/>
              </a:rPr>
              <a:t>A load draws 40A current, however if 20% harmonics is presented </a:t>
            </a:r>
            <a:r>
              <a:rPr lang="en-NZ" dirty="0">
                <a:solidFill>
                  <a:srgbClr val="656565"/>
                </a:solidFill>
                <a:latin typeface="Arial" panose="020B0604020202020204" pitchFamily="34" charset="0"/>
              </a:rPr>
              <a:t>then a </a:t>
            </a:r>
            <a:r>
              <a:rPr lang="en-NZ" dirty="0">
                <a:solidFill>
                  <a:srgbClr val="92D050"/>
                </a:solidFill>
                <a:latin typeface="Arial" panose="020B0604020202020204" pitchFamily="34" charset="0"/>
              </a:rPr>
              <a:t>reduction factor of 0.86 is applied </a:t>
            </a:r>
            <a:r>
              <a:rPr lang="en-NZ" dirty="0">
                <a:solidFill>
                  <a:srgbClr val="656565"/>
                </a:solidFill>
                <a:latin typeface="Arial" panose="020B0604020202020204" pitchFamily="34" charset="0"/>
              </a:rPr>
              <a:t>and the design load becomes: </a:t>
            </a:r>
            <a:r>
              <a:rPr lang="en-NZ" dirty="0" smtClean="0">
                <a:solidFill>
                  <a:srgbClr val="656565"/>
                </a:solidFill>
                <a:latin typeface="Arial" panose="020B0604020202020204" pitchFamily="34" charset="0"/>
              </a:rPr>
              <a:t>40/0.86 =47A so higher conductor will be required </a:t>
            </a:r>
          </a:p>
        </p:txBody>
      </p:sp>
    </p:spTree>
    <p:extLst>
      <p:ext uri="{BB962C8B-B14F-4D97-AF65-F5344CB8AC3E}">
        <p14:creationId xmlns:p14="http://schemas.microsoft.com/office/powerpoint/2010/main" val="31891160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8011" y="400594"/>
            <a:ext cx="11329852" cy="6035040"/>
          </a:xfrm>
        </p:spPr>
        <p:txBody>
          <a:bodyPr>
            <a:normAutofit fontScale="92500" lnSpcReduction="20000"/>
          </a:bodyPr>
          <a:lstStyle/>
          <a:p>
            <a:pPr marL="0" indent="0" algn="ctr">
              <a:buNone/>
            </a:pPr>
            <a:r>
              <a:rPr lang="en-NZ" sz="3500" dirty="0">
                <a:solidFill>
                  <a:srgbClr val="0071CE"/>
                </a:solidFill>
                <a:latin typeface="Arial" panose="020B0604020202020204" pitchFamily="34" charset="0"/>
              </a:rPr>
              <a:t>Short Circuit </a:t>
            </a:r>
            <a:r>
              <a:rPr lang="en-NZ" sz="3500" dirty="0" smtClean="0">
                <a:solidFill>
                  <a:srgbClr val="0071CE"/>
                </a:solidFill>
                <a:latin typeface="Arial" panose="020B0604020202020204" pitchFamily="34" charset="0"/>
              </a:rPr>
              <a:t>Performance</a:t>
            </a:r>
          </a:p>
          <a:p>
            <a:pPr marL="0" indent="0" algn="ctr">
              <a:buNone/>
            </a:pPr>
            <a:endParaRPr lang="en-NZ" sz="3500" dirty="0" smtClean="0">
              <a:solidFill>
                <a:srgbClr val="0071CE"/>
              </a:solidFill>
              <a:latin typeface="Arial" panose="020B0604020202020204" pitchFamily="34" charset="0"/>
            </a:endParaRPr>
          </a:p>
          <a:p>
            <a:r>
              <a:rPr lang="en-NZ" dirty="0">
                <a:solidFill>
                  <a:srgbClr val="656565"/>
                </a:solidFill>
                <a:latin typeface="Arial" panose="020B0604020202020204" pitchFamily="34" charset="0"/>
              </a:rPr>
              <a:t>Short circuit currents increase the current on the cable dramatically. This increases the cable temperature to a point where it may exceed the permissible maximum temperature </a:t>
            </a:r>
            <a:endParaRPr lang="en-NZ" dirty="0" smtClean="0">
              <a:solidFill>
                <a:srgbClr val="0071CE"/>
              </a:solidFill>
              <a:latin typeface="Arial" panose="020B0604020202020204" pitchFamily="34" charset="0"/>
            </a:endParaRPr>
          </a:p>
          <a:p>
            <a:r>
              <a:rPr lang="en-NZ" dirty="0" smtClean="0">
                <a:solidFill>
                  <a:srgbClr val="0071CE"/>
                </a:solidFill>
                <a:latin typeface="Arial" panose="020B0604020202020204" pitchFamily="34" charset="0"/>
              </a:rPr>
              <a:t> </a:t>
            </a:r>
            <a:r>
              <a:rPr lang="en-NZ" dirty="0">
                <a:solidFill>
                  <a:srgbClr val="656565"/>
                </a:solidFill>
                <a:latin typeface="Arial" panose="020B0604020202020204" pitchFamily="34" charset="0"/>
              </a:rPr>
              <a:t>The minimum cable size for a given type of cable due to short circuit temperature rise is typically calculated with an equation of the form: </a:t>
            </a:r>
            <a:endParaRPr lang="en-NZ" dirty="0" smtClean="0">
              <a:solidFill>
                <a:srgbClr val="656565"/>
              </a:solidFill>
              <a:latin typeface="Arial" panose="020B0604020202020204" pitchFamily="34" charset="0"/>
            </a:endParaRPr>
          </a:p>
          <a:p>
            <a:endParaRPr lang="en-NZ" dirty="0">
              <a:solidFill>
                <a:srgbClr val="656565"/>
              </a:solidFill>
              <a:latin typeface="Arial" panose="020B0604020202020204" pitchFamily="34" charset="0"/>
            </a:endParaRPr>
          </a:p>
          <a:p>
            <a:endParaRPr lang="en-NZ" dirty="0" smtClean="0">
              <a:solidFill>
                <a:srgbClr val="656565"/>
              </a:solidFill>
              <a:latin typeface="Arial" panose="020B0604020202020204" pitchFamily="34" charset="0"/>
            </a:endParaRPr>
          </a:p>
          <a:p>
            <a:endParaRPr lang="en-NZ" dirty="0">
              <a:solidFill>
                <a:srgbClr val="656565"/>
              </a:solidFill>
              <a:latin typeface="Arial" panose="020B0604020202020204" pitchFamily="34" charset="0"/>
            </a:endParaRPr>
          </a:p>
          <a:p>
            <a:r>
              <a:rPr lang="en-NZ" dirty="0">
                <a:solidFill>
                  <a:srgbClr val="656565"/>
                </a:solidFill>
                <a:latin typeface="Arial" panose="020B0604020202020204" pitchFamily="34" charset="0"/>
              </a:rPr>
              <a:t>Where: </a:t>
            </a:r>
          </a:p>
          <a:p>
            <a:r>
              <a:rPr lang="en-NZ" dirty="0">
                <a:solidFill>
                  <a:srgbClr val="656565"/>
                </a:solidFill>
                <a:latin typeface="Arial" panose="020B0604020202020204" pitchFamily="34" charset="0"/>
              </a:rPr>
              <a:t>S = cross-sectional area of the cable (mm</a:t>
            </a:r>
            <a:r>
              <a:rPr lang="en-NZ" sz="800" b="0" i="0" u="none" strike="noStrike" baseline="0" dirty="0" smtClean="0">
                <a:solidFill>
                  <a:srgbClr val="656565"/>
                </a:solidFill>
                <a:latin typeface="Arial" panose="020B0604020202020204" pitchFamily="34" charset="0"/>
              </a:rPr>
              <a:t>2</a:t>
            </a:r>
            <a:r>
              <a:rPr lang="en-NZ" dirty="0">
                <a:solidFill>
                  <a:srgbClr val="656565"/>
                </a:solidFill>
                <a:latin typeface="Arial" panose="020B0604020202020204" pitchFamily="34" charset="0"/>
              </a:rPr>
              <a:t>) </a:t>
            </a:r>
          </a:p>
          <a:p>
            <a:r>
              <a:rPr lang="en-NZ" dirty="0">
                <a:solidFill>
                  <a:srgbClr val="656565"/>
                </a:solidFill>
                <a:latin typeface="Arial" panose="020B0604020202020204" pitchFamily="34" charset="0"/>
              </a:rPr>
              <a:t>I = the prospective short circuit current (A) </a:t>
            </a:r>
          </a:p>
          <a:p>
            <a:r>
              <a:rPr lang="en-NZ" dirty="0">
                <a:solidFill>
                  <a:srgbClr val="656565"/>
                </a:solidFill>
                <a:latin typeface="Arial" panose="020B0604020202020204" pitchFamily="34" charset="0"/>
              </a:rPr>
              <a:t>t = the duration of the short circuit (s) </a:t>
            </a:r>
          </a:p>
          <a:p>
            <a:r>
              <a:rPr lang="en-NZ" dirty="0">
                <a:solidFill>
                  <a:srgbClr val="656565"/>
                </a:solidFill>
                <a:latin typeface="Arial" panose="020B0604020202020204" pitchFamily="34" charset="0"/>
              </a:rPr>
              <a:t>k = the short circuit temperature rise constant </a:t>
            </a:r>
            <a:endParaRPr lang="en-NZ" dirty="0"/>
          </a:p>
        </p:txBody>
      </p:sp>
      <p:pic>
        <p:nvPicPr>
          <p:cNvPr id="4" name="Picture 3"/>
          <p:cNvPicPr>
            <a:picLocks noChangeAspect="1"/>
          </p:cNvPicPr>
          <p:nvPr/>
        </p:nvPicPr>
        <p:blipFill>
          <a:blip r:embed="rId2"/>
          <a:stretch>
            <a:fillRect/>
          </a:stretch>
        </p:blipFill>
        <p:spPr>
          <a:xfrm>
            <a:off x="7297783" y="2952613"/>
            <a:ext cx="3370217" cy="2464118"/>
          </a:xfrm>
          <a:prstGeom prst="rect">
            <a:avLst/>
          </a:prstGeom>
        </p:spPr>
      </p:pic>
    </p:spTree>
    <p:extLst>
      <p:ext uri="{BB962C8B-B14F-4D97-AF65-F5344CB8AC3E}">
        <p14:creationId xmlns:p14="http://schemas.microsoft.com/office/powerpoint/2010/main" val="36017074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1222" y="696686"/>
            <a:ext cx="11199223" cy="5974080"/>
          </a:xfrm>
        </p:spPr>
        <p:txBody>
          <a:bodyPr/>
          <a:lstStyle/>
          <a:p>
            <a:r>
              <a:rPr lang="en-NZ" dirty="0">
                <a:solidFill>
                  <a:srgbClr val="656565"/>
                </a:solidFill>
                <a:latin typeface="Arial" panose="020B0604020202020204" pitchFamily="34" charset="0"/>
              </a:rPr>
              <a:t>The constant k can be found from table 52 of AS/NZS3008 using the </a:t>
            </a:r>
            <a:r>
              <a:rPr lang="en-NZ" dirty="0" smtClean="0">
                <a:solidFill>
                  <a:srgbClr val="656565"/>
                </a:solidFill>
                <a:latin typeface="Arial" panose="020B0604020202020204" pitchFamily="34" charset="0"/>
              </a:rPr>
              <a:t>initial </a:t>
            </a:r>
            <a:r>
              <a:rPr lang="en-NZ" dirty="0">
                <a:solidFill>
                  <a:srgbClr val="656565"/>
                </a:solidFill>
                <a:latin typeface="Arial" panose="020B0604020202020204" pitchFamily="34" charset="0"/>
              </a:rPr>
              <a:t>temperature </a:t>
            </a:r>
            <a:r>
              <a:rPr lang="en-NZ" dirty="0" smtClean="0">
                <a:solidFill>
                  <a:srgbClr val="656565"/>
                </a:solidFill>
                <a:latin typeface="Arial" panose="020B0604020202020204" pitchFamily="34" charset="0"/>
              </a:rPr>
              <a:t>and </a:t>
            </a:r>
            <a:r>
              <a:rPr lang="en-NZ" dirty="0">
                <a:solidFill>
                  <a:srgbClr val="656565"/>
                </a:solidFill>
                <a:latin typeface="Arial" panose="020B0604020202020204" pitchFamily="34" charset="0"/>
              </a:rPr>
              <a:t>final </a:t>
            </a:r>
            <a:r>
              <a:rPr lang="en-NZ" dirty="0" smtClean="0">
                <a:solidFill>
                  <a:srgbClr val="656565"/>
                </a:solidFill>
                <a:latin typeface="Arial" panose="020B0604020202020204" pitchFamily="34" charset="0"/>
              </a:rPr>
              <a:t>temperature</a:t>
            </a:r>
            <a:endParaRPr lang="en-NZ" dirty="0"/>
          </a:p>
        </p:txBody>
      </p:sp>
      <p:pic>
        <p:nvPicPr>
          <p:cNvPr id="4" name="Picture 3"/>
          <p:cNvPicPr>
            <a:picLocks noChangeAspect="1"/>
          </p:cNvPicPr>
          <p:nvPr/>
        </p:nvPicPr>
        <p:blipFill>
          <a:blip r:embed="rId2"/>
          <a:stretch>
            <a:fillRect/>
          </a:stretch>
        </p:blipFill>
        <p:spPr>
          <a:xfrm>
            <a:off x="2281645" y="2107473"/>
            <a:ext cx="7498080" cy="4039689"/>
          </a:xfrm>
          <a:prstGeom prst="rect">
            <a:avLst/>
          </a:prstGeom>
        </p:spPr>
      </p:pic>
    </p:spTree>
    <p:extLst>
      <p:ext uri="{BB962C8B-B14F-4D97-AF65-F5344CB8AC3E}">
        <p14:creationId xmlns:p14="http://schemas.microsoft.com/office/powerpoint/2010/main" val="31284302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0263" y="487680"/>
            <a:ext cx="11225348" cy="6096000"/>
          </a:xfrm>
        </p:spPr>
        <p:txBody>
          <a:bodyPr>
            <a:normAutofit/>
          </a:bodyPr>
          <a:lstStyle/>
          <a:p>
            <a:r>
              <a:rPr lang="en-NZ" sz="4000" b="0" i="0" u="none" strike="noStrike" baseline="0" dirty="0" smtClean="0">
                <a:solidFill>
                  <a:srgbClr val="0071CE"/>
                </a:solidFill>
                <a:latin typeface="Arial" panose="020B0604020202020204" pitchFamily="34" charset="0"/>
              </a:rPr>
              <a:t>Example </a:t>
            </a:r>
          </a:p>
          <a:p>
            <a:r>
              <a:rPr lang="en-NZ" sz="2000" dirty="0">
                <a:solidFill>
                  <a:srgbClr val="656565"/>
                </a:solidFill>
                <a:latin typeface="Arial" panose="020B0604020202020204" pitchFamily="34" charset="0"/>
              </a:rPr>
              <a:t>Determine, using the adiabatic equation, the minimum size of conductor for the following. </a:t>
            </a:r>
          </a:p>
          <a:p>
            <a:r>
              <a:rPr lang="en-NZ" sz="2000" b="0" i="0" u="none" strike="noStrike" baseline="0" dirty="0" smtClean="0">
                <a:solidFill>
                  <a:srgbClr val="DA291C"/>
                </a:solidFill>
                <a:latin typeface="Wingdings 3" panose="05040102010807070707" pitchFamily="18" charset="2"/>
              </a:rPr>
              <a:t> </a:t>
            </a:r>
            <a:r>
              <a:rPr lang="en-NZ" sz="2000" dirty="0" smtClean="0">
                <a:solidFill>
                  <a:srgbClr val="7E7E7E"/>
                </a:solidFill>
                <a:latin typeface="Arial" panose="020B0604020202020204" pitchFamily="34" charset="0"/>
              </a:rPr>
              <a:t>70C </a:t>
            </a:r>
            <a:r>
              <a:rPr lang="en-NZ" sz="2000" dirty="0">
                <a:solidFill>
                  <a:srgbClr val="7E7E7E"/>
                </a:solidFill>
                <a:latin typeface="Arial" panose="020B0604020202020204" pitchFamily="34" charset="0"/>
              </a:rPr>
              <a:t>Thermoplastic, PVC cable </a:t>
            </a:r>
          </a:p>
          <a:p>
            <a:r>
              <a:rPr lang="en-NZ" sz="2000" b="0" i="0" u="none" strike="noStrike" baseline="0" dirty="0" smtClean="0">
                <a:solidFill>
                  <a:srgbClr val="DA291C"/>
                </a:solidFill>
                <a:latin typeface="Wingdings 3" panose="05040102010807070707" pitchFamily="18" charset="2"/>
              </a:rPr>
              <a:t> </a:t>
            </a:r>
            <a:r>
              <a:rPr lang="en-NZ" sz="2000" dirty="0">
                <a:solidFill>
                  <a:srgbClr val="7E7E7E"/>
                </a:solidFill>
                <a:latin typeface="Arial" panose="020B0604020202020204" pitchFamily="34" charset="0"/>
              </a:rPr>
              <a:t>Temperature rise to </a:t>
            </a:r>
            <a:r>
              <a:rPr lang="en-NZ" sz="2000" dirty="0" smtClean="0">
                <a:solidFill>
                  <a:srgbClr val="7E7E7E"/>
                </a:solidFill>
                <a:latin typeface="Arial" panose="020B0604020202020204" pitchFamily="34" charset="0"/>
              </a:rPr>
              <a:t>160C </a:t>
            </a:r>
            <a:r>
              <a:rPr lang="en-NZ" sz="2000" dirty="0">
                <a:solidFill>
                  <a:srgbClr val="7E7E7E"/>
                </a:solidFill>
                <a:latin typeface="Arial" panose="020B0604020202020204" pitchFamily="34" charset="0"/>
              </a:rPr>
              <a:t>which gives k = 115 </a:t>
            </a:r>
          </a:p>
          <a:p>
            <a:r>
              <a:rPr lang="en-NZ" sz="2000" b="0" i="0" u="none" strike="noStrike" baseline="0" dirty="0" smtClean="0">
                <a:solidFill>
                  <a:srgbClr val="DA291C"/>
                </a:solidFill>
                <a:latin typeface="Wingdings 3" panose="05040102010807070707" pitchFamily="18" charset="2"/>
              </a:rPr>
              <a:t> </a:t>
            </a:r>
            <a:r>
              <a:rPr lang="en-NZ" sz="2000" dirty="0">
                <a:solidFill>
                  <a:srgbClr val="7E7E7E"/>
                </a:solidFill>
                <a:latin typeface="Arial" panose="020B0604020202020204" pitchFamily="34" charset="0"/>
              </a:rPr>
              <a:t>Fault current of 18779A </a:t>
            </a:r>
          </a:p>
          <a:p>
            <a:r>
              <a:rPr lang="en-NZ" sz="2000" b="0" i="0" u="none" strike="noStrike" baseline="0" dirty="0" smtClean="0">
                <a:solidFill>
                  <a:srgbClr val="DA291C"/>
                </a:solidFill>
                <a:latin typeface="Wingdings 3" panose="05040102010807070707" pitchFamily="18" charset="2"/>
              </a:rPr>
              <a:t> </a:t>
            </a:r>
            <a:r>
              <a:rPr lang="en-NZ" sz="2000" dirty="0">
                <a:solidFill>
                  <a:srgbClr val="7E7E7E"/>
                </a:solidFill>
                <a:latin typeface="Arial" panose="020B0604020202020204" pitchFamily="34" charset="0"/>
              </a:rPr>
              <a:t>Disconnection time of 1.5 seconds </a:t>
            </a:r>
          </a:p>
          <a:p>
            <a:pPr marL="0" indent="0">
              <a:buNone/>
            </a:pPr>
            <a:endParaRPr lang="en-NZ" sz="2000" dirty="0">
              <a:solidFill>
                <a:srgbClr val="7E7E7E"/>
              </a:solidFill>
              <a:latin typeface="Arial" panose="020B0604020202020204" pitchFamily="34" charset="0"/>
            </a:endParaRPr>
          </a:p>
          <a:p>
            <a:endParaRPr lang="en-NZ" sz="2000" dirty="0" smtClean="0">
              <a:solidFill>
                <a:srgbClr val="7E7E7E"/>
              </a:solidFill>
              <a:latin typeface="Arial" panose="020B0604020202020204" pitchFamily="34" charset="0"/>
            </a:endParaRPr>
          </a:p>
          <a:p>
            <a:endParaRPr lang="en-NZ" sz="2000" dirty="0">
              <a:solidFill>
                <a:srgbClr val="7E7E7E"/>
              </a:solidFill>
              <a:latin typeface="Arial" panose="020B0604020202020204" pitchFamily="34" charset="0"/>
            </a:endParaRPr>
          </a:p>
          <a:p>
            <a:endParaRPr lang="en-NZ" sz="2000" dirty="0" smtClean="0">
              <a:solidFill>
                <a:srgbClr val="7E7E7E"/>
              </a:solidFill>
              <a:latin typeface="Arial" panose="020B0604020202020204" pitchFamily="34" charset="0"/>
            </a:endParaRPr>
          </a:p>
          <a:p>
            <a:endParaRPr lang="en-NZ" sz="2000" dirty="0" smtClean="0">
              <a:solidFill>
                <a:srgbClr val="7E7E7E"/>
              </a:solidFill>
              <a:latin typeface="Arial" panose="020B0604020202020204" pitchFamily="34" charset="0"/>
            </a:endParaRPr>
          </a:p>
          <a:p>
            <a:endParaRPr lang="en-NZ" sz="2000" dirty="0" smtClean="0">
              <a:solidFill>
                <a:srgbClr val="7E7E7E"/>
              </a:solidFill>
              <a:latin typeface="Arial" panose="020B0604020202020204" pitchFamily="34" charset="0"/>
            </a:endParaRPr>
          </a:p>
          <a:p>
            <a:endParaRPr lang="en-NZ" sz="2000" dirty="0" smtClean="0">
              <a:solidFill>
                <a:srgbClr val="7E7E7E"/>
              </a:solidFill>
              <a:latin typeface="Arial" panose="020B0604020202020204" pitchFamily="34" charset="0"/>
            </a:endParaRPr>
          </a:p>
          <a:p>
            <a:r>
              <a:rPr lang="en-NZ" sz="2000" dirty="0" smtClean="0">
                <a:solidFill>
                  <a:srgbClr val="656565"/>
                </a:solidFill>
                <a:latin typeface="Arial" panose="020B0604020202020204" pitchFamily="34" charset="0"/>
              </a:rPr>
              <a:t>A </a:t>
            </a:r>
            <a:r>
              <a:rPr lang="en-NZ" sz="2000" dirty="0">
                <a:solidFill>
                  <a:srgbClr val="656565"/>
                </a:solidFill>
                <a:latin typeface="Arial" panose="020B0604020202020204" pitchFamily="34" charset="0"/>
              </a:rPr>
              <a:t>cable greater than </a:t>
            </a:r>
            <a:r>
              <a:rPr lang="en-NZ" sz="2000" b="1" dirty="0">
                <a:solidFill>
                  <a:srgbClr val="656565"/>
                </a:solidFill>
                <a:latin typeface="Arial" panose="020B0604020202020204" pitchFamily="34" charset="0"/>
              </a:rPr>
              <a:t>200mm</a:t>
            </a:r>
            <a:r>
              <a:rPr lang="en-NZ" sz="2000" b="1" i="0" u="none" strike="noStrike" baseline="0" dirty="0" smtClean="0">
                <a:solidFill>
                  <a:srgbClr val="656565"/>
                </a:solidFill>
                <a:latin typeface="Arial" panose="020B0604020202020204" pitchFamily="34" charset="0"/>
              </a:rPr>
              <a:t>2 </a:t>
            </a:r>
            <a:r>
              <a:rPr lang="en-NZ" sz="2000" dirty="0">
                <a:solidFill>
                  <a:srgbClr val="656565"/>
                </a:solidFill>
                <a:latin typeface="Arial" panose="020B0604020202020204" pitchFamily="34" charset="0"/>
              </a:rPr>
              <a:t>would be adequate for this situation </a:t>
            </a:r>
            <a:endParaRPr lang="en-NZ" sz="2000" dirty="0"/>
          </a:p>
        </p:txBody>
      </p:sp>
      <p:pic>
        <p:nvPicPr>
          <p:cNvPr id="4" name="Picture 3"/>
          <p:cNvPicPr>
            <a:picLocks noChangeAspect="1"/>
          </p:cNvPicPr>
          <p:nvPr/>
        </p:nvPicPr>
        <p:blipFill>
          <a:blip r:embed="rId2"/>
          <a:stretch>
            <a:fillRect/>
          </a:stretch>
        </p:blipFill>
        <p:spPr>
          <a:xfrm>
            <a:off x="3857896" y="3213463"/>
            <a:ext cx="4450081" cy="2203268"/>
          </a:xfrm>
          <a:prstGeom prst="rect">
            <a:avLst/>
          </a:prstGeom>
        </p:spPr>
      </p:pic>
    </p:spTree>
    <p:extLst>
      <p:ext uri="{BB962C8B-B14F-4D97-AF65-F5344CB8AC3E}">
        <p14:creationId xmlns:p14="http://schemas.microsoft.com/office/powerpoint/2010/main" val="25731741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0263" y="426720"/>
            <a:ext cx="11295017" cy="6113417"/>
          </a:xfrm>
        </p:spPr>
        <p:txBody>
          <a:bodyPr/>
          <a:lstStyle/>
          <a:p>
            <a:r>
              <a:rPr lang="en-NZ" dirty="0">
                <a:solidFill>
                  <a:srgbClr val="0071CE"/>
                </a:solidFill>
                <a:latin typeface="Arial" panose="020B0604020202020204" pitchFamily="34" charset="0"/>
              </a:rPr>
              <a:t>Earth Fault Loop and cable </a:t>
            </a:r>
            <a:r>
              <a:rPr lang="en-NZ" dirty="0" smtClean="0">
                <a:solidFill>
                  <a:srgbClr val="0071CE"/>
                </a:solidFill>
                <a:latin typeface="Arial" panose="020B0604020202020204" pitchFamily="34" charset="0"/>
              </a:rPr>
              <a:t>size</a:t>
            </a:r>
          </a:p>
          <a:p>
            <a:r>
              <a:rPr lang="en-NZ" dirty="0">
                <a:solidFill>
                  <a:srgbClr val="656565"/>
                </a:solidFill>
                <a:latin typeface="Arial" panose="020B0604020202020204" pitchFamily="34" charset="0"/>
              </a:rPr>
              <a:t>To fulfil this requirement of AS/NZS 3000, when a fault occurs, the impedance of the fault current path (referred to in the Wiring Rules as the Fault Loop Impedance Path) must be low enough to allow sufficient current to flow to ensure the protective device will operate within the specified time </a:t>
            </a:r>
            <a:r>
              <a:rPr lang="en-NZ" dirty="0" smtClean="0">
                <a:solidFill>
                  <a:srgbClr val="0071CE"/>
                </a:solidFill>
                <a:latin typeface="Arial" panose="020B0604020202020204" pitchFamily="34" charset="0"/>
              </a:rPr>
              <a:t> </a:t>
            </a:r>
            <a:endParaRPr lang="en-NZ" dirty="0"/>
          </a:p>
        </p:txBody>
      </p:sp>
      <p:pic>
        <p:nvPicPr>
          <p:cNvPr id="4" name="Picture 3"/>
          <p:cNvPicPr>
            <a:picLocks noChangeAspect="1"/>
          </p:cNvPicPr>
          <p:nvPr/>
        </p:nvPicPr>
        <p:blipFill>
          <a:blip r:embed="rId2"/>
          <a:stretch>
            <a:fillRect/>
          </a:stretch>
        </p:blipFill>
        <p:spPr>
          <a:xfrm>
            <a:off x="640584" y="3125976"/>
            <a:ext cx="5228993" cy="3414161"/>
          </a:xfrm>
          <a:prstGeom prst="rect">
            <a:avLst/>
          </a:prstGeom>
        </p:spPr>
      </p:pic>
      <p:pic>
        <p:nvPicPr>
          <p:cNvPr id="5" name="Picture 4"/>
          <p:cNvPicPr>
            <a:picLocks noChangeAspect="1"/>
          </p:cNvPicPr>
          <p:nvPr/>
        </p:nvPicPr>
        <p:blipFill>
          <a:blip r:embed="rId3"/>
          <a:stretch>
            <a:fillRect/>
          </a:stretch>
        </p:blipFill>
        <p:spPr>
          <a:xfrm>
            <a:off x="6031028" y="3125975"/>
            <a:ext cx="5394617" cy="3414162"/>
          </a:xfrm>
          <a:prstGeom prst="rect">
            <a:avLst/>
          </a:prstGeom>
        </p:spPr>
      </p:pic>
    </p:spTree>
    <p:extLst>
      <p:ext uri="{BB962C8B-B14F-4D97-AF65-F5344CB8AC3E}">
        <p14:creationId xmlns:p14="http://schemas.microsoft.com/office/powerpoint/2010/main" val="9850671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074" y="313508"/>
            <a:ext cx="10515600" cy="6331132"/>
          </a:xfrm>
        </p:spPr>
        <p:txBody>
          <a:bodyPr>
            <a:normAutofit fontScale="62500" lnSpcReduction="20000"/>
          </a:bodyPr>
          <a:lstStyle/>
          <a:p>
            <a:r>
              <a:rPr lang="en-NZ" dirty="0">
                <a:solidFill>
                  <a:srgbClr val="656565"/>
                </a:solidFill>
                <a:latin typeface="Arial" panose="020B0604020202020204" pitchFamily="34" charset="0"/>
              </a:rPr>
              <a:t>The actual value Zin is calculated using</a:t>
            </a:r>
            <a:r>
              <a:rPr lang="en-NZ" dirty="0" smtClean="0">
                <a:solidFill>
                  <a:srgbClr val="656565"/>
                </a:solidFill>
                <a:latin typeface="Arial" panose="020B0604020202020204" pitchFamily="34" charset="0"/>
              </a:rPr>
              <a:t>:</a:t>
            </a:r>
          </a:p>
          <a:p>
            <a:pPr marL="0" indent="0">
              <a:buNone/>
            </a:pPr>
            <a:r>
              <a:rPr lang="en-NZ" dirty="0" smtClean="0">
                <a:solidFill>
                  <a:srgbClr val="656565"/>
                </a:solidFill>
                <a:latin typeface="Arial" panose="020B0604020202020204" pitchFamily="34" charset="0"/>
              </a:rPr>
              <a:t> </a:t>
            </a:r>
            <a:r>
              <a:rPr lang="en-NZ" dirty="0">
                <a:solidFill>
                  <a:srgbClr val="656565"/>
                </a:solidFill>
                <a:latin typeface="Arial" panose="020B0604020202020204" pitchFamily="34" charset="0"/>
              </a:rPr>
              <a:t>Zin = </a:t>
            </a:r>
            <a:r>
              <a:rPr lang="en-NZ" dirty="0" err="1">
                <a:solidFill>
                  <a:srgbClr val="656565"/>
                </a:solidFill>
                <a:latin typeface="Arial" panose="020B0604020202020204" pitchFamily="34" charset="0"/>
              </a:rPr>
              <a:t>Ze</a:t>
            </a:r>
            <a:r>
              <a:rPr lang="en-NZ" dirty="0">
                <a:solidFill>
                  <a:srgbClr val="656565"/>
                </a:solidFill>
                <a:latin typeface="Arial" panose="020B0604020202020204" pitchFamily="34" charset="0"/>
              </a:rPr>
              <a:t> + (R1 + R2) </a:t>
            </a:r>
            <a:endParaRPr lang="en-NZ" dirty="0" smtClean="0">
              <a:solidFill>
                <a:srgbClr val="656565"/>
              </a:solidFill>
              <a:latin typeface="Arial" panose="020B0604020202020204" pitchFamily="34" charset="0"/>
            </a:endParaRPr>
          </a:p>
          <a:p>
            <a:endParaRPr lang="en-NZ" sz="4000" b="0" i="0" u="none" strike="noStrike" baseline="0" dirty="0" smtClean="0">
              <a:solidFill>
                <a:srgbClr val="0071CE"/>
              </a:solidFill>
              <a:latin typeface="Arial" panose="020B0604020202020204" pitchFamily="34" charset="0"/>
            </a:endParaRPr>
          </a:p>
          <a:p>
            <a:endParaRPr lang="en-NZ" sz="4000" dirty="0">
              <a:solidFill>
                <a:srgbClr val="0071CE"/>
              </a:solidFill>
              <a:latin typeface="Arial" panose="020B0604020202020204" pitchFamily="34" charset="0"/>
            </a:endParaRPr>
          </a:p>
          <a:p>
            <a:endParaRPr lang="en-NZ" sz="4000" b="0" i="0" u="none" strike="noStrike" baseline="0" dirty="0" smtClean="0">
              <a:solidFill>
                <a:srgbClr val="0071CE"/>
              </a:solidFill>
              <a:latin typeface="Arial" panose="020B0604020202020204" pitchFamily="34" charset="0"/>
            </a:endParaRPr>
          </a:p>
          <a:p>
            <a:endParaRPr lang="en-NZ" sz="4000" dirty="0">
              <a:solidFill>
                <a:srgbClr val="0071CE"/>
              </a:solidFill>
              <a:latin typeface="Arial" panose="020B0604020202020204" pitchFamily="34" charset="0"/>
            </a:endParaRPr>
          </a:p>
          <a:p>
            <a:r>
              <a:rPr lang="en-NZ" sz="4000" b="0" i="0" u="none" strike="noStrike" baseline="0" dirty="0" smtClean="0">
                <a:solidFill>
                  <a:srgbClr val="0071CE"/>
                </a:solidFill>
                <a:latin typeface="Arial" panose="020B0604020202020204" pitchFamily="34" charset="0"/>
              </a:rPr>
              <a:t>Maximum earth fault loop impedance </a:t>
            </a:r>
          </a:p>
          <a:p>
            <a:r>
              <a:rPr lang="en-NZ" dirty="0">
                <a:solidFill>
                  <a:srgbClr val="656565"/>
                </a:solidFill>
                <a:latin typeface="Arial" panose="020B0604020202020204" pitchFamily="34" charset="0"/>
              </a:rPr>
              <a:t>The maximum value </a:t>
            </a:r>
            <a:r>
              <a:rPr lang="en-NZ" dirty="0" err="1">
                <a:solidFill>
                  <a:srgbClr val="656565"/>
                </a:solidFill>
                <a:latin typeface="Arial" panose="020B0604020202020204" pitchFamily="34" charset="0"/>
              </a:rPr>
              <a:t>Zs</a:t>
            </a:r>
            <a:r>
              <a:rPr lang="en-NZ" dirty="0">
                <a:solidFill>
                  <a:srgbClr val="656565"/>
                </a:solidFill>
                <a:latin typeface="Arial" panose="020B0604020202020204" pitchFamily="34" charset="0"/>
              </a:rPr>
              <a:t> is calculated using: </a:t>
            </a:r>
            <a:r>
              <a:rPr lang="en-NZ" dirty="0" smtClean="0">
                <a:solidFill>
                  <a:srgbClr val="656565"/>
                </a:solidFill>
                <a:latin typeface="Cambria Math" panose="02040503050406030204" pitchFamily="18" charset="0"/>
              </a:rPr>
              <a:t>𝒁s=𝑼o/</a:t>
            </a:r>
            <a:r>
              <a:rPr lang="en-NZ" dirty="0" err="1" smtClean="0">
                <a:solidFill>
                  <a:srgbClr val="656565"/>
                </a:solidFill>
                <a:latin typeface="Cambria Math" panose="02040503050406030204" pitchFamily="18" charset="0"/>
              </a:rPr>
              <a:t>Ia</a:t>
            </a:r>
            <a:endParaRPr lang="en-NZ" dirty="0">
              <a:solidFill>
                <a:srgbClr val="000000"/>
              </a:solidFill>
              <a:latin typeface="Arial" panose="020B0604020202020204" pitchFamily="34" charset="0"/>
            </a:endParaRPr>
          </a:p>
          <a:p>
            <a:r>
              <a:rPr lang="en-NZ" dirty="0">
                <a:solidFill>
                  <a:srgbClr val="656565"/>
                </a:solidFill>
                <a:latin typeface="Arial" panose="020B0604020202020204" pitchFamily="34" charset="0"/>
              </a:rPr>
              <a:t>Where: </a:t>
            </a:r>
          </a:p>
          <a:p>
            <a:r>
              <a:rPr lang="en-NZ" dirty="0" err="1">
                <a:solidFill>
                  <a:srgbClr val="656565"/>
                </a:solidFill>
                <a:latin typeface="Arial" panose="020B0604020202020204" pitchFamily="34" charset="0"/>
              </a:rPr>
              <a:t>Zs</a:t>
            </a:r>
            <a:r>
              <a:rPr lang="en-NZ" dirty="0">
                <a:solidFill>
                  <a:srgbClr val="656565"/>
                </a:solidFill>
                <a:latin typeface="Arial" panose="020B0604020202020204" pitchFamily="34" charset="0"/>
              </a:rPr>
              <a:t> = Maximum earth fault loop impedance </a:t>
            </a:r>
          </a:p>
          <a:p>
            <a:r>
              <a:rPr lang="en-NZ" dirty="0" err="1">
                <a:solidFill>
                  <a:srgbClr val="656565"/>
                </a:solidFill>
                <a:latin typeface="Arial" panose="020B0604020202020204" pitchFamily="34" charset="0"/>
              </a:rPr>
              <a:t>Uo</a:t>
            </a:r>
            <a:r>
              <a:rPr lang="en-NZ" dirty="0">
                <a:solidFill>
                  <a:srgbClr val="656565"/>
                </a:solidFill>
                <a:latin typeface="Arial" panose="020B0604020202020204" pitchFamily="34" charset="0"/>
              </a:rPr>
              <a:t> = Nominal phase voltage </a:t>
            </a:r>
          </a:p>
          <a:p>
            <a:r>
              <a:rPr lang="en-NZ" dirty="0" err="1">
                <a:solidFill>
                  <a:srgbClr val="656565"/>
                </a:solidFill>
                <a:latin typeface="Arial" panose="020B0604020202020204" pitchFamily="34" charset="0"/>
              </a:rPr>
              <a:t>Ia</a:t>
            </a:r>
            <a:r>
              <a:rPr lang="en-NZ" dirty="0">
                <a:solidFill>
                  <a:srgbClr val="656565"/>
                </a:solidFill>
                <a:latin typeface="Arial" panose="020B0604020202020204" pitchFamily="34" charset="0"/>
              </a:rPr>
              <a:t> = Current ensuring automatic operation of the protective device </a:t>
            </a:r>
          </a:p>
          <a:p>
            <a:r>
              <a:rPr lang="en-NZ" sz="3200" dirty="0" err="1">
                <a:solidFill>
                  <a:srgbClr val="92D050"/>
                </a:solidFill>
                <a:latin typeface="Arial" panose="020B0604020202020204" pitchFamily="34" charset="0"/>
              </a:rPr>
              <a:t>Ia</a:t>
            </a:r>
            <a:r>
              <a:rPr lang="en-NZ" sz="3200" dirty="0">
                <a:solidFill>
                  <a:srgbClr val="92D050"/>
                </a:solidFill>
                <a:latin typeface="Arial" panose="020B0604020202020204" pitchFamily="34" charset="0"/>
              </a:rPr>
              <a:t> for circuit is the mean tripping current as follows: </a:t>
            </a:r>
          </a:p>
          <a:p>
            <a:r>
              <a:rPr lang="en-NZ" dirty="0">
                <a:solidFill>
                  <a:srgbClr val="656565"/>
                </a:solidFill>
                <a:latin typeface="Arial" panose="020B0604020202020204" pitchFamily="34" charset="0"/>
              </a:rPr>
              <a:t>Type B = 4 x rated current </a:t>
            </a:r>
          </a:p>
          <a:p>
            <a:r>
              <a:rPr lang="en-NZ" dirty="0">
                <a:solidFill>
                  <a:srgbClr val="656565"/>
                </a:solidFill>
                <a:latin typeface="Arial" panose="020B0604020202020204" pitchFamily="34" charset="0"/>
              </a:rPr>
              <a:t>Type C = 7.5 x rated current </a:t>
            </a:r>
          </a:p>
          <a:p>
            <a:r>
              <a:rPr lang="en-NZ" dirty="0">
                <a:solidFill>
                  <a:srgbClr val="656565"/>
                </a:solidFill>
                <a:latin typeface="Arial" panose="020B0604020202020204" pitchFamily="34" charset="0"/>
              </a:rPr>
              <a:t>Type D = 12.5 x rated current </a:t>
            </a:r>
          </a:p>
          <a:p>
            <a:r>
              <a:rPr lang="en-NZ" sz="3200" dirty="0">
                <a:solidFill>
                  <a:srgbClr val="92D050"/>
                </a:solidFill>
                <a:latin typeface="Arial" panose="020B0604020202020204" pitchFamily="34" charset="0"/>
              </a:rPr>
              <a:t>The value of </a:t>
            </a:r>
            <a:r>
              <a:rPr lang="en-NZ" sz="3200" dirty="0" err="1">
                <a:solidFill>
                  <a:srgbClr val="92D050"/>
                </a:solidFill>
                <a:latin typeface="Arial" panose="020B0604020202020204" pitchFamily="34" charset="0"/>
              </a:rPr>
              <a:t>Zs</a:t>
            </a:r>
            <a:r>
              <a:rPr lang="en-NZ" sz="3200" dirty="0">
                <a:solidFill>
                  <a:srgbClr val="92D050"/>
                </a:solidFill>
                <a:latin typeface="Arial" panose="020B0604020202020204" pitchFamily="34" charset="0"/>
              </a:rPr>
              <a:t> may be used to calculate the appropriate earth cable size in terms of AS/NZS 3000: Section 5.7.4. However, Table 8.1 in AS/NZS 3000 provides these values. </a:t>
            </a:r>
            <a:endParaRPr lang="en-NZ" sz="3200" dirty="0">
              <a:solidFill>
                <a:srgbClr val="92D050"/>
              </a:solidFill>
            </a:endParaRPr>
          </a:p>
        </p:txBody>
      </p:sp>
      <p:pic>
        <p:nvPicPr>
          <p:cNvPr id="4" name="Picture 3"/>
          <p:cNvPicPr>
            <a:picLocks noChangeAspect="1"/>
          </p:cNvPicPr>
          <p:nvPr/>
        </p:nvPicPr>
        <p:blipFill>
          <a:blip r:embed="rId2"/>
          <a:stretch>
            <a:fillRect/>
          </a:stretch>
        </p:blipFill>
        <p:spPr>
          <a:xfrm>
            <a:off x="6069874" y="313508"/>
            <a:ext cx="3504214" cy="2144012"/>
          </a:xfrm>
          <a:prstGeom prst="rect">
            <a:avLst/>
          </a:prstGeom>
        </p:spPr>
      </p:pic>
    </p:spTree>
    <p:extLst>
      <p:ext uri="{BB962C8B-B14F-4D97-AF65-F5344CB8AC3E}">
        <p14:creationId xmlns:p14="http://schemas.microsoft.com/office/powerpoint/2010/main" val="4360775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8673" y="452846"/>
            <a:ext cx="11416937" cy="6043748"/>
          </a:xfrm>
        </p:spPr>
        <p:txBody>
          <a:bodyPr/>
          <a:lstStyle/>
          <a:p>
            <a:pPr lvl="0"/>
            <a:r>
              <a:rPr lang="en-NZ" sz="4400" dirty="0">
                <a:solidFill>
                  <a:srgbClr val="0071CE"/>
                </a:solidFill>
                <a:latin typeface="Arial" panose="020B0604020202020204" pitchFamily="34" charset="0"/>
                <a:ea typeface="+mj-ea"/>
                <a:cs typeface="+mj-cs"/>
              </a:rPr>
              <a:t>Maximum Demand </a:t>
            </a:r>
            <a:endParaRPr lang="en-NZ" sz="4400" dirty="0" smtClean="0">
              <a:solidFill>
                <a:srgbClr val="0071CE"/>
              </a:solidFill>
              <a:latin typeface="Arial" panose="020B0604020202020204" pitchFamily="34" charset="0"/>
              <a:ea typeface="+mj-ea"/>
              <a:cs typeface="+mj-cs"/>
            </a:endParaRPr>
          </a:p>
          <a:p>
            <a:r>
              <a:rPr lang="en-NZ" dirty="0">
                <a:solidFill>
                  <a:srgbClr val="656565"/>
                </a:solidFill>
                <a:latin typeface="Arial" panose="020B0604020202020204" pitchFamily="34" charset="0"/>
              </a:rPr>
              <a:t>The cable size chosen for an installation doesn’t have to be able to carry the full loading of everything supplied. This is because it is assumed that not all appliances, lights, heating and cooking appliances will be used at the same time. </a:t>
            </a:r>
          </a:p>
          <a:p>
            <a:r>
              <a:rPr lang="en-NZ" dirty="0">
                <a:solidFill>
                  <a:srgbClr val="656565"/>
                </a:solidFill>
                <a:latin typeface="Arial" panose="020B0604020202020204" pitchFamily="34" charset="0"/>
              </a:rPr>
              <a:t>Table C1 of AS/NZS 3000:2007 sets out the maximum demand factors for single and multiple domestic electrical installations. </a:t>
            </a:r>
            <a:r>
              <a:rPr lang="en-NZ" sz="2600" dirty="0" smtClean="0">
                <a:solidFill>
                  <a:srgbClr val="656565"/>
                </a:solidFill>
                <a:latin typeface="Arial" panose="020B0604020202020204" pitchFamily="34" charset="0"/>
              </a:rPr>
              <a:t>AS/NZS </a:t>
            </a:r>
            <a:r>
              <a:rPr lang="en-NZ" sz="2600" dirty="0">
                <a:solidFill>
                  <a:srgbClr val="656565"/>
                </a:solidFill>
                <a:latin typeface="Arial" panose="020B0604020202020204" pitchFamily="34" charset="0"/>
              </a:rPr>
              <a:t>3000: Clause 2.2.2, states that maximum demand current can be determined by one of four methods—calculation, assessment, measurement or limitation. </a:t>
            </a:r>
          </a:p>
          <a:p>
            <a:endParaRPr lang="en-NZ" dirty="0"/>
          </a:p>
        </p:txBody>
      </p:sp>
    </p:spTree>
    <p:extLst>
      <p:ext uri="{BB962C8B-B14F-4D97-AF65-F5344CB8AC3E}">
        <p14:creationId xmlns:p14="http://schemas.microsoft.com/office/powerpoint/2010/main" val="34280145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940526" y="679269"/>
            <a:ext cx="10128068" cy="5497694"/>
          </a:xfrm>
          <a:prstGeom prst="rect">
            <a:avLst/>
          </a:prstGeom>
        </p:spPr>
      </p:pic>
    </p:spTree>
    <p:extLst>
      <p:ext uri="{BB962C8B-B14F-4D97-AF65-F5344CB8AC3E}">
        <p14:creationId xmlns:p14="http://schemas.microsoft.com/office/powerpoint/2010/main" val="226659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49572"/>
          </a:xfrm>
        </p:spPr>
        <p:txBody>
          <a:bodyPr/>
          <a:lstStyle/>
          <a:p>
            <a:r>
              <a:rPr lang="en-NZ" dirty="0">
                <a:solidFill>
                  <a:srgbClr val="0071CE"/>
                </a:solidFill>
                <a:latin typeface="Arial" panose="020B0604020202020204" pitchFamily="34" charset="0"/>
              </a:rPr>
              <a:t>Materials Used in Cables </a:t>
            </a:r>
            <a:endParaRPr lang="en-NZ" dirty="0"/>
          </a:p>
        </p:txBody>
      </p:sp>
      <p:sp>
        <p:nvSpPr>
          <p:cNvPr id="3" name="Content Placeholder 2"/>
          <p:cNvSpPr>
            <a:spLocks noGrp="1"/>
          </p:cNvSpPr>
          <p:nvPr>
            <p:ph idx="1"/>
          </p:nvPr>
        </p:nvSpPr>
        <p:spPr>
          <a:xfrm>
            <a:off x="838200" y="1245326"/>
            <a:ext cx="10515600" cy="4931637"/>
          </a:xfrm>
        </p:spPr>
        <p:txBody>
          <a:bodyPr>
            <a:normAutofit/>
          </a:bodyPr>
          <a:lstStyle/>
          <a:p>
            <a:r>
              <a:rPr lang="en-NZ" b="1" dirty="0">
                <a:solidFill>
                  <a:srgbClr val="240E30"/>
                </a:solidFill>
                <a:latin typeface="Arial" panose="020B0604020202020204" pitchFamily="34" charset="0"/>
              </a:rPr>
              <a:t>Conductor </a:t>
            </a:r>
            <a:r>
              <a:rPr lang="en-NZ" b="1" dirty="0" smtClean="0">
                <a:solidFill>
                  <a:srgbClr val="240E30"/>
                </a:solidFill>
                <a:latin typeface="Arial" panose="020B0604020202020204" pitchFamily="34" charset="0"/>
              </a:rPr>
              <a:t>materials: </a:t>
            </a:r>
            <a:r>
              <a:rPr lang="en-NZ" dirty="0" smtClean="0">
                <a:solidFill>
                  <a:srgbClr val="656565"/>
                </a:solidFill>
                <a:latin typeface="Arial" panose="020B0604020202020204" pitchFamily="34" charset="0"/>
              </a:rPr>
              <a:t>Four </a:t>
            </a:r>
            <a:r>
              <a:rPr lang="en-NZ" dirty="0">
                <a:solidFill>
                  <a:srgbClr val="656565"/>
                </a:solidFill>
                <a:latin typeface="Arial" panose="020B0604020202020204" pitchFamily="34" charset="0"/>
              </a:rPr>
              <a:t>conductors commonly used in cables are: </a:t>
            </a:r>
          </a:p>
          <a:p>
            <a:r>
              <a:rPr lang="en-NZ" dirty="0" smtClean="0">
                <a:solidFill>
                  <a:srgbClr val="7E7E7E"/>
                </a:solidFill>
                <a:latin typeface="Arial" panose="020B0604020202020204" pitchFamily="34" charset="0"/>
              </a:rPr>
              <a:t>stranded </a:t>
            </a:r>
            <a:r>
              <a:rPr lang="en-NZ" dirty="0">
                <a:solidFill>
                  <a:srgbClr val="7E7E7E"/>
                </a:solidFill>
                <a:latin typeface="Arial" panose="020B0604020202020204" pitchFamily="34" charset="0"/>
              </a:rPr>
              <a:t>copper </a:t>
            </a:r>
            <a:r>
              <a:rPr lang="en-NZ" dirty="0" smtClean="0">
                <a:solidFill>
                  <a:srgbClr val="7E7E7E"/>
                </a:solidFill>
                <a:latin typeface="Arial" panose="020B0604020202020204" pitchFamily="34" charset="0"/>
              </a:rPr>
              <a:t> </a:t>
            </a:r>
            <a:endParaRPr lang="en-NZ" dirty="0">
              <a:solidFill>
                <a:srgbClr val="7E7E7E"/>
              </a:solidFill>
              <a:latin typeface="Arial" panose="020B0604020202020204" pitchFamily="34" charset="0"/>
            </a:endParaRPr>
          </a:p>
          <a:p>
            <a:r>
              <a:rPr lang="en-NZ" dirty="0" smtClean="0">
                <a:solidFill>
                  <a:srgbClr val="7E7E7E"/>
                </a:solidFill>
                <a:latin typeface="Arial" panose="020B0604020202020204" pitchFamily="34" charset="0"/>
              </a:rPr>
              <a:t>solid </a:t>
            </a:r>
            <a:r>
              <a:rPr lang="en-NZ" dirty="0">
                <a:solidFill>
                  <a:srgbClr val="7E7E7E"/>
                </a:solidFill>
                <a:latin typeface="Arial" panose="020B0604020202020204" pitchFamily="34" charset="0"/>
              </a:rPr>
              <a:t>copper (drawn) </a:t>
            </a:r>
          </a:p>
          <a:p>
            <a:r>
              <a:rPr lang="en-NZ" dirty="0" smtClean="0">
                <a:solidFill>
                  <a:srgbClr val="7E7E7E"/>
                </a:solidFill>
                <a:latin typeface="Arial" panose="020B0604020202020204" pitchFamily="34" charset="0"/>
              </a:rPr>
              <a:t>stranded </a:t>
            </a:r>
            <a:r>
              <a:rPr lang="en-NZ" dirty="0">
                <a:solidFill>
                  <a:srgbClr val="7E7E7E"/>
                </a:solidFill>
                <a:latin typeface="Arial" panose="020B0604020202020204" pitchFamily="34" charset="0"/>
              </a:rPr>
              <a:t>aluminium </a:t>
            </a:r>
          </a:p>
          <a:p>
            <a:r>
              <a:rPr lang="en-NZ" dirty="0" smtClean="0">
                <a:solidFill>
                  <a:srgbClr val="7E7E7E"/>
                </a:solidFill>
                <a:latin typeface="Arial" panose="020B0604020202020204" pitchFamily="34" charset="0"/>
              </a:rPr>
              <a:t>solid aluminium (less conductive, about 60% of that of copper)</a:t>
            </a:r>
            <a:endParaRPr lang="en-NZ" dirty="0">
              <a:solidFill>
                <a:srgbClr val="7E7E7E"/>
              </a:solidFill>
              <a:latin typeface="Arial" panose="020B0604020202020204" pitchFamily="34" charset="0"/>
            </a:endParaRPr>
          </a:p>
          <a:p>
            <a:pPr marL="0" indent="0">
              <a:buNone/>
            </a:pPr>
            <a:endParaRPr lang="en-NZ" dirty="0" smtClean="0"/>
          </a:p>
          <a:p>
            <a:endParaRPr lang="en-NZ" dirty="0" smtClean="0"/>
          </a:p>
        </p:txBody>
      </p:sp>
    </p:spTree>
    <p:extLst>
      <p:ext uri="{BB962C8B-B14F-4D97-AF65-F5344CB8AC3E}">
        <p14:creationId xmlns:p14="http://schemas.microsoft.com/office/powerpoint/2010/main" val="6531284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2183" y="409302"/>
            <a:ext cx="11068594" cy="6087291"/>
          </a:xfrm>
        </p:spPr>
        <p:txBody>
          <a:bodyPr>
            <a:normAutofit/>
          </a:bodyPr>
          <a:lstStyle/>
          <a:p>
            <a:r>
              <a:rPr lang="en-NZ" dirty="0">
                <a:solidFill>
                  <a:srgbClr val="656565"/>
                </a:solidFill>
                <a:latin typeface="Arial" panose="020B0604020202020204" pitchFamily="34" charset="0"/>
              </a:rPr>
              <a:t>Let’s look at an installation with the following loads </a:t>
            </a:r>
          </a:p>
          <a:p>
            <a:pPr marL="0" indent="0">
              <a:buNone/>
            </a:pPr>
            <a:r>
              <a:rPr lang="en-NZ" dirty="0">
                <a:solidFill>
                  <a:srgbClr val="656565"/>
                </a:solidFill>
                <a:latin typeface="Wingdings" panose="05000000000000000000" pitchFamily="2" charset="2"/>
              </a:rPr>
              <a:t> </a:t>
            </a:r>
            <a:r>
              <a:rPr lang="en-NZ" sz="2000" dirty="0">
                <a:solidFill>
                  <a:srgbClr val="656565"/>
                </a:solidFill>
                <a:latin typeface="Arial" panose="020B0604020202020204" pitchFamily="34" charset="0"/>
              </a:rPr>
              <a:t>30 points of lighting </a:t>
            </a:r>
          </a:p>
          <a:p>
            <a:pPr marL="0" indent="0">
              <a:buNone/>
            </a:pPr>
            <a:r>
              <a:rPr lang="en-NZ" sz="2000" dirty="0">
                <a:solidFill>
                  <a:srgbClr val="656565"/>
                </a:solidFill>
                <a:latin typeface="Wingdings" panose="05000000000000000000" pitchFamily="2" charset="2"/>
              </a:rPr>
              <a:t> </a:t>
            </a:r>
            <a:r>
              <a:rPr lang="en-NZ" sz="2000" dirty="0">
                <a:solidFill>
                  <a:srgbClr val="656565"/>
                </a:solidFill>
                <a:latin typeface="Arial" panose="020B0604020202020204" pitchFamily="34" charset="0"/>
              </a:rPr>
              <a:t>1250W of outdoor lighting </a:t>
            </a:r>
          </a:p>
          <a:p>
            <a:pPr marL="0" indent="0">
              <a:buNone/>
            </a:pPr>
            <a:r>
              <a:rPr lang="en-NZ" sz="2000" dirty="0">
                <a:solidFill>
                  <a:srgbClr val="656565"/>
                </a:solidFill>
                <a:latin typeface="Wingdings" panose="05000000000000000000" pitchFamily="2" charset="2"/>
              </a:rPr>
              <a:t> </a:t>
            </a:r>
            <a:r>
              <a:rPr lang="en-NZ" sz="2000" dirty="0">
                <a:solidFill>
                  <a:srgbClr val="656565"/>
                </a:solidFill>
                <a:latin typeface="Arial" panose="020B0604020202020204" pitchFamily="34" charset="0"/>
              </a:rPr>
              <a:t>25 x 10A socket outlets </a:t>
            </a:r>
          </a:p>
          <a:p>
            <a:pPr marL="0" indent="0">
              <a:buNone/>
            </a:pPr>
            <a:r>
              <a:rPr lang="en-NZ" sz="2000" dirty="0">
                <a:solidFill>
                  <a:srgbClr val="656565"/>
                </a:solidFill>
                <a:latin typeface="Wingdings" panose="05000000000000000000" pitchFamily="2" charset="2"/>
              </a:rPr>
              <a:t> </a:t>
            </a:r>
            <a:r>
              <a:rPr lang="en-NZ" sz="2000" dirty="0">
                <a:solidFill>
                  <a:srgbClr val="656565"/>
                </a:solidFill>
                <a:latin typeface="Arial" panose="020B0604020202020204" pitchFamily="34" charset="0"/>
              </a:rPr>
              <a:t>2kW cooking appliances </a:t>
            </a:r>
          </a:p>
          <a:p>
            <a:pPr marL="0" indent="0">
              <a:buNone/>
            </a:pPr>
            <a:r>
              <a:rPr lang="en-NZ" sz="2000" dirty="0">
                <a:solidFill>
                  <a:srgbClr val="656565"/>
                </a:solidFill>
                <a:latin typeface="Wingdings" panose="05000000000000000000" pitchFamily="2" charset="2"/>
              </a:rPr>
              <a:t> </a:t>
            </a:r>
            <a:r>
              <a:rPr lang="en-NZ" sz="2000" dirty="0">
                <a:solidFill>
                  <a:srgbClr val="656565"/>
                </a:solidFill>
                <a:latin typeface="Arial" panose="020B0604020202020204" pitchFamily="34" charset="0"/>
              </a:rPr>
              <a:t>1kW of space heating </a:t>
            </a:r>
          </a:p>
          <a:p>
            <a:pPr marL="0" indent="0">
              <a:buNone/>
            </a:pPr>
            <a:r>
              <a:rPr lang="en-NZ" sz="2000" dirty="0">
                <a:solidFill>
                  <a:srgbClr val="656565"/>
                </a:solidFill>
                <a:latin typeface="Wingdings" panose="05000000000000000000" pitchFamily="2" charset="2"/>
              </a:rPr>
              <a:t> </a:t>
            </a:r>
            <a:r>
              <a:rPr lang="en-NZ" sz="2000" dirty="0">
                <a:solidFill>
                  <a:srgbClr val="656565"/>
                </a:solidFill>
                <a:latin typeface="Arial" panose="020B0604020202020204" pitchFamily="34" charset="0"/>
              </a:rPr>
              <a:t>1.5kW instantaneous water heater </a:t>
            </a:r>
            <a:endParaRPr lang="en-NZ" sz="2000" dirty="0" smtClean="0">
              <a:solidFill>
                <a:srgbClr val="656565"/>
              </a:solidFill>
              <a:latin typeface="Arial" panose="020B0604020202020204" pitchFamily="34" charset="0"/>
            </a:endParaRPr>
          </a:p>
          <a:p>
            <a:r>
              <a:rPr lang="en-NZ" sz="2000" dirty="0">
                <a:solidFill>
                  <a:srgbClr val="656565"/>
                </a:solidFill>
                <a:latin typeface="Arial" panose="020B0604020202020204" pitchFamily="34" charset="0"/>
              </a:rPr>
              <a:t>You will need to refer to Table C1 of AS/NZS 3000:2007 for the following explanation </a:t>
            </a:r>
            <a:endParaRPr lang="en-NZ" sz="2000" dirty="0" smtClean="0">
              <a:solidFill>
                <a:srgbClr val="656565"/>
              </a:solidFill>
              <a:latin typeface="Arial" panose="020B0604020202020204" pitchFamily="34" charset="0"/>
            </a:endParaRPr>
          </a:p>
          <a:p>
            <a:endParaRPr lang="en-NZ" dirty="0">
              <a:solidFill>
                <a:srgbClr val="656565"/>
              </a:solidFill>
              <a:latin typeface="Arial" panose="020B0604020202020204" pitchFamily="34" charset="0"/>
            </a:endParaRPr>
          </a:p>
          <a:p>
            <a:r>
              <a:rPr lang="en-NZ" dirty="0" smtClean="0">
                <a:solidFill>
                  <a:srgbClr val="92D050"/>
                </a:solidFill>
              </a:rPr>
              <a:t>Answers page56 onwards</a:t>
            </a:r>
            <a:endParaRPr lang="en-NZ" dirty="0">
              <a:solidFill>
                <a:srgbClr val="92D050"/>
              </a:solidFill>
            </a:endParaRPr>
          </a:p>
        </p:txBody>
      </p:sp>
    </p:spTree>
    <p:extLst>
      <p:ext uri="{BB962C8B-B14F-4D97-AF65-F5344CB8AC3E}">
        <p14:creationId xmlns:p14="http://schemas.microsoft.com/office/powerpoint/2010/main" val="30081546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00891"/>
            <a:ext cx="10515600" cy="5576072"/>
          </a:xfrm>
        </p:spPr>
        <p:txBody>
          <a:bodyPr>
            <a:normAutofit fontScale="92500" lnSpcReduction="10000"/>
          </a:bodyPr>
          <a:lstStyle/>
          <a:p>
            <a:pPr>
              <a:lnSpc>
                <a:spcPct val="107000"/>
              </a:lnSpc>
              <a:spcAft>
                <a:spcPts val="0"/>
              </a:spcAft>
            </a:pPr>
            <a:r>
              <a:rPr lang="en-GB" sz="3600" b="1" i="1" dirty="0">
                <a:solidFill>
                  <a:srgbClr val="008080"/>
                </a:solidFill>
                <a:effectLst>
                  <a:outerShdw blurRad="50800" dist="38100" dir="2700000" algn="tl">
                    <a:srgbClr val="000000">
                      <a:alpha val="40000"/>
                    </a:srgbClr>
                  </a:outerShdw>
                </a:effectLst>
                <a:latin typeface="Courier"/>
                <a:ea typeface="Times New Roman" panose="02020603050405020304" pitchFamily="18" charset="0"/>
                <a:cs typeface="Times New Roman" panose="02020603050405020304" pitchFamily="18" charset="0"/>
              </a:rPr>
              <a:t>Calculation of Maximum </a:t>
            </a:r>
            <a:r>
              <a:rPr lang="en-GB" sz="3600" b="1" i="1" dirty="0" smtClean="0">
                <a:solidFill>
                  <a:srgbClr val="008080"/>
                </a:solidFill>
                <a:effectLst>
                  <a:outerShdw blurRad="50800" dist="38100" dir="2700000" algn="tl">
                    <a:srgbClr val="000000">
                      <a:alpha val="40000"/>
                    </a:srgbClr>
                  </a:outerShdw>
                </a:effectLst>
                <a:latin typeface="Courier"/>
                <a:ea typeface="Times New Roman" panose="02020603050405020304" pitchFamily="18" charset="0"/>
                <a:cs typeface="Times New Roman" panose="02020603050405020304" pitchFamily="18" charset="0"/>
              </a:rPr>
              <a:t>demand-Example 2</a:t>
            </a:r>
            <a:endParaRPr lang="en-NZ"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0"/>
              </a:spcAft>
              <a:buNone/>
            </a:pPr>
            <a:endParaRPr lang="en-NZ"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NZ" dirty="0">
                <a:latin typeface="Arial" panose="020B0604020202020204" pitchFamily="34" charset="0"/>
                <a:ea typeface="Times New Roman" panose="02020603050405020304" pitchFamily="18" charset="0"/>
                <a:cs typeface="Times New Roman" panose="02020603050405020304" pitchFamily="18" charset="0"/>
              </a:rPr>
              <a:t>A 1 phase domestic installation has the following loads:-</a:t>
            </a:r>
            <a:endParaRPr lang="en-NZ"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NZ" dirty="0">
                <a:latin typeface="Arial" panose="020B0604020202020204" pitchFamily="34" charset="0"/>
                <a:ea typeface="Times New Roman" panose="02020603050405020304" pitchFamily="18" charset="0"/>
                <a:cs typeface="Times New Roman" panose="02020603050405020304" pitchFamily="18" charset="0"/>
              </a:rPr>
              <a:t>23 Light points</a:t>
            </a:r>
            <a:endParaRPr lang="en-NZ"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NZ" dirty="0">
                <a:latin typeface="Arial" panose="020B0604020202020204" pitchFamily="34" charset="0"/>
                <a:ea typeface="Times New Roman" panose="02020603050405020304" pitchFamily="18" charset="0"/>
                <a:cs typeface="Times New Roman" panose="02020603050405020304" pitchFamily="18" charset="0"/>
              </a:rPr>
              <a:t>2 numbers 15 A Socket outlets</a:t>
            </a:r>
            <a:endParaRPr lang="en-NZ"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NZ" dirty="0">
                <a:latin typeface="Arial" panose="020B0604020202020204" pitchFamily="34" charset="0"/>
                <a:ea typeface="Times New Roman" panose="02020603050405020304" pitchFamily="18" charset="0"/>
                <a:cs typeface="Times New Roman" panose="02020603050405020304" pitchFamily="18" charset="0"/>
              </a:rPr>
              <a:t>6 single socket outlets</a:t>
            </a:r>
            <a:endParaRPr lang="en-NZ"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NZ" dirty="0">
                <a:latin typeface="Arial" panose="020B0604020202020204" pitchFamily="34" charset="0"/>
                <a:ea typeface="Times New Roman" panose="02020603050405020304" pitchFamily="18" charset="0"/>
                <a:cs typeface="Times New Roman" panose="02020603050405020304" pitchFamily="18" charset="0"/>
              </a:rPr>
              <a:t>10 double socket outlets</a:t>
            </a:r>
            <a:endParaRPr lang="en-NZ"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NZ" dirty="0">
                <a:latin typeface="Arial" panose="020B0604020202020204" pitchFamily="34" charset="0"/>
                <a:ea typeface="Times New Roman" panose="02020603050405020304" pitchFamily="18" charset="0"/>
                <a:cs typeface="Times New Roman" panose="02020603050405020304" pitchFamily="18" charset="0"/>
              </a:rPr>
              <a:t>Cooking Range 10 kW</a:t>
            </a:r>
            <a:endParaRPr lang="en-NZ"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NZ" dirty="0">
                <a:latin typeface="Arial" panose="020B0604020202020204" pitchFamily="34" charset="0"/>
                <a:ea typeface="Times New Roman" panose="02020603050405020304" pitchFamily="18" charset="0"/>
                <a:cs typeface="Times New Roman" panose="02020603050405020304" pitchFamily="18" charset="0"/>
              </a:rPr>
              <a:t>Hot water controlled 4.8 kW</a:t>
            </a:r>
            <a:endParaRPr lang="en-NZ"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NZ" dirty="0">
                <a:latin typeface="Arial" panose="020B0604020202020204" pitchFamily="34" charset="0"/>
                <a:ea typeface="Times New Roman" panose="02020603050405020304" pitchFamily="18" charset="0"/>
                <a:cs typeface="Times New Roman" panose="02020603050405020304" pitchFamily="18" charset="0"/>
              </a:rPr>
              <a:t>4 Flood lights 300 W each </a:t>
            </a:r>
            <a:endParaRPr lang="en-NZ" dirty="0">
              <a:latin typeface="Calibri" panose="020F0502020204030204" pitchFamily="34" charset="0"/>
              <a:ea typeface="Calibri" panose="020F0502020204030204" pitchFamily="34" charset="0"/>
              <a:cs typeface="Times New Roman" panose="02020603050405020304" pitchFamily="18" charset="0"/>
            </a:endParaRPr>
          </a:p>
          <a:p>
            <a:endParaRPr lang="en-NZ" dirty="0"/>
          </a:p>
        </p:txBody>
      </p:sp>
    </p:spTree>
    <p:extLst>
      <p:ext uri="{BB962C8B-B14F-4D97-AF65-F5344CB8AC3E}">
        <p14:creationId xmlns:p14="http://schemas.microsoft.com/office/powerpoint/2010/main" val="6100742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584160370"/>
              </p:ext>
            </p:extLst>
          </p:nvPr>
        </p:nvGraphicFramePr>
        <p:xfrm>
          <a:off x="1314993" y="975359"/>
          <a:ext cx="8368939" cy="5117308"/>
        </p:xfrm>
        <a:graphic>
          <a:graphicData uri="http://schemas.openxmlformats.org/drawingml/2006/table">
            <a:tbl>
              <a:tblPr firstRow="1" firstCol="1" bandRow="1"/>
              <a:tblGrid>
                <a:gridCol w="1526013">
                  <a:extLst>
                    <a:ext uri="{9D8B030D-6E8A-4147-A177-3AD203B41FA5}">
                      <a16:colId xmlns:a16="http://schemas.microsoft.com/office/drawing/2014/main" val="1405177556"/>
                    </a:ext>
                  </a:extLst>
                </a:gridCol>
                <a:gridCol w="1280032">
                  <a:extLst>
                    <a:ext uri="{9D8B030D-6E8A-4147-A177-3AD203B41FA5}">
                      <a16:colId xmlns:a16="http://schemas.microsoft.com/office/drawing/2014/main" val="3295458667"/>
                    </a:ext>
                  </a:extLst>
                </a:gridCol>
                <a:gridCol w="1411841">
                  <a:extLst>
                    <a:ext uri="{9D8B030D-6E8A-4147-A177-3AD203B41FA5}">
                      <a16:colId xmlns:a16="http://schemas.microsoft.com/office/drawing/2014/main" val="2310850254"/>
                    </a:ext>
                  </a:extLst>
                </a:gridCol>
                <a:gridCol w="2869165">
                  <a:extLst>
                    <a:ext uri="{9D8B030D-6E8A-4147-A177-3AD203B41FA5}">
                      <a16:colId xmlns:a16="http://schemas.microsoft.com/office/drawing/2014/main" val="3361432555"/>
                    </a:ext>
                  </a:extLst>
                </a:gridCol>
                <a:gridCol w="1281888">
                  <a:extLst>
                    <a:ext uri="{9D8B030D-6E8A-4147-A177-3AD203B41FA5}">
                      <a16:colId xmlns:a16="http://schemas.microsoft.com/office/drawing/2014/main" val="947142916"/>
                    </a:ext>
                  </a:extLst>
                </a:gridCol>
              </a:tblGrid>
              <a:tr h="438937">
                <a:tc>
                  <a:txBody>
                    <a:bodyPr/>
                    <a:lstStyle/>
                    <a:p>
                      <a:pPr>
                        <a:lnSpc>
                          <a:spcPct val="107000"/>
                        </a:lnSpc>
                        <a:spcAft>
                          <a:spcPts val="0"/>
                        </a:spcAft>
                      </a:pPr>
                      <a:r>
                        <a:rPr lang="en-NZ" sz="1100" b="1">
                          <a:effectLst/>
                          <a:latin typeface="Calibri" panose="020F0502020204030204" pitchFamily="34" charset="0"/>
                          <a:ea typeface="Calibri" panose="020F0502020204030204" pitchFamily="34" charset="0"/>
                          <a:cs typeface="Times New Roman" panose="02020603050405020304" pitchFamily="18" charset="0"/>
                        </a:rPr>
                        <a:t>Equipment</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NZ" sz="1100" b="1">
                          <a:effectLst/>
                          <a:latin typeface="Calibri" panose="020F0502020204030204" pitchFamily="34" charset="0"/>
                          <a:ea typeface="Calibri" panose="020F0502020204030204" pitchFamily="34" charset="0"/>
                          <a:cs typeface="Times New Roman" panose="02020603050405020304" pitchFamily="18" charset="0"/>
                        </a:rPr>
                        <a:t>Number of points</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NZ" sz="1100" b="1">
                          <a:effectLst/>
                          <a:latin typeface="Calibri" panose="020F0502020204030204" pitchFamily="34" charset="0"/>
                          <a:ea typeface="Calibri" panose="020F0502020204030204" pitchFamily="34" charset="0"/>
                          <a:cs typeface="Times New Roman" panose="02020603050405020304" pitchFamily="18" charset="0"/>
                        </a:rPr>
                        <a:t>Load group</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NZ" sz="1100" b="1">
                          <a:effectLst/>
                          <a:latin typeface="Calibri" panose="020F0502020204030204" pitchFamily="34" charset="0"/>
                          <a:ea typeface="Calibri" panose="020F0502020204030204" pitchFamily="34" charset="0"/>
                          <a:cs typeface="Times New Roman" panose="02020603050405020304" pitchFamily="18" charset="0"/>
                        </a:rPr>
                        <a:t>Calculation</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NZ" sz="1100" b="1">
                          <a:effectLst/>
                          <a:latin typeface="Calibri" panose="020F0502020204030204" pitchFamily="34" charset="0"/>
                          <a:ea typeface="Calibri" panose="020F0502020204030204" pitchFamily="34" charset="0"/>
                          <a:cs typeface="Times New Roman" panose="02020603050405020304" pitchFamily="18" charset="0"/>
                        </a:rPr>
                        <a:t>Load current</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6521120"/>
                  </a:ext>
                </a:extLst>
              </a:tr>
              <a:tr h="658406">
                <a:tc>
                  <a:txBody>
                    <a:bodyPr/>
                    <a:lstStyle/>
                    <a:p>
                      <a:pPr>
                        <a:lnSpc>
                          <a:spcPct val="107000"/>
                        </a:lnSpc>
                        <a:spcAft>
                          <a:spcPts val="0"/>
                        </a:spcAft>
                      </a:pPr>
                      <a:r>
                        <a:rPr lang="en-NZ" sz="1100">
                          <a:effectLst/>
                          <a:latin typeface="Arial" panose="020B0604020202020204" pitchFamily="34" charset="0"/>
                          <a:ea typeface="Calibri" panose="020F0502020204030204" pitchFamily="34" charset="0"/>
                          <a:cs typeface="Times New Roman" panose="02020603050405020304" pitchFamily="18" charset="0"/>
                        </a:rPr>
                        <a:t>Lighting points</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NZ"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NZ"/>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NZ"/>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NZ"/>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5769160"/>
                  </a:ext>
                </a:extLst>
              </a:tr>
              <a:tr h="658406">
                <a:tc>
                  <a:txBody>
                    <a:bodyPr/>
                    <a:lstStyle/>
                    <a:p>
                      <a:pPr>
                        <a:lnSpc>
                          <a:spcPct val="107000"/>
                        </a:lnSpc>
                        <a:spcAft>
                          <a:spcPts val="0"/>
                        </a:spcAft>
                      </a:pPr>
                      <a:r>
                        <a:rPr lang="en-NZ" sz="1100">
                          <a:effectLst/>
                          <a:latin typeface="Arial" panose="020B0604020202020204" pitchFamily="34" charset="0"/>
                          <a:ea typeface="Calibri" panose="020F0502020204030204" pitchFamily="34" charset="0"/>
                          <a:cs typeface="Times New Roman" panose="02020603050405020304" pitchFamily="18" charset="0"/>
                        </a:rPr>
                        <a:t>300W flood lights Outdoor Lighting</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NZ"/>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NZ"/>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NZ"/>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NZ"/>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9763841"/>
                  </a:ext>
                </a:extLst>
              </a:tr>
              <a:tr h="658406">
                <a:tc>
                  <a:txBody>
                    <a:bodyPr/>
                    <a:lstStyle/>
                    <a:p>
                      <a:pPr>
                        <a:lnSpc>
                          <a:spcPct val="107000"/>
                        </a:lnSpc>
                        <a:spcAft>
                          <a:spcPts val="0"/>
                        </a:spcAft>
                      </a:pPr>
                      <a:r>
                        <a:rPr lang="en-NZ" sz="1100">
                          <a:effectLst/>
                          <a:latin typeface="Arial" panose="020B0604020202020204" pitchFamily="34" charset="0"/>
                          <a:ea typeface="Calibri" panose="020F0502020204030204" pitchFamily="34" charset="0"/>
                          <a:cs typeface="Times New Roman" panose="02020603050405020304" pitchFamily="18" charset="0"/>
                        </a:rPr>
                        <a:t>Single socket outlets </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NZ" sz="1100">
                          <a:effectLst/>
                          <a:latin typeface="Arial" panose="020B0604020202020204" pitchFamily="34" charset="0"/>
                          <a:ea typeface="Calibri" panose="020F0502020204030204" pitchFamily="34" charset="0"/>
                          <a:cs typeface="Times New Roman" panose="02020603050405020304" pitchFamily="18" charset="0"/>
                        </a:rPr>
                        <a:t> </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NZ"/>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NZ"/>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NZ"/>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NZ"/>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4903388"/>
                  </a:ext>
                </a:extLst>
              </a:tr>
              <a:tr h="438937">
                <a:tc>
                  <a:txBody>
                    <a:bodyPr/>
                    <a:lstStyle/>
                    <a:p>
                      <a:pPr>
                        <a:lnSpc>
                          <a:spcPct val="107000"/>
                        </a:lnSpc>
                        <a:spcAft>
                          <a:spcPts val="0"/>
                        </a:spcAft>
                      </a:pPr>
                      <a:r>
                        <a:rPr lang="en-NZ" sz="1100">
                          <a:effectLst/>
                          <a:latin typeface="Arial" panose="020B0604020202020204" pitchFamily="34" charset="0"/>
                          <a:ea typeface="Calibri" panose="020F0502020204030204" pitchFamily="34" charset="0"/>
                          <a:cs typeface="Times New Roman" panose="02020603050405020304" pitchFamily="18" charset="0"/>
                        </a:rPr>
                        <a:t>Double Socket Outlets</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NZ"/>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NZ"/>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NZ"/>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NZ"/>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4471644"/>
                  </a:ext>
                </a:extLst>
              </a:tr>
              <a:tr h="438937">
                <a:tc>
                  <a:txBody>
                    <a:bodyPr/>
                    <a:lstStyle/>
                    <a:p>
                      <a:pPr>
                        <a:lnSpc>
                          <a:spcPct val="107000"/>
                        </a:lnSpc>
                        <a:spcAft>
                          <a:spcPts val="0"/>
                        </a:spcAft>
                      </a:pPr>
                      <a:r>
                        <a:rPr lang="en-NZ" sz="1100">
                          <a:effectLst/>
                          <a:latin typeface="Arial" panose="020B0604020202020204" pitchFamily="34" charset="0"/>
                          <a:ea typeface="Calibri" panose="020F0502020204030204" pitchFamily="34" charset="0"/>
                          <a:cs typeface="Times New Roman" panose="02020603050405020304" pitchFamily="18" charset="0"/>
                        </a:rPr>
                        <a:t>15 A Socket outlets</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NZ"/>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NZ"/>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NZ"/>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NZ"/>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3432900"/>
                  </a:ext>
                </a:extLst>
              </a:tr>
              <a:tr h="438937">
                <a:tc>
                  <a:txBody>
                    <a:bodyPr/>
                    <a:lstStyle/>
                    <a:p>
                      <a:pPr>
                        <a:lnSpc>
                          <a:spcPct val="107000"/>
                        </a:lnSpc>
                        <a:spcAft>
                          <a:spcPts val="0"/>
                        </a:spcAft>
                      </a:pPr>
                      <a:r>
                        <a:rPr lang="en-NZ" sz="1100">
                          <a:effectLst/>
                          <a:latin typeface="Arial" panose="020B0604020202020204" pitchFamily="34" charset="0"/>
                          <a:ea typeface="Calibri" panose="020F0502020204030204" pitchFamily="34" charset="0"/>
                          <a:cs typeface="Times New Roman" panose="02020603050405020304" pitchFamily="18" charset="0"/>
                        </a:rPr>
                        <a:t>Cooking Range 10 KW</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NZ"/>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NZ"/>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NZ"/>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NZ"/>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3815769"/>
                  </a:ext>
                </a:extLst>
              </a:tr>
              <a:tr h="658406">
                <a:tc>
                  <a:txBody>
                    <a:bodyPr/>
                    <a:lstStyle/>
                    <a:p>
                      <a:pPr>
                        <a:lnSpc>
                          <a:spcPct val="107000"/>
                        </a:lnSpc>
                        <a:spcAft>
                          <a:spcPts val="0"/>
                        </a:spcAft>
                      </a:pPr>
                      <a:r>
                        <a:rPr lang="en-NZ" sz="1100">
                          <a:effectLst/>
                          <a:latin typeface="Arial" panose="020B0604020202020204" pitchFamily="34" charset="0"/>
                          <a:ea typeface="Calibri" panose="020F0502020204030204" pitchFamily="34" charset="0"/>
                          <a:cs typeface="Times New Roman" panose="02020603050405020304" pitchFamily="18" charset="0"/>
                        </a:rPr>
                        <a:t>Controlled Hot water Heater 4.8 KW</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NZ"/>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NZ"/>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NZ"/>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NZ"/>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948477"/>
                  </a:ext>
                </a:extLst>
              </a:tr>
              <a:tr h="371348">
                <a:tc>
                  <a:txBody>
                    <a:bodyPr/>
                    <a:lstStyle/>
                    <a:p>
                      <a:pPr>
                        <a:lnSpc>
                          <a:spcPct val="107000"/>
                        </a:lnSpc>
                        <a:spcAft>
                          <a:spcPts val="0"/>
                        </a:spcAft>
                      </a:pPr>
                      <a:r>
                        <a:rPr lang="en-NZ"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NZ"/>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NZ"/>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NZ"/>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NZ"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0754848"/>
                  </a:ext>
                </a:extLst>
              </a:tr>
              <a:tr h="356588">
                <a:tc>
                  <a:txBody>
                    <a:bodyPr/>
                    <a:lstStyle/>
                    <a:p>
                      <a:pPr>
                        <a:lnSpc>
                          <a:spcPct val="107000"/>
                        </a:lnSpc>
                        <a:spcAft>
                          <a:spcPts val="0"/>
                        </a:spcAft>
                      </a:pPr>
                      <a:r>
                        <a:rPr lang="en-NZ"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NZ"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NZ"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NZ" sz="1100" b="1" dirty="0">
                          <a:effectLst/>
                          <a:latin typeface="Calibri" panose="020F0502020204030204" pitchFamily="34" charset="0"/>
                          <a:ea typeface="Calibri" panose="020F0502020204030204" pitchFamily="34" charset="0"/>
                          <a:cs typeface="Times New Roman" panose="02020603050405020304" pitchFamily="18" charset="0"/>
                        </a:rPr>
                        <a:t>Max. Current Demand</a:t>
                      </a:r>
                      <a:endParaRPr lang="en-N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en-N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4460329"/>
                  </a:ext>
                </a:extLst>
              </a:tr>
            </a:tbl>
          </a:graphicData>
        </a:graphic>
      </p:graphicFrame>
    </p:spTree>
    <p:extLst>
      <p:ext uri="{BB962C8B-B14F-4D97-AF65-F5344CB8AC3E}">
        <p14:creationId xmlns:p14="http://schemas.microsoft.com/office/powerpoint/2010/main" val="33548490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801165724"/>
              </p:ext>
            </p:extLst>
          </p:nvPr>
        </p:nvGraphicFramePr>
        <p:xfrm>
          <a:off x="2081349" y="949235"/>
          <a:ext cx="7811587" cy="5143432"/>
        </p:xfrm>
        <a:graphic>
          <a:graphicData uri="http://schemas.openxmlformats.org/drawingml/2006/table">
            <a:tbl>
              <a:tblPr firstRow="1" firstCol="1" bandRow="1"/>
              <a:tblGrid>
                <a:gridCol w="1424385">
                  <a:extLst>
                    <a:ext uri="{9D8B030D-6E8A-4147-A177-3AD203B41FA5}">
                      <a16:colId xmlns:a16="http://schemas.microsoft.com/office/drawing/2014/main" val="215767472"/>
                    </a:ext>
                  </a:extLst>
                </a:gridCol>
                <a:gridCol w="1194785">
                  <a:extLst>
                    <a:ext uri="{9D8B030D-6E8A-4147-A177-3AD203B41FA5}">
                      <a16:colId xmlns:a16="http://schemas.microsoft.com/office/drawing/2014/main" val="4206948786"/>
                    </a:ext>
                  </a:extLst>
                </a:gridCol>
                <a:gridCol w="1317815">
                  <a:extLst>
                    <a:ext uri="{9D8B030D-6E8A-4147-A177-3AD203B41FA5}">
                      <a16:colId xmlns:a16="http://schemas.microsoft.com/office/drawing/2014/main" val="2338531954"/>
                    </a:ext>
                  </a:extLst>
                </a:gridCol>
                <a:gridCol w="2678085">
                  <a:extLst>
                    <a:ext uri="{9D8B030D-6E8A-4147-A177-3AD203B41FA5}">
                      <a16:colId xmlns:a16="http://schemas.microsoft.com/office/drawing/2014/main" val="1729766795"/>
                    </a:ext>
                  </a:extLst>
                </a:gridCol>
                <a:gridCol w="1196517">
                  <a:extLst>
                    <a:ext uri="{9D8B030D-6E8A-4147-A177-3AD203B41FA5}">
                      <a16:colId xmlns:a16="http://schemas.microsoft.com/office/drawing/2014/main" val="4147554525"/>
                    </a:ext>
                  </a:extLst>
                </a:gridCol>
              </a:tblGrid>
              <a:tr h="441178">
                <a:tc>
                  <a:txBody>
                    <a:bodyPr/>
                    <a:lstStyle/>
                    <a:p>
                      <a:pPr>
                        <a:lnSpc>
                          <a:spcPct val="107000"/>
                        </a:lnSpc>
                        <a:spcAft>
                          <a:spcPts val="0"/>
                        </a:spcAft>
                      </a:pPr>
                      <a:r>
                        <a:rPr lang="en-NZ" sz="1100" b="1">
                          <a:effectLst/>
                          <a:latin typeface="Calibri" panose="020F0502020204030204" pitchFamily="34" charset="0"/>
                          <a:ea typeface="Calibri" panose="020F0502020204030204" pitchFamily="34" charset="0"/>
                          <a:cs typeface="Times New Roman" panose="02020603050405020304" pitchFamily="18" charset="0"/>
                        </a:rPr>
                        <a:t>Equipment</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NZ" sz="1100" b="1">
                          <a:effectLst/>
                          <a:latin typeface="Calibri" panose="020F0502020204030204" pitchFamily="34" charset="0"/>
                          <a:ea typeface="Calibri" panose="020F0502020204030204" pitchFamily="34" charset="0"/>
                          <a:cs typeface="Times New Roman" panose="02020603050405020304" pitchFamily="18" charset="0"/>
                        </a:rPr>
                        <a:t>Number of points</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NZ" sz="1100" b="1">
                          <a:effectLst/>
                          <a:latin typeface="Calibri" panose="020F0502020204030204" pitchFamily="34" charset="0"/>
                          <a:ea typeface="Calibri" panose="020F0502020204030204" pitchFamily="34" charset="0"/>
                          <a:cs typeface="Times New Roman" panose="02020603050405020304" pitchFamily="18" charset="0"/>
                        </a:rPr>
                        <a:t>Load group</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NZ" sz="1100" b="1">
                          <a:effectLst/>
                          <a:latin typeface="Calibri" panose="020F0502020204030204" pitchFamily="34" charset="0"/>
                          <a:ea typeface="Calibri" panose="020F0502020204030204" pitchFamily="34" charset="0"/>
                          <a:cs typeface="Times New Roman" panose="02020603050405020304" pitchFamily="18" charset="0"/>
                        </a:rPr>
                        <a:t>Calculation</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NZ" sz="1100" b="1">
                          <a:effectLst/>
                          <a:latin typeface="Calibri" panose="020F0502020204030204" pitchFamily="34" charset="0"/>
                          <a:ea typeface="Calibri" panose="020F0502020204030204" pitchFamily="34" charset="0"/>
                          <a:cs typeface="Times New Roman" panose="02020603050405020304" pitchFamily="18" charset="0"/>
                        </a:rPr>
                        <a:t>Load current</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4624116"/>
                  </a:ext>
                </a:extLst>
              </a:tr>
              <a:tr h="661767">
                <a:tc>
                  <a:txBody>
                    <a:bodyPr/>
                    <a:lstStyle/>
                    <a:p>
                      <a:pPr>
                        <a:lnSpc>
                          <a:spcPct val="107000"/>
                        </a:lnSpc>
                        <a:spcAft>
                          <a:spcPts val="0"/>
                        </a:spcAft>
                      </a:pPr>
                      <a:r>
                        <a:rPr lang="en-NZ" sz="1100">
                          <a:effectLst/>
                          <a:latin typeface="Arial" panose="020B0604020202020204" pitchFamily="34" charset="0"/>
                          <a:ea typeface="Calibri" panose="020F0502020204030204" pitchFamily="34" charset="0"/>
                          <a:cs typeface="Times New Roman" panose="02020603050405020304" pitchFamily="18" charset="0"/>
                        </a:rPr>
                        <a:t>Lighting points</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NZ" sz="1100">
                          <a:effectLst/>
                          <a:latin typeface="Calibri" panose="020F0502020204030204" pitchFamily="34" charset="0"/>
                          <a:ea typeface="Calibri" panose="020F0502020204030204" pitchFamily="34" charset="0"/>
                          <a:cs typeface="Times New Roman" panose="02020603050405020304" pitchFamily="18" charset="0"/>
                        </a:rPr>
                        <a:t>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NZ" sz="1100">
                          <a:effectLst/>
                          <a:latin typeface="Calibri" panose="020F0502020204030204" pitchFamily="34" charset="0"/>
                          <a:ea typeface="Calibri" panose="020F0502020204030204" pitchFamily="34" charset="0"/>
                          <a:cs typeface="Times New Roman" panose="02020603050405020304" pitchFamily="18" charset="0"/>
                        </a:rPr>
                        <a:t>A(1)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NZ" sz="1100">
                          <a:effectLst/>
                          <a:latin typeface="Calibri" panose="020F0502020204030204" pitchFamily="34" charset="0"/>
                          <a:ea typeface="Calibri" panose="020F0502020204030204" pitchFamily="34" charset="0"/>
                          <a:cs typeface="Times New Roman" panose="02020603050405020304" pitchFamily="18" charset="0"/>
                        </a:rPr>
                        <a:t>1 to 20=3A</a:t>
                      </a:r>
                    </a:p>
                    <a:p>
                      <a:pPr>
                        <a:lnSpc>
                          <a:spcPct val="107000"/>
                        </a:lnSpc>
                        <a:spcAft>
                          <a:spcPts val="0"/>
                        </a:spcAft>
                      </a:pPr>
                      <a:r>
                        <a:rPr lang="en-NZ" sz="1100">
                          <a:effectLst/>
                          <a:latin typeface="Calibri" panose="020F0502020204030204" pitchFamily="34" charset="0"/>
                          <a:ea typeface="Calibri" panose="020F0502020204030204" pitchFamily="34" charset="0"/>
                          <a:cs typeface="Times New Roman" panose="02020603050405020304" pitchFamily="18" charset="0"/>
                        </a:rPr>
                        <a:t>21-40 3=2A</a:t>
                      </a:r>
                    </a:p>
                    <a:p>
                      <a:pPr>
                        <a:lnSpc>
                          <a:spcPct val="107000"/>
                        </a:lnSpc>
                        <a:spcAft>
                          <a:spcPts val="0"/>
                        </a:spcAft>
                      </a:pPr>
                      <a:r>
                        <a:rPr lang="en-NZ"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NZ" sz="1100">
                          <a:effectLst/>
                          <a:latin typeface="Calibri" panose="020F0502020204030204" pitchFamily="34" charset="0"/>
                          <a:ea typeface="Calibri" panose="020F0502020204030204" pitchFamily="34" charset="0"/>
                          <a:cs typeface="Times New Roman" panose="02020603050405020304" pitchFamily="18" charset="0"/>
                        </a:rPr>
                        <a:t>5A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7412096"/>
                  </a:ext>
                </a:extLst>
              </a:tr>
              <a:tr h="661767">
                <a:tc>
                  <a:txBody>
                    <a:bodyPr/>
                    <a:lstStyle/>
                    <a:p>
                      <a:pPr>
                        <a:lnSpc>
                          <a:spcPct val="107000"/>
                        </a:lnSpc>
                        <a:spcAft>
                          <a:spcPts val="0"/>
                        </a:spcAft>
                      </a:pPr>
                      <a:r>
                        <a:rPr lang="en-NZ" sz="1100">
                          <a:effectLst/>
                          <a:latin typeface="Arial" panose="020B0604020202020204" pitchFamily="34" charset="0"/>
                          <a:ea typeface="Calibri" panose="020F0502020204030204" pitchFamily="34" charset="0"/>
                          <a:cs typeface="Times New Roman" panose="02020603050405020304" pitchFamily="18" charset="0"/>
                        </a:rPr>
                        <a:t>300W flood lights Outdoor Lighting</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NZ" sz="1100">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NZ" sz="1100">
                          <a:effectLst/>
                          <a:latin typeface="Calibri" panose="020F0502020204030204" pitchFamily="34" charset="0"/>
                          <a:ea typeface="Calibri" panose="020F0502020204030204" pitchFamily="34" charset="0"/>
                          <a:cs typeface="Times New Roman" panose="02020603050405020304" pitchFamily="18" charset="0"/>
                        </a:rPr>
                        <a:t>A2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NZ" sz="1100">
                          <a:effectLst/>
                          <a:latin typeface="Calibri" panose="020F0502020204030204" pitchFamily="34" charset="0"/>
                          <a:ea typeface="Calibri" panose="020F0502020204030204" pitchFamily="34" charset="0"/>
                          <a:cs typeface="Times New Roman" panose="02020603050405020304" pitchFamily="18" charset="0"/>
                        </a:rPr>
                        <a:t>1200x0.75/230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NZ" sz="1100">
                          <a:effectLst/>
                          <a:latin typeface="Calibri" panose="020F0502020204030204" pitchFamily="34" charset="0"/>
                          <a:ea typeface="Calibri" panose="020F0502020204030204" pitchFamily="34" charset="0"/>
                          <a:cs typeface="Times New Roman" panose="02020603050405020304" pitchFamily="18" charset="0"/>
                        </a:rPr>
                        <a:t>3.9A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5386451"/>
                  </a:ext>
                </a:extLst>
              </a:tr>
              <a:tr h="661767">
                <a:tc>
                  <a:txBody>
                    <a:bodyPr/>
                    <a:lstStyle/>
                    <a:p>
                      <a:pPr>
                        <a:lnSpc>
                          <a:spcPct val="107000"/>
                        </a:lnSpc>
                        <a:spcAft>
                          <a:spcPts val="0"/>
                        </a:spcAft>
                      </a:pPr>
                      <a:r>
                        <a:rPr lang="en-NZ" sz="1100">
                          <a:effectLst/>
                          <a:latin typeface="Arial" panose="020B0604020202020204" pitchFamily="34" charset="0"/>
                          <a:ea typeface="Calibri" panose="020F0502020204030204" pitchFamily="34" charset="0"/>
                          <a:cs typeface="Times New Roman" panose="02020603050405020304" pitchFamily="18" charset="0"/>
                        </a:rPr>
                        <a:t>Single socket outlets </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NZ" sz="1100">
                          <a:effectLst/>
                          <a:latin typeface="Arial" panose="020B0604020202020204" pitchFamily="34" charset="0"/>
                          <a:ea typeface="Calibri" panose="020F0502020204030204" pitchFamily="34" charset="0"/>
                          <a:cs typeface="Times New Roman" panose="02020603050405020304" pitchFamily="18" charset="0"/>
                        </a:rPr>
                        <a:t> </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NZ" sz="1100">
                          <a:effectLst/>
                          <a:latin typeface="Calibri" panose="020F0502020204030204" pitchFamily="34" charset="0"/>
                          <a:ea typeface="Calibri" panose="020F0502020204030204" pitchFamily="34" charset="0"/>
                          <a:cs typeface="Times New Roman" panose="02020603050405020304" pitchFamily="18"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NZ" sz="1100">
                          <a:effectLst/>
                          <a:latin typeface="Calibri" panose="020F0502020204030204" pitchFamily="34" charset="0"/>
                          <a:ea typeface="Calibri" panose="020F0502020204030204" pitchFamily="34" charset="0"/>
                          <a:cs typeface="Times New Roman" panose="02020603050405020304" pitchFamily="18" charset="0"/>
                        </a:rPr>
                        <a:t>B1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NZ" sz="1100" dirty="0" smtClean="0">
                          <a:effectLst/>
                          <a:latin typeface="Calibri" panose="020F0502020204030204" pitchFamily="34" charset="0"/>
                          <a:ea typeface="Calibri" panose="020F0502020204030204" pitchFamily="34" charset="0"/>
                          <a:cs typeface="Times New Roman" panose="02020603050405020304" pitchFamily="18" charset="0"/>
                        </a:rPr>
                        <a:t>For additional 21</a:t>
                      </a:r>
                      <a:r>
                        <a:rPr lang="en-NZ" sz="1100" baseline="0" dirty="0" smtClean="0">
                          <a:effectLst/>
                          <a:latin typeface="Calibri" panose="020F0502020204030204" pitchFamily="34" charset="0"/>
                          <a:ea typeface="Calibri" panose="020F0502020204030204" pitchFamily="34" charset="0"/>
                          <a:cs typeface="Times New Roman" panose="02020603050405020304" pitchFamily="18" charset="0"/>
                        </a:rPr>
                        <a:t> to </a:t>
                      </a:r>
                      <a:r>
                        <a:rPr lang="en-NZ" sz="1100" dirty="0" smtClean="0">
                          <a:effectLst/>
                          <a:latin typeface="Calibri" panose="020F0502020204030204" pitchFamily="34" charset="0"/>
                          <a:ea typeface="Calibri" panose="020F0502020204030204" pitchFamily="34" charset="0"/>
                          <a:cs typeface="Times New Roman" panose="02020603050405020304" pitchFamily="18" charset="0"/>
                        </a:rPr>
                        <a:t>40= 5A</a:t>
                      </a:r>
                    </a:p>
                    <a:p>
                      <a:pPr>
                        <a:lnSpc>
                          <a:spcPct val="107000"/>
                        </a:lnSpc>
                        <a:spcAft>
                          <a:spcPts val="0"/>
                        </a:spcAft>
                      </a:pPr>
                      <a:r>
                        <a:rPr lang="en-NZ" sz="1100" dirty="0" smtClean="0">
                          <a:effectLst/>
                          <a:latin typeface="Calibri" panose="020F0502020204030204" pitchFamily="34" charset="0"/>
                          <a:ea typeface="Calibri" panose="020F0502020204030204" pitchFamily="34" charset="0"/>
                          <a:cs typeface="Times New Roman" panose="02020603050405020304" pitchFamily="18" charset="0"/>
                        </a:rPr>
                        <a:t>6</a:t>
                      </a:r>
                      <a:r>
                        <a:rPr lang="en-NZ" sz="1100" baseline="0" dirty="0" smtClean="0">
                          <a:effectLst/>
                          <a:latin typeface="Calibri" panose="020F0502020204030204" pitchFamily="34" charset="0"/>
                          <a:ea typeface="Calibri" panose="020F0502020204030204" pitchFamily="34" charset="0"/>
                          <a:cs typeface="Times New Roman" panose="02020603050405020304" pitchFamily="18" charset="0"/>
                        </a:rPr>
                        <a:t> points  additional</a:t>
                      </a:r>
                      <a:endParaRPr lang="en-N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NZ" sz="1100">
                          <a:effectLst/>
                          <a:latin typeface="Calibri" panose="020F0502020204030204" pitchFamily="34" charset="0"/>
                          <a:ea typeface="Calibri" panose="020F0502020204030204" pitchFamily="34" charset="0"/>
                          <a:cs typeface="Times New Roman" panose="02020603050405020304" pitchFamily="18" charset="0"/>
                        </a:rPr>
                        <a:t>Added bellow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554290"/>
                  </a:ext>
                </a:extLst>
              </a:tr>
              <a:tr h="441178">
                <a:tc>
                  <a:txBody>
                    <a:bodyPr/>
                    <a:lstStyle/>
                    <a:p>
                      <a:pPr>
                        <a:lnSpc>
                          <a:spcPct val="107000"/>
                        </a:lnSpc>
                        <a:spcAft>
                          <a:spcPts val="0"/>
                        </a:spcAft>
                      </a:pPr>
                      <a:r>
                        <a:rPr lang="en-NZ" sz="1100">
                          <a:effectLst/>
                          <a:latin typeface="Arial" panose="020B0604020202020204" pitchFamily="34" charset="0"/>
                          <a:ea typeface="Calibri" panose="020F0502020204030204" pitchFamily="34" charset="0"/>
                          <a:cs typeface="Times New Roman" panose="02020603050405020304" pitchFamily="18" charset="0"/>
                        </a:rPr>
                        <a:t>Double Socket Outlets</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NZ" sz="1100" dirty="0" smtClean="0">
                          <a:effectLst/>
                          <a:latin typeface="Calibri" panose="020F0502020204030204" pitchFamily="34" charset="0"/>
                          <a:ea typeface="Calibri" panose="020F0502020204030204" pitchFamily="34" charset="0"/>
                          <a:cs typeface="Times New Roman" panose="02020603050405020304" pitchFamily="18" charset="0"/>
                        </a:rPr>
                        <a:t>Change</a:t>
                      </a:r>
                      <a:r>
                        <a:rPr lang="en-NZ" sz="1100" baseline="0" dirty="0" smtClean="0">
                          <a:effectLst/>
                          <a:latin typeface="Calibri" panose="020F0502020204030204" pitchFamily="34" charset="0"/>
                          <a:ea typeface="Calibri" panose="020F0502020204030204" pitchFamily="34" charset="0"/>
                          <a:cs typeface="Times New Roman" panose="02020603050405020304" pitchFamily="18" charset="0"/>
                        </a:rPr>
                        <a:t> to single</a:t>
                      </a:r>
                      <a:endParaRPr lang="en-NZ"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NZ" sz="1100" dirty="0" smtClean="0">
                          <a:effectLst/>
                          <a:latin typeface="Calibri" panose="020F0502020204030204" pitchFamily="34" charset="0"/>
                          <a:ea typeface="Calibri" panose="020F0502020204030204" pitchFamily="34" charset="0"/>
                          <a:cs typeface="Times New Roman" panose="02020603050405020304" pitchFamily="18" charset="0"/>
                        </a:rPr>
                        <a:t>10 </a:t>
                      </a:r>
                      <a:r>
                        <a:rPr lang="en-NZ" sz="1100" dirty="0">
                          <a:effectLst/>
                          <a:latin typeface="Calibri" panose="020F0502020204030204" pitchFamily="34" charset="0"/>
                          <a:ea typeface="Calibri" panose="020F0502020204030204" pitchFamily="34" charset="0"/>
                          <a:cs typeface="Times New Roman" panose="02020603050405020304" pitchFamily="18" charset="0"/>
                        </a:rPr>
                        <a:t>x 2= 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NZ" sz="1100">
                          <a:effectLst/>
                          <a:latin typeface="Calibri" panose="020F0502020204030204" pitchFamily="34" charset="0"/>
                          <a:ea typeface="Calibri" panose="020F0502020204030204" pitchFamily="34" charset="0"/>
                          <a:cs typeface="Times New Roman" panose="02020603050405020304" pitchFamily="18" charset="0"/>
                        </a:rPr>
                        <a:t>B1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NZ" sz="1100">
                          <a:effectLst/>
                          <a:latin typeface="Calibri" panose="020F0502020204030204" pitchFamily="34" charset="0"/>
                          <a:ea typeface="Calibri" panose="020F0502020204030204" pitchFamily="34" charset="0"/>
                          <a:cs typeface="Times New Roman" panose="02020603050405020304" pitchFamily="18" charset="0"/>
                        </a:rPr>
                        <a:t>1-20= 10A+ 5A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NZ" sz="1100">
                          <a:effectLst/>
                          <a:latin typeface="Calibri" panose="020F0502020204030204" pitchFamily="34" charset="0"/>
                          <a:ea typeface="Calibri" panose="020F0502020204030204" pitchFamily="34" charset="0"/>
                          <a:cs typeface="Times New Roman" panose="02020603050405020304" pitchFamily="18" charset="0"/>
                        </a:rPr>
                        <a:t>15A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6754191"/>
                  </a:ext>
                </a:extLst>
              </a:tr>
              <a:tr h="441178">
                <a:tc>
                  <a:txBody>
                    <a:bodyPr/>
                    <a:lstStyle/>
                    <a:p>
                      <a:pPr>
                        <a:lnSpc>
                          <a:spcPct val="107000"/>
                        </a:lnSpc>
                        <a:spcAft>
                          <a:spcPts val="0"/>
                        </a:spcAft>
                      </a:pPr>
                      <a:r>
                        <a:rPr lang="en-NZ" sz="1100">
                          <a:effectLst/>
                          <a:latin typeface="Arial" panose="020B0604020202020204" pitchFamily="34" charset="0"/>
                          <a:ea typeface="Calibri" panose="020F0502020204030204" pitchFamily="34" charset="0"/>
                          <a:cs typeface="Times New Roman" panose="02020603050405020304" pitchFamily="18" charset="0"/>
                        </a:rPr>
                        <a:t>15 A Socket outlets</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NZ" sz="1100">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NZ" sz="1100">
                          <a:effectLst/>
                          <a:latin typeface="Calibri" panose="020F0502020204030204" pitchFamily="34" charset="0"/>
                          <a:ea typeface="Calibri" panose="020F0502020204030204" pitchFamily="34" charset="0"/>
                          <a:cs typeface="Times New Roman" panose="02020603050405020304" pitchFamily="18" charset="0"/>
                        </a:rPr>
                        <a:t>B3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NZ" sz="1100">
                          <a:effectLst/>
                          <a:latin typeface="Calibri" panose="020F0502020204030204" pitchFamily="34" charset="0"/>
                          <a:ea typeface="Calibri" panose="020F0502020204030204" pitchFamily="34" charset="0"/>
                          <a:cs typeface="Times New Roman" panose="02020603050405020304" pitchFamily="18" charset="0"/>
                        </a:rPr>
                        <a:t>10A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NZ" sz="1100">
                          <a:effectLst/>
                          <a:latin typeface="Calibri" panose="020F0502020204030204" pitchFamily="34" charset="0"/>
                          <a:ea typeface="Calibri" panose="020F0502020204030204" pitchFamily="34" charset="0"/>
                          <a:cs typeface="Times New Roman" panose="02020603050405020304" pitchFamily="18" charset="0"/>
                        </a:rPr>
                        <a:t>10A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0451812"/>
                  </a:ext>
                </a:extLst>
              </a:tr>
              <a:tr h="441178">
                <a:tc>
                  <a:txBody>
                    <a:bodyPr/>
                    <a:lstStyle/>
                    <a:p>
                      <a:pPr>
                        <a:lnSpc>
                          <a:spcPct val="107000"/>
                        </a:lnSpc>
                        <a:spcAft>
                          <a:spcPts val="0"/>
                        </a:spcAft>
                      </a:pPr>
                      <a:r>
                        <a:rPr lang="en-NZ" sz="1100" dirty="0">
                          <a:effectLst/>
                          <a:latin typeface="Arial" panose="020B0604020202020204" pitchFamily="34" charset="0"/>
                          <a:ea typeface="Calibri" panose="020F0502020204030204" pitchFamily="34" charset="0"/>
                          <a:cs typeface="Times New Roman" panose="02020603050405020304" pitchFamily="18" charset="0"/>
                        </a:rPr>
                        <a:t>Cooking Range </a:t>
                      </a:r>
                      <a:endParaRPr lang="en-NZ" sz="11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0"/>
                        </a:spcAft>
                      </a:pPr>
                      <a:r>
                        <a:rPr lang="en-NZ" sz="1100" dirty="0" smtClean="0">
                          <a:effectLst/>
                          <a:latin typeface="Arial" panose="020B0604020202020204" pitchFamily="34" charset="0"/>
                          <a:ea typeface="Calibri" panose="020F0502020204030204" pitchFamily="34" charset="0"/>
                          <a:cs typeface="Times New Roman" panose="02020603050405020304" pitchFamily="18" charset="0"/>
                        </a:rPr>
                        <a:t>10 </a:t>
                      </a:r>
                      <a:r>
                        <a:rPr lang="en-NZ" sz="1100" dirty="0">
                          <a:effectLst/>
                          <a:latin typeface="Arial" panose="020B0604020202020204" pitchFamily="34" charset="0"/>
                          <a:ea typeface="Calibri" panose="020F0502020204030204" pitchFamily="34" charset="0"/>
                          <a:cs typeface="Times New Roman" panose="02020603050405020304" pitchFamily="18" charset="0"/>
                        </a:rPr>
                        <a:t>KW</a:t>
                      </a:r>
                      <a:endParaRPr lang="en-N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NZ" sz="110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NZ" sz="1100">
                          <a:effectLst/>
                          <a:latin typeface="Calibri" panose="020F0502020204030204" pitchFamily="34" charset="0"/>
                          <a:ea typeface="Calibri" panose="020F0502020204030204" pitchFamily="34" charset="0"/>
                          <a:cs typeface="Times New Roman" panose="02020603050405020304" pitchFamily="18" charset="0"/>
                        </a:rPr>
                        <a:t>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NZ" sz="1100">
                          <a:effectLst/>
                          <a:latin typeface="Calibri" panose="020F0502020204030204" pitchFamily="34" charset="0"/>
                          <a:ea typeface="Calibri" panose="020F0502020204030204" pitchFamily="34" charset="0"/>
                          <a:cs typeface="Times New Roman" panose="02020603050405020304" pitchFamily="18" charset="0"/>
                        </a:rPr>
                        <a:t>10x1000x0.5/230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NZ" sz="1100">
                          <a:effectLst/>
                          <a:latin typeface="Calibri" panose="020F0502020204030204" pitchFamily="34" charset="0"/>
                          <a:ea typeface="Calibri" panose="020F0502020204030204" pitchFamily="34" charset="0"/>
                          <a:cs typeface="Times New Roman" panose="02020603050405020304" pitchFamily="18" charset="0"/>
                        </a:rPr>
                        <a:t>21.7A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7105842"/>
                  </a:ext>
                </a:extLst>
              </a:tr>
              <a:tr h="661767">
                <a:tc>
                  <a:txBody>
                    <a:bodyPr/>
                    <a:lstStyle/>
                    <a:p>
                      <a:pPr>
                        <a:lnSpc>
                          <a:spcPct val="107000"/>
                        </a:lnSpc>
                        <a:spcAft>
                          <a:spcPts val="0"/>
                        </a:spcAft>
                      </a:pPr>
                      <a:r>
                        <a:rPr lang="en-NZ" sz="1100">
                          <a:effectLst/>
                          <a:latin typeface="Arial" panose="020B0604020202020204" pitchFamily="34" charset="0"/>
                          <a:ea typeface="Calibri" panose="020F0502020204030204" pitchFamily="34" charset="0"/>
                          <a:cs typeface="Times New Roman" panose="02020603050405020304" pitchFamily="18" charset="0"/>
                        </a:rPr>
                        <a:t>Controlled Hot water Heater 4.8 KW</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NZ" sz="110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NZ" sz="1100">
                          <a:effectLst/>
                          <a:latin typeface="Calibri" panose="020F0502020204030204" pitchFamily="34" charset="0"/>
                          <a:ea typeface="Calibri" panose="020F0502020204030204" pitchFamily="34" charset="0"/>
                          <a:cs typeface="Times New Roman" panose="02020603050405020304" pitchFamily="18" charset="0"/>
                        </a:rPr>
                        <a:t>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NZ" sz="1100">
                          <a:effectLst/>
                          <a:latin typeface="Calibri" panose="020F0502020204030204" pitchFamily="34" charset="0"/>
                          <a:ea typeface="Calibri" panose="020F0502020204030204" pitchFamily="34" charset="0"/>
                          <a:cs typeface="Times New Roman" panose="02020603050405020304" pitchFamily="18" charset="0"/>
                        </a:rPr>
                        <a:t>4.8x1000/230=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NZ" sz="1100">
                          <a:effectLst/>
                          <a:latin typeface="Calibri" panose="020F0502020204030204" pitchFamily="34" charset="0"/>
                          <a:ea typeface="Calibri" panose="020F0502020204030204" pitchFamily="34" charset="0"/>
                          <a:cs typeface="Times New Roman" panose="02020603050405020304" pitchFamily="18" charset="0"/>
                        </a:rPr>
                        <a:t>20.9A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5175876"/>
                  </a:ext>
                </a:extLst>
              </a:tr>
              <a:tr h="373244">
                <a:tc>
                  <a:txBody>
                    <a:bodyPr/>
                    <a:lstStyle/>
                    <a:p>
                      <a:pPr>
                        <a:lnSpc>
                          <a:spcPct val="107000"/>
                        </a:lnSpc>
                        <a:spcAft>
                          <a:spcPts val="0"/>
                        </a:spcAft>
                      </a:pPr>
                      <a:r>
                        <a:rPr lang="en-NZ"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NZ"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NZ"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NZ"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NZ"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4366781"/>
                  </a:ext>
                </a:extLst>
              </a:tr>
              <a:tr h="358408">
                <a:tc>
                  <a:txBody>
                    <a:bodyPr/>
                    <a:lstStyle/>
                    <a:p>
                      <a:pPr>
                        <a:lnSpc>
                          <a:spcPct val="107000"/>
                        </a:lnSpc>
                        <a:spcAft>
                          <a:spcPts val="0"/>
                        </a:spcAft>
                      </a:pPr>
                      <a:r>
                        <a:rPr lang="en-NZ"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NZ"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NZ"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NZ" sz="1100" b="1">
                          <a:effectLst/>
                          <a:latin typeface="Calibri" panose="020F0502020204030204" pitchFamily="34" charset="0"/>
                          <a:ea typeface="Calibri" panose="020F0502020204030204" pitchFamily="34" charset="0"/>
                          <a:cs typeface="Times New Roman" panose="02020603050405020304" pitchFamily="18" charset="0"/>
                        </a:rPr>
                        <a:t>Max. Current Demand</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NZ" sz="1100" dirty="0">
                          <a:effectLst/>
                          <a:latin typeface="Calibri" panose="020F0502020204030204" pitchFamily="34" charset="0"/>
                          <a:ea typeface="Calibri" panose="020F0502020204030204" pitchFamily="34" charset="0"/>
                          <a:cs typeface="Times New Roman" panose="02020603050405020304" pitchFamily="18" charset="0"/>
                        </a:rPr>
                        <a:t>77A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639536"/>
                  </a:ext>
                </a:extLst>
              </a:tr>
            </a:tbl>
          </a:graphicData>
        </a:graphic>
      </p:graphicFrame>
    </p:spTree>
    <p:extLst>
      <p:ext uri="{BB962C8B-B14F-4D97-AF65-F5344CB8AC3E}">
        <p14:creationId xmlns:p14="http://schemas.microsoft.com/office/powerpoint/2010/main" val="25828768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06029"/>
          </a:xfrm>
        </p:spPr>
        <p:txBody>
          <a:bodyPr/>
          <a:lstStyle/>
          <a:p>
            <a:r>
              <a:rPr lang="en-NZ" dirty="0">
                <a:solidFill>
                  <a:srgbClr val="0071CE"/>
                </a:solidFill>
                <a:latin typeface="Arial" panose="020B0604020202020204" pitchFamily="34" charset="0"/>
              </a:rPr>
              <a:t>Materials Used in Cables </a:t>
            </a:r>
            <a:endParaRPr lang="en-NZ" dirty="0"/>
          </a:p>
        </p:txBody>
      </p:sp>
      <p:sp>
        <p:nvSpPr>
          <p:cNvPr id="3" name="Content Placeholder 2"/>
          <p:cNvSpPr>
            <a:spLocks noGrp="1"/>
          </p:cNvSpPr>
          <p:nvPr>
            <p:ph idx="1"/>
          </p:nvPr>
        </p:nvSpPr>
        <p:spPr>
          <a:xfrm>
            <a:off x="838200" y="1071153"/>
            <a:ext cx="10515600" cy="5660573"/>
          </a:xfrm>
        </p:spPr>
        <p:txBody>
          <a:bodyPr>
            <a:normAutofit fontScale="92500" lnSpcReduction="20000"/>
          </a:bodyPr>
          <a:lstStyle/>
          <a:p>
            <a:pPr lvl="0"/>
            <a:r>
              <a:rPr lang="en-NZ" sz="2600" dirty="0">
                <a:solidFill>
                  <a:srgbClr val="0071CE"/>
                </a:solidFill>
                <a:latin typeface="Arial" panose="020B0604020202020204" pitchFamily="34" charset="0"/>
              </a:rPr>
              <a:t>Cable and Flexible Cord Insulating Materials </a:t>
            </a:r>
          </a:p>
          <a:p>
            <a:pPr lvl="0"/>
            <a:r>
              <a:rPr lang="en-NZ" sz="2200" dirty="0">
                <a:solidFill>
                  <a:srgbClr val="656565"/>
                </a:solidFill>
                <a:latin typeface="Arial" panose="020B0604020202020204" pitchFamily="34" charset="0"/>
              </a:rPr>
              <a:t>Insulation needs to be a material that has high electrical resistance. </a:t>
            </a:r>
          </a:p>
          <a:p>
            <a:pPr lvl="0"/>
            <a:r>
              <a:rPr lang="en-NZ" sz="2200" dirty="0">
                <a:solidFill>
                  <a:srgbClr val="656565"/>
                </a:solidFill>
                <a:latin typeface="Arial" panose="020B0604020202020204" pitchFamily="34" charset="0"/>
              </a:rPr>
              <a:t>The most common materials used for insulation in cables and flexible cords are: </a:t>
            </a:r>
          </a:p>
          <a:p>
            <a:r>
              <a:rPr lang="en-NZ" sz="1400" dirty="0">
                <a:solidFill>
                  <a:srgbClr val="DA291C"/>
                </a:solidFill>
                <a:latin typeface="Wingdings 3" panose="05040102010807070707" pitchFamily="18" charset="2"/>
              </a:rPr>
              <a:t> </a:t>
            </a:r>
            <a:r>
              <a:rPr lang="en-NZ" sz="2400" b="0" i="0" u="none" strike="noStrike" baseline="0" dirty="0" smtClean="0">
                <a:solidFill>
                  <a:srgbClr val="0070C0"/>
                </a:solidFill>
                <a:latin typeface="Arial" panose="020B0604020202020204" pitchFamily="34" charset="0"/>
              </a:rPr>
              <a:t>Plastics:</a:t>
            </a:r>
          </a:p>
          <a:p>
            <a:pPr marL="0" indent="0">
              <a:buNone/>
            </a:pPr>
            <a:r>
              <a:rPr lang="en-NZ" sz="1900" b="1" dirty="0" smtClean="0">
                <a:solidFill>
                  <a:srgbClr val="92D050"/>
                </a:solidFill>
                <a:latin typeface="Arial" panose="020B0604020202020204" pitchFamily="34" charset="0"/>
              </a:rPr>
              <a:t>1- T</a:t>
            </a:r>
            <a:r>
              <a:rPr lang="en-NZ" sz="1900" b="1" i="0" u="none" strike="noStrike" baseline="0" dirty="0" smtClean="0">
                <a:solidFill>
                  <a:srgbClr val="92D050"/>
                </a:solidFill>
                <a:latin typeface="Arial" panose="020B0604020202020204" pitchFamily="34" charset="0"/>
              </a:rPr>
              <a:t>hermoplastics</a:t>
            </a:r>
            <a:r>
              <a:rPr lang="en-NZ" sz="1900" b="0" i="0" u="none" strike="noStrike" baseline="0" dirty="0" smtClean="0">
                <a:solidFill>
                  <a:srgbClr val="7E7E7E"/>
                </a:solidFill>
                <a:latin typeface="Arial" panose="020B0604020202020204" pitchFamily="34" charset="0"/>
              </a:rPr>
              <a:t>:</a:t>
            </a:r>
            <a:r>
              <a:rPr lang="en-NZ" sz="1900" b="0" i="0" u="none" strike="noStrike" dirty="0" smtClean="0">
                <a:solidFill>
                  <a:srgbClr val="7E7E7E"/>
                </a:solidFill>
                <a:latin typeface="Arial" panose="020B0604020202020204" pitchFamily="34" charset="0"/>
              </a:rPr>
              <a:t> </a:t>
            </a:r>
            <a:r>
              <a:rPr lang="en-NZ" sz="1900" dirty="0" smtClean="0">
                <a:solidFill>
                  <a:srgbClr val="656565"/>
                </a:solidFill>
                <a:latin typeface="Arial" panose="020B0604020202020204" pitchFamily="34" charset="0"/>
              </a:rPr>
              <a:t>B</a:t>
            </a:r>
            <a:r>
              <a:rPr lang="en-NZ" sz="1900" b="0" i="0" u="none" strike="noStrike" baseline="0" dirty="0" smtClean="0">
                <a:solidFill>
                  <a:srgbClr val="656565"/>
                </a:solidFill>
                <a:latin typeface="Arial" panose="020B0604020202020204" pitchFamily="34" charset="0"/>
              </a:rPr>
              <a:t>ecome soft when warmed and harden again when cooled. The process is repeatable.</a:t>
            </a:r>
            <a:r>
              <a:rPr lang="en-NZ" sz="1900" b="0" i="0" u="none" strike="noStrike" dirty="0" smtClean="0">
                <a:solidFill>
                  <a:srgbClr val="656565"/>
                </a:solidFill>
                <a:latin typeface="Arial" panose="020B0604020202020204" pitchFamily="34" charset="0"/>
              </a:rPr>
              <a:t> </a:t>
            </a:r>
            <a:r>
              <a:rPr lang="en-NZ" sz="1900" dirty="0">
                <a:solidFill>
                  <a:srgbClr val="656565"/>
                </a:solidFill>
                <a:latin typeface="Arial" panose="020B0604020202020204" pitchFamily="34" charset="0"/>
              </a:rPr>
              <a:t>T</a:t>
            </a:r>
            <a:r>
              <a:rPr lang="en-NZ" sz="1900" b="0" i="0" u="none" strike="noStrike" baseline="0" dirty="0" smtClean="0">
                <a:solidFill>
                  <a:srgbClr val="656565"/>
                </a:solidFill>
                <a:latin typeface="Arial" panose="020B0604020202020204" pitchFamily="34" charset="0"/>
              </a:rPr>
              <a:t>hat are of interest to</a:t>
            </a:r>
            <a:r>
              <a:rPr lang="en-NZ" sz="1900" b="0" i="0" u="none" strike="noStrike" dirty="0" smtClean="0">
                <a:solidFill>
                  <a:srgbClr val="656565"/>
                </a:solidFill>
                <a:latin typeface="Arial" panose="020B0604020202020204" pitchFamily="34" charset="0"/>
              </a:rPr>
              <a:t> </a:t>
            </a:r>
            <a:r>
              <a:rPr lang="en-NZ" sz="1900" b="0" i="0" u="none" strike="noStrike" baseline="0" dirty="0" smtClean="0">
                <a:solidFill>
                  <a:srgbClr val="656565"/>
                </a:solidFill>
                <a:latin typeface="Arial" panose="020B0604020202020204" pitchFamily="34" charset="0"/>
              </a:rPr>
              <a:t>us </a:t>
            </a:r>
            <a:r>
              <a:rPr lang="en-NZ" sz="1900" b="0" i="0" u="none" strike="noStrike" baseline="0" dirty="0" smtClean="0">
                <a:solidFill>
                  <a:srgbClr val="0070C0"/>
                </a:solidFill>
                <a:latin typeface="Arial" panose="020B0604020202020204" pitchFamily="34" charset="0"/>
              </a:rPr>
              <a:t>are polyvinyl chloride (PVC) and polyethylene (PE). </a:t>
            </a:r>
            <a:r>
              <a:rPr lang="en-NZ" sz="1900" b="0" i="0" u="none" strike="noStrike" baseline="0" dirty="0" smtClean="0">
                <a:latin typeface="Arial" panose="020B0604020202020204" pitchFamily="34" charset="0"/>
              </a:rPr>
              <a:t>TPS is a PVC cable operating temp:</a:t>
            </a:r>
            <a:r>
              <a:rPr lang="en-NZ" sz="1900" b="0" i="0" u="none" strike="noStrike" dirty="0" smtClean="0">
                <a:latin typeface="Arial" panose="020B0604020202020204" pitchFamily="34" charset="0"/>
              </a:rPr>
              <a:t> 0-60C </a:t>
            </a:r>
          </a:p>
          <a:p>
            <a:pPr marL="0" indent="0">
              <a:buNone/>
            </a:pPr>
            <a:r>
              <a:rPr lang="en-NZ" sz="1900" dirty="0" smtClean="0">
                <a:solidFill>
                  <a:srgbClr val="656565"/>
                </a:solidFill>
                <a:latin typeface="Arial" panose="020B0604020202020204" pitchFamily="34" charset="0"/>
              </a:rPr>
              <a:t>2- </a:t>
            </a:r>
            <a:r>
              <a:rPr lang="en-NZ" sz="1900" b="1" dirty="0">
                <a:solidFill>
                  <a:srgbClr val="92D050"/>
                </a:solidFill>
                <a:latin typeface="Arial" panose="020B0604020202020204" pitchFamily="34" charset="0"/>
              </a:rPr>
              <a:t>T</a:t>
            </a:r>
            <a:r>
              <a:rPr lang="en-NZ" sz="1900" b="1" i="0" u="none" strike="noStrike" baseline="0" dirty="0" smtClean="0">
                <a:solidFill>
                  <a:srgbClr val="92D050"/>
                </a:solidFill>
                <a:latin typeface="Arial" panose="020B0604020202020204" pitchFamily="34" charset="0"/>
              </a:rPr>
              <a:t>hermosetting plastics</a:t>
            </a:r>
            <a:r>
              <a:rPr lang="en-NZ" sz="1900" dirty="0">
                <a:solidFill>
                  <a:srgbClr val="7E7E7E"/>
                </a:solidFill>
                <a:latin typeface="Arial" panose="020B0604020202020204" pitchFamily="34" charset="0"/>
              </a:rPr>
              <a:t>:</a:t>
            </a:r>
            <a:r>
              <a:rPr lang="en-NZ" sz="1900" b="0" i="0" u="none" strike="noStrike" baseline="0" dirty="0" smtClean="0">
                <a:solidFill>
                  <a:srgbClr val="7E7E7E"/>
                </a:solidFill>
                <a:latin typeface="Arial" panose="020B0604020202020204" pitchFamily="34" charset="0"/>
              </a:rPr>
              <a:t> Thermosetting plastics undergo a chemical change when they are subjected to heat and pressure and cannot be re-plasticised by further heat and pressure. cross-linked polyethylene XLPE</a:t>
            </a:r>
            <a:r>
              <a:rPr lang="en-NZ" sz="1900" b="0" i="0" u="none" strike="noStrike" dirty="0" smtClean="0">
                <a:solidFill>
                  <a:srgbClr val="7E7E7E"/>
                </a:solidFill>
                <a:latin typeface="Arial" panose="020B0604020202020204" pitchFamily="34" charset="0"/>
              </a:rPr>
              <a:t> withstands up to 90C</a:t>
            </a:r>
            <a:endParaRPr lang="en-NZ" sz="1900" dirty="0" smtClean="0">
              <a:solidFill>
                <a:srgbClr val="7E7E7E"/>
              </a:solidFill>
              <a:latin typeface="Arial" panose="020B0604020202020204" pitchFamily="34" charset="0"/>
            </a:endParaRPr>
          </a:p>
          <a:p>
            <a:r>
              <a:rPr lang="en-NZ" sz="2400" dirty="0">
                <a:solidFill>
                  <a:srgbClr val="0070C0"/>
                </a:solidFill>
                <a:latin typeface="Arial" panose="020B0604020202020204" pitchFamily="34" charset="0"/>
              </a:rPr>
              <a:t>R</a:t>
            </a:r>
            <a:r>
              <a:rPr lang="en-NZ" sz="2400" dirty="0" smtClean="0">
                <a:solidFill>
                  <a:srgbClr val="0070C0"/>
                </a:solidFill>
                <a:latin typeface="Arial" panose="020B0604020202020204" pitchFamily="34" charset="0"/>
              </a:rPr>
              <a:t>ubber and synthetic rubber Examples of common types are:</a:t>
            </a:r>
          </a:p>
          <a:p>
            <a:pPr lvl="0"/>
            <a:r>
              <a:rPr lang="en-NZ" sz="1900" dirty="0" smtClean="0">
                <a:solidFill>
                  <a:srgbClr val="7E7E7E"/>
                </a:solidFill>
                <a:latin typeface="Arial" panose="020B0604020202020204" pitchFamily="34" charset="0"/>
              </a:rPr>
              <a:t> 60°C rubber (vulcanised rubber, for flexible cables only)</a:t>
            </a:r>
          </a:p>
          <a:p>
            <a:pPr lvl="0"/>
            <a:r>
              <a:rPr lang="en-NZ" sz="1900" dirty="0" smtClean="0">
                <a:solidFill>
                  <a:srgbClr val="7E7E7E"/>
                </a:solidFill>
                <a:latin typeface="Arial" panose="020B0604020202020204" pitchFamily="34" charset="0"/>
              </a:rPr>
              <a:t> 85°C rubber (butyl rubber)</a:t>
            </a:r>
          </a:p>
          <a:p>
            <a:pPr lvl="0"/>
            <a:r>
              <a:rPr lang="en-NZ" sz="1900" dirty="0" smtClean="0">
                <a:solidFill>
                  <a:srgbClr val="7E7E7E"/>
                </a:solidFill>
                <a:latin typeface="Arial" panose="020B0604020202020204" pitchFamily="34" charset="0"/>
              </a:rPr>
              <a:t> 150°C rubber (silicon rubber).</a:t>
            </a:r>
          </a:p>
          <a:p>
            <a:pPr lvl="0"/>
            <a:r>
              <a:rPr lang="en-NZ" sz="1900" dirty="0" smtClean="0">
                <a:solidFill>
                  <a:srgbClr val="7E7E7E"/>
                </a:solidFill>
                <a:latin typeface="Arial" panose="020B0604020202020204" pitchFamily="34" charset="0"/>
              </a:rPr>
              <a:t>Ethylene propylene rubber (EPR) is synthetic, and has physical and electrical properties superior to, butyl rubber.</a:t>
            </a:r>
          </a:p>
          <a:p>
            <a:pPr lvl="0"/>
            <a:r>
              <a:rPr lang="en-NZ" sz="1900" dirty="0" smtClean="0">
                <a:solidFill>
                  <a:srgbClr val="0070C0"/>
                </a:solidFill>
                <a:latin typeface="Arial" panose="020B0604020202020204" pitchFamily="34" charset="0"/>
              </a:rPr>
              <a:t>(MIMS) </a:t>
            </a:r>
            <a:r>
              <a:rPr lang="fr-FR" sz="2400" dirty="0" err="1" smtClean="0">
                <a:solidFill>
                  <a:srgbClr val="0070C0"/>
                </a:solidFill>
                <a:latin typeface="Arial" panose="020B0604020202020204" pitchFamily="34" charset="0"/>
              </a:rPr>
              <a:t>mineral</a:t>
            </a:r>
            <a:r>
              <a:rPr lang="fr-FR" sz="2400" dirty="0" smtClean="0">
                <a:solidFill>
                  <a:srgbClr val="0070C0"/>
                </a:solidFill>
                <a:latin typeface="Arial" panose="020B0604020202020204" pitchFamily="34" charset="0"/>
              </a:rPr>
              <a:t> </a:t>
            </a:r>
            <a:r>
              <a:rPr lang="fr-FR" sz="2400" dirty="0">
                <a:solidFill>
                  <a:srgbClr val="0070C0"/>
                </a:solidFill>
                <a:latin typeface="Arial" panose="020B0604020202020204" pitchFamily="34" charset="0"/>
              </a:rPr>
              <a:t>(</a:t>
            </a:r>
            <a:r>
              <a:rPr lang="fr-FR" sz="2400" dirty="0" err="1">
                <a:solidFill>
                  <a:srgbClr val="0070C0"/>
                </a:solidFill>
                <a:latin typeface="Arial" panose="020B0604020202020204" pitchFamily="34" charset="0"/>
              </a:rPr>
              <a:t>magnesium</a:t>
            </a:r>
            <a:r>
              <a:rPr lang="fr-FR" sz="2400" dirty="0">
                <a:solidFill>
                  <a:srgbClr val="0070C0"/>
                </a:solidFill>
                <a:latin typeface="Arial" panose="020B0604020202020204" pitchFamily="34" charset="0"/>
              </a:rPr>
              <a:t> </a:t>
            </a:r>
            <a:r>
              <a:rPr lang="fr-FR" sz="2400" dirty="0" err="1">
                <a:solidFill>
                  <a:srgbClr val="0070C0"/>
                </a:solidFill>
                <a:latin typeface="Arial" panose="020B0604020202020204" pitchFamily="34" charset="0"/>
              </a:rPr>
              <a:t>oxide</a:t>
            </a:r>
            <a:r>
              <a:rPr lang="fr-FR" sz="2400" dirty="0">
                <a:solidFill>
                  <a:srgbClr val="0070C0"/>
                </a:solidFill>
                <a:latin typeface="Arial" panose="020B0604020202020204" pitchFamily="34" charset="0"/>
              </a:rPr>
              <a:t>) (non-flexible) </a:t>
            </a:r>
            <a:r>
              <a:rPr lang="fr-FR" sz="2400" dirty="0" smtClean="0">
                <a:solidFill>
                  <a:srgbClr val="0070C0"/>
                </a:solidFill>
                <a:latin typeface="Arial" panose="020B0604020202020204" pitchFamily="34" charset="0"/>
              </a:rPr>
              <a:t>insultions: </a:t>
            </a:r>
            <a:r>
              <a:rPr lang="fr-FR" sz="2400" dirty="0" err="1" smtClean="0">
                <a:latin typeface="Arial" panose="020B0604020202020204" pitchFamily="34" charset="0"/>
              </a:rPr>
              <a:t>fire</a:t>
            </a:r>
            <a:r>
              <a:rPr lang="fr-FR" sz="2400" dirty="0" smtClean="0">
                <a:latin typeface="Arial" panose="020B0604020202020204" pitchFamily="34" charset="0"/>
              </a:rPr>
              <a:t> </a:t>
            </a:r>
            <a:r>
              <a:rPr lang="fr-FR" sz="2400" dirty="0" err="1" smtClean="0">
                <a:latin typeface="Arial" panose="020B0604020202020204" pitchFamily="34" charset="0"/>
              </a:rPr>
              <a:t>resistance</a:t>
            </a:r>
            <a:r>
              <a:rPr lang="fr-FR" sz="2400" dirty="0" smtClean="0">
                <a:latin typeface="Arial" panose="020B0604020202020204" pitchFamily="34" charset="0"/>
              </a:rPr>
              <a:t> and </a:t>
            </a:r>
            <a:r>
              <a:rPr lang="fr-FR" sz="2400" dirty="0" err="1" smtClean="0">
                <a:latin typeface="Arial" panose="020B0604020202020204" pitchFamily="34" charset="0"/>
              </a:rPr>
              <a:t>heating</a:t>
            </a:r>
            <a:r>
              <a:rPr lang="fr-FR" sz="2400" dirty="0" smtClean="0">
                <a:latin typeface="Arial" panose="020B0604020202020204" pitchFamily="34" charset="0"/>
              </a:rPr>
              <a:t> </a:t>
            </a:r>
            <a:r>
              <a:rPr lang="fr-FR" sz="2400" dirty="0" err="1" smtClean="0">
                <a:latin typeface="Arial" panose="020B0604020202020204" pitchFamily="34" charset="0"/>
              </a:rPr>
              <a:t>elements</a:t>
            </a:r>
            <a:endParaRPr lang="fr-FR" sz="2400" dirty="0" smtClean="0">
              <a:latin typeface="Arial" panose="020B0604020202020204" pitchFamily="34" charset="0"/>
            </a:endParaRPr>
          </a:p>
          <a:p>
            <a:pPr lvl="0"/>
            <a:r>
              <a:rPr lang="en-NZ" sz="2400" dirty="0" smtClean="0">
                <a:solidFill>
                  <a:srgbClr val="0070C0"/>
                </a:solidFill>
                <a:latin typeface="Arial" panose="020B0604020202020204" pitchFamily="34" charset="0"/>
              </a:rPr>
              <a:t>Paper insulation: </a:t>
            </a:r>
            <a:r>
              <a:rPr lang="en-NZ" sz="2400" dirty="0" smtClean="0">
                <a:latin typeface="Arial" panose="020B0604020202020204" pitchFamily="34" charset="0"/>
              </a:rPr>
              <a:t>used for high voltage cables and transformers</a:t>
            </a:r>
            <a:endParaRPr lang="en-NZ" sz="2400" dirty="0">
              <a:latin typeface="Arial" panose="020B0604020202020204" pitchFamily="34" charset="0"/>
            </a:endParaRPr>
          </a:p>
          <a:p>
            <a:endParaRPr lang="en-NZ" dirty="0"/>
          </a:p>
        </p:txBody>
      </p:sp>
    </p:spTree>
    <p:extLst>
      <p:ext uri="{BB962C8B-B14F-4D97-AF65-F5344CB8AC3E}">
        <p14:creationId xmlns:p14="http://schemas.microsoft.com/office/powerpoint/2010/main" val="4265946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06333"/>
          </a:xfrm>
        </p:spPr>
        <p:txBody>
          <a:bodyPr>
            <a:normAutofit fontScale="90000"/>
          </a:bodyPr>
          <a:lstStyle/>
          <a:p>
            <a:pPr algn="ctr"/>
            <a:r>
              <a:rPr lang="en-NZ" b="1" dirty="0">
                <a:solidFill>
                  <a:srgbClr val="240E30"/>
                </a:solidFill>
                <a:latin typeface="Arial" panose="020B0604020202020204" pitchFamily="34" charset="0"/>
              </a:rPr>
              <a:t>Physical and Electrical Data Guide to Materials’ </a:t>
            </a:r>
            <a:r>
              <a:rPr lang="en-NZ" b="1" dirty="0" smtClean="0">
                <a:solidFill>
                  <a:srgbClr val="240E30"/>
                </a:solidFill>
                <a:latin typeface="Arial" panose="020B0604020202020204" pitchFamily="34" charset="0"/>
              </a:rPr>
              <a:t>Performance</a:t>
            </a:r>
            <a:br>
              <a:rPr lang="en-NZ" b="1" dirty="0" smtClean="0">
                <a:solidFill>
                  <a:srgbClr val="240E30"/>
                </a:solidFill>
                <a:latin typeface="Arial" panose="020B0604020202020204" pitchFamily="34" charset="0"/>
              </a:rPr>
            </a:br>
            <a:r>
              <a:rPr lang="en-NZ" b="1" dirty="0" smtClean="0">
                <a:solidFill>
                  <a:srgbClr val="240E30"/>
                </a:solidFill>
                <a:latin typeface="Arial" panose="020B0604020202020204" pitchFamily="34" charset="0"/>
              </a:rPr>
              <a:t/>
            </a:r>
            <a:br>
              <a:rPr lang="en-NZ" b="1" dirty="0" smtClean="0">
                <a:solidFill>
                  <a:srgbClr val="240E30"/>
                </a:solidFill>
                <a:latin typeface="Arial" panose="020B0604020202020204" pitchFamily="34" charset="0"/>
              </a:rPr>
            </a:br>
            <a:r>
              <a:rPr lang="en-NZ" sz="1800" b="1" dirty="0" smtClean="0">
                <a:solidFill>
                  <a:srgbClr val="240E30"/>
                </a:solidFill>
                <a:latin typeface="Arial" panose="020B0604020202020204" pitchFamily="34" charset="0"/>
              </a:rPr>
              <a:t>page 8 , 9 &amp; 10 of US29441</a:t>
            </a:r>
            <a:endParaRPr lang="en-NZ" sz="1800" dirty="0"/>
          </a:p>
        </p:txBody>
      </p:sp>
      <p:pic>
        <p:nvPicPr>
          <p:cNvPr id="4" name="Content Placeholder 3"/>
          <p:cNvPicPr>
            <a:picLocks noGrp="1" noChangeAspect="1"/>
          </p:cNvPicPr>
          <p:nvPr>
            <p:ph idx="1"/>
          </p:nvPr>
        </p:nvPicPr>
        <p:blipFill>
          <a:blip r:embed="rId2"/>
          <a:stretch>
            <a:fillRect/>
          </a:stretch>
        </p:blipFill>
        <p:spPr>
          <a:xfrm>
            <a:off x="1180236" y="2235039"/>
            <a:ext cx="4332290" cy="4397829"/>
          </a:xfrm>
          <a:prstGeom prst="rect">
            <a:avLst/>
          </a:prstGeom>
        </p:spPr>
      </p:pic>
      <p:pic>
        <p:nvPicPr>
          <p:cNvPr id="5" name="Picture 4"/>
          <p:cNvPicPr>
            <a:picLocks noChangeAspect="1"/>
          </p:cNvPicPr>
          <p:nvPr/>
        </p:nvPicPr>
        <p:blipFill>
          <a:blip r:embed="rId3"/>
          <a:stretch>
            <a:fillRect/>
          </a:stretch>
        </p:blipFill>
        <p:spPr>
          <a:xfrm>
            <a:off x="7158854" y="2351312"/>
            <a:ext cx="4641261" cy="4165285"/>
          </a:xfrm>
          <a:prstGeom prst="rect">
            <a:avLst/>
          </a:prstGeom>
        </p:spPr>
      </p:pic>
    </p:spTree>
    <p:extLst>
      <p:ext uri="{BB962C8B-B14F-4D97-AF65-F5344CB8AC3E}">
        <p14:creationId xmlns:p14="http://schemas.microsoft.com/office/powerpoint/2010/main" val="6996905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2846" y="357050"/>
            <a:ext cx="11286308" cy="6322423"/>
          </a:xfrm>
        </p:spPr>
        <p:txBody>
          <a:bodyPr>
            <a:normAutofit fontScale="85000" lnSpcReduction="20000"/>
          </a:bodyPr>
          <a:lstStyle/>
          <a:p>
            <a:pPr marL="0" indent="0">
              <a:buNone/>
            </a:pPr>
            <a:r>
              <a:rPr lang="en-NZ" sz="4000" b="0" i="0" u="none" strike="noStrike" baseline="0" dirty="0" smtClean="0">
                <a:solidFill>
                  <a:srgbClr val="0071CE"/>
                </a:solidFill>
                <a:latin typeface="Arial" panose="020B0604020202020204" pitchFamily="34" charset="0"/>
              </a:rPr>
              <a:t>Armouring, Sheathing and Screening Materials </a:t>
            </a:r>
          </a:p>
          <a:p>
            <a:pPr marL="0" indent="0">
              <a:buNone/>
            </a:pPr>
            <a:endParaRPr lang="en-NZ" sz="4000" b="0" i="0" u="none" strike="noStrike" baseline="0" dirty="0" smtClean="0">
              <a:solidFill>
                <a:srgbClr val="0071CE"/>
              </a:solidFill>
              <a:latin typeface="Arial" panose="020B0604020202020204" pitchFamily="34" charset="0"/>
            </a:endParaRPr>
          </a:p>
          <a:p>
            <a:r>
              <a:rPr lang="en-NZ" dirty="0">
                <a:solidFill>
                  <a:srgbClr val="656565"/>
                </a:solidFill>
                <a:latin typeface="Arial" panose="020B0604020202020204" pitchFamily="34" charset="0"/>
              </a:rPr>
              <a:t>All cables must be protected against any risk of mechanical damage that is liable to occur under normal conditions of service. </a:t>
            </a:r>
          </a:p>
          <a:p>
            <a:r>
              <a:rPr lang="en-NZ" dirty="0">
                <a:solidFill>
                  <a:srgbClr val="92D050"/>
                </a:solidFill>
                <a:latin typeface="Arial" panose="020B0604020202020204" pitchFamily="34" charset="0"/>
              </a:rPr>
              <a:t>Sheathing provides the first line of protection</a:t>
            </a:r>
            <a:r>
              <a:rPr lang="en-NZ" dirty="0">
                <a:solidFill>
                  <a:srgbClr val="656565"/>
                </a:solidFill>
                <a:latin typeface="Arial" panose="020B0604020202020204" pitchFamily="34" charset="0"/>
              </a:rPr>
              <a:t>. R</a:t>
            </a:r>
            <a:r>
              <a:rPr lang="en-NZ" dirty="0" smtClean="0">
                <a:solidFill>
                  <a:srgbClr val="656565"/>
                </a:solidFill>
                <a:latin typeface="Arial" panose="020B0604020202020204" pitchFamily="34" charset="0"/>
              </a:rPr>
              <a:t>ange </a:t>
            </a:r>
            <a:r>
              <a:rPr lang="en-NZ" dirty="0">
                <a:solidFill>
                  <a:srgbClr val="656565"/>
                </a:solidFill>
                <a:latin typeface="Arial" panose="020B0604020202020204" pitchFamily="34" charset="0"/>
              </a:rPr>
              <a:t>of protection (depending on the material used) in terms of smoke/acid emission, toxic gas emission, flame propagation, flexibility, and resistance to heat, cold, fluid and </a:t>
            </a:r>
            <a:r>
              <a:rPr lang="en-NZ" dirty="0" smtClean="0">
                <a:solidFill>
                  <a:srgbClr val="656565"/>
                </a:solidFill>
                <a:latin typeface="Arial" panose="020B0604020202020204" pitchFamily="34" charset="0"/>
              </a:rPr>
              <a:t>abrasions. </a:t>
            </a:r>
            <a:endParaRPr lang="en-NZ" dirty="0">
              <a:solidFill>
                <a:srgbClr val="656565"/>
              </a:solidFill>
              <a:latin typeface="Arial" panose="020B0604020202020204" pitchFamily="34" charset="0"/>
            </a:endParaRPr>
          </a:p>
          <a:p>
            <a:r>
              <a:rPr lang="en-NZ" dirty="0">
                <a:solidFill>
                  <a:srgbClr val="656565"/>
                </a:solidFill>
                <a:latin typeface="Arial" panose="020B0604020202020204" pitchFamily="34" charset="0"/>
              </a:rPr>
              <a:t>Further protection may include enclosing sheathed cables in </a:t>
            </a:r>
            <a:r>
              <a:rPr lang="en-NZ" dirty="0" smtClean="0">
                <a:solidFill>
                  <a:srgbClr val="656565"/>
                </a:solidFill>
                <a:latin typeface="Arial" panose="020B0604020202020204" pitchFamily="34" charset="0"/>
              </a:rPr>
              <a:t>trunking</a:t>
            </a:r>
            <a:r>
              <a:rPr lang="en-NZ" dirty="0">
                <a:solidFill>
                  <a:srgbClr val="656565"/>
                </a:solidFill>
                <a:latin typeface="Arial" panose="020B0604020202020204" pitchFamily="34" charset="0"/>
              </a:rPr>
              <a:t>, ducting or conduit. </a:t>
            </a:r>
            <a:endParaRPr lang="en-NZ" dirty="0" smtClean="0">
              <a:solidFill>
                <a:srgbClr val="656565"/>
              </a:solidFill>
              <a:latin typeface="Arial" panose="020B0604020202020204" pitchFamily="34" charset="0"/>
            </a:endParaRPr>
          </a:p>
          <a:p>
            <a:r>
              <a:rPr lang="en-NZ" dirty="0" smtClean="0">
                <a:solidFill>
                  <a:srgbClr val="92D050"/>
                </a:solidFill>
                <a:latin typeface="Arial" panose="020B0604020202020204" pitchFamily="34" charset="0"/>
              </a:rPr>
              <a:t>However</a:t>
            </a:r>
            <a:r>
              <a:rPr lang="en-NZ" dirty="0">
                <a:solidFill>
                  <a:srgbClr val="92D050"/>
                </a:solidFill>
                <a:latin typeface="Arial" panose="020B0604020202020204" pitchFamily="34" charset="0"/>
              </a:rPr>
              <a:t>, </a:t>
            </a:r>
            <a:r>
              <a:rPr lang="en-NZ" dirty="0" smtClean="0">
                <a:solidFill>
                  <a:srgbClr val="92D050"/>
                </a:solidFill>
                <a:latin typeface="Arial" panose="020B0604020202020204" pitchFamily="34" charset="0"/>
              </a:rPr>
              <a:t>it </a:t>
            </a:r>
            <a:r>
              <a:rPr lang="en-NZ" dirty="0">
                <a:solidFill>
                  <a:srgbClr val="92D050"/>
                </a:solidFill>
                <a:latin typeface="Arial" panose="020B0604020202020204" pitchFamily="34" charset="0"/>
              </a:rPr>
              <a:t>is often more convenient to use armouring to provide further mechanical protection. </a:t>
            </a:r>
            <a:r>
              <a:rPr lang="en-NZ" dirty="0">
                <a:solidFill>
                  <a:srgbClr val="656565"/>
                </a:solidFill>
                <a:latin typeface="Arial" panose="020B0604020202020204" pitchFamily="34" charset="0"/>
              </a:rPr>
              <a:t>Steel wire is the most common method used </a:t>
            </a:r>
            <a:r>
              <a:rPr lang="en-NZ" dirty="0" smtClean="0">
                <a:solidFill>
                  <a:srgbClr val="656565"/>
                </a:solidFill>
                <a:latin typeface="Arial" panose="020B0604020202020204" pitchFamily="34" charset="0"/>
              </a:rPr>
              <a:t>but </a:t>
            </a:r>
            <a:r>
              <a:rPr lang="en-NZ" dirty="0">
                <a:solidFill>
                  <a:srgbClr val="656565"/>
                </a:solidFill>
                <a:latin typeface="Arial" panose="020B0604020202020204" pitchFamily="34" charset="0"/>
              </a:rPr>
              <a:t>steel tape armour and aluminium strip may also be used. </a:t>
            </a:r>
            <a:endParaRPr lang="en-NZ" dirty="0" smtClean="0">
              <a:solidFill>
                <a:srgbClr val="656565"/>
              </a:solidFill>
              <a:latin typeface="Arial" panose="020B0604020202020204" pitchFamily="34" charset="0"/>
            </a:endParaRPr>
          </a:p>
          <a:p>
            <a:r>
              <a:rPr lang="en-NZ" dirty="0">
                <a:solidFill>
                  <a:srgbClr val="92D050"/>
                </a:solidFill>
                <a:latin typeface="Arial" panose="020B0604020202020204" pitchFamily="34" charset="0"/>
              </a:rPr>
              <a:t>Metallic armours and sheaths of cables must be earthed. They may be used as protective earthing conductors if requirements are met. These requirements are that; </a:t>
            </a:r>
          </a:p>
          <a:p>
            <a:r>
              <a:rPr lang="en-NZ" sz="1600" b="0" i="0" u="none" strike="noStrike" baseline="0" dirty="0" smtClean="0">
                <a:solidFill>
                  <a:srgbClr val="DA291C"/>
                </a:solidFill>
                <a:latin typeface="Wingdings 3" panose="05040102010807070707" pitchFamily="18" charset="2"/>
              </a:rPr>
              <a:t> </a:t>
            </a:r>
            <a:r>
              <a:rPr lang="en-NZ" dirty="0">
                <a:solidFill>
                  <a:srgbClr val="7E7E7E"/>
                </a:solidFill>
                <a:latin typeface="Arial" panose="020B0604020202020204" pitchFamily="34" charset="0"/>
              </a:rPr>
              <a:t>the armouring or sheathing is used as an earth-continuity conductor only to protect its associated conductors and apparatus. </a:t>
            </a:r>
          </a:p>
          <a:p>
            <a:r>
              <a:rPr lang="en-NZ" sz="1600" b="0" i="0" u="none" strike="noStrike" baseline="0" dirty="0" smtClean="0">
                <a:solidFill>
                  <a:srgbClr val="DA291C"/>
                </a:solidFill>
                <a:latin typeface="Wingdings 3" panose="05040102010807070707" pitchFamily="18" charset="2"/>
              </a:rPr>
              <a:t> </a:t>
            </a:r>
            <a:r>
              <a:rPr lang="en-NZ" dirty="0">
                <a:solidFill>
                  <a:srgbClr val="7E7E7E"/>
                </a:solidFill>
                <a:latin typeface="Arial" panose="020B0604020202020204" pitchFamily="34" charset="0"/>
              </a:rPr>
              <a:t>its conductance must be adequate for the purpose. </a:t>
            </a:r>
          </a:p>
          <a:p>
            <a:r>
              <a:rPr lang="en-NZ" sz="1600" b="0" i="0" u="none" strike="noStrike" baseline="0" dirty="0" smtClean="0">
                <a:solidFill>
                  <a:srgbClr val="DA291C"/>
                </a:solidFill>
                <a:latin typeface="Wingdings 3" panose="05040102010807070707" pitchFamily="18" charset="2"/>
              </a:rPr>
              <a:t> </a:t>
            </a:r>
            <a:r>
              <a:rPr lang="en-NZ" dirty="0">
                <a:solidFill>
                  <a:srgbClr val="7E7E7E"/>
                </a:solidFill>
                <a:latin typeface="Arial" panose="020B0604020202020204" pitchFamily="34" charset="0"/>
              </a:rPr>
              <a:t>joints must be sound and protected against corrosion. </a:t>
            </a:r>
          </a:p>
          <a:p>
            <a:endParaRPr lang="en-NZ" dirty="0"/>
          </a:p>
        </p:txBody>
      </p:sp>
    </p:spTree>
    <p:extLst>
      <p:ext uri="{BB962C8B-B14F-4D97-AF65-F5344CB8AC3E}">
        <p14:creationId xmlns:p14="http://schemas.microsoft.com/office/powerpoint/2010/main" val="429003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637846"/>
          </a:xfrm>
        </p:spPr>
        <p:txBody>
          <a:bodyPr>
            <a:noAutofit/>
          </a:bodyPr>
          <a:lstStyle/>
          <a:p>
            <a:r>
              <a:rPr lang="en-NZ" sz="3200" b="0" i="0" u="none" strike="noStrike" baseline="0" dirty="0" smtClean="0">
                <a:solidFill>
                  <a:srgbClr val="0071CE"/>
                </a:solidFill>
                <a:latin typeface="Arial" panose="020B0604020202020204" pitchFamily="34" charset="0"/>
              </a:rPr>
              <a:t>Identifying Different Types of Cable </a:t>
            </a:r>
            <a:br>
              <a:rPr lang="en-NZ" sz="3200" b="0" i="0" u="none" strike="noStrike" baseline="0" dirty="0" smtClean="0">
                <a:solidFill>
                  <a:srgbClr val="0071CE"/>
                </a:solidFill>
                <a:latin typeface="Arial" panose="020B0604020202020204" pitchFamily="34" charset="0"/>
              </a:rPr>
            </a:br>
            <a:r>
              <a:rPr lang="en-NZ" sz="2000" dirty="0">
                <a:solidFill>
                  <a:srgbClr val="656565"/>
                </a:solidFill>
                <a:latin typeface="Arial" panose="020B0604020202020204" pitchFamily="34" charset="0"/>
              </a:rPr>
              <a:t>Many cables are known by their abbreviations and initials, which describe the makeup of each layer from the inside to the outside. The following are most common: </a:t>
            </a:r>
            <a:r>
              <a:rPr lang="en-NZ" sz="2000" dirty="0" smtClean="0">
                <a:solidFill>
                  <a:srgbClr val="656565"/>
                </a:solidFill>
                <a:latin typeface="Arial" panose="020B0604020202020204" pitchFamily="34" charset="0"/>
              </a:rPr>
              <a:t/>
            </a:r>
            <a:br>
              <a:rPr lang="en-NZ" sz="2000" dirty="0" smtClean="0">
                <a:solidFill>
                  <a:srgbClr val="656565"/>
                </a:solidFill>
                <a:latin typeface="Arial" panose="020B0604020202020204" pitchFamily="34" charset="0"/>
              </a:rPr>
            </a:br>
            <a:r>
              <a:rPr lang="en-NZ" sz="2000" dirty="0" smtClean="0">
                <a:solidFill>
                  <a:srgbClr val="656565"/>
                </a:solidFill>
                <a:latin typeface="Arial" panose="020B0604020202020204" pitchFamily="34" charset="0"/>
              </a:rPr>
              <a:t>(page 11)</a:t>
            </a:r>
            <a:endParaRPr lang="en-NZ" sz="2000" dirty="0"/>
          </a:p>
        </p:txBody>
      </p:sp>
      <p:pic>
        <p:nvPicPr>
          <p:cNvPr id="4" name="Content Placeholder 3"/>
          <p:cNvPicPr>
            <a:picLocks noGrp="1" noChangeAspect="1"/>
          </p:cNvPicPr>
          <p:nvPr>
            <p:ph idx="1"/>
          </p:nvPr>
        </p:nvPicPr>
        <p:blipFill>
          <a:blip r:embed="rId2"/>
          <a:stretch>
            <a:fillRect/>
          </a:stretch>
        </p:blipFill>
        <p:spPr>
          <a:xfrm>
            <a:off x="3298145" y="1825625"/>
            <a:ext cx="5595709" cy="4351338"/>
          </a:xfrm>
          <a:prstGeom prst="rect">
            <a:avLst/>
          </a:prstGeom>
        </p:spPr>
      </p:pic>
    </p:spTree>
    <p:extLst>
      <p:ext uri="{BB962C8B-B14F-4D97-AF65-F5344CB8AC3E}">
        <p14:creationId xmlns:p14="http://schemas.microsoft.com/office/powerpoint/2010/main" val="4192718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6720" y="539930"/>
            <a:ext cx="11277600" cy="6043749"/>
          </a:xfrm>
        </p:spPr>
        <p:txBody>
          <a:bodyPr/>
          <a:lstStyle/>
          <a:p>
            <a:r>
              <a:rPr lang="en-NZ" sz="4000" b="0" i="0" u="none" strike="noStrike" baseline="0" dirty="0" smtClean="0">
                <a:solidFill>
                  <a:srgbClr val="0071CE"/>
                </a:solidFill>
                <a:latin typeface="Arial" panose="020B0604020202020204" pitchFamily="34" charset="0"/>
              </a:rPr>
              <a:t>Determining Cable Conductor Size </a:t>
            </a:r>
          </a:p>
          <a:p>
            <a:r>
              <a:rPr lang="en-NZ" sz="2000" dirty="0">
                <a:solidFill>
                  <a:srgbClr val="656565"/>
                </a:solidFill>
                <a:latin typeface="Arial" panose="020B0604020202020204" pitchFamily="34" charset="0"/>
              </a:rPr>
              <a:t>Conductor size can be determined by viewing </a:t>
            </a:r>
            <a:r>
              <a:rPr lang="en-NZ" sz="2000" dirty="0" smtClean="0">
                <a:solidFill>
                  <a:srgbClr val="656565"/>
                </a:solidFill>
                <a:latin typeface="Arial" panose="020B0604020202020204" pitchFamily="34" charset="0"/>
              </a:rPr>
              <a:t>on </a:t>
            </a:r>
            <a:r>
              <a:rPr lang="en-NZ" sz="2000" dirty="0">
                <a:solidFill>
                  <a:srgbClr val="656565"/>
                </a:solidFill>
                <a:latin typeface="Arial" panose="020B0604020202020204" pitchFamily="34" charset="0"/>
              </a:rPr>
              <a:t>the cable sheathing, or the cable manufacturer’s labels on the cable drum reel or boxes. You can also determine the size of a cable conductor by measurement using a </a:t>
            </a:r>
            <a:r>
              <a:rPr lang="en-NZ" sz="2000" dirty="0" err="1">
                <a:solidFill>
                  <a:srgbClr val="656565"/>
                </a:solidFill>
                <a:latin typeface="Arial" panose="020B0604020202020204" pitchFamily="34" charset="0"/>
              </a:rPr>
              <a:t>micrometer</a:t>
            </a:r>
            <a:r>
              <a:rPr lang="en-NZ" sz="2000" dirty="0">
                <a:solidFill>
                  <a:srgbClr val="656565"/>
                </a:solidFill>
                <a:latin typeface="Arial" panose="020B0604020202020204" pitchFamily="34" charset="0"/>
              </a:rPr>
              <a:t> and checking the conductor size next to the cable manufacturer’s </a:t>
            </a:r>
            <a:r>
              <a:rPr lang="en-NZ" sz="2000" dirty="0" smtClean="0">
                <a:solidFill>
                  <a:srgbClr val="656565"/>
                </a:solidFill>
                <a:latin typeface="Arial" panose="020B0604020202020204" pitchFamily="34" charset="0"/>
              </a:rPr>
              <a:t>cable </a:t>
            </a:r>
            <a:r>
              <a:rPr lang="en-NZ" sz="2000" dirty="0">
                <a:solidFill>
                  <a:srgbClr val="656565"/>
                </a:solidFill>
                <a:latin typeface="Arial" panose="020B0604020202020204" pitchFamily="34" charset="0"/>
              </a:rPr>
              <a:t>data. </a:t>
            </a:r>
            <a:endParaRPr lang="en-NZ" sz="2000" dirty="0" smtClean="0">
              <a:solidFill>
                <a:srgbClr val="656565"/>
              </a:solidFill>
              <a:latin typeface="Arial" panose="020B0604020202020204" pitchFamily="34" charset="0"/>
            </a:endParaRPr>
          </a:p>
          <a:p>
            <a:pPr marL="0" indent="0">
              <a:buNone/>
            </a:pPr>
            <a:r>
              <a:rPr lang="en-NZ" sz="2000" dirty="0" smtClean="0">
                <a:solidFill>
                  <a:srgbClr val="656565"/>
                </a:solidFill>
                <a:latin typeface="Arial" panose="020B0604020202020204" pitchFamily="34" charset="0"/>
              </a:rPr>
              <a:t>(page 12)</a:t>
            </a:r>
            <a:endParaRPr lang="en-NZ" sz="2000" dirty="0">
              <a:solidFill>
                <a:srgbClr val="656565"/>
              </a:solidFill>
              <a:latin typeface="Arial" panose="020B0604020202020204" pitchFamily="34" charset="0"/>
            </a:endParaRPr>
          </a:p>
        </p:txBody>
      </p:sp>
      <p:pic>
        <p:nvPicPr>
          <p:cNvPr id="4" name="Picture 3"/>
          <p:cNvPicPr>
            <a:picLocks noChangeAspect="1"/>
          </p:cNvPicPr>
          <p:nvPr/>
        </p:nvPicPr>
        <p:blipFill>
          <a:blip r:embed="rId2"/>
          <a:stretch>
            <a:fillRect/>
          </a:stretch>
        </p:blipFill>
        <p:spPr>
          <a:xfrm>
            <a:off x="2626995" y="2725783"/>
            <a:ext cx="6877050" cy="3200400"/>
          </a:xfrm>
          <a:prstGeom prst="rect">
            <a:avLst/>
          </a:prstGeom>
        </p:spPr>
      </p:pic>
    </p:spTree>
    <p:extLst>
      <p:ext uri="{BB962C8B-B14F-4D97-AF65-F5344CB8AC3E}">
        <p14:creationId xmlns:p14="http://schemas.microsoft.com/office/powerpoint/2010/main" val="20458201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898</TotalTime>
  <Words>3361</Words>
  <Application>Microsoft Office PowerPoint</Application>
  <PresentationFormat>Widescreen</PresentationFormat>
  <Paragraphs>386</Paragraphs>
  <Slides>43</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43</vt:i4>
      </vt:variant>
    </vt:vector>
  </HeadingPairs>
  <TitlesOfParts>
    <vt:vector size="53" baseType="lpstr">
      <vt:lpstr>Arial</vt:lpstr>
      <vt:lpstr>Calibri</vt:lpstr>
      <vt:lpstr>Calibri Light</vt:lpstr>
      <vt:lpstr>Cambria Math</vt:lpstr>
      <vt:lpstr>Courier</vt:lpstr>
      <vt:lpstr>Symbol</vt:lpstr>
      <vt:lpstr>Times New Roman</vt:lpstr>
      <vt:lpstr>Wingdings</vt:lpstr>
      <vt:lpstr>Wingdings 3</vt:lpstr>
      <vt:lpstr>Office Theme</vt:lpstr>
      <vt:lpstr>US29441</vt:lpstr>
      <vt:lpstr>Cables</vt:lpstr>
      <vt:lpstr>Selecting correct cables is one of the most important aspects of your work. Cables, when correctly selected and installed, ensure a safe, durable and efficient electrical system.</vt:lpstr>
      <vt:lpstr>Materials Used in Cables </vt:lpstr>
      <vt:lpstr>Materials Used in Cables </vt:lpstr>
      <vt:lpstr>Physical and Electrical Data Guide to Materials’ Performance  page 8 , 9 &amp; 10 of US29441</vt:lpstr>
      <vt:lpstr>PowerPoint Presentation</vt:lpstr>
      <vt:lpstr>Identifying Different Types of Cable  Many cables are known by their abbreviations and initials, which describe the makeup of each layer from the inside to the outside. The following are most common:  (page 11)</vt:lpstr>
      <vt:lpstr>PowerPoint Presentation</vt:lpstr>
      <vt:lpstr>PowerPoint Presentation</vt:lpstr>
      <vt:lpstr>PowerPoint Presentation</vt:lpstr>
      <vt:lpstr>PowerPoint Presentation</vt:lpstr>
      <vt:lpstr>Conductor Colours </vt:lpstr>
      <vt:lpstr>PowerPoint Presentation</vt:lpstr>
      <vt:lpstr>PowerPoint Presentation</vt:lpstr>
      <vt:lpstr>PowerPoint Presentation</vt:lpstr>
      <vt:lpstr>PowerPoint Presentation</vt:lpstr>
      <vt:lpstr>Factors affecting the selection of cables </vt:lpstr>
      <vt:lpstr>PowerPoint Presentation</vt:lpstr>
      <vt:lpstr>PowerPoint Presentation</vt:lpstr>
      <vt:lpstr>PowerPoint Presentation</vt:lpstr>
      <vt:lpstr>Route length is discussed in AS/NZS 3000:2007: Appendix B: Table B1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Unitec Institute of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US29441</dc:title>
  <dc:creator>Ajmal Saba</dc:creator>
  <cp:lastModifiedBy>Ajmal Saba</cp:lastModifiedBy>
  <cp:revision>63</cp:revision>
  <dcterms:created xsi:type="dcterms:W3CDTF">2020-04-23T04:49:05Z</dcterms:created>
  <dcterms:modified xsi:type="dcterms:W3CDTF">2020-04-24T02:35:05Z</dcterms:modified>
</cp:coreProperties>
</file>